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45"/>
  </p:notesMasterIdLst>
  <p:handoutMasterIdLst>
    <p:handoutMasterId r:id="rId46"/>
  </p:handoutMasterIdLst>
  <p:sldIdLst>
    <p:sldId id="289" r:id="rId3"/>
    <p:sldId id="394" r:id="rId4"/>
    <p:sldId id="392" r:id="rId5"/>
    <p:sldId id="397" r:id="rId6"/>
    <p:sldId id="398" r:id="rId7"/>
    <p:sldId id="399" r:id="rId8"/>
    <p:sldId id="400" r:id="rId9"/>
    <p:sldId id="401" r:id="rId10"/>
    <p:sldId id="402" r:id="rId11"/>
    <p:sldId id="403" r:id="rId12"/>
    <p:sldId id="393" r:id="rId13"/>
    <p:sldId id="395" r:id="rId14"/>
    <p:sldId id="404" r:id="rId15"/>
    <p:sldId id="407" r:id="rId16"/>
    <p:sldId id="408" r:id="rId17"/>
    <p:sldId id="405" r:id="rId18"/>
    <p:sldId id="396" r:id="rId19"/>
    <p:sldId id="384" r:id="rId20"/>
    <p:sldId id="385" r:id="rId21"/>
    <p:sldId id="386" r:id="rId22"/>
    <p:sldId id="387" r:id="rId23"/>
    <p:sldId id="388" r:id="rId24"/>
    <p:sldId id="389" r:id="rId25"/>
    <p:sldId id="390" r:id="rId26"/>
    <p:sldId id="391" r:id="rId27"/>
    <p:sldId id="410" r:id="rId28"/>
    <p:sldId id="323" r:id="rId29"/>
    <p:sldId id="409" r:id="rId30"/>
    <p:sldId id="379" r:id="rId31"/>
    <p:sldId id="380" r:id="rId32"/>
    <p:sldId id="411" r:id="rId33"/>
    <p:sldId id="412" r:id="rId34"/>
    <p:sldId id="382" r:id="rId35"/>
    <p:sldId id="413" r:id="rId36"/>
    <p:sldId id="414" r:id="rId37"/>
    <p:sldId id="383" r:id="rId38"/>
    <p:sldId id="415" r:id="rId39"/>
    <p:sldId id="381" r:id="rId40"/>
    <p:sldId id="419" r:id="rId41"/>
    <p:sldId id="416" r:id="rId42"/>
    <p:sldId id="417" r:id="rId43"/>
    <p:sldId id="418" r:id="rId44"/>
  </p:sldIdLst>
  <p:sldSz cx="9144000" cy="6858000" type="screen4x3"/>
  <p:notesSz cx="92233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669"/>
    <a:srgbClr val="BFCB5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05" autoAdjust="0"/>
    <p:restoredTop sz="94660"/>
  </p:normalViewPr>
  <p:slideViewPr>
    <p:cSldViewPr>
      <p:cViewPr varScale="1">
        <p:scale>
          <a:sx n="81" d="100"/>
          <a:sy n="81" d="100"/>
        </p:scale>
        <p:origin x="-84" y="-7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6796" cy="350520"/>
          </a:xfrm>
          <a:prstGeom prst="rect">
            <a:avLst/>
          </a:prstGeom>
        </p:spPr>
        <p:txBody>
          <a:bodyPr vert="horz" lIns="92757" tIns="46378" rIns="92757" bIns="46378" rtlCol="0"/>
          <a:lstStyle>
            <a:lvl1pPr algn="l">
              <a:defRPr sz="1200"/>
            </a:lvl1pPr>
          </a:lstStyle>
          <a:p>
            <a:endParaRPr lang="en-US"/>
          </a:p>
        </p:txBody>
      </p:sp>
      <p:sp>
        <p:nvSpPr>
          <p:cNvPr id="3" name="Date Placeholder 2"/>
          <p:cNvSpPr>
            <a:spLocks noGrp="1"/>
          </p:cNvSpPr>
          <p:nvPr>
            <p:ph type="dt" sz="quarter" idx="1"/>
          </p:nvPr>
        </p:nvSpPr>
        <p:spPr>
          <a:xfrm>
            <a:off x="5224445" y="0"/>
            <a:ext cx="3996796" cy="350520"/>
          </a:xfrm>
          <a:prstGeom prst="rect">
            <a:avLst/>
          </a:prstGeom>
        </p:spPr>
        <p:txBody>
          <a:bodyPr vert="horz" lIns="92757" tIns="46378" rIns="92757" bIns="46378" rtlCol="0"/>
          <a:lstStyle>
            <a:lvl1pPr algn="r">
              <a:defRPr sz="1200"/>
            </a:lvl1pPr>
          </a:lstStyle>
          <a:p>
            <a:fld id="{1648DE93-4113-4E93-A99D-2EC64AB8DEFE}" type="datetimeFigureOut">
              <a:rPr lang="en-US" smtClean="0"/>
              <a:t>10/28/2015</a:t>
            </a:fld>
            <a:endParaRPr lang="en-US"/>
          </a:p>
        </p:txBody>
      </p:sp>
      <p:sp>
        <p:nvSpPr>
          <p:cNvPr id="4" name="Footer Placeholder 3"/>
          <p:cNvSpPr>
            <a:spLocks noGrp="1"/>
          </p:cNvSpPr>
          <p:nvPr>
            <p:ph type="ftr" sz="quarter" idx="2"/>
          </p:nvPr>
        </p:nvSpPr>
        <p:spPr>
          <a:xfrm>
            <a:off x="0" y="6658664"/>
            <a:ext cx="3996796" cy="350520"/>
          </a:xfrm>
          <a:prstGeom prst="rect">
            <a:avLst/>
          </a:prstGeom>
        </p:spPr>
        <p:txBody>
          <a:bodyPr vert="horz" lIns="92757" tIns="46378" rIns="92757" bIns="46378" rtlCol="0" anchor="b"/>
          <a:lstStyle>
            <a:lvl1pPr algn="l">
              <a:defRPr sz="1200"/>
            </a:lvl1pPr>
          </a:lstStyle>
          <a:p>
            <a:endParaRPr lang="en-US"/>
          </a:p>
        </p:txBody>
      </p:sp>
      <p:sp>
        <p:nvSpPr>
          <p:cNvPr id="5" name="Slide Number Placeholder 4"/>
          <p:cNvSpPr>
            <a:spLocks noGrp="1"/>
          </p:cNvSpPr>
          <p:nvPr>
            <p:ph type="sldNum" sz="quarter" idx="3"/>
          </p:nvPr>
        </p:nvSpPr>
        <p:spPr>
          <a:xfrm>
            <a:off x="5224445" y="6658664"/>
            <a:ext cx="3996796" cy="350520"/>
          </a:xfrm>
          <a:prstGeom prst="rect">
            <a:avLst/>
          </a:prstGeom>
        </p:spPr>
        <p:txBody>
          <a:bodyPr vert="horz" lIns="92757" tIns="46378" rIns="92757" bIns="46378" rtlCol="0" anchor="b"/>
          <a:lstStyle>
            <a:lvl1pPr algn="r">
              <a:defRPr sz="1200"/>
            </a:lvl1pPr>
          </a:lstStyle>
          <a:p>
            <a:fld id="{FB61DAB0-2C4D-4AFC-B088-1B1DE4AA8631}" type="slidenum">
              <a:rPr lang="en-US" smtClean="0"/>
              <a:t>‹#›</a:t>
            </a:fld>
            <a:endParaRPr lang="en-US"/>
          </a:p>
        </p:txBody>
      </p:sp>
    </p:spTree>
    <p:extLst>
      <p:ext uri="{BB962C8B-B14F-4D97-AF65-F5344CB8AC3E}">
        <p14:creationId xmlns:p14="http://schemas.microsoft.com/office/powerpoint/2010/main" val="3657609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6796" cy="350520"/>
          </a:xfrm>
          <a:prstGeom prst="rect">
            <a:avLst/>
          </a:prstGeom>
        </p:spPr>
        <p:txBody>
          <a:bodyPr vert="horz" lIns="92757" tIns="46378" rIns="92757" bIns="46378" rtlCol="0"/>
          <a:lstStyle>
            <a:lvl1pPr algn="l">
              <a:defRPr sz="1200"/>
            </a:lvl1pPr>
          </a:lstStyle>
          <a:p>
            <a:endParaRPr lang="en-US"/>
          </a:p>
        </p:txBody>
      </p:sp>
      <p:sp>
        <p:nvSpPr>
          <p:cNvPr id="3" name="Date Placeholder 2"/>
          <p:cNvSpPr>
            <a:spLocks noGrp="1"/>
          </p:cNvSpPr>
          <p:nvPr>
            <p:ph type="dt" idx="1"/>
          </p:nvPr>
        </p:nvSpPr>
        <p:spPr>
          <a:xfrm>
            <a:off x="5224445" y="0"/>
            <a:ext cx="3996796" cy="350520"/>
          </a:xfrm>
          <a:prstGeom prst="rect">
            <a:avLst/>
          </a:prstGeom>
        </p:spPr>
        <p:txBody>
          <a:bodyPr vert="horz" lIns="92757" tIns="46378" rIns="92757" bIns="46378" rtlCol="0"/>
          <a:lstStyle>
            <a:lvl1pPr algn="r">
              <a:defRPr sz="1200"/>
            </a:lvl1pPr>
          </a:lstStyle>
          <a:p>
            <a:fld id="{7D34645C-1F4B-42CE-8707-D4D136963164}" type="datetimeFigureOut">
              <a:rPr lang="en-US" smtClean="0"/>
              <a:pPr/>
              <a:t>10/28/2015</a:t>
            </a:fld>
            <a:endParaRPr lang="en-US"/>
          </a:p>
        </p:txBody>
      </p:sp>
      <p:sp>
        <p:nvSpPr>
          <p:cNvPr id="4" name="Slide Image Placeholder 3"/>
          <p:cNvSpPr>
            <a:spLocks noGrp="1" noRot="1" noChangeAspect="1"/>
          </p:cNvSpPr>
          <p:nvPr>
            <p:ph type="sldImg" idx="2"/>
          </p:nvPr>
        </p:nvSpPr>
        <p:spPr>
          <a:xfrm>
            <a:off x="2859088" y="525463"/>
            <a:ext cx="3505200" cy="2628900"/>
          </a:xfrm>
          <a:prstGeom prst="rect">
            <a:avLst/>
          </a:prstGeom>
          <a:noFill/>
          <a:ln w="12700">
            <a:solidFill>
              <a:prstClr val="black"/>
            </a:solidFill>
          </a:ln>
        </p:spPr>
        <p:txBody>
          <a:bodyPr vert="horz" lIns="92757" tIns="46378" rIns="92757" bIns="46378" rtlCol="0" anchor="ctr"/>
          <a:lstStyle/>
          <a:p>
            <a:endParaRPr lang="en-US"/>
          </a:p>
        </p:txBody>
      </p:sp>
      <p:sp>
        <p:nvSpPr>
          <p:cNvPr id="5" name="Notes Placeholder 4"/>
          <p:cNvSpPr>
            <a:spLocks noGrp="1"/>
          </p:cNvSpPr>
          <p:nvPr>
            <p:ph type="body" sz="quarter" idx="3"/>
          </p:nvPr>
        </p:nvSpPr>
        <p:spPr>
          <a:xfrm>
            <a:off x="922338" y="3329940"/>
            <a:ext cx="7378700" cy="3154680"/>
          </a:xfrm>
          <a:prstGeom prst="rect">
            <a:avLst/>
          </a:prstGeom>
        </p:spPr>
        <p:txBody>
          <a:bodyPr vert="horz" lIns="92757" tIns="46378" rIns="92757" bIns="4637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3996796" cy="350520"/>
          </a:xfrm>
          <a:prstGeom prst="rect">
            <a:avLst/>
          </a:prstGeom>
        </p:spPr>
        <p:txBody>
          <a:bodyPr vert="horz" lIns="92757" tIns="46378" rIns="92757" bIns="46378" rtlCol="0" anchor="b"/>
          <a:lstStyle>
            <a:lvl1pPr algn="l">
              <a:defRPr sz="1200"/>
            </a:lvl1pPr>
          </a:lstStyle>
          <a:p>
            <a:endParaRPr lang="en-US"/>
          </a:p>
        </p:txBody>
      </p:sp>
      <p:sp>
        <p:nvSpPr>
          <p:cNvPr id="7" name="Slide Number Placeholder 6"/>
          <p:cNvSpPr>
            <a:spLocks noGrp="1"/>
          </p:cNvSpPr>
          <p:nvPr>
            <p:ph type="sldNum" sz="quarter" idx="5"/>
          </p:nvPr>
        </p:nvSpPr>
        <p:spPr>
          <a:xfrm>
            <a:off x="5224445" y="6658664"/>
            <a:ext cx="3996796" cy="350520"/>
          </a:xfrm>
          <a:prstGeom prst="rect">
            <a:avLst/>
          </a:prstGeom>
        </p:spPr>
        <p:txBody>
          <a:bodyPr vert="horz" lIns="92757" tIns="46378" rIns="92757" bIns="46378" rtlCol="0" anchor="b"/>
          <a:lstStyle>
            <a:lvl1pPr algn="r">
              <a:defRPr sz="1200"/>
            </a:lvl1pPr>
          </a:lstStyle>
          <a:p>
            <a:fld id="{88872DAE-9F19-4920-9FBF-1C9225C527AD}" type="slidenum">
              <a:rPr lang="en-US" smtClean="0"/>
              <a:pPr/>
              <a:t>‹#›</a:t>
            </a:fld>
            <a:endParaRPr lang="en-US"/>
          </a:p>
        </p:txBody>
      </p:sp>
    </p:spTree>
    <p:extLst>
      <p:ext uri="{BB962C8B-B14F-4D97-AF65-F5344CB8AC3E}">
        <p14:creationId xmlns:p14="http://schemas.microsoft.com/office/powerpoint/2010/main" val="350155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7DD9508-F9A5-4842-AFE6-020433AA6429}" type="datetimeFigureOut">
              <a:rPr lang="en-US" smtClean="0"/>
              <a:pPr/>
              <a:t>10/28/2015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AE96360-F51A-49E0-A110-463705E21E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lvl1pPr>
              <a:defRPr sz="3600"/>
            </a:lvl1pPr>
          </a:lstStyle>
          <a:p>
            <a:r>
              <a:rPr kumimoji="0" lang="en-US" smtClean="0"/>
              <a:t>Click to edit Master title style</a:t>
            </a:r>
            <a:endParaRPr kumimoji="0" lang="en-US" dirty="0"/>
          </a:p>
        </p:txBody>
      </p:sp>
      <p:sp>
        <p:nvSpPr>
          <p:cNvPr id="3" name="Content Placeholder 2"/>
          <p:cNvSpPr>
            <a:spLocks noGrp="1"/>
          </p:cNvSpPr>
          <p:nvPr>
            <p:ph idx="1"/>
          </p:nvPr>
        </p:nvSpPr>
        <p:spPr>
          <a:xfrm>
            <a:off x="457200" y="1828800"/>
            <a:ext cx="82296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DD9508-F9A5-4842-AFE6-020433AA6429}" type="datetimeFigureOut">
              <a:rPr lang="en-US" smtClean="0"/>
              <a:pPr/>
              <a:t>10/28/2015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7DD9508-F9A5-4842-AFE6-020433AA6429}" type="datetimeFigureOut">
              <a:rPr lang="en-US" smtClean="0"/>
              <a:pPr/>
              <a:t>10/28/2015</a:t>
            </a:fld>
            <a:endParaRPr lang="en-US"/>
          </a:p>
        </p:txBody>
      </p:sp>
      <p:sp>
        <p:nvSpPr>
          <p:cNvPr id="27" name="Slide Number Placeholder 26"/>
          <p:cNvSpPr>
            <a:spLocks noGrp="1"/>
          </p:cNvSpPr>
          <p:nvPr>
            <p:ph type="sldNum" sz="quarter" idx="11"/>
          </p:nvPr>
        </p:nvSpPr>
        <p:spPr/>
        <p:txBody>
          <a:bodyPr rtlCol="0"/>
          <a:lstStyle/>
          <a:p>
            <a:fld id="{1AE96360-F51A-49E0-A110-463705E21E4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7DD9508-F9A5-4842-AFE6-020433AA6429}" type="datetimeFigureOut">
              <a:rPr lang="en-US" smtClean="0"/>
              <a:pPr/>
              <a:t>10/28/2015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AE96360-F51A-49E0-A110-463705E21E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D9508-F9A5-4842-AFE6-020433AA6429}" type="datetimeFigureOut">
              <a:rPr lang="en-US" smtClean="0"/>
              <a:pPr/>
              <a:t>10/28/2015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DD9508-F9A5-4842-AFE6-020433AA6429}" type="datetimeFigureOut">
              <a:rPr lang="en-US" smtClean="0"/>
              <a:pPr/>
              <a:t>10/28/2015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7DD9508-F9A5-4842-AFE6-020433AA6429}" type="datetimeFigureOut">
              <a:rPr lang="en-US" smtClean="0"/>
              <a:pPr/>
              <a:t>10/28/2015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AE96360-F51A-49E0-A110-463705E21E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62200" y="533400"/>
            <a:ext cx="6096000" cy="5791200"/>
          </a:xfrm>
        </p:spPr>
        <p:txBody>
          <a:bodyPr anchor="t" anchorCtr="0">
            <a:normAutofit/>
          </a:bodyPr>
          <a:lstStyle/>
          <a:p>
            <a:pPr>
              <a:spcBef>
                <a:spcPts val="600"/>
              </a:spcBef>
            </a:pPr>
            <a:r>
              <a:rPr lang="en-US" sz="4800" dirty="0" smtClean="0"/>
              <a:t>CS 416</a:t>
            </a:r>
            <a:r>
              <a:rPr lang="en-US" dirty="0" smtClean="0"/>
              <a:t/>
            </a:r>
            <a:br>
              <a:rPr lang="en-US" dirty="0" smtClean="0"/>
            </a:br>
            <a:r>
              <a:rPr lang="en-US" sz="3600" dirty="0" smtClean="0"/>
              <a:t>Web Programming</a:t>
            </a:r>
            <a:br>
              <a:rPr lang="en-US" sz="3600" dirty="0" smtClean="0"/>
            </a:br>
            <a:r>
              <a:rPr lang="en-US" sz="1800" dirty="0" smtClean="0"/>
              <a:t/>
            </a:r>
            <a:br>
              <a:rPr lang="en-US" sz="1800" dirty="0" smtClean="0"/>
            </a:br>
            <a:r>
              <a:rPr lang="en-US" sz="2800" dirty="0" smtClean="0"/>
              <a:t>Java Server Faces</a:t>
            </a:r>
            <a:br>
              <a:rPr lang="en-US" sz="2800" dirty="0" smtClean="0"/>
            </a:br>
            <a:r>
              <a:rPr lang="en-US" sz="2800" dirty="0" smtClean="0"/>
              <a:t>MVC details</a:t>
            </a:r>
            <a:endParaRPr lang="en-US" sz="2800" dirty="0"/>
          </a:p>
        </p:txBody>
      </p:sp>
      <p:sp>
        <p:nvSpPr>
          <p:cNvPr id="3" name="TextBox 2"/>
          <p:cNvSpPr txBox="1"/>
          <p:nvPr/>
        </p:nvSpPr>
        <p:spPr>
          <a:xfrm>
            <a:off x="762000" y="4191000"/>
            <a:ext cx="4386137" cy="1015663"/>
          </a:xfrm>
          <a:prstGeom prst="rect">
            <a:avLst/>
          </a:prstGeom>
          <a:noFill/>
        </p:spPr>
        <p:txBody>
          <a:bodyPr wrap="none" rtlCol="0">
            <a:spAutoFit/>
          </a:bodyPr>
          <a:lstStyle/>
          <a:p>
            <a:endParaRPr lang="en-US" sz="2000" dirty="0">
              <a:latin typeface="Trebuchet MS" pitchFamily="34" charset="0"/>
            </a:endParaRPr>
          </a:p>
          <a:p>
            <a:r>
              <a:rPr lang="en-US" sz="2000" dirty="0" smtClean="0">
                <a:latin typeface="Trebuchet MS" pitchFamily="34" charset="0"/>
              </a:rPr>
              <a:t>Dr.  Williams</a:t>
            </a:r>
          </a:p>
          <a:p>
            <a:r>
              <a:rPr lang="en-US" sz="2000" dirty="0" smtClean="0">
                <a:latin typeface="Trebuchet MS" pitchFamily="34" charset="0"/>
              </a:rPr>
              <a:t>Central Connecticut State University</a:t>
            </a:r>
            <a:endParaRPr lang="en-US" sz="2000" dirty="0">
              <a:latin typeface="Trebuchet MS" pitchFamily="34" charset="0"/>
            </a:endParaRPr>
          </a:p>
        </p:txBody>
      </p:sp>
    </p:spTree>
    <p:extLst>
      <p:ext uri="{BB962C8B-B14F-4D97-AF65-F5344CB8AC3E}">
        <p14:creationId xmlns:p14="http://schemas.microsoft.com/office/powerpoint/2010/main" val="3228780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MVC</a:t>
            </a:r>
            <a:endParaRPr lang="en-US" dirty="0"/>
          </a:p>
        </p:txBody>
      </p:sp>
      <p:sp>
        <p:nvSpPr>
          <p:cNvPr id="3" name="Content Placeholder 2"/>
          <p:cNvSpPr>
            <a:spLocks noGrp="1"/>
          </p:cNvSpPr>
          <p:nvPr>
            <p:ph idx="1"/>
          </p:nvPr>
        </p:nvSpPr>
        <p:spPr/>
        <p:txBody>
          <a:bodyPr/>
          <a:lstStyle/>
          <a:p>
            <a:r>
              <a:rPr lang="en-US" dirty="0"/>
              <a:t>How should objects communicate?</a:t>
            </a:r>
          </a:p>
          <a:p>
            <a:r>
              <a:rPr lang="en-US" dirty="0"/>
              <a:t>Which objects know about one another?</a:t>
            </a:r>
          </a:p>
          <a:p>
            <a:r>
              <a:rPr lang="en-US" b="1" dirty="0" smtClean="0"/>
              <a:t>Controller</a:t>
            </a:r>
          </a:p>
          <a:p>
            <a:r>
              <a:rPr lang="en-US" dirty="0" smtClean="0"/>
              <a:t>Knows about model and view objects</a:t>
            </a:r>
          </a:p>
          <a:p>
            <a:r>
              <a:rPr lang="en-US" dirty="0" smtClean="0"/>
              <a:t>Knows and </a:t>
            </a:r>
            <a:r>
              <a:rPr lang="en-US" b="1" dirty="0" smtClean="0"/>
              <a:t>manages application context </a:t>
            </a:r>
            <a:r>
              <a:rPr lang="en-US" dirty="0" smtClean="0"/>
              <a:t>(brains of the application)</a:t>
            </a:r>
          </a:p>
          <a:p>
            <a:r>
              <a:rPr lang="en-US" dirty="0" smtClean="0"/>
              <a:t>Manages relationships and data flow</a:t>
            </a:r>
          </a:p>
          <a:p>
            <a:r>
              <a:rPr lang="en-US" dirty="0" smtClean="0"/>
              <a:t>Typically app-specific</a:t>
            </a:r>
          </a:p>
          <a:p>
            <a:pPr lvl="1"/>
            <a:r>
              <a:rPr lang="en-US" b="1" dirty="0" smtClean="0"/>
              <a:t>Rarely reusable</a:t>
            </a:r>
            <a:endParaRPr lang="en-US" b="1" dirty="0"/>
          </a:p>
        </p:txBody>
      </p:sp>
    </p:spTree>
    <p:extLst>
      <p:ext uri="{BB962C8B-B14F-4D97-AF65-F5344CB8AC3E}">
        <p14:creationId xmlns:p14="http://schemas.microsoft.com/office/powerpoint/2010/main" val="2510084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interactions in MVC</a:t>
            </a:r>
            <a:endParaRPr lang="en-US" dirty="0"/>
          </a:p>
        </p:txBody>
      </p:sp>
      <p:sp>
        <p:nvSpPr>
          <p:cNvPr id="3" name="Content Placeholder 2"/>
          <p:cNvSpPr>
            <a:spLocks noGrp="1"/>
          </p:cNvSpPr>
          <p:nvPr>
            <p:ph idx="1"/>
          </p:nvPr>
        </p:nvSpPr>
        <p:spPr/>
        <p:txBody>
          <a:bodyPr/>
          <a:lstStyle/>
          <a:p>
            <a:endParaRPr lang="en-US"/>
          </a:p>
        </p:txBody>
      </p:sp>
      <p:pic>
        <p:nvPicPr>
          <p:cNvPr id="3074" name="Picture 2" descr="C:\Users\cw1491\Downloads\slides\lecture23_Page_04.jpg"/>
          <p:cNvPicPr>
            <a:picLocks noChangeAspect="1" noChangeArrowheads="1"/>
          </p:cNvPicPr>
          <p:nvPr/>
        </p:nvPicPr>
        <p:blipFill rotWithShape="1">
          <a:blip r:embed="rId2">
            <a:extLst>
              <a:ext uri="{28A0092B-C50C-407E-A947-70E740481C1C}">
                <a14:useLocalDpi xmlns:a14="http://schemas.microsoft.com/office/drawing/2010/main" val="0"/>
              </a:ext>
            </a:extLst>
          </a:blip>
          <a:srcRect t="21667"/>
          <a:stretch/>
        </p:blipFill>
        <p:spPr bwMode="auto">
          <a:xfrm>
            <a:off x="0" y="1485900"/>
            <a:ext cx="91440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72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Mechanics of Basic MVC</a:t>
            </a:r>
            <a:endParaRPr lang="en-US" dirty="0"/>
          </a:p>
        </p:txBody>
      </p:sp>
      <p:sp>
        <p:nvSpPr>
          <p:cNvPr id="3" name="Content Placeholder 2"/>
          <p:cNvSpPr>
            <a:spLocks noGrp="1"/>
          </p:cNvSpPr>
          <p:nvPr>
            <p:ph idx="1"/>
          </p:nvPr>
        </p:nvSpPr>
        <p:spPr/>
        <p:txBody>
          <a:bodyPr>
            <a:normAutofit/>
          </a:bodyPr>
          <a:lstStyle/>
          <a:p>
            <a:r>
              <a:rPr lang="en-US" dirty="0"/>
              <a:t>Setup</a:t>
            </a:r>
          </a:p>
          <a:p>
            <a:pPr lvl="1"/>
            <a:r>
              <a:rPr lang="en-US" dirty="0"/>
              <a:t>Instantiate model</a:t>
            </a:r>
          </a:p>
          <a:p>
            <a:pPr lvl="1"/>
            <a:r>
              <a:rPr lang="en-US" dirty="0"/>
              <a:t>Instantiate view</a:t>
            </a:r>
          </a:p>
          <a:p>
            <a:r>
              <a:rPr lang="en-US" dirty="0" smtClean="0"/>
              <a:t>Execution</a:t>
            </a:r>
            <a:endParaRPr lang="en-US" dirty="0"/>
          </a:p>
          <a:p>
            <a:pPr lvl="1"/>
            <a:r>
              <a:rPr lang="en-US" dirty="0"/>
              <a:t>View recognizes event</a:t>
            </a:r>
          </a:p>
          <a:p>
            <a:pPr lvl="1"/>
            <a:r>
              <a:rPr lang="en-US" dirty="0"/>
              <a:t>View calls appropriate method on controller</a:t>
            </a:r>
          </a:p>
          <a:p>
            <a:pPr lvl="1"/>
            <a:r>
              <a:rPr lang="en-US" dirty="0"/>
              <a:t>Controller accesses model, possibly updating it</a:t>
            </a:r>
          </a:p>
          <a:p>
            <a:pPr lvl="1"/>
            <a:r>
              <a:rPr lang="en-US" dirty="0"/>
              <a:t>If model has been changed, view is updated (via the controller)</a:t>
            </a:r>
          </a:p>
        </p:txBody>
      </p:sp>
    </p:spTree>
    <p:extLst>
      <p:ext uri="{BB962C8B-B14F-4D97-AF65-F5344CB8AC3E}">
        <p14:creationId xmlns:p14="http://schemas.microsoft.com/office/powerpoint/2010/main" val="972841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Controls - Events</a:t>
            </a:r>
            <a:endParaRPr lang="en-US" dirty="0"/>
          </a:p>
        </p:txBody>
      </p:sp>
      <p:sp>
        <p:nvSpPr>
          <p:cNvPr id="3" name="Content Placeholder 2"/>
          <p:cNvSpPr>
            <a:spLocks noGrp="1"/>
          </p:cNvSpPr>
          <p:nvPr>
            <p:ph idx="1"/>
          </p:nvPr>
        </p:nvSpPr>
        <p:spPr/>
        <p:txBody>
          <a:bodyPr/>
          <a:lstStyle/>
          <a:p>
            <a:r>
              <a:rPr lang="en-US" dirty="0" smtClean="0"/>
              <a:t>View objects that allows user to initiate some type of action</a:t>
            </a:r>
          </a:p>
          <a:p>
            <a:r>
              <a:rPr lang="en-US" dirty="0" smtClean="0"/>
              <a:t>Respond to variety of events</a:t>
            </a:r>
          </a:p>
          <a:p>
            <a:pPr lvl="1"/>
            <a:r>
              <a:rPr lang="en-US" dirty="0" smtClean="0"/>
              <a:t>Value changed</a:t>
            </a:r>
          </a:p>
          <a:p>
            <a:pPr lvl="1"/>
            <a:r>
              <a:rPr lang="en-US" dirty="0" smtClean="0"/>
              <a:t>Editing</a:t>
            </a:r>
          </a:p>
          <a:p>
            <a:pPr lvl="1"/>
            <a:r>
              <a:rPr lang="en-US" dirty="0" smtClean="0"/>
              <a:t>Mouse over</a:t>
            </a:r>
          </a:p>
          <a:p>
            <a:pPr lvl="1"/>
            <a:r>
              <a:rPr lang="en-US" dirty="0" smtClean="0"/>
              <a:t>Clicks</a:t>
            </a:r>
            <a:endParaRPr lang="en-US" dirty="0"/>
          </a:p>
        </p:txBody>
      </p:sp>
    </p:spTree>
    <p:extLst>
      <p:ext uri="{BB962C8B-B14F-4D97-AF65-F5344CB8AC3E}">
        <p14:creationId xmlns:p14="http://schemas.microsoft.com/office/powerpoint/2010/main" val="1614931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owchart: Document 20"/>
          <p:cNvSpPr/>
          <p:nvPr/>
        </p:nvSpPr>
        <p:spPr>
          <a:xfrm>
            <a:off x="381000" y="2819400"/>
            <a:ext cx="3962400" cy="3664982"/>
          </a:xfrm>
          <a:prstGeom prst="flowChartDocumen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Controls – Delegation</a:t>
            </a:r>
            <a:endParaRPr lang="en-US" dirty="0"/>
          </a:p>
        </p:txBody>
      </p:sp>
      <p:sp>
        <p:nvSpPr>
          <p:cNvPr id="3" name="Content Placeholder 2"/>
          <p:cNvSpPr>
            <a:spLocks noGrp="1"/>
          </p:cNvSpPr>
          <p:nvPr>
            <p:ph idx="1"/>
          </p:nvPr>
        </p:nvSpPr>
        <p:spPr/>
        <p:txBody>
          <a:bodyPr/>
          <a:lstStyle/>
          <a:p>
            <a:r>
              <a:rPr lang="en-US" dirty="0" smtClean="0"/>
              <a:t>When an event occurs, controller called to return and/or update content</a:t>
            </a:r>
            <a:endParaRPr lang="en-US" dirty="0"/>
          </a:p>
        </p:txBody>
      </p:sp>
      <p:sp>
        <p:nvSpPr>
          <p:cNvPr id="4" name="Rectangle 3"/>
          <p:cNvSpPr/>
          <p:nvPr/>
        </p:nvSpPr>
        <p:spPr>
          <a:xfrm>
            <a:off x="1828800" y="3048000"/>
            <a:ext cx="1828800" cy="533400"/>
          </a:xfrm>
          <a:prstGeom prst="rect">
            <a:avLst/>
          </a:prstGeom>
          <a:solidFill>
            <a:srgbClr val="BFCB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John</a:t>
            </a:r>
            <a:endParaRPr lang="en-US" dirty="0">
              <a:solidFill>
                <a:schemeClr val="tx1"/>
              </a:solidFill>
            </a:endParaRPr>
          </a:p>
        </p:txBody>
      </p:sp>
      <p:pic>
        <p:nvPicPr>
          <p:cNvPr id="5122" name="Picture 2" descr="https://encrypted-tbn3.gstatic.com/images?q=tbn:ANd9GcQzoKz4bmhoh3fPGHM8NXXlfCzHVcHpSZcCUDxsXbgCrCcHFd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370" y="4532746"/>
            <a:ext cx="1587263" cy="143943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urved Connector 5"/>
          <p:cNvCxnSpPr>
            <a:stCxn id="4" idx="3"/>
            <a:endCxn id="5122" idx="1"/>
          </p:cNvCxnSpPr>
          <p:nvPr/>
        </p:nvCxnSpPr>
        <p:spPr>
          <a:xfrm>
            <a:off x="3657600" y="3314700"/>
            <a:ext cx="2822770" cy="1937761"/>
          </a:xfrm>
          <a:prstGeom prst="curved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28999" y="3560802"/>
            <a:ext cx="891591" cy="369332"/>
          </a:xfrm>
          <a:prstGeom prst="rect">
            <a:avLst/>
          </a:prstGeom>
          <a:noFill/>
        </p:spPr>
        <p:txBody>
          <a:bodyPr wrap="none" rtlCol="0">
            <a:spAutoFit/>
          </a:bodyPr>
          <a:lstStyle/>
          <a:p>
            <a:r>
              <a:rPr lang="en-US" dirty="0" smtClean="0"/>
              <a:t>Key up</a:t>
            </a:r>
            <a:endParaRPr lang="en-US" dirty="0"/>
          </a:p>
        </p:txBody>
      </p:sp>
      <p:sp>
        <p:nvSpPr>
          <p:cNvPr id="9" name="TextBox 8"/>
          <p:cNvSpPr txBox="1"/>
          <p:nvPr/>
        </p:nvSpPr>
        <p:spPr>
          <a:xfrm>
            <a:off x="6785170" y="6115050"/>
            <a:ext cx="1231427" cy="369332"/>
          </a:xfrm>
          <a:prstGeom prst="rect">
            <a:avLst/>
          </a:prstGeom>
          <a:noFill/>
        </p:spPr>
        <p:txBody>
          <a:bodyPr wrap="none" rtlCol="0">
            <a:spAutoFit/>
          </a:bodyPr>
          <a:lstStyle/>
          <a:p>
            <a:r>
              <a:rPr lang="en-US" dirty="0" smtClean="0"/>
              <a:t>Controller</a:t>
            </a:r>
            <a:endParaRPr lang="en-US" dirty="0"/>
          </a:p>
        </p:txBody>
      </p:sp>
      <p:sp>
        <p:nvSpPr>
          <p:cNvPr id="10" name="TextBox 9"/>
          <p:cNvSpPr txBox="1"/>
          <p:nvPr/>
        </p:nvSpPr>
        <p:spPr>
          <a:xfrm>
            <a:off x="5068985" y="4283580"/>
            <a:ext cx="1636987" cy="369332"/>
          </a:xfrm>
          <a:prstGeom prst="rect">
            <a:avLst/>
          </a:prstGeom>
          <a:noFill/>
        </p:spPr>
        <p:txBody>
          <a:bodyPr wrap="none" rtlCol="0">
            <a:spAutoFit/>
          </a:bodyPr>
          <a:lstStyle/>
          <a:p>
            <a:r>
              <a:rPr lang="en-US" dirty="0" smtClean="0"/>
              <a:t>Get Results(  )</a:t>
            </a:r>
            <a:endParaRPr lang="en-US" dirty="0"/>
          </a:p>
        </p:txBody>
      </p:sp>
      <p:sp>
        <p:nvSpPr>
          <p:cNvPr id="16" name="TextBox 15"/>
          <p:cNvSpPr txBox="1"/>
          <p:nvPr/>
        </p:nvSpPr>
        <p:spPr>
          <a:xfrm>
            <a:off x="609600" y="3130034"/>
            <a:ext cx="1188146" cy="400110"/>
          </a:xfrm>
          <a:prstGeom prst="rect">
            <a:avLst/>
          </a:prstGeom>
          <a:noFill/>
        </p:spPr>
        <p:txBody>
          <a:bodyPr wrap="none" rtlCol="0">
            <a:spAutoFit/>
          </a:bodyPr>
          <a:lstStyle/>
          <a:p>
            <a:r>
              <a:rPr lang="en-US" sz="2000" b="1" dirty="0" smtClean="0"/>
              <a:t>Search:</a:t>
            </a:r>
            <a:endParaRPr lang="en-US" sz="2000" b="1" dirty="0"/>
          </a:p>
        </p:txBody>
      </p:sp>
      <p:cxnSp>
        <p:nvCxnSpPr>
          <p:cNvPr id="17" name="Curved Connector 16"/>
          <p:cNvCxnSpPr/>
          <p:nvPr/>
        </p:nvCxnSpPr>
        <p:spPr>
          <a:xfrm rot="10800000">
            <a:off x="3429000" y="4953000"/>
            <a:ext cx="3051371" cy="838200"/>
          </a:xfrm>
          <a:prstGeom prst="curvedConnector3">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649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 – Target/Action</a:t>
            </a:r>
            <a:endParaRPr lang="en-US" dirty="0"/>
          </a:p>
        </p:txBody>
      </p:sp>
      <p:sp>
        <p:nvSpPr>
          <p:cNvPr id="3" name="Content Placeholder 2"/>
          <p:cNvSpPr>
            <a:spLocks noGrp="1"/>
          </p:cNvSpPr>
          <p:nvPr>
            <p:ph idx="1"/>
          </p:nvPr>
        </p:nvSpPr>
        <p:spPr/>
        <p:txBody>
          <a:bodyPr/>
          <a:lstStyle/>
          <a:p>
            <a:r>
              <a:rPr lang="en-US" dirty="0" smtClean="0"/>
              <a:t>When an event occurs, an action is invoked on the controller to decide based on context what view to display next</a:t>
            </a:r>
            <a:endParaRPr lang="en-US" dirty="0"/>
          </a:p>
        </p:txBody>
      </p:sp>
      <p:sp>
        <p:nvSpPr>
          <p:cNvPr id="4" name="Rectangle 3"/>
          <p:cNvSpPr/>
          <p:nvPr/>
        </p:nvSpPr>
        <p:spPr>
          <a:xfrm>
            <a:off x="533400" y="340995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pic>
        <p:nvPicPr>
          <p:cNvPr id="5122" name="Picture 2" descr="https://encrypted-tbn3.gstatic.com/images?q=tbn:ANd9GcQzoKz4bmhoh3fPGHM8NXXlfCzHVcHpSZcCUDxsXbgCrCcHFd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710" y="4589896"/>
            <a:ext cx="1587263" cy="143943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urved Connector 5"/>
          <p:cNvCxnSpPr>
            <a:stCxn id="4" idx="3"/>
            <a:endCxn id="5122" idx="1"/>
          </p:cNvCxnSpPr>
          <p:nvPr/>
        </p:nvCxnSpPr>
        <p:spPr>
          <a:xfrm>
            <a:off x="2362200" y="3676650"/>
            <a:ext cx="2030510" cy="1632961"/>
          </a:xfrm>
          <a:prstGeom prst="curved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7750" y="4050268"/>
            <a:ext cx="692818" cy="369332"/>
          </a:xfrm>
          <a:prstGeom prst="rect">
            <a:avLst/>
          </a:prstGeom>
          <a:noFill/>
        </p:spPr>
        <p:txBody>
          <a:bodyPr wrap="none" rtlCol="0">
            <a:spAutoFit/>
          </a:bodyPr>
          <a:lstStyle/>
          <a:p>
            <a:r>
              <a:rPr lang="en-US" dirty="0" smtClean="0"/>
              <a:t>Click</a:t>
            </a:r>
            <a:endParaRPr lang="en-US" dirty="0"/>
          </a:p>
        </p:txBody>
      </p:sp>
      <p:sp>
        <p:nvSpPr>
          <p:cNvPr id="9" name="TextBox 8"/>
          <p:cNvSpPr txBox="1"/>
          <p:nvPr/>
        </p:nvSpPr>
        <p:spPr>
          <a:xfrm>
            <a:off x="4697510" y="6172200"/>
            <a:ext cx="1231427" cy="369332"/>
          </a:xfrm>
          <a:prstGeom prst="rect">
            <a:avLst/>
          </a:prstGeom>
          <a:noFill/>
        </p:spPr>
        <p:txBody>
          <a:bodyPr wrap="none" rtlCol="0">
            <a:spAutoFit/>
          </a:bodyPr>
          <a:lstStyle/>
          <a:p>
            <a:r>
              <a:rPr lang="en-US" dirty="0" smtClean="0"/>
              <a:t>Controller</a:t>
            </a:r>
            <a:endParaRPr lang="en-US" dirty="0"/>
          </a:p>
        </p:txBody>
      </p:sp>
      <p:sp>
        <p:nvSpPr>
          <p:cNvPr id="10" name="TextBox 9"/>
          <p:cNvSpPr txBox="1"/>
          <p:nvPr/>
        </p:nvSpPr>
        <p:spPr>
          <a:xfrm>
            <a:off x="2590800" y="5334000"/>
            <a:ext cx="1782860" cy="369332"/>
          </a:xfrm>
          <a:prstGeom prst="rect">
            <a:avLst/>
          </a:prstGeom>
          <a:noFill/>
        </p:spPr>
        <p:txBody>
          <a:bodyPr wrap="none" rtlCol="0">
            <a:spAutoFit/>
          </a:bodyPr>
          <a:lstStyle/>
          <a:p>
            <a:r>
              <a:rPr lang="en-US" dirty="0" smtClean="0"/>
              <a:t>Authenticate(  )</a:t>
            </a:r>
            <a:endParaRPr lang="en-US" dirty="0"/>
          </a:p>
        </p:txBody>
      </p:sp>
      <p:cxnSp>
        <p:nvCxnSpPr>
          <p:cNvPr id="12" name="Curved Connector 11"/>
          <p:cNvCxnSpPr>
            <a:endCxn id="14" idx="1"/>
          </p:cNvCxnSpPr>
          <p:nvPr/>
        </p:nvCxnSpPr>
        <p:spPr>
          <a:xfrm flipV="1">
            <a:off x="5979975" y="4114800"/>
            <a:ext cx="1487625" cy="1194811"/>
          </a:xfrm>
          <a:prstGeom prst="curved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Flowchart: Document 13"/>
          <p:cNvSpPr/>
          <p:nvPr/>
        </p:nvSpPr>
        <p:spPr>
          <a:xfrm>
            <a:off x="7467600" y="3808476"/>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748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 – Persisting</a:t>
            </a:r>
            <a:endParaRPr lang="en-US" dirty="0"/>
          </a:p>
        </p:txBody>
      </p:sp>
      <p:sp>
        <p:nvSpPr>
          <p:cNvPr id="3" name="Content Placeholder 2"/>
          <p:cNvSpPr>
            <a:spLocks noGrp="1"/>
          </p:cNvSpPr>
          <p:nvPr>
            <p:ph idx="1"/>
          </p:nvPr>
        </p:nvSpPr>
        <p:spPr/>
        <p:txBody>
          <a:bodyPr/>
          <a:lstStyle/>
          <a:p>
            <a:r>
              <a:rPr lang="en-US" dirty="0" smtClean="0"/>
              <a:t>When an event occurs, controller responsible for persisting if necessary</a:t>
            </a:r>
            <a:endParaRPr lang="en-US" dirty="0"/>
          </a:p>
        </p:txBody>
      </p:sp>
      <p:sp>
        <p:nvSpPr>
          <p:cNvPr id="4" name="Rectangle 3"/>
          <p:cNvSpPr/>
          <p:nvPr/>
        </p:nvSpPr>
        <p:spPr>
          <a:xfrm>
            <a:off x="533400" y="310515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 Element</a:t>
            </a:r>
            <a:endParaRPr lang="en-US" dirty="0"/>
          </a:p>
        </p:txBody>
      </p:sp>
      <p:pic>
        <p:nvPicPr>
          <p:cNvPr id="5122" name="Picture 2" descr="https://encrypted-tbn3.gstatic.com/images?q=tbn:ANd9GcQzoKz4bmhoh3fPGHM8NXXlfCzHVcHpSZcCUDxsXbgCrCcHFd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710" y="4589896"/>
            <a:ext cx="1587263" cy="143943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urved Connector 5"/>
          <p:cNvCxnSpPr>
            <a:stCxn id="4" idx="3"/>
            <a:endCxn id="5122" idx="1"/>
          </p:cNvCxnSpPr>
          <p:nvPr/>
        </p:nvCxnSpPr>
        <p:spPr>
          <a:xfrm>
            <a:off x="2362200" y="3371850"/>
            <a:ext cx="2030510" cy="1937761"/>
          </a:xfrm>
          <a:prstGeom prst="curved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7750" y="3745468"/>
            <a:ext cx="779381" cy="369332"/>
          </a:xfrm>
          <a:prstGeom prst="rect">
            <a:avLst/>
          </a:prstGeom>
          <a:noFill/>
        </p:spPr>
        <p:txBody>
          <a:bodyPr wrap="none" rtlCol="0">
            <a:spAutoFit/>
          </a:bodyPr>
          <a:lstStyle/>
          <a:p>
            <a:r>
              <a:rPr lang="en-US" dirty="0" smtClean="0"/>
              <a:t>Event</a:t>
            </a:r>
            <a:endParaRPr lang="en-US" dirty="0"/>
          </a:p>
        </p:txBody>
      </p:sp>
      <p:sp>
        <p:nvSpPr>
          <p:cNvPr id="9" name="TextBox 8"/>
          <p:cNvSpPr txBox="1"/>
          <p:nvPr/>
        </p:nvSpPr>
        <p:spPr>
          <a:xfrm>
            <a:off x="4697510" y="6172200"/>
            <a:ext cx="1231427" cy="369332"/>
          </a:xfrm>
          <a:prstGeom prst="rect">
            <a:avLst/>
          </a:prstGeom>
          <a:noFill/>
        </p:spPr>
        <p:txBody>
          <a:bodyPr wrap="none" rtlCol="0">
            <a:spAutoFit/>
          </a:bodyPr>
          <a:lstStyle/>
          <a:p>
            <a:r>
              <a:rPr lang="en-US" dirty="0" smtClean="0"/>
              <a:t>Controller</a:t>
            </a:r>
            <a:endParaRPr lang="en-US" dirty="0"/>
          </a:p>
        </p:txBody>
      </p:sp>
      <p:sp>
        <p:nvSpPr>
          <p:cNvPr id="10" name="TextBox 9"/>
          <p:cNvSpPr txBox="1"/>
          <p:nvPr/>
        </p:nvSpPr>
        <p:spPr>
          <a:xfrm>
            <a:off x="2362200" y="5334000"/>
            <a:ext cx="2068195" cy="369332"/>
          </a:xfrm>
          <a:prstGeom prst="rect">
            <a:avLst/>
          </a:prstGeom>
          <a:noFill/>
        </p:spPr>
        <p:txBody>
          <a:bodyPr wrap="none" rtlCol="0">
            <a:spAutoFit/>
          </a:bodyPr>
          <a:lstStyle/>
          <a:p>
            <a:r>
              <a:rPr lang="en-US" dirty="0" smtClean="0"/>
              <a:t>Event Occurred(  )</a:t>
            </a:r>
            <a:endParaRPr lang="en-US" dirty="0"/>
          </a:p>
        </p:txBody>
      </p:sp>
      <p:cxnSp>
        <p:nvCxnSpPr>
          <p:cNvPr id="12" name="Curved Connector 11"/>
          <p:cNvCxnSpPr>
            <a:endCxn id="18" idx="2"/>
          </p:cNvCxnSpPr>
          <p:nvPr/>
        </p:nvCxnSpPr>
        <p:spPr>
          <a:xfrm flipV="1">
            <a:off x="5979975" y="4127181"/>
            <a:ext cx="1640025" cy="1182431"/>
          </a:xfrm>
          <a:prstGeom prst="curved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Can 16"/>
          <p:cNvSpPr/>
          <p:nvPr/>
        </p:nvSpPr>
        <p:spPr>
          <a:xfrm>
            <a:off x="7620000" y="5334000"/>
            <a:ext cx="990600" cy="1022866"/>
          </a:xfrm>
          <a:prstGeom prst="can">
            <a:avLst/>
          </a:prstGeom>
          <a:solidFill>
            <a:srgbClr val="F376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p:cNvSpPr/>
          <p:nvPr/>
        </p:nvSpPr>
        <p:spPr>
          <a:xfrm>
            <a:off x="7620000" y="3688318"/>
            <a:ext cx="762000" cy="702180"/>
          </a:xfrm>
          <a:prstGeom prst="cub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urved Connector 20"/>
          <p:cNvCxnSpPr>
            <a:stCxn id="5122" idx="3"/>
            <a:endCxn id="17" idx="2"/>
          </p:cNvCxnSpPr>
          <p:nvPr/>
        </p:nvCxnSpPr>
        <p:spPr>
          <a:xfrm>
            <a:off x="5979973" y="5309611"/>
            <a:ext cx="1640027" cy="535822"/>
          </a:xfrm>
          <a:prstGeom prst="curved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97904" y="3313152"/>
            <a:ext cx="1821332" cy="369332"/>
          </a:xfrm>
          <a:prstGeom prst="rect">
            <a:avLst/>
          </a:prstGeom>
          <a:noFill/>
        </p:spPr>
        <p:txBody>
          <a:bodyPr wrap="none" rtlCol="0">
            <a:spAutoFit/>
          </a:bodyPr>
          <a:lstStyle/>
          <a:p>
            <a:r>
              <a:rPr lang="en-US" dirty="0" smtClean="0"/>
              <a:t>App Server data</a:t>
            </a:r>
            <a:endParaRPr lang="en-US" dirty="0"/>
          </a:p>
        </p:txBody>
      </p:sp>
      <p:sp>
        <p:nvSpPr>
          <p:cNvPr id="25" name="TextBox 24"/>
          <p:cNvSpPr txBox="1"/>
          <p:nvPr/>
        </p:nvSpPr>
        <p:spPr>
          <a:xfrm>
            <a:off x="7435781" y="4940279"/>
            <a:ext cx="1130438" cy="369332"/>
          </a:xfrm>
          <a:prstGeom prst="rect">
            <a:avLst/>
          </a:prstGeom>
          <a:noFill/>
        </p:spPr>
        <p:txBody>
          <a:bodyPr wrap="none" rtlCol="0">
            <a:spAutoFit/>
          </a:bodyPr>
          <a:lstStyle/>
          <a:p>
            <a:r>
              <a:rPr lang="en-US" dirty="0" smtClean="0"/>
              <a:t>Database</a:t>
            </a:r>
            <a:endParaRPr lang="en-US" dirty="0"/>
          </a:p>
        </p:txBody>
      </p:sp>
    </p:spTree>
    <p:extLst>
      <p:ext uri="{BB962C8B-B14F-4D97-AF65-F5344CB8AC3E}">
        <p14:creationId xmlns:p14="http://schemas.microsoft.com/office/powerpoint/2010/main" val="3189205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6800"/>
          </a:xfrm>
        </p:spPr>
        <p:txBody>
          <a:bodyPr/>
          <a:lstStyle/>
          <a:p>
            <a:r>
              <a:rPr lang="en-US" dirty="0" smtClean="0"/>
              <a:t>Extended Interactions in MVC</a:t>
            </a:r>
            <a:endParaRPr lang="en-US" dirty="0"/>
          </a:p>
        </p:txBody>
      </p:sp>
      <p:sp>
        <p:nvSpPr>
          <p:cNvPr id="3" name="Content Placeholder 2"/>
          <p:cNvSpPr>
            <a:spLocks noGrp="1"/>
          </p:cNvSpPr>
          <p:nvPr>
            <p:ph idx="1"/>
          </p:nvPr>
        </p:nvSpPr>
        <p:spPr/>
        <p:txBody>
          <a:bodyPr/>
          <a:lstStyle/>
          <a:p>
            <a:endParaRPr lang="en-US"/>
          </a:p>
        </p:txBody>
      </p:sp>
      <p:pic>
        <p:nvPicPr>
          <p:cNvPr id="4098" name="Picture 2" descr="C:\Users\cw1491\Downloads\slides\lecture23_Page_07.jpg"/>
          <p:cNvPicPr>
            <a:picLocks noChangeAspect="1" noChangeArrowheads="1"/>
          </p:cNvPicPr>
          <p:nvPr/>
        </p:nvPicPr>
        <p:blipFill rotWithShape="1">
          <a:blip r:embed="rId2">
            <a:extLst>
              <a:ext uri="{28A0092B-C50C-407E-A947-70E740481C1C}">
                <a14:useLocalDpi xmlns:a14="http://schemas.microsoft.com/office/drawing/2010/main" val="0"/>
              </a:ext>
            </a:extLst>
          </a:blip>
          <a:srcRect t="20000"/>
          <a:stretch/>
        </p:blipFill>
        <p:spPr bwMode="auto">
          <a:xfrm>
            <a:off x="0" y="1371600"/>
            <a:ext cx="9144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089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JSF - MVC technical architecture</a:t>
            </a:r>
            <a:endParaRPr lang="en-US" dirty="0"/>
          </a:p>
        </p:txBody>
      </p:sp>
      <p:pic>
        <p:nvPicPr>
          <p:cNvPr id="1026" name="Picture 2" descr="JSF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924800" cy="441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51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JSF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657600"/>
            <a:ext cx="8077200" cy="31299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4800" y="152400"/>
            <a:ext cx="8229600" cy="1066800"/>
          </a:xfrm>
        </p:spPr>
        <p:txBody>
          <a:bodyPr/>
          <a:lstStyle/>
          <a:p>
            <a:r>
              <a:rPr lang="en-US" dirty="0" smtClean="0"/>
              <a:t>JSF Application lifecycle</a:t>
            </a:r>
            <a:endParaRPr lang="en-US" dirty="0"/>
          </a:p>
        </p:txBody>
      </p:sp>
      <p:sp>
        <p:nvSpPr>
          <p:cNvPr id="3" name="Content Placeholder 2"/>
          <p:cNvSpPr>
            <a:spLocks noGrp="1"/>
          </p:cNvSpPr>
          <p:nvPr>
            <p:ph idx="1"/>
          </p:nvPr>
        </p:nvSpPr>
        <p:spPr>
          <a:xfrm>
            <a:off x="457200" y="1066800"/>
            <a:ext cx="8229600" cy="4745736"/>
          </a:xfrm>
        </p:spPr>
        <p:txBody>
          <a:bodyPr>
            <a:normAutofit/>
          </a:bodyPr>
          <a:lstStyle/>
          <a:p>
            <a:pPr marL="109728" indent="0">
              <a:buNone/>
            </a:pPr>
            <a:r>
              <a:rPr lang="en-US" dirty="0" smtClean="0"/>
              <a:t>Six </a:t>
            </a:r>
            <a:r>
              <a:rPr lang="en-US" dirty="0"/>
              <a:t>phases which are as follows</a:t>
            </a:r>
          </a:p>
          <a:p>
            <a:r>
              <a:rPr lang="en-US" sz="2400" dirty="0" smtClean="0"/>
              <a:t>Restore </a:t>
            </a:r>
            <a:r>
              <a:rPr lang="en-US" sz="2400" dirty="0"/>
              <a:t>view phase</a:t>
            </a:r>
          </a:p>
          <a:p>
            <a:r>
              <a:rPr lang="en-US" sz="2400" dirty="0" smtClean="0"/>
              <a:t>Apply </a:t>
            </a:r>
            <a:r>
              <a:rPr lang="en-US" sz="2400" dirty="0"/>
              <a:t>request values phase; process events</a:t>
            </a:r>
          </a:p>
          <a:p>
            <a:r>
              <a:rPr lang="en-US" sz="2400" dirty="0" smtClean="0"/>
              <a:t>Process </a:t>
            </a:r>
            <a:r>
              <a:rPr lang="en-US" sz="2400" dirty="0"/>
              <a:t>validations phase; process events</a:t>
            </a:r>
          </a:p>
          <a:p>
            <a:r>
              <a:rPr lang="en-US" sz="2400" dirty="0" smtClean="0"/>
              <a:t>Update </a:t>
            </a:r>
            <a:r>
              <a:rPr lang="en-US" sz="2400" dirty="0"/>
              <a:t>model values phase; process events</a:t>
            </a:r>
          </a:p>
          <a:p>
            <a:r>
              <a:rPr lang="en-US" sz="2400" dirty="0" smtClean="0"/>
              <a:t>Invoke </a:t>
            </a:r>
            <a:r>
              <a:rPr lang="en-US" sz="2400" dirty="0"/>
              <a:t>application phase; process events</a:t>
            </a:r>
          </a:p>
          <a:p>
            <a:r>
              <a:rPr lang="en-US" sz="2400" dirty="0" smtClean="0"/>
              <a:t>Render </a:t>
            </a:r>
            <a:r>
              <a:rPr lang="en-US" sz="2400" dirty="0"/>
              <a:t>response phase</a:t>
            </a:r>
          </a:p>
        </p:txBody>
      </p:sp>
    </p:spTree>
    <p:extLst>
      <p:ext uri="{BB962C8B-B14F-4D97-AF65-F5344CB8AC3E}">
        <p14:creationId xmlns:p14="http://schemas.microsoft.com/office/powerpoint/2010/main" val="877928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MVC pattern – in more detail</a:t>
            </a:r>
          </a:p>
          <a:p>
            <a:pPr>
              <a:spcBef>
                <a:spcPts val="1800"/>
              </a:spcBef>
            </a:pPr>
            <a:r>
              <a:rPr lang="en-US" dirty="0" smtClean="0"/>
              <a:t>JSF implementation of MVC</a:t>
            </a:r>
          </a:p>
          <a:p>
            <a:pPr lvl="1">
              <a:spcBef>
                <a:spcPts val="1800"/>
              </a:spcBef>
            </a:pPr>
            <a:r>
              <a:rPr lang="en-US" dirty="0" smtClean="0"/>
              <a:t>Technical underpinnings</a:t>
            </a:r>
          </a:p>
          <a:p>
            <a:pPr>
              <a:spcBef>
                <a:spcPts val="1800"/>
              </a:spcBef>
            </a:pPr>
            <a:r>
              <a:rPr lang="en-US" dirty="0" smtClean="0"/>
              <a:t>Designing JSF MVC</a:t>
            </a:r>
          </a:p>
          <a:p>
            <a:pPr lvl="1">
              <a:spcBef>
                <a:spcPts val="1800"/>
              </a:spcBef>
            </a:pPr>
            <a:r>
              <a:rPr lang="en-US" dirty="0" smtClean="0"/>
              <a:t>Highlight interactions between model and view</a:t>
            </a:r>
          </a:p>
          <a:p>
            <a:pPr lvl="1">
              <a:spcBef>
                <a:spcPts val="1800"/>
              </a:spcBef>
            </a:pPr>
            <a:r>
              <a:rPr lang="en-US" dirty="0" smtClean="0"/>
              <a:t>View and controller interactions</a:t>
            </a:r>
          </a:p>
          <a:p>
            <a:pPr>
              <a:spcBef>
                <a:spcPts val="1800"/>
              </a:spcBef>
            </a:pPr>
            <a:endParaRPr lang="en-US" dirty="0" smtClean="0"/>
          </a:p>
          <a:p>
            <a:pPr lvl="1"/>
            <a:endParaRPr lang="en-US" dirty="0" smtClean="0"/>
          </a:p>
          <a:p>
            <a:endParaRPr lang="en-US" dirty="0"/>
          </a:p>
        </p:txBody>
      </p:sp>
    </p:spTree>
    <p:extLst>
      <p:ext uri="{BB962C8B-B14F-4D97-AF65-F5344CB8AC3E}">
        <p14:creationId xmlns:p14="http://schemas.microsoft.com/office/powerpoint/2010/main" val="4231544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Restore view</a:t>
            </a:r>
            <a:endParaRPr lang="en-US" dirty="0"/>
          </a:p>
        </p:txBody>
      </p:sp>
      <p:sp>
        <p:nvSpPr>
          <p:cNvPr id="3" name="Content Placeholder 2"/>
          <p:cNvSpPr>
            <a:spLocks noGrp="1"/>
          </p:cNvSpPr>
          <p:nvPr>
            <p:ph idx="1"/>
          </p:nvPr>
        </p:nvSpPr>
        <p:spPr/>
        <p:txBody>
          <a:bodyPr/>
          <a:lstStyle/>
          <a:p>
            <a:r>
              <a:rPr lang="en-US" dirty="0"/>
              <a:t>JSF begins the restore view phase as soon as a link or a button is clicked and JSF receives a request.</a:t>
            </a:r>
          </a:p>
          <a:p>
            <a:r>
              <a:rPr lang="en-US" dirty="0"/>
              <a:t>During this phase, the JSF builds the view, wires event handlers and validators to UI components and saves the view in the </a:t>
            </a:r>
            <a:r>
              <a:rPr lang="en-US" dirty="0" err="1"/>
              <a:t>FacesContext</a:t>
            </a:r>
            <a:r>
              <a:rPr lang="en-US" dirty="0"/>
              <a:t> instance. The </a:t>
            </a:r>
            <a:r>
              <a:rPr lang="en-US" dirty="0" err="1"/>
              <a:t>FacesContext</a:t>
            </a:r>
            <a:r>
              <a:rPr lang="en-US" dirty="0"/>
              <a:t> instance will now contains all the information required to process a request.</a:t>
            </a:r>
          </a:p>
          <a:p>
            <a:endParaRPr lang="en-US" dirty="0"/>
          </a:p>
        </p:txBody>
      </p:sp>
    </p:spTree>
    <p:extLst>
      <p:ext uri="{BB962C8B-B14F-4D97-AF65-F5344CB8AC3E}">
        <p14:creationId xmlns:p14="http://schemas.microsoft.com/office/powerpoint/2010/main" val="2291373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Apply request values</a:t>
            </a:r>
            <a:endParaRPr lang="en-US" dirty="0"/>
          </a:p>
        </p:txBody>
      </p:sp>
      <p:sp>
        <p:nvSpPr>
          <p:cNvPr id="3" name="Content Placeholder 2"/>
          <p:cNvSpPr>
            <a:spLocks noGrp="1"/>
          </p:cNvSpPr>
          <p:nvPr>
            <p:ph idx="1"/>
          </p:nvPr>
        </p:nvSpPr>
        <p:spPr/>
        <p:txBody>
          <a:bodyPr>
            <a:normAutofit fontScale="92500"/>
          </a:bodyPr>
          <a:lstStyle/>
          <a:p>
            <a:r>
              <a:rPr lang="en-US" dirty="0"/>
              <a:t>After the component tree is created/restored, each component in component tree uses decode </a:t>
            </a:r>
            <a:r>
              <a:rPr lang="en-US" dirty="0" smtClean="0"/>
              <a:t>method</a:t>
            </a:r>
          </a:p>
          <a:p>
            <a:pPr lvl="1"/>
            <a:r>
              <a:rPr lang="en-US" dirty="0" smtClean="0"/>
              <a:t>extract </a:t>
            </a:r>
            <a:r>
              <a:rPr lang="en-US" dirty="0"/>
              <a:t>its new value from the request parameters. Component stores this value. </a:t>
            </a:r>
            <a:endParaRPr lang="en-US" dirty="0" smtClean="0"/>
          </a:p>
          <a:p>
            <a:pPr lvl="1"/>
            <a:r>
              <a:rPr lang="en-US" dirty="0" smtClean="0"/>
              <a:t>If </a:t>
            </a:r>
            <a:r>
              <a:rPr lang="en-US" dirty="0"/>
              <a:t>the conversion fails, an error message is </a:t>
            </a:r>
            <a:r>
              <a:rPr lang="en-US" dirty="0" smtClean="0"/>
              <a:t>generated. </a:t>
            </a:r>
            <a:r>
              <a:rPr lang="en-US" dirty="0"/>
              <a:t>This message will be displayed during the render response phase, along with any validation errors.</a:t>
            </a:r>
          </a:p>
          <a:p>
            <a:r>
              <a:rPr lang="en-US" dirty="0"/>
              <a:t>If any decode methods / event listeners called </a:t>
            </a:r>
            <a:r>
              <a:rPr lang="en-US" dirty="0" err="1"/>
              <a:t>renderResponse</a:t>
            </a:r>
            <a:r>
              <a:rPr lang="en-US" dirty="0"/>
              <a:t> on the current </a:t>
            </a:r>
            <a:r>
              <a:rPr lang="en-US" dirty="0" err="1"/>
              <a:t>FacesContext</a:t>
            </a:r>
            <a:r>
              <a:rPr lang="en-US" dirty="0"/>
              <a:t> instance, the JSF moves to the render response phase.</a:t>
            </a:r>
          </a:p>
          <a:p>
            <a:endParaRPr lang="en-US" dirty="0"/>
          </a:p>
        </p:txBody>
      </p:sp>
    </p:spTree>
    <p:extLst>
      <p:ext uri="{BB962C8B-B14F-4D97-AF65-F5344CB8AC3E}">
        <p14:creationId xmlns:p14="http://schemas.microsoft.com/office/powerpoint/2010/main" val="31628685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Process validation</a:t>
            </a:r>
            <a:endParaRPr lang="en-US" dirty="0"/>
          </a:p>
        </p:txBody>
      </p:sp>
      <p:sp>
        <p:nvSpPr>
          <p:cNvPr id="3" name="Content Placeholder 2"/>
          <p:cNvSpPr>
            <a:spLocks noGrp="1"/>
          </p:cNvSpPr>
          <p:nvPr>
            <p:ph idx="1"/>
          </p:nvPr>
        </p:nvSpPr>
        <p:spPr/>
        <p:txBody>
          <a:bodyPr/>
          <a:lstStyle/>
          <a:p>
            <a:r>
              <a:rPr lang="en-US" dirty="0"/>
              <a:t>During this phase, the JSF processes all validators registered on component tree. It examines the component attribute rules for the validation and compares these rules to the local value stored for the component.</a:t>
            </a:r>
          </a:p>
          <a:p>
            <a:r>
              <a:rPr lang="en-US" dirty="0"/>
              <a:t>If the local value is invalid, the JSF adds an error message to the </a:t>
            </a:r>
            <a:r>
              <a:rPr lang="en-US" dirty="0" err="1"/>
              <a:t>FacesContext</a:t>
            </a:r>
            <a:r>
              <a:rPr lang="en-US" dirty="0"/>
              <a:t> instance, and the life cycle advances to the render response phase and display the same page again with the error message.</a:t>
            </a:r>
          </a:p>
          <a:p>
            <a:endParaRPr lang="en-US" dirty="0"/>
          </a:p>
        </p:txBody>
      </p:sp>
    </p:spTree>
    <p:extLst>
      <p:ext uri="{BB962C8B-B14F-4D97-AF65-F5344CB8AC3E}">
        <p14:creationId xmlns:p14="http://schemas.microsoft.com/office/powerpoint/2010/main" val="1406527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Phase 4: Update model </a:t>
            </a:r>
            <a:r>
              <a:rPr lang="en-US" dirty="0" smtClean="0"/>
              <a:t>values</a:t>
            </a:r>
            <a:endParaRPr lang="en-US" dirty="0"/>
          </a:p>
        </p:txBody>
      </p:sp>
      <p:sp>
        <p:nvSpPr>
          <p:cNvPr id="3" name="Content Placeholder 2"/>
          <p:cNvSpPr>
            <a:spLocks noGrp="1"/>
          </p:cNvSpPr>
          <p:nvPr>
            <p:ph idx="1"/>
          </p:nvPr>
        </p:nvSpPr>
        <p:spPr/>
        <p:txBody>
          <a:bodyPr/>
          <a:lstStyle/>
          <a:p>
            <a:r>
              <a:rPr lang="en-US" dirty="0"/>
              <a:t>After the JSF checks that the data is valid, it walks over the component tree and set the corresponding server-side object properties to the components' local values. The JSF will update the bean properties corresponding to input component's value attribute.</a:t>
            </a:r>
          </a:p>
          <a:p>
            <a:r>
              <a:rPr lang="en-US" dirty="0"/>
              <a:t>If any </a:t>
            </a:r>
            <a:r>
              <a:rPr lang="en-US" dirty="0" err="1"/>
              <a:t>updateModels</a:t>
            </a:r>
            <a:r>
              <a:rPr lang="en-US" dirty="0"/>
              <a:t> methods called </a:t>
            </a:r>
            <a:r>
              <a:rPr lang="en-US" dirty="0" err="1"/>
              <a:t>renderResponse</a:t>
            </a:r>
            <a:r>
              <a:rPr lang="en-US" dirty="0"/>
              <a:t> on the current </a:t>
            </a:r>
            <a:r>
              <a:rPr lang="en-US" dirty="0" err="1"/>
              <a:t>FacesContext</a:t>
            </a:r>
            <a:r>
              <a:rPr lang="en-US" dirty="0"/>
              <a:t> instance, the JSF moves to the render response phase.</a:t>
            </a:r>
          </a:p>
          <a:p>
            <a:pPr marL="109728" indent="0">
              <a:buNone/>
            </a:pPr>
            <a:endParaRPr lang="en-US" dirty="0"/>
          </a:p>
        </p:txBody>
      </p:sp>
    </p:spTree>
    <p:extLst>
      <p:ext uri="{BB962C8B-B14F-4D97-AF65-F5344CB8AC3E}">
        <p14:creationId xmlns:p14="http://schemas.microsoft.com/office/powerpoint/2010/main" val="24965371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Phase 5: Invoke </a:t>
            </a:r>
            <a:r>
              <a:rPr lang="en-US" dirty="0" smtClean="0"/>
              <a:t>application</a:t>
            </a:r>
            <a:endParaRPr lang="en-US" dirty="0"/>
          </a:p>
        </p:txBody>
      </p:sp>
      <p:sp>
        <p:nvSpPr>
          <p:cNvPr id="3" name="Content Placeholder 2"/>
          <p:cNvSpPr>
            <a:spLocks noGrp="1"/>
          </p:cNvSpPr>
          <p:nvPr>
            <p:ph idx="1"/>
          </p:nvPr>
        </p:nvSpPr>
        <p:spPr/>
        <p:txBody>
          <a:bodyPr/>
          <a:lstStyle/>
          <a:p>
            <a:r>
              <a:rPr lang="en-US" dirty="0"/>
              <a:t>During this phase, the JSF handles any application-level events, such as submitting a form / linking to another page.</a:t>
            </a:r>
          </a:p>
        </p:txBody>
      </p:sp>
    </p:spTree>
    <p:extLst>
      <p:ext uri="{BB962C8B-B14F-4D97-AF65-F5344CB8AC3E}">
        <p14:creationId xmlns:p14="http://schemas.microsoft.com/office/powerpoint/2010/main" val="591689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Phase 6: Render </a:t>
            </a:r>
            <a:r>
              <a:rPr lang="en-US" dirty="0" smtClean="0"/>
              <a:t>response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During this phase, the JSF asks container/application server to render the page if the application is using JSP pages. For initial request, the components represented on the page will be added to the component tree as the JSP container executes the page. If this is not an initial request, the component tree is already built so components need not to be added again. In either case, the components will render themselves as the JSP container/Application server traverses the tags in the page.</a:t>
            </a:r>
          </a:p>
          <a:p>
            <a:r>
              <a:rPr lang="en-US" dirty="0"/>
              <a:t>After the content of the view is rendered, the response state is saved so that subsequent requests can access it and it is available to the restore view phase</a:t>
            </a:r>
            <a:r>
              <a:rPr lang="en-US" dirty="0" smtClean="0"/>
              <a:t>.</a:t>
            </a:r>
            <a:endParaRPr lang="en-US" dirty="0"/>
          </a:p>
        </p:txBody>
      </p:sp>
    </p:spTree>
    <p:extLst>
      <p:ext uri="{BB962C8B-B14F-4D97-AF65-F5344CB8AC3E}">
        <p14:creationId xmlns:p14="http://schemas.microsoft.com/office/powerpoint/2010/main" val="2299353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Running example - car sales application</a:t>
            </a:r>
            <a:endParaRPr lang="en-US" dirty="0"/>
          </a:p>
        </p:txBody>
      </p:sp>
      <p:sp>
        <p:nvSpPr>
          <p:cNvPr id="3" name="Content Placeholder 2"/>
          <p:cNvSpPr>
            <a:spLocks noGrp="1"/>
          </p:cNvSpPr>
          <p:nvPr>
            <p:ph idx="1"/>
          </p:nvPr>
        </p:nvSpPr>
        <p:spPr/>
        <p:txBody>
          <a:bodyPr/>
          <a:lstStyle/>
          <a:p>
            <a:r>
              <a:rPr lang="en-US" dirty="0" smtClean="0"/>
              <a:t>Basics</a:t>
            </a:r>
          </a:p>
          <a:p>
            <a:pPr lvl="1"/>
            <a:r>
              <a:rPr lang="en-US" dirty="0" smtClean="0"/>
              <a:t>Enter car information</a:t>
            </a:r>
          </a:p>
          <a:p>
            <a:pPr lvl="2"/>
            <a:r>
              <a:rPr lang="en-US" dirty="0" smtClean="0"/>
              <a:t>Make</a:t>
            </a:r>
          </a:p>
          <a:p>
            <a:pPr lvl="2"/>
            <a:r>
              <a:rPr lang="en-US" dirty="0" smtClean="0"/>
              <a:t>Owner information</a:t>
            </a:r>
          </a:p>
          <a:p>
            <a:pPr lvl="2"/>
            <a:r>
              <a:rPr lang="en-US" dirty="0" smtClean="0"/>
              <a:t>Mileage</a:t>
            </a:r>
          </a:p>
          <a:p>
            <a:pPr lvl="1"/>
            <a:r>
              <a:rPr lang="en-US" dirty="0" smtClean="0"/>
              <a:t>Based on information determine application flow</a:t>
            </a:r>
          </a:p>
          <a:p>
            <a:pPr lvl="2"/>
            <a:r>
              <a:rPr lang="en-US" dirty="0" smtClean="0"/>
              <a:t>Context driven</a:t>
            </a:r>
          </a:p>
          <a:p>
            <a:pPr lvl="2"/>
            <a:r>
              <a:rPr lang="en-US" dirty="0" smtClean="0"/>
              <a:t>Business driven</a:t>
            </a:r>
            <a:endParaRPr lang="en-US" dirty="0"/>
          </a:p>
        </p:txBody>
      </p:sp>
    </p:spTree>
    <p:extLst>
      <p:ext uri="{BB962C8B-B14F-4D97-AF65-F5344CB8AC3E}">
        <p14:creationId xmlns:p14="http://schemas.microsoft.com/office/powerpoint/2010/main" val="381170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 Controller</a:t>
            </a:r>
            <a:endParaRPr lang="en-US" dirty="0"/>
          </a:p>
        </p:txBody>
      </p:sp>
      <p:sp>
        <p:nvSpPr>
          <p:cNvPr id="3" name="Content Placeholder 2"/>
          <p:cNvSpPr>
            <a:spLocks noGrp="1"/>
          </p:cNvSpPr>
          <p:nvPr>
            <p:ph idx="1"/>
          </p:nvPr>
        </p:nvSpPr>
        <p:spPr/>
        <p:txBody>
          <a:bodyPr/>
          <a:lstStyle/>
          <a:p>
            <a:pPr>
              <a:spcBef>
                <a:spcPts val="1800"/>
              </a:spcBef>
            </a:pPr>
            <a:r>
              <a:rPr lang="en-US" dirty="0" smtClean="0"/>
              <a:t>Controller is responsible for the </a:t>
            </a:r>
            <a:r>
              <a:rPr lang="en-US" b="1" dirty="0" smtClean="0"/>
              <a:t>tracking context, flow of the application </a:t>
            </a:r>
            <a:r>
              <a:rPr lang="en-US" dirty="0" smtClean="0"/>
              <a:t>and </a:t>
            </a:r>
            <a:r>
              <a:rPr lang="en-US" b="1" dirty="0" smtClean="0"/>
              <a:t>persistence</a:t>
            </a:r>
          </a:p>
          <a:p>
            <a:pPr>
              <a:spcBef>
                <a:spcPts val="1800"/>
              </a:spcBef>
            </a:pPr>
            <a:r>
              <a:rPr lang="en-US" dirty="0" smtClean="0"/>
              <a:t>The JSF framework does this through the command button (&lt;</a:t>
            </a:r>
            <a:r>
              <a:rPr lang="en-US" dirty="0" err="1" smtClean="0"/>
              <a:t>h:command</a:t>
            </a:r>
            <a:r>
              <a:rPr lang="en-US" dirty="0" smtClean="0"/>
              <a:t>&gt;)</a:t>
            </a:r>
          </a:p>
          <a:p>
            <a:pPr>
              <a:spcBef>
                <a:spcPts val="1800"/>
              </a:spcBef>
            </a:pPr>
            <a:r>
              <a:rPr lang="en-US" dirty="0" smtClean="0"/>
              <a:t>Framework for application flow</a:t>
            </a:r>
          </a:p>
          <a:p>
            <a:pPr lvl="1">
              <a:spcBef>
                <a:spcPts val="1800"/>
              </a:spcBef>
            </a:pPr>
            <a:r>
              <a:rPr lang="en-US" dirty="0" smtClean="0"/>
              <a:t>Multiple methods allowing developer to choose one appropriate to task</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setup</a:t>
            </a:r>
            <a:endParaRPr lang="en-US" dirty="0"/>
          </a:p>
        </p:txBody>
      </p:sp>
      <p:sp>
        <p:nvSpPr>
          <p:cNvPr id="3" name="Content Placeholder 2"/>
          <p:cNvSpPr>
            <a:spLocks noGrp="1"/>
          </p:cNvSpPr>
          <p:nvPr>
            <p:ph idx="1"/>
          </p:nvPr>
        </p:nvSpPr>
        <p:spPr>
          <a:xfrm>
            <a:off x="381000" y="1828800"/>
            <a:ext cx="8305800" cy="4745736"/>
          </a:xfrm>
        </p:spPr>
        <p:txBody>
          <a:bodyPr>
            <a:normAutofit fontScale="85000" lnSpcReduction="20000"/>
          </a:bodyPr>
          <a:lstStyle/>
          <a:p>
            <a:pPr>
              <a:spcBef>
                <a:spcPts val="1800"/>
              </a:spcBef>
            </a:pPr>
            <a:r>
              <a:rPr lang="en-US" dirty="0" smtClean="0"/>
              <a:t>The </a:t>
            </a:r>
            <a:r>
              <a:rPr lang="en-US" dirty="0"/>
              <a:t>command button (&lt;</a:t>
            </a:r>
            <a:r>
              <a:rPr lang="en-US" dirty="0" err="1"/>
              <a:t>h:command</a:t>
            </a:r>
            <a:r>
              <a:rPr lang="en-US" dirty="0"/>
              <a:t>&gt;)</a:t>
            </a:r>
          </a:p>
          <a:p>
            <a:pPr lvl="1">
              <a:spcBef>
                <a:spcPts val="1800"/>
              </a:spcBef>
            </a:pPr>
            <a:r>
              <a:rPr lang="en-US" dirty="0" smtClean="0"/>
              <a:t>Action attribute triggers controller interaction</a:t>
            </a:r>
          </a:p>
          <a:p>
            <a:pPr lvl="1">
              <a:spcBef>
                <a:spcPts val="1800"/>
              </a:spcBef>
            </a:pPr>
            <a:r>
              <a:rPr lang="en-US" dirty="0" smtClean="0"/>
              <a:t>JSF framework control</a:t>
            </a:r>
          </a:p>
          <a:p>
            <a:pPr lvl="2">
              <a:spcBef>
                <a:spcPts val="1800"/>
              </a:spcBef>
            </a:pPr>
            <a:r>
              <a:rPr lang="en-US" dirty="0" err="1" smtClean="0"/>
              <a:t>Config</a:t>
            </a:r>
            <a:r>
              <a:rPr lang="en-US" dirty="0" smtClean="0"/>
              <a:t> file</a:t>
            </a:r>
          </a:p>
          <a:p>
            <a:pPr lvl="2">
              <a:spcBef>
                <a:spcPts val="1800"/>
              </a:spcBef>
            </a:pPr>
            <a:r>
              <a:rPr lang="en-US" dirty="0" smtClean="0"/>
              <a:t>Managed bean – Controller </a:t>
            </a:r>
            <a:r>
              <a:rPr lang="en-US" b="1" u="sng" dirty="0" smtClean="0"/>
              <a:t>should not </a:t>
            </a:r>
            <a:r>
              <a:rPr lang="en-US" dirty="0" smtClean="0"/>
              <a:t>be the model</a:t>
            </a:r>
          </a:p>
          <a:p>
            <a:pPr lvl="2">
              <a:spcBef>
                <a:spcPts val="1800"/>
              </a:spcBef>
            </a:pPr>
            <a:r>
              <a:rPr lang="en-US" dirty="0" smtClean="0"/>
              <a:t>Interaction of the two</a:t>
            </a:r>
          </a:p>
          <a:p>
            <a:pPr lvl="1">
              <a:spcBef>
                <a:spcPts val="1800"/>
              </a:spcBef>
            </a:pPr>
            <a:r>
              <a:rPr lang="en-US" dirty="0" smtClean="0"/>
              <a:t>Designed with three primary goals</a:t>
            </a:r>
          </a:p>
          <a:p>
            <a:pPr lvl="2">
              <a:spcBef>
                <a:spcPts val="1800"/>
              </a:spcBef>
            </a:pPr>
            <a:r>
              <a:rPr lang="en-US" dirty="0" smtClean="0"/>
              <a:t>Separate flow from JSF page itself</a:t>
            </a:r>
          </a:p>
          <a:p>
            <a:pPr lvl="2">
              <a:spcBef>
                <a:spcPts val="1800"/>
              </a:spcBef>
            </a:pPr>
            <a:r>
              <a:rPr lang="en-US" dirty="0" smtClean="0"/>
              <a:t>Integrate request context with model (managed beans)</a:t>
            </a:r>
          </a:p>
          <a:p>
            <a:pPr lvl="2">
              <a:spcBef>
                <a:spcPts val="1800"/>
              </a:spcBef>
            </a:pPr>
            <a:r>
              <a:rPr lang="en-US" dirty="0" smtClean="0"/>
              <a:t>Simplify controller development for common cases (KISS)</a:t>
            </a:r>
          </a:p>
        </p:txBody>
      </p:sp>
    </p:spTree>
    <p:extLst>
      <p:ext uri="{BB962C8B-B14F-4D97-AF65-F5344CB8AC3E}">
        <p14:creationId xmlns:p14="http://schemas.microsoft.com/office/powerpoint/2010/main" val="4165535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options</a:t>
            </a:r>
            <a:endParaRPr lang="en-US" dirty="0"/>
          </a:p>
        </p:txBody>
      </p:sp>
      <p:sp>
        <p:nvSpPr>
          <p:cNvPr id="3" name="Content Placeholder 2"/>
          <p:cNvSpPr>
            <a:spLocks noGrp="1"/>
          </p:cNvSpPr>
          <p:nvPr>
            <p:ph idx="1"/>
          </p:nvPr>
        </p:nvSpPr>
        <p:spPr>
          <a:xfrm>
            <a:off x="0" y="1828800"/>
            <a:ext cx="9144000" cy="4745736"/>
          </a:xfrm>
        </p:spPr>
        <p:txBody>
          <a:bodyPr/>
          <a:lstStyle/>
          <a:p>
            <a:r>
              <a:rPr lang="en-US" dirty="0" smtClean="0"/>
              <a:t>Auto navigation</a:t>
            </a:r>
          </a:p>
          <a:p>
            <a:r>
              <a:rPr lang="en-US" dirty="0" smtClean="0"/>
              <a:t>Implicit navigation</a:t>
            </a:r>
          </a:p>
          <a:p>
            <a:r>
              <a:rPr lang="en-US" dirty="0" smtClean="0"/>
              <a:t>Conditional navigation</a:t>
            </a:r>
          </a:p>
          <a:p>
            <a:r>
              <a:rPr lang="en-US" dirty="0" smtClean="0"/>
              <a:t>Managed Bean</a:t>
            </a:r>
          </a:p>
          <a:p>
            <a:endParaRPr lang="en-US" dirty="0"/>
          </a:p>
          <a:p>
            <a:endParaRPr lang="en-US" dirty="0" smtClean="0"/>
          </a:p>
          <a:p>
            <a:r>
              <a:rPr lang="en-US" dirty="0" smtClean="0"/>
              <a:t>Auto navigation – JSF page</a:t>
            </a:r>
          </a:p>
          <a:p>
            <a:pPr marL="109728" indent="0">
              <a:buNone/>
            </a:pPr>
            <a:r>
              <a:rPr lang="fr-FR" sz="2400" dirty="0">
                <a:latin typeface="Courier New" panose="02070309020205020404" pitchFamily="49" charset="0"/>
                <a:cs typeface="Courier New" panose="02070309020205020404" pitchFamily="49" charset="0"/>
              </a:rPr>
              <a:t>&lt;</a:t>
            </a:r>
            <a:r>
              <a:rPr lang="fr-FR" sz="2400" dirty="0" err="1">
                <a:latin typeface="Courier New" panose="02070309020205020404" pitchFamily="49" charset="0"/>
                <a:cs typeface="Courier New" panose="02070309020205020404" pitchFamily="49" charset="0"/>
              </a:rPr>
              <a:t>h:commandButton</a:t>
            </a:r>
            <a:r>
              <a:rPr lang="fr-FR" sz="2400" dirty="0">
                <a:latin typeface="Courier New" panose="02070309020205020404" pitchFamily="49" charset="0"/>
                <a:cs typeface="Courier New" panose="02070309020205020404" pitchFamily="49" charset="0"/>
              </a:rPr>
              <a:t> action="page2" value="Page2" /&gt;</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686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a:xfrm>
            <a:off x="457200" y="1828800"/>
            <a:ext cx="8534400" cy="4745736"/>
          </a:xfrm>
        </p:spPr>
        <p:txBody>
          <a:bodyPr>
            <a:normAutofit/>
          </a:bodyPr>
          <a:lstStyle/>
          <a:p>
            <a:r>
              <a:rPr lang="en-US" sz="3200" dirty="0" smtClean="0"/>
              <a:t>Your underlying data</a:t>
            </a:r>
          </a:p>
          <a:p>
            <a:r>
              <a:rPr lang="en-US" sz="3200" dirty="0" smtClean="0"/>
              <a:t>Manages app data and state</a:t>
            </a:r>
          </a:p>
          <a:p>
            <a:r>
              <a:rPr lang="en-US" sz="3200" dirty="0" smtClean="0"/>
              <a:t>Not concerned with UI or presentation</a:t>
            </a:r>
          </a:p>
          <a:p>
            <a:r>
              <a:rPr lang="en-US" sz="3200" dirty="0" smtClean="0"/>
              <a:t>Often persists somewhere</a:t>
            </a:r>
          </a:p>
          <a:p>
            <a:pPr lvl="1"/>
            <a:r>
              <a:rPr lang="en-US" sz="2800" dirty="0" smtClean="0"/>
              <a:t>Database or network store</a:t>
            </a:r>
          </a:p>
          <a:p>
            <a:r>
              <a:rPr lang="en-US" sz="3200" dirty="0" smtClean="0"/>
              <a:t>Same model should be reusable, unchanged in different interfaces</a:t>
            </a:r>
            <a:endParaRPr lang="en-US" sz="3200" dirty="0"/>
          </a:p>
        </p:txBody>
      </p:sp>
    </p:spTree>
    <p:extLst>
      <p:ext uri="{BB962C8B-B14F-4D97-AF65-F5344CB8AC3E}">
        <p14:creationId xmlns:p14="http://schemas.microsoft.com/office/powerpoint/2010/main" val="283717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normAutofit fontScale="90000"/>
          </a:bodyPr>
          <a:lstStyle/>
          <a:p>
            <a:r>
              <a:rPr lang="en-US" dirty="0" smtClean="0"/>
              <a:t>auto navigation – managed bean simple</a:t>
            </a:r>
            <a:endParaRPr lang="en-US" dirty="0"/>
          </a:p>
        </p:txBody>
      </p:sp>
      <p:sp>
        <p:nvSpPr>
          <p:cNvPr id="3" name="Content Placeholder 2"/>
          <p:cNvSpPr>
            <a:spLocks noGrp="1"/>
          </p:cNvSpPr>
          <p:nvPr>
            <p:ph idx="1"/>
          </p:nvPr>
        </p:nvSpPr>
        <p:spPr>
          <a:xfrm>
            <a:off x="0" y="1828800"/>
            <a:ext cx="9144000" cy="4745736"/>
          </a:xfrm>
        </p:spPr>
        <p:txBody>
          <a:bodyPr>
            <a:normAutofit/>
          </a:bodyPr>
          <a:lstStyle/>
          <a:p>
            <a:pPr marL="109728" indent="0">
              <a:buNone/>
            </a:pP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h:commandButton</a:t>
            </a:r>
            <a:r>
              <a:rPr lang="en-US" sz="1800" dirty="0">
                <a:latin typeface="Courier New" panose="02070309020205020404" pitchFamily="49" charset="0"/>
                <a:cs typeface="Courier New" panose="02070309020205020404" pitchFamily="49" charset="0"/>
              </a:rPr>
              <a:t> action</a:t>
            </a:r>
            <a:r>
              <a:rPr lang="en-US" sz="1800" dirty="0" smtClean="0">
                <a:latin typeface="Courier New" panose="02070309020205020404" pitchFamily="49" charset="0"/>
                <a:cs typeface="Courier New" panose="02070309020205020404" pitchFamily="49" charset="0"/>
              </a:rPr>
              <a:t>="#{navigationController.moveToPage2}"</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endParaRPr lang="en-US" sz="2000" dirty="0" smtClean="0"/>
          </a:p>
          <a:p>
            <a:r>
              <a:rPr lang="en-US" sz="2000" dirty="0" smtClean="0"/>
              <a:t>Create </a:t>
            </a:r>
            <a:r>
              <a:rPr lang="en-US" sz="2000" dirty="0" err="1" smtClean="0"/>
              <a:t>manged</a:t>
            </a:r>
            <a:r>
              <a:rPr lang="en-US" sz="2000" dirty="0" smtClean="0"/>
              <a:t> bean </a:t>
            </a:r>
          </a:p>
          <a:p>
            <a:pPr marL="109728" indent="0">
              <a:buNone/>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ManagedBean</a:t>
            </a:r>
            <a:r>
              <a:rPr lang="en-US" sz="2000" dirty="0">
                <a:latin typeface="Courier New" panose="02070309020205020404" pitchFamily="49" charset="0"/>
                <a:cs typeface="Courier New" panose="02070309020205020404" pitchFamily="49" charset="0"/>
              </a:rPr>
              <a:t>(name = "</a:t>
            </a:r>
            <a:r>
              <a:rPr lang="en-US" sz="2000" dirty="0" err="1">
                <a:latin typeface="Courier New" panose="02070309020205020404" pitchFamily="49" charset="0"/>
                <a:cs typeface="Courier New" panose="02070309020205020404" pitchFamily="49" charset="0"/>
              </a:rPr>
              <a:t>navigationController</a:t>
            </a:r>
            <a:r>
              <a:rPr lang="en-US" sz="2000" dirty="0" smtClean="0">
                <a:latin typeface="Courier New" panose="02070309020205020404" pitchFamily="49" charset="0"/>
                <a:cs typeface="Courier New" panose="02070309020205020404" pitchFamily="49" charset="0"/>
              </a:rPr>
              <a:t>") </a:t>
            </a:r>
          </a:p>
          <a:p>
            <a:pPr marL="109728" indent="0">
              <a:buNone/>
            </a:pP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RequestScoped</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public </a:t>
            </a:r>
            <a:r>
              <a:rPr lang="en-US" sz="2000" dirty="0">
                <a:latin typeface="Courier New" panose="02070309020205020404" pitchFamily="49" charset="0"/>
                <a:cs typeface="Courier New" panose="02070309020205020404" pitchFamily="49" charset="0"/>
              </a:rPr>
              <a:t>class </a:t>
            </a:r>
            <a:r>
              <a:rPr lang="en-US" sz="2000" dirty="0" err="1">
                <a:latin typeface="Courier New" panose="02070309020205020404" pitchFamily="49" charset="0"/>
                <a:cs typeface="Courier New" panose="02070309020205020404" pitchFamily="49" charset="0"/>
              </a:rPr>
              <a:t>NavigationController</a:t>
            </a:r>
            <a:r>
              <a:rPr lang="en-US" sz="2000" dirty="0">
                <a:latin typeface="Courier New" panose="02070309020205020404" pitchFamily="49" charset="0"/>
                <a:cs typeface="Courier New" panose="02070309020205020404" pitchFamily="49" charset="0"/>
              </a:rPr>
              <a:t> implements </a:t>
            </a:r>
            <a:r>
              <a:rPr lang="en-US" sz="2000" dirty="0" err="1">
                <a:latin typeface="Courier New" panose="02070309020205020404" pitchFamily="49" charset="0"/>
                <a:cs typeface="Courier New" panose="02070309020205020404" pitchFamily="49" charset="0"/>
              </a:rPr>
              <a:t>Serializable</a:t>
            </a:r>
            <a:r>
              <a:rPr lang="en-US" sz="2000" dirty="0">
                <a:latin typeface="Courier New" panose="02070309020205020404" pitchFamily="49" charset="0"/>
                <a:cs typeface="Courier New" panose="02070309020205020404" pitchFamily="49" charset="0"/>
              </a:rPr>
              <a:t> { </a:t>
            </a:r>
            <a:endParaRPr lang="en-US" sz="2000" dirty="0" smtClean="0">
              <a:latin typeface="Courier New" panose="02070309020205020404" pitchFamily="49" charset="0"/>
              <a:cs typeface="Courier New" panose="02070309020205020404" pitchFamily="49" charset="0"/>
            </a:endParaRPr>
          </a:p>
          <a:p>
            <a:pPr marL="109728" indent="0">
              <a:buNone/>
            </a:pPr>
            <a:r>
              <a:rPr lang="en-US" sz="2000" dirty="0" smtClean="0">
                <a:latin typeface="Courier New" panose="02070309020205020404" pitchFamily="49" charset="0"/>
                <a:cs typeface="Courier New" panose="02070309020205020404" pitchFamily="49" charset="0"/>
              </a:rPr>
              <a:t>	public </a:t>
            </a:r>
            <a:r>
              <a:rPr lang="en-US" sz="2000" dirty="0">
                <a:latin typeface="Courier New" panose="02070309020205020404" pitchFamily="49" charset="0"/>
                <a:cs typeface="Courier New" panose="02070309020205020404" pitchFamily="49" charset="0"/>
              </a:rPr>
              <a:t>String </a:t>
            </a:r>
            <a:r>
              <a:rPr lang="en-US" sz="2000" dirty="0" smtClean="0">
                <a:latin typeface="Courier New" panose="02070309020205020404" pitchFamily="49" charset="0"/>
                <a:cs typeface="Courier New" panose="02070309020205020404" pitchFamily="49" charset="0"/>
              </a:rPr>
              <a:t>moveToPage2(){ </a:t>
            </a:r>
          </a:p>
          <a:p>
            <a:pPr marL="109728"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page2"; </a:t>
            </a:r>
          </a:p>
          <a:p>
            <a:pPr marL="109728"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p>
          <a:p>
            <a:pPr marL="109728"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3504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Business logic</a:t>
            </a:r>
            <a:endParaRPr lang="en-US" dirty="0"/>
          </a:p>
        </p:txBody>
      </p:sp>
      <p:sp>
        <p:nvSpPr>
          <p:cNvPr id="3" name="Content Placeholder 2"/>
          <p:cNvSpPr>
            <a:spLocks noGrp="1"/>
          </p:cNvSpPr>
          <p:nvPr>
            <p:ph idx="1"/>
          </p:nvPr>
        </p:nvSpPr>
        <p:spPr/>
        <p:txBody>
          <a:bodyPr>
            <a:normAutofit fontScale="85000" lnSpcReduction="20000"/>
          </a:bodyPr>
          <a:lstStyle/>
          <a:p>
            <a:pPr marL="109728" indent="0">
              <a:buNone/>
            </a:pPr>
            <a:r>
              <a:rPr lang="en-US" b="1" dirty="0"/>
              <a:t>Business Logic </a:t>
            </a:r>
            <a:r>
              <a:rPr lang="en-US" dirty="0"/>
              <a:t>- </a:t>
            </a:r>
            <a:r>
              <a:rPr lang="en-US" i="1" dirty="0"/>
              <a:t>encodes the real-world business rules that determine how data can be created, displayed, stored, and </a:t>
            </a:r>
            <a:r>
              <a:rPr lang="en-US" i="1" dirty="0" smtClean="0"/>
              <a:t>changed</a:t>
            </a:r>
          </a:p>
          <a:p>
            <a:r>
              <a:rPr lang="en-US" i="1" dirty="0" smtClean="0"/>
              <a:t>Business logic rules do not belong on controller</a:t>
            </a:r>
            <a:endParaRPr lang="en-US" i="1" dirty="0"/>
          </a:p>
          <a:p>
            <a:endParaRPr lang="en-US" i="1" dirty="0"/>
          </a:p>
          <a:p>
            <a:pPr marL="109728" indent="0">
              <a:buNone/>
            </a:pPr>
            <a:r>
              <a:rPr lang="en-US" dirty="0" smtClean="0"/>
              <a:t>Car sale example</a:t>
            </a:r>
          </a:p>
          <a:p>
            <a:r>
              <a:rPr lang="en-US" dirty="0" smtClean="0"/>
              <a:t>Example rule</a:t>
            </a:r>
          </a:p>
          <a:p>
            <a:pPr lvl="1"/>
            <a:r>
              <a:rPr lang="en-US" dirty="0" smtClean="0"/>
              <a:t>The rules on selling a car vary based on state, in order to be sold</a:t>
            </a:r>
          </a:p>
          <a:p>
            <a:pPr lvl="2"/>
            <a:r>
              <a:rPr lang="en-US" dirty="0" smtClean="0"/>
              <a:t>Cars sold in NY and CA must have additional forms completed for joint ownership</a:t>
            </a:r>
          </a:p>
          <a:p>
            <a:pPr lvl="2"/>
            <a:r>
              <a:rPr lang="en-US" dirty="0" smtClean="0"/>
              <a:t>Cars sold in CA must have a special emissions check completed</a:t>
            </a:r>
          </a:p>
          <a:p>
            <a:pPr lvl="1"/>
            <a:r>
              <a:rPr lang="en-US" i="1" dirty="0" smtClean="0"/>
              <a:t>In actual business case there are over 50 such variations based on state</a:t>
            </a:r>
          </a:p>
          <a:p>
            <a:pPr lvl="2"/>
            <a:r>
              <a:rPr lang="en-US" b="1" dirty="0" smtClean="0"/>
              <a:t>This is business logic</a:t>
            </a:r>
          </a:p>
          <a:p>
            <a:pPr lvl="1"/>
            <a:endParaRPr lang="en-US" dirty="0"/>
          </a:p>
        </p:txBody>
      </p:sp>
    </p:spTree>
    <p:extLst>
      <p:ext uri="{BB962C8B-B14F-4D97-AF65-F5344CB8AC3E}">
        <p14:creationId xmlns:p14="http://schemas.microsoft.com/office/powerpoint/2010/main" val="3840936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Business logic and </a:t>
            </a:r>
            <a:r>
              <a:rPr lang="en-US" dirty="0"/>
              <a:t>simple navigation</a:t>
            </a:r>
          </a:p>
        </p:txBody>
      </p:sp>
      <p:sp>
        <p:nvSpPr>
          <p:cNvPr id="3" name="Content Placeholder 2"/>
          <p:cNvSpPr>
            <a:spLocks noGrp="1"/>
          </p:cNvSpPr>
          <p:nvPr>
            <p:ph idx="1"/>
          </p:nvPr>
        </p:nvSpPr>
        <p:spPr/>
        <p:txBody>
          <a:bodyPr/>
          <a:lstStyle/>
          <a:p>
            <a:r>
              <a:rPr lang="en-US" dirty="0" smtClean="0"/>
              <a:t>Rather than having controller determine…</a:t>
            </a:r>
          </a:p>
          <a:p>
            <a:r>
              <a:rPr lang="en-US" dirty="0" smtClean="0"/>
              <a:t>Have model determine if business rules are met</a:t>
            </a:r>
          </a:p>
          <a:p>
            <a:r>
              <a:rPr lang="en-US" dirty="0" smtClean="0"/>
              <a:t>Have control decide flow if they are</a:t>
            </a:r>
          </a:p>
          <a:p>
            <a:r>
              <a:rPr lang="en-US" dirty="0" smtClean="0"/>
              <a:t>Logically</a:t>
            </a:r>
          </a:p>
          <a:p>
            <a:pPr lvl="1"/>
            <a:r>
              <a:rPr lang="en-US" dirty="0" smtClean="0"/>
              <a:t>On submit</a:t>
            </a:r>
          </a:p>
          <a:p>
            <a:pPr lvl="2"/>
            <a:r>
              <a:rPr lang="en-US" dirty="0" smtClean="0"/>
              <a:t>Is model valid?</a:t>
            </a:r>
          </a:p>
          <a:p>
            <a:pPr lvl="3"/>
            <a:r>
              <a:rPr lang="en-US" dirty="0" smtClean="0"/>
              <a:t>YES – Go to next page</a:t>
            </a:r>
          </a:p>
          <a:p>
            <a:pPr lvl="3"/>
            <a:r>
              <a:rPr lang="en-US" dirty="0" smtClean="0"/>
              <a:t>NO – Go someplace else</a:t>
            </a:r>
            <a:endParaRPr lang="en-US" dirty="0"/>
          </a:p>
        </p:txBody>
      </p:sp>
    </p:spTree>
    <p:extLst>
      <p:ext uri="{BB962C8B-B14F-4D97-AF65-F5344CB8AC3E}">
        <p14:creationId xmlns:p14="http://schemas.microsoft.com/office/powerpoint/2010/main" val="220894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navigation – </a:t>
            </a:r>
            <a:r>
              <a:rPr lang="en-US" dirty="0"/>
              <a:t>Simple rule</a:t>
            </a:r>
            <a:br>
              <a:rPr lang="en-US" dirty="0"/>
            </a:br>
            <a:r>
              <a:rPr lang="en-US" sz="2400" dirty="0"/>
              <a:t>(</a:t>
            </a:r>
            <a:r>
              <a:rPr lang="en-US" sz="2400" dirty="0" smtClean="0"/>
              <a:t>navigationEx2)</a:t>
            </a:r>
            <a:endParaRPr lang="en-US" sz="2400" dirty="0"/>
          </a:p>
        </p:txBody>
      </p:sp>
      <p:sp>
        <p:nvSpPr>
          <p:cNvPr id="3" name="Content Placeholder 2"/>
          <p:cNvSpPr>
            <a:spLocks noGrp="1"/>
          </p:cNvSpPr>
          <p:nvPr>
            <p:ph idx="1"/>
          </p:nvPr>
        </p:nvSpPr>
        <p:spPr/>
        <p:txBody>
          <a:bodyPr>
            <a:normAutofit fontScale="77500" lnSpcReduction="20000"/>
          </a:bodyPr>
          <a:lstStyle/>
          <a:p>
            <a:r>
              <a:rPr lang="en-US" b="1" dirty="0" smtClean="0"/>
              <a:t>Bind to model</a:t>
            </a:r>
          </a:p>
          <a:p>
            <a:pPr marL="109728" indent="0">
              <a:buNone/>
            </a:pPr>
            <a:r>
              <a:rPr lang="en-US" dirty="0"/>
              <a:t>&lt;</a:t>
            </a:r>
            <a:r>
              <a:rPr lang="en-US" dirty="0" err="1"/>
              <a:t>h:commandButton</a:t>
            </a:r>
            <a:r>
              <a:rPr lang="en-US" dirty="0"/>
              <a:t> action="#{</a:t>
            </a:r>
            <a:r>
              <a:rPr lang="en-US" dirty="0" err="1"/>
              <a:t>car.valid</a:t>
            </a:r>
            <a:r>
              <a:rPr lang="en-US" dirty="0" smtClean="0"/>
              <a:t>()}“</a:t>
            </a:r>
          </a:p>
          <a:p>
            <a:r>
              <a:rPr lang="en-US" b="1" dirty="0" smtClean="0"/>
              <a:t>Navigation rules in faces-config.xml</a:t>
            </a:r>
          </a:p>
          <a:p>
            <a:pPr marL="109728" indent="0">
              <a:buNone/>
            </a:pPr>
            <a:r>
              <a:rPr lang="en-US" dirty="0"/>
              <a:t>&lt;navigation-rule&gt;</a:t>
            </a:r>
          </a:p>
          <a:p>
            <a:pPr marL="109728" indent="0">
              <a:buNone/>
            </a:pPr>
            <a:r>
              <a:rPr lang="en-US" dirty="0"/>
              <a:t>        &lt;from-view-id&gt;navigationEx2.xhtml&lt;/from-view-id&gt;</a:t>
            </a:r>
          </a:p>
          <a:p>
            <a:pPr marL="109728" indent="0">
              <a:buNone/>
            </a:pPr>
            <a:r>
              <a:rPr lang="en-US" dirty="0"/>
              <a:t>        &lt;navigation-case&gt;</a:t>
            </a:r>
          </a:p>
          <a:p>
            <a:pPr marL="109728" indent="0">
              <a:buNone/>
            </a:pPr>
            <a:r>
              <a:rPr lang="en-US" dirty="0"/>
              <a:t>            &lt;from-outcome&gt;valid&lt;/from-outcome&gt;</a:t>
            </a:r>
          </a:p>
          <a:p>
            <a:pPr marL="109728" indent="0">
              <a:buNone/>
            </a:pPr>
            <a:r>
              <a:rPr lang="en-US" dirty="0"/>
              <a:t>            &lt;to-view-id&gt;</a:t>
            </a:r>
            <a:r>
              <a:rPr lang="en-US" dirty="0" err="1"/>
              <a:t>purchaseComplete.xhtml</a:t>
            </a:r>
            <a:r>
              <a:rPr lang="en-US" dirty="0"/>
              <a:t>&lt;/to-view-id&gt;</a:t>
            </a:r>
          </a:p>
          <a:p>
            <a:pPr marL="109728" indent="0">
              <a:buNone/>
            </a:pPr>
            <a:r>
              <a:rPr lang="en-US" dirty="0"/>
              <a:t>        &lt;/navigation-case&gt;</a:t>
            </a:r>
          </a:p>
          <a:p>
            <a:pPr marL="109728" indent="0">
              <a:buNone/>
            </a:pPr>
            <a:r>
              <a:rPr lang="en-US" dirty="0"/>
              <a:t>        &lt;navigation-case&gt;</a:t>
            </a:r>
          </a:p>
          <a:p>
            <a:pPr marL="109728" indent="0">
              <a:buNone/>
            </a:pPr>
            <a:r>
              <a:rPr lang="en-US" dirty="0"/>
              <a:t>            &lt;from-outcome&gt;invalid&lt;/from-outcome&gt;</a:t>
            </a:r>
          </a:p>
          <a:p>
            <a:pPr marL="109728" indent="0">
              <a:buNone/>
            </a:pPr>
            <a:r>
              <a:rPr lang="en-US" dirty="0"/>
              <a:t>            &lt;to-view-id&gt;navigationEx2.xhtml&lt;/to-view-id&gt;</a:t>
            </a:r>
          </a:p>
          <a:p>
            <a:pPr marL="109728" indent="0">
              <a:buNone/>
            </a:pPr>
            <a:r>
              <a:rPr lang="en-US" dirty="0"/>
              <a:t>        &lt;/navigation-case&gt;</a:t>
            </a:r>
          </a:p>
          <a:p>
            <a:pPr marL="109728" indent="0">
              <a:buNone/>
            </a:pPr>
            <a:r>
              <a:rPr lang="en-US" dirty="0"/>
              <a:t>    &lt;/navigation-rule&gt;</a:t>
            </a:r>
          </a:p>
        </p:txBody>
      </p:sp>
    </p:spTree>
    <p:extLst>
      <p:ext uri="{BB962C8B-B14F-4D97-AF65-F5344CB8AC3E}">
        <p14:creationId xmlns:p14="http://schemas.microsoft.com/office/powerpoint/2010/main" val="10954956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Car sale example…</a:t>
            </a:r>
            <a:br>
              <a:rPr lang="en-US" dirty="0" smtClean="0"/>
            </a:br>
            <a:r>
              <a:rPr lang="en-US" sz="2400" i="1" dirty="0"/>
              <a:t>(navigationEx3)</a:t>
            </a:r>
            <a:endParaRPr lang="en-US" i="1" dirty="0"/>
          </a:p>
        </p:txBody>
      </p:sp>
      <p:sp>
        <p:nvSpPr>
          <p:cNvPr id="3" name="Content Placeholder 2"/>
          <p:cNvSpPr>
            <a:spLocks noGrp="1"/>
          </p:cNvSpPr>
          <p:nvPr>
            <p:ph idx="1"/>
          </p:nvPr>
        </p:nvSpPr>
        <p:spPr/>
        <p:txBody>
          <a:bodyPr/>
          <a:lstStyle/>
          <a:p>
            <a:r>
              <a:rPr lang="en-US" dirty="0" smtClean="0"/>
              <a:t>State rules – business – let model decide</a:t>
            </a:r>
            <a:endParaRPr lang="en-US" b="1" dirty="0" smtClean="0"/>
          </a:p>
          <a:p>
            <a:r>
              <a:rPr lang="en-US" dirty="0" smtClean="0"/>
              <a:t>Note – the information that needs to be considered for the business rules is business rules</a:t>
            </a:r>
          </a:p>
          <a:p>
            <a:pPr lvl="1"/>
            <a:r>
              <a:rPr lang="en-US" dirty="0" smtClean="0"/>
              <a:t>Example options on a particular form vary by state</a:t>
            </a:r>
          </a:p>
          <a:p>
            <a:pPr lvl="1"/>
            <a:r>
              <a:rPr lang="en-US" dirty="0" smtClean="0"/>
              <a:t>Rather than have a different JSF page for each state have conditional elements controlled by model</a:t>
            </a:r>
          </a:p>
          <a:p>
            <a:r>
              <a:rPr lang="en-US" dirty="0" smtClean="0"/>
              <a:t>Example – Model knows which states matter</a:t>
            </a:r>
            <a:endParaRPr lang="en-US" dirty="0"/>
          </a:p>
          <a:p>
            <a:endParaRPr lang="en-US" dirty="0"/>
          </a:p>
        </p:txBody>
      </p:sp>
    </p:spTree>
    <p:extLst>
      <p:ext uri="{BB962C8B-B14F-4D97-AF65-F5344CB8AC3E}">
        <p14:creationId xmlns:p14="http://schemas.microsoft.com/office/powerpoint/2010/main" val="3742999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Car sale example –rules</a:t>
            </a:r>
            <a:endParaRPr lang="en-US" dirty="0"/>
          </a:p>
        </p:txBody>
      </p:sp>
      <p:sp>
        <p:nvSpPr>
          <p:cNvPr id="3" name="Content Placeholder 2"/>
          <p:cNvSpPr>
            <a:spLocks noGrp="1"/>
          </p:cNvSpPr>
          <p:nvPr>
            <p:ph idx="1"/>
          </p:nvPr>
        </p:nvSpPr>
        <p:spPr/>
        <p:txBody>
          <a:bodyPr/>
          <a:lstStyle/>
          <a:p>
            <a:r>
              <a:rPr lang="en-US" dirty="0" smtClean="0"/>
              <a:t>Enhancing flow</a:t>
            </a:r>
          </a:p>
          <a:p>
            <a:pPr lvl="1"/>
            <a:r>
              <a:rPr lang="en-US" dirty="0" smtClean="0"/>
              <a:t>Logic results in more than yes/no</a:t>
            </a:r>
          </a:p>
          <a:p>
            <a:pPr lvl="1"/>
            <a:r>
              <a:rPr lang="en-US" dirty="0" smtClean="0"/>
              <a:t>Controller direct flow based on model</a:t>
            </a:r>
          </a:p>
          <a:p>
            <a:pPr lvl="1"/>
            <a:r>
              <a:rPr lang="en-US" dirty="0" smtClean="0"/>
              <a:t>Additional context criteria</a:t>
            </a:r>
          </a:p>
          <a:p>
            <a:endParaRPr lang="en-US" dirty="0"/>
          </a:p>
          <a:p>
            <a:r>
              <a:rPr lang="en-US" dirty="0"/>
              <a:t>Additional rule</a:t>
            </a:r>
          </a:p>
          <a:p>
            <a:pPr lvl="1"/>
            <a:r>
              <a:rPr lang="en-US" dirty="0"/>
              <a:t>If car has over 100k miles send to another </a:t>
            </a:r>
            <a:r>
              <a:rPr lang="en-US" dirty="0" smtClean="0"/>
              <a:t>reseller</a:t>
            </a:r>
          </a:p>
          <a:p>
            <a:pPr lvl="1"/>
            <a:r>
              <a:rPr lang="en-US" dirty="0"/>
              <a:t>Collection of useful </a:t>
            </a:r>
            <a:r>
              <a:rPr lang="en-US" dirty="0" smtClean="0"/>
              <a:t>information</a:t>
            </a:r>
          </a:p>
          <a:p>
            <a:pPr lvl="2"/>
            <a:r>
              <a:rPr lang="en-US" dirty="0" smtClean="0"/>
              <a:t>Questionable – Not intrinsic to business logic, conditional flow may be good solution</a:t>
            </a:r>
          </a:p>
          <a:p>
            <a:pPr lvl="2"/>
            <a:endParaRPr lang="en-US" dirty="0"/>
          </a:p>
          <a:p>
            <a:endParaRPr lang="en-US" dirty="0"/>
          </a:p>
        </p:txBody>
      </p:sp>
    </p:spTree>
    <p:extLst>
      <p:ext uri="{BB962C8B-B14F-4D97-AF65-F5344CB8AC3E}">
        <p14:creationId xmlns:p14="http://schemas.microsoft.com/office/powerpoint/2010/main" val="1717609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navigation – </a:t>
            </a:r>
            <a:r>
              <a:rPr lang="en-US" dirty="0" err="1" smtClean="0"/>
              <a:t>config</a:t>
            </a:r>
            <a:r>
              <a:rPr lang="en-US" dirty="0"/>
              <a:t/>
            </a:r>
            <a:br>
              <a:rPr lang="en-US" dirty="0"/>
            </a:br>
            <a:r>
              <a:rPr lang="en-US" sz="2400" dirty="0" smtClean="0"/>
              <a:t>(</a:t>
            </a:r>
            <a:r>
              <a:rPr lang="en-US" sz="2400" i="1" dirty="0" smtClean="0"/>
              <a:t>navigationEx3</a:t>
            </a:r>
            <a:r>
              <a:rPr lang="en-US" sz="2400"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109728" indent="0">
              <a:buNone/>
            </a:pPr>
            <a:r>
              <a:rPr lang="en-US" b="1" dirty="0" smtClean="0"/>
              <a:t>Bind to model</a:t>
            </a:r>
          </a:p>
          <a:p>
            <a:pPr marL="109728" indent="0">
              <a:buNone/>
            </a:pPr>
            <a:r>
              <a:rPr lang="en-US" dirty="0" smtClean="0"/>
              <a:t>&lt;</a:t>
            </a:r>
            <a:r>
              <a:rPr lang="en-US" dirty="0" err="1" smtClean="0"/>
              <a:t>h:commandButton</a:t>
            </a:r>
            <a:r>
              <a:rPr lang="en-US" dirty="0" smtClean="0"/>
              <a:t> action</a:t>
            </a:r>
            <a:r>
              <a:rPr lang="en-US" dirty="0"/>
              <a:t>="#{</a:t>
            </a:r>
            <a:r>
              <a:rPr lang="en-US" dirty="0" err="1"/>
              <a:t>car.specialRules</a:t>
            </a:r>
            <a:r>
              <a:rPr lang="en-US" dirty="0" smtClean="0"/>
              <a:t>}“</a:t>
            </a:r>
          </a:p>
          <a:p>
            <a:pPr marL="109728" indent="0">
              <a:buNone/>
            </a:pPr>
            <a:r>
              <a:rPr lang="en-US" dirty="0" err="1" smtClean="0"/>
              <a:t>Config</a:t>
            </a:r>
            <a:endParaRPr lang="en-US" dirty="0" smtClean="0"/>
          </a:p>
          <a:p>
            <a:pPr marL="109728" indent="0">
              <a:buNone/>
            </a:pPr>
            <a:r>
              <a:rPr lang="en-US" dirty="0"/>
              <a:t>&lt;from-view-id&gt;navigationEx3.xhtml&lt;/from-view-id&gt;</a:t>
            </a:r>
          </a:p>
          <a:p>
            <a:pPr marL="109728" indent="0">
              <a:buNone/>
            </a:pPr>
            <a:r>
              <a:rPr lang="en-US" dirty="0" smtClean="0"/>
              <a:t>  &lt;</a:t>
            </a:r>
            <a:r>
              <a:rPr lang="en-US" dirty="0"/>
              <a:t>navigation-case&gt;</a:t>
            </a:r>
          </a:p>
          <a:p>
            <a:pPr marL="109728" indent="0">
              <a:buNone/>
            </a:pPr>
            <a:r>
              <a:rPr lang="en-US" dirty="0" smtClean="0"/>
              <a:t>     </a:t>
            </a:r>
            <a:r>
              <a:rPr lang="en-US" b="1" dirty="0" smtClean="0"/>
              <a:t>&lt;</a:t>
            </a:r>
            <a:r>
              <a:rPr lang="en-US" b="1" dirty="0"/>
              <a:t>if&gt;#{</a:t>
            </a:r>
            <a:r>
              <a:rPr lang="en-US" b="1" dirty="0" err="1"/>
              <a:t>car.numberOfMiles</a:t>
            </a:r>
            <a:r>
              <a:rPr lang="en-US" b="1" dirty="0"/>
              <a:t> &amp;</a:t>
            </a:r>
            <a:r>
              <a:rPr lang="en-US" b="1" dirty="0" err="1"/>
              <a:t>gt</a:t>
            </a:r>
            <a:r>
              <a:rPr lang="en-US" b="1" dirty="0"/>
              <a:t>; 100000}&lt;/if&gt;</a:t>
            </a:r>
          </a:p>
          <a:p>
            <a:pPr marL="109728" indent="0">
              <a:buNone/>
            </a:pPr>
            <a:r>
              <a:rPr lang="en-US" dirty="0" smtClean="0"/>
              <a:t>     &lt;</a:t>
            </a:r>
            <a:r>
              <a:rPr lang="en-US" dirty="0"/>
              <a:t>to-view-id&gt;</a:t>
            </a:r>
            <a:r>
              <a:rPr lang="en-US" dirty="0" err="1"/>
              <a:t>highMileageCarSales.xhtml</a:t>
            </a:r>
            <a:r>
              <a:rPr lang="en-US" dirty="0"/>
              <a:t>&lt;/to-view-id&gt;</a:t>
            </a:r>
          </a:p>
          <a:p>
            <a:pPr marL="109728" indent="0">
              <a:buNone/>
            </a:pPr>
            <a:r>
              <a:rPr lang="en-US" dirty="0" smtClean="0"/>
              <a:t>  &lt;/</a:t>
            </a:r>
            <a:r>
              <a:rPr lang="en-US" dirty="0"/>
              <a:t>navigation-case&gt;</a:t>
            </a:r>
          </a:p>
          <a:p>
            <a:pPr marL="109728" indent="0">
              <a:buNone/>
            </a:pPr>
            <a:r>
              <a:rPr lang="en-US" dirty="0" smtClean="0"/>
              <a:t>  &lt;</a:t>
            </a:r>
            <a:r>
              <a:rPr lang="en-US" dirty="0"/>
              <a:t>navigation-case&gt;</a:t>
            </a:r>
          </a:p>
          <a:p>
            <a:pPr marL="109728" indent="0">
              <a:buNone/>
            </a:pPr>
            <a:r>
              <a:rPr lang="en-US" dirty="0" smtClean="0"/>
              <a:t>    </a:t>
            </a:r>
            <a:r>
              <a:rPr lang="en-US" b="1" dirty="0" smtClean="0"/>
              <a:t>&lt;</a:t>
            </a:r>
            <a:r>
              <a:rPr lang="en-US" b="1" dirty="0"/>
              <a:t>from-outcome&gt;none&lt;/from-outcome&gt;</a:t>
            </a:r>
          </a:p>
          <a:p>
            <a:pPr marL="109728" indent="0">
              <a:buNone/>
            </a:pPr>
            <a:r>
              <a:rPr lang="en-US" b="1" dirty="0" smtClean="0"/>
              <a:t>    &lt;</a:t>
            </a:r>
            <a:r>
              <a:rPr lang="en-US" b="1" dirty="0"/>
              <a:t>if&gt;#{</a:t>
            </a:r>
            <a:r>
              <a:rPr lang="en-US" b="1" dirty="0" err="1"/>
              <a:t>customer.needsOwnerInfo</a:t>
            </a:r>
            <a:r>
              <a:rPr lang="en-US" b="1" dirty="0"/>
              <a:t>}&lt;/if&gt;</a:t>
            </a:r>
          </a:p>
          <a:p>
            <a:pPr marL="109728" indent="0">
              <a:buNone/>
            </a:pPr>
            <a:r>
              <a:rPr lang="en-US" dirty="0" smtClean="0"/>
              <a:t>    &lt;</a:t>
            </a:r>
            <a:r>
              <a:rPr lang="en-US" dirty="0"/>
              <a:t>to-view-id&gt;</a:t>
            </a:r>
            <a:r>
              <a:rPr lang="en-US" dirty="0" err="1"/>
              <a:t>getOwnerInfo.xhtml</a:t>
            </a:r>
            <a:r>
              <a:rPr lang="en-US" dirty="0"/>
              <a:t>&lt;/to-view-id&gt;</a:t>
            </a:r>
          </a:p>
          <a:p>
            <a:pPr marL="109728" indent="0">
              <a:buNone/>
            </a:pPr>
            <a:r>
              <a:rPr lang="en-US" dirty="0" smtClean="0"/>
              <a:t>  &lt;/</a:t>
            </a:r>
            <a:r>
              <a:rPr lang="en-US" dirty="0"/>
              <a:t>navigation-case&gt;</a:t>
            </a:r>
          </a:p>
        </p:txBody>
      </p:sp>
    </p:spTree>
    <p:extLst>
      <p:ext uri="{BB962C8B-B14F-4D97-AF65-F5344CB8AC3E}">
        <p14:creationId xmlns:p14="http://schemas.microsoft.com/office/powerpoint/2010/main" val="3281345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sale example</a:t>
            </a:r>
            <a:endParaRPr lang="en-US" dirty="0"/>
          </a:p>
        </p:txBody>
      </p:sp>
      <p:sp>
        <p:nvSpPr>
          <p:cNvPr id="3" name="Content Placeholder 2"/>
          <p:cNvSpPr>
            <a:spLocks noGrp="1"/>
          </p:cNvSpPr>
          <p:nvPr>
            <p:ph idx="1"/>
          </p:nvPr>
        </p:nvSpPr>
        <p:spPr/>
        <p:txBody>
          <a:bodyPr/>
          <a:lstStyle/>
          <a:p>
            <a:r>
              <a:rPr lang="en-US" dirty="0" smtClean="0"/>
              <a:t>Complex control</a:t>
            </a:r>
          </a:p>
          <a:p>
            <a:pPr lvl="1"/>
            <a:r>
              <a:rPr lang="en-US" dirty="0" smtClean="0"/>
              <a:t>Flow dictated by view context</a:t>
            </a:r>
          </a:p>
          <a:p>
            <a:pPr lvl="1"/>
            <a:r>
              <a:rPr lang="en-US" dirty="0" smtClean="0"/>
              <a:t>Flow dictated by model context</a:t>
            </a:r>
          </a:p>
          <a:p>
            <a:pPr lvl="1"/>
            <a:r>
              <a:rPr lang="en-US" b="1" dirty="0" smtClean="0"/>
              <a:t>Persistence</a:t>
            </a:r>
          </a:p>
          <a:p>
            <a:endParaRPr lang="en-US" dirty="0"/>
          </a:p>
        </p:txBody>
      </p:sp>
    </p:spTree>
    <p:extLst>
      <p:ext uri="{BB962C8B-B14F-4D97-AF65-F5344CB8AC3E}">
        <p14:creationId xmlns:p14="http://schemas.microsoft.com/office/powerpoint/2010/main" val="1970674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Implicit navigation – managed bean complex</a:t>
            </a:r>
            <a:r>
              <a:rPr lang="en-US" dirty="0" smtClean="0"/>
              <a:t/>
            </a:r>
            <a:br>
              <a:rPr lang="en-US" dirty="0" smtClean="0"/>
            </a:br>
            <a:r>
              <a:rPr lang="en-US" dirty="0" smtClean="0"/>
              <a:t>car sales</a:t>
            </a:r>
            <a:endParaRPr lang="en-US" dirty="0"/>
          </a:p>
        </p:txBody>
      </p:sp>
      <p:sp>
        <p:nvSpPr>
          <p:cNvPr id="4" name="Rectangle 3"/>
          <p:cNvSpPr/>
          <p:nvPr/>
        </p:nvSpPr>
        <p:spPr>
          <a:xfrm>
            <a:off x="3225970" y="2047273"/>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cxnSp>
        <p:nvCxnSpPr>
          <p:cNvPr id="6" name="Straight Arrow Connector 5"/>
          <p:cNvCxnSpPr>
            <a:stCxn id="4" idx="3"/>
          </p:cNvCxnSpPr>
          <p:nvPr/>
        </p:nvCxnSpPr>
        <p:spPr>
          <a:xfrm>
            <a:off x="4597570" y="2313973"/>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88170" y="2047273"/>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rebateEarned</a:t>
            </a:r>
            <a:endParaRPr lang="en-US" dirty="0"/>
          </a:p>
        </p:txBody>
      </p:sp>
      <p:sp>
        <p:nvSpPr>
          <p:cNvPr id="8" name="TextBox 7"/>
          <p:cNvSpPr txBox="1"/>
          <p:nvPr/>
        </p:nvSpPr>
        <p:spPr>
          <a:xfrm>
            <a:off x="4722323" y="2010714"/>
            <a:ext cx="830677" cy="369332"/>
          </a:xfrm>
          <a:prstGeom prst="rect">
            <a:avLst/>
          </a:prstGeom>
          <a:noFill/>
        </p:spPr>
        <p:txBody>
          <a:bodyPr wrap="none" rtlCol="0">
            <a:spAutoFit/>
          </a:bodyPr>
          <a:lstStyle/>
          <a:p>
            <a:r>
              <a:rPr lang="en-US" dirty="0" smtClean="0"/>
              <a:t>rebate</a:t>
            </a:r>
            <a:endParaRPr lang="en-US" dirty="0"/>
          </a:p>
        </p:txBody>
      </p:sp>
      <p:cxnSp>
        <p:nvCxnSpPr>
          <p:cNvPr id="13" name="Straight Arrow Connector 12"/>
          <p:cNvCxnSpPr>
            <a:stCxn id="4" idx="2"/>
            <a:endCxn id="19" idx="1"/>
          </p:cNvCxnSpPr>
          <p:nvPr/>
        </p:nvCxnSpPr>
        <p:spPr>
          <a:xfrm>
            <a:off x="3911770" y="2580673"/>
            <a:ext cx="1713963" cy="9056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625733" y="3219615"/>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jointOwnershipForm</a:t>
            </a:r>
            <a:endParaRPr lang="en-US" dirty="0"/>
          </a:p>
        </p:txBody>
      </p:sp>
      <p:sp>
        <p:nvSpPr>
          <p:cNvPr id="20" name="Rectangle 19"/>
          <p:cNvSpPr/>
          <p:nvPr/>
        </p:nvSpPr>
        <p:spPr>
          <a:xfrm>
            <a:off x="5625733" y="4257073"/>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emissionsForm</a:t>
            </a:r>
            <a:endParaRPr lang="en-US" dirty="0"/>
          </a:p>
        </p:txBody>
      </p:sp>
      <p:cxnSp>
        <p:nvCxnSpPr>
          <p:cNvPr id="29" name="Straight Arrow Connector 28"/>
          <p:cNvCxnSpPr>
            <a:stCxn id="4" idx="2"/>
            <a:endCxn id="20" idx="1"/>
          </p:cNvCxnSpPr>
          <p:nvPr/>
        </p:nvCxnSpPr>
        <p:spPr>
          <a:xfrm>
            <a:off x="3911770" y="2580673"/>
            <a:ext cx="1713963" cy="1943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06314" y="2664162"/>
            <a:ext cx="1778051" cy="369332"/>
          </a:xfrm>
          <a:prstGeom prst="rect">
            <a:avLst/>
          </a:prstGeom>
          <a:noFill/>
        </p:spPr>
        <p:txBody>
          <a:bodyPr wrap="none" rtlCol="0">
            <a:spAutoFit/>
          </a:bodyPr>
          <a:lstStyle/>
          <a:p>
            <a:r>
              <a:rPr lang="en-US" dirty="0" err="1"/>
              <a:t>jointOwnership</a:t>
            </a:r>
            <a:endParaRPr lang="en-US" dirty="0"/>
          </a:p>
        </p:txBody>
      </p:sp>
      <p:sp>
        <p:nvSpPr>
          <p:cNvPr id="35" name="TextBox 34"/>
          <p:cNvSpPr txBox="1"/>
          <p:nvPr/>
        </p:nvSpPr>
        <p:spPr>
          <a:xfrm>
            <a:off x="5257382" y="3784053"/>
            <a:ext cx="1194558" cy="369332"/>
          </a:xfrm>
          <a:prstGeom prst="rect">
            <a:avLst/>
          </a:prstGeom>
          <a:noFill/>
        </p:spPr>
        <p:txBody>
          <a:bodyPr wrap="none" rtlCol="0">
            <a:spAutoFit/>
          </a:bodyPr>
          <a:lstStyle/>
          <a:p>
            <a:r>
              <a:rPr lang="en-US" dirty="0"/>
              <a:t>emissions</a:t>
            </a:r>
          </a:p>
        </p:txBody>
      </p:sp>
      <p:sp>
        <p:nvSpPr>
          <p:cNvPr id="37" name="Rectangle 36"/>
          <p:cNvSpPr/>
          <p:nvPr/>
        </p:nvSpPr>
        <p:spPr>
          <a:xfrm>
            <a:off x="5042240" y="5247673"/>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purchaseComplete</a:t>
            </a:r>
            <a:endParaRPr lang="en-US" dirty="0"/>
          </a:p>
        </p:txBody>
      </p:sp>
      <p:cxnSp>
        <p:nvCxnSpPr>
          <p:cNvPr id="38" name="Straight Arrow Connector 37"/>
          <p:cNvCxnSpPr>
            <a:stCxn id="4" idx="2"/>
            <a:endCxn id="37" idx="1"/>
          </p:cNvCxnSpPr>
          <p:nvPr/>
        </p:nvCxnSpPr>
        <p:spPr>
          <a:xfrm>
            <a:off x="3911770" y="2580673"/>
            <a:ext cx="1130470" cy="293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62000" y="4430607"/>
            <a:ext cx="2819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highMileageCarSales</a:t>
            </a:r>
            <a:endParaRPr lang="en-US" dirty="0"/>
          </a:p>
        </p:txBody>
      </p:sp>
      <p:cxnSp>
        <p:nvCxnSpPr>
          <p:cNvPr id="43" name="Straight Arrow Connector 42"/>
          <p:cNvCxnSpPr>
            <a:stCxn id="4" idx="2"/>
            <a:endCxn id="42" idx="0"/>
          </p:cNvCxnSpPr>
          <p:nvPr/>
        </p:nvCxnSpPr>
        <p:spPr>
          <a:xfrm flipH="1">
            <a:off x="2171700" y="2580673"/>
            <a:ext cx="1740070" cy="1849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82674" y="3091751"/>
            <a:ext cx="1757212" cy="369332"/>
          </a:xfrm>
          <a:prstGeom prst="rect">
            <a:avLst/>
          </a:prstGeom>
          <a:noFill/>
        </p:spPr>
        <p:txBody>
          <a:bodyPr wrap="none" rtlCol="0">
            <a:spAutoFit/>
          </a:bodyPr>
          <a:lstStyle/>
          <a:p>
            <a:r>
              <a:rPr lang="en-US" dirty="0" smtClean="0"/>
              <a:t>Mileage &gt; 100k</a:t>
            </a:r>
            <a:endParaRPr lang="en-US" dirty="0"/>
          </a:p>
        </p:txBody>
      </p:sp>
    </p:spTree>
    <p:extLst>
      <p:ext uri="{BB962C8B-B14F-4D97-AF65-F5344CB8AC3E}">
        <p14:creationId xmlns:p14="http://schemas.microsoft.com/office/powerpoint/2010/main" val="1311492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r>
              <a:rPr lang="en-US" dirty="0" smtClean="0"/>
              <a:t>Design MVC</a:t>
            </a:r>
            <a:endParaRPr lang="en-US" dirty="0"/>
          </a:p>
        </p:txBody>
      </p:sp>
      <p:sp>
        <p:nvSpPr>
          <p:cNvPr id="3" name="Content Placeholder 2"/>
          <p:cNvSpPr>
            <a:spLocks noGrp="1"/>
          </p:cNvSpPr>
          <p:nvPr>
            <p:ph idx="1"/>
          </p:nvPr>
        </p:nvSpPr>
        <p:spPr>
          <a:xfrm>
            <a:off x="457200" y="1219200"/>
            <a:ext cx="8229600" cy="5355336"/>
          </a:xfrm>
        </p:spPr>
        <p:txBody>
          <a:bodyPr>
            <a:normAutofit/>
          </a:bodyPr>
          <a:lstStyle/>
          <a:p>
            <a:r>
              <a:rPr lang="en-US" dirty="0" smtClean="0"/>
              <a:t>Bank is developing online mortgage application.  Basic flow collect personal data, financial data, and home data then display approval/denial.  3 additional possible financial screens dependent on loan status.  For home info screen some options state specific</a:t>
            </a:r>
          </a:p>
          <a:p>
            <a:pPr lvl="1"/>
            <a:r>
              <a:rPr lang="en-US" dirty="0"/>
              <a:t>Identify potential model</a:t>
            </a:r>
          </a:p>
          <a:p>
            <a:pPr lvl="2"/>
            <a:r>
              <a:rPr lang="en-US" dirty="0"/>
              <a:t>Identify </a:t>
            </a:r>
            <a:r>
              <a:rPr lang="en-US" dirty="0" err="1"/>
              <a:t>psuedo</a:t>
            </a:r>
            <a:r>
              <a:rPr lang="en-US" dirty="0"/>
              <a:t> methods on model</a:t>
            </a:r>
          </a:p>
          <a:p>
            <a:pPr lvl="1"/>
            <a:r>
              <a:rPr lang="en-US" dirty="0"/>
              <a:t>Identify views</a:t>
            </a:r>
          </a:p>
          <a:p>
            <a:pPr lvl="1"/>
            <a:r>
              <a:rPr lang="en-US" dirty="0"/>
              <a:t>Identify controllers</a:t>
            </a:r>
          </a:p>
          <a:p>
            <a:pPr lvl="2"/>
            <a:r>
              <a:rPr lang="en-US" dirty="0"/>
              <a:t>How implemented</a:t>
            </a:r>
          </a:p>
          <a:p>
            <a:r>
              <a:rPr lang="en-US" dirty="0"/>
              <a:t>Describe points of interaction</a:t>
            </a:r>
          </a:p>
          <a:p>
            <a:endParaRPr lang="en-US" dirty="0"/>
          </a:p>
        </p:txBody>
      </p:sp>
    </p:spTree>
    <p:extLst>
      <p:ext uri="{BB962C8B-B14F-4D97-AF65-F5344CB8AC3E}">
        <p14:creationId xmlns:p14="http://schemas.microsoft.com/office/powerpoint/2010/main" val="228444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normAutofit/>
          </a:bodyPr>
          <a:lstStyle/>
          <a:p>
            <a:r>
              <a:rPr lang="en-US" sz="3200" dirty="0" smtClean="0"/>
              <a:t>What the user sees</a:t>
            </a:r>
          </a:p>
          <a:p>
            <a:r>
              <a:rPr lang="en-US" sz="3200" dirty="0" smtClean="0"/>
              <a:t>Present the model to the user</a:t>
            </a:r>
          </a:p>
          <a:p>
            <a:pPr lvl="1"/>
            <a:r>
              <a:rPr lang="en-US" sz="2800" dirty="0" smtClean="0"/>
              <a:t>Desktop view/mobile view</a:t>
            </a:r>
          </a:p>
          <a:p>
            <a:pPr lvl="1"/>
            <a:r>
              <a:rPr lang="en-US" sz="2800" dirty="0" smtClean="0"/>
              <a:t>Bar chart, pie chart, table</a:t>
            </a:r>
          </a:p>
          <a:p>
            <a:r>
              <a:rPr lang="en-US" sz="3200" dirty="0" smtClean="0"/>
              <a:t>Allows user to manipulate data</a:t>
            </a:r>
          </a:p>
          <a:p>
            <a:r>
              <a:rPr lang="en-US" sz="3200" dirty="0" smtClean="0"/>
              <a:t>Does not store any data</a:t>
            </a:r>
          </a:p>
          <a:p>
            <a:r>
              <a:rPr lang="en-US" sz="3200" dirty="0" smtClean="0"/>
              <a:t>Easily reusable and configurable to display different data</a:t>
            </a:r>
            <a:endParaRPr lang="en-US" sz="3200" dirty="0"/>
          </a:p>
        </p:txBody>
      </p:sp>
    </p:spTree>
    <p:extLst>
      <p:ext uri="{BB962C8B-B14F-4D97-AF65-F5344CB8AC3E}">
        <p14:creationId xmlns:p14="http://schemas.microsoft.com/office/powerpoint/2010/main" val="1689373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lnSpcReduction="10000"/>
          </a:bodyPr>
          <a:lstStyle/>
          <a:p>
            <a:r>
              <a:rPr lang="en-US" dirty="0" smtClean="0"/>
              <a:t>Casino is developing online site.  Players tied to profile and funds.  Offer multiple </a:t>
            </a:r>
            <a:r>
              <a:rPr lang="en-US" smtClean="0"/>
              <a:t>electronic games</a:t>
            </a:r>
            <a:r>
              <a:rPr lang="en-US" dirty="0" smtClean="0"/>
              <a:t>.  </a:t>
            </a:r>
            <a:r>
              <a:rPr lang="en-US" dirty="0"/>
              <a:t>3</a:t>
            </a:r>
            <a:r>
              <a:rPr lang="en-US" dirty="0" smtClean="0"/>
              <a:t> game screens specific to each game, flow is specific dependent on game state.  Betting same, results win page and lose page .</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Tree>
    <p:extLst>
      <p:ext uri="{BB962C8B-B14F-4D97-AF65-F5344CB8AC3E}">
        <p14:creationId xmlns:p14="http://schemas.microsoft.com/office/powerpoint/2010/main" val="609420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lnSpcReduction="10000"/>
          </a:bodyPr>
          <a:lstStyle/>
          <a:p>
            <a:r>
              <a:rPr lang="en-US" dirty="0" smtClean="0"/>
              <a:t>Design online </a:t>
            </a:r>
            <a:r>
              <a:rPr lang="en-US" dirty="0" err="1" smtClean="0"/>
              <a:t>regionalSAT</a:t>
            </a:r>
            <a:r>
              <a:rPr lang="en-US" dirty="0" smtClean="0"/>
              <a:t> exam. </a:t>
            </a:r>
            <a:r>
              <a:rPr lang="en-US" dirty="0"/>
              <a:t>User data similar, but some info collected varies by region. </a:t>
            </a:r>
            <a:r>
              <a:rPr lang="en-US" dirty="0" smtClean="0"/>
              <a:t>“Pages” of exam, finish one section go to next.  Final page exam questions vary by region. Scoring similar.</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Tree>
    <p:extLst>
      <p:ext uri="{BB962C8B-B14F-4D97-AF65-F5344CB8AC3E}">
        <p14:creationId xmlns:p14="http://schemas.microsoft.com/office/powerpoint/2010/main" val="3679905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Design international airline purchase.  Assume coming from flights selected.  Gather user info page – information necessary from user varies based on departure country, if US display baggage fee warning page then continue, Gather payment info page, confirmation page dictated by ticket (coach, business, first class)</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Tree>
    <p:extLst>
      <p:ext uri="{BB962C8B-B14F-4D97-AF65-F5344CB8AC3E}">
        <p14:creationId xmlns:p14="http://schemas.microsoft.com/office/powerpoint/2010/main" val="86200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idx="1"/>
          </p:nvPr>
        </p:nvSpPr>
        <p:spPr/>
        <p:txBody>
          <a:bodyPr>
            <a:normAutofit/>
          </a:bodyPr>
          <a:lstStyle/>
          <a:p>
            <a:r>
              <a:rPr lang="en-US" sz="3200" dirty="0" smtClean="0"/>
              <a:t>Glue that makes app unique</a:t>
            </a:r>
          </a:p>
          <a:p>
            <a:r>
              <a:rPr lang="en-US" sz="3200" dirty="0" smtClean="0"/>
              <a:t>Intermediary between Model &amp; View</a:t>
            </a:r>
          </a:p>
          <a:p>
            <a:r>
              <a:rPr lang="en-US" sz="3200" dirty="0" smtClean="0"/>
              <a:t>Updates the view when the model changes</a:t>
            </a:r>
          </a:p>
          <a:p>
            <a:r>
              <a:rPr lang="en-US" sz="3200" dirty="0" smtClean="0"/>
              <a:t>Updates the model when the user manipulates the view</a:t>
            </a:r>
          </a:p>
        </p:txBody>
      </p:sp>
    </p:spTree>
    <p:extLst>
      <p:ext uri="{BB962C8B-B14F-4D97-AF65-F5344CB8AC3E}">
        <p14:creationId xmlns:p14="http://schemas.microsoft.com/office/powerpoint/2010/main" val="1799209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cont.</a:t>
            </a:r>
            <a:endParaRPr lang="en-US" dirty="0"/>
          </a:p>
        </p:txBody>
      </p:sp>
      <p:sp>
        <p:nvSpPr>
          <p:cNvPr id="3" name="Content Placeholder 2"/>
          <p:cNvSpPr>
            <a:spLocks noGrp="1"/>
          </p:cNvSpPr>
          <p:nvPr>
            <p:ph idx="1"/>
          </p:nvPr>
        </p:nvSpPr>
        <p:spPr>
          <a:xfrm>
            <a:off x="228600" y="1828800"/>
            <a:ext cx="8458200" cy="4745736"/>
          </a:xfrm>
        </p:spPr>
        <p:txBody>
          <a:bodyPr/>
          <a:lstStyle/>
          <a:p>
            <a:r>
              <a:rPr lang="en-US" dirty="0"/>
              <a:t>Typically where the </a:t>
            </a:r>
            <a:r>
              <a:rPr lang="en-US" b="1" dirty="0"/>
              <a:t>app</a:t>
            </a:r>
            <a:r>
              <a:rPr lang="en-US" dirty="0"/>
              <a:t> logic lives</a:t>
            </a:r>
          </a:p>
          <a:p>
            <a:r>
              <a:rPr lang="en-US" dirty="0" smtClean="0"/>
              <a:t>N</a:t>
            </a:r>
            <a:r>
              <a:rPr lang="en-US" b="1" dirty="0" smtClean="0"/>
              <a:t>ot</a:t>
            </a:r>
            <a:r>
              <a:rPr lang="en-US" dirty="0" smtClean="0"/>
              <a:t> </a:t>
            </a:r>
            <a:r>
              <a:rPr lang="en-US" dirty="0"/>
              <a:t>the business logic</a:t>
            </a:r>
          </a:p>
          <a:p>
            <a:r>
              <a:rPr lang="en-US" dirty="0" smtClean="0"/>
              <a:t>In MVC this sometimes requires thought</a:t>
            </a:r>
          </a:p>
          <a:p>
            <a:pPr lvl="1"/>
            <a:r>
              <a:rPr lang="en-US" dirty="0" smtClean="0"/>
              <a:t>Model makes business decisions</a:t>
            </a:r>
          </a:p>
          <a:p>
            <a:pPr lvl="1"/>
            <a:r>
              <a:rPr lang="en-US" dirty="0" smtClean="0"/>
              <a:t>Controller what to display (which view) based on decisions</a:t>
            </a:r>
          </a:p>
          <a:p>
            <a:pPr lvl="2"/>
            <a:r>
              <a:rPr lang="en-US" dirty="0" smtClean="0"/>
              <a:t>Sometimes this gets a little cloudy as we will see later</a:t>
            </a:r>
          </a:p>
          <a:p>
            <a:pPr lvl="1"/>
            <a:r>
              <a:rPr lang="en-US" dirty="0" smtClean="0"/>
              <a:t>View how to display that perspective</a:t>
            </a:r>
            <a:endParaRPr lang="en-US" dirty="0"/>
          </a:p>
        </p:txBody>
      </p:sp>
    </p:spTree>
    <p:extLst>
      <p:ext uri="{BB962C8B-B14F-4D97-AF65-F5344CB8AC3E}">
        <p14:creationId xmlns:p14="http://schemas.microsoft.com/office/powerpoint/2010/main" val="3466034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 MVC model</a:t>
            </a:r>
            <a:endParaRPr lang="en-US" dirty="0"/>
          </a:p>
        </p:txBody>
      </p:sp>
      <p:sp>
        <p:nvSpPr>
          <p:cNvPr id="3" name="Content Placeholder 2"/>
          <p:cNvSpPr>
            <a:spLocks noGrp="1"/>
          </p:cNvSpPr>
          <p:nvPr>
            <p:ph idx="1"/>
          </p:nvPr>
        </p:nvSpPr>
        <p:spPr>
          <a:xfrm>
            <a:off x="457200" y="1828800"/>
            <a:ext cx="8534400" cy="4745736"/>
          </a:xfrm>
        </p:spPr>
        <p:txBody>
          <a:bodyPr/>
          <a:lstStyle/>
          <a:p>
            <a:r>
              <a:rPr lang="en-US" dirty="0" smtClean="0"/>
              <a:t>Just like you can have “spaghetti” java programs you can have “spaghetti” web apps (yuck!!)</a:t>
            </a:r>
          </a:p>
          <a:p>
            <a:pPr lvl="1"/>
            <a:r>
              <a:rPr lang="en-US" dirty="0" smtClean="0"/>
              <a:t>Clear responsibilities make things easier to maintain</a:t>
            </a:r>
          </a:p>
          <a:p>
            <a:pPr lvl="1"/>
            <a:r>
              <a:rPr lang="en-US" dirty="0" smtClean="0"/>
              <a:t>Avoid having one monster class that does everything</a:t>
            </a:r>
          </a:p>
          <a:p>
            <a:r>
              <a:rPr lang="en-US" dirty="0" smtClean="0"/>
              <a:t>Separating responsibilities leads to reusability</a:t>
            </a:r>
          </a:p>
          <a:p>
            <a:pPr lvl="1"/>
            <a:r>
              <a:rPr lang="en-US" dirty="0" smtClean="0"/>
              <a:t>By minimizing dependencies, you can take model or view class already written and use it elsewhere</a:t>
            </a:r>
          </a:p>
          <a:p>
            <a:pPr lvl="1"/>
            <a:r>
              <a:rPr lang="en-US" dirty="0" smtClean="0"/>
              <a:t>Think of ways to write less code</a:t>
            </a:r>
            <a:endParaRPr lang="en-US" dirty="0"/>
          </a:p>
        </p:txBody>
      </p:sp>
    </p:spTree>
    <p:extLst>
      <p:ext uri="{BB962C8B-B14F-4D97-AF65-F5344CB8AC3E}">
        <p14:creationId xmlns:p14="http://schemas.microsoft.com/office/powerpoint/2010/main" val="1866445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MVC</a:t>
            </a:r>
            <a:endParaRPr lang="en-US" dirty="0"/>
          </a:p>
        </p:txBody>
      </p:sp>
      <p:sp>
        <p:nvSpPr>
          <p:cNvPr id="3" name="Content Placeholder 2"/>
          <p:cNvSpPr>
            <a:spLocks noGrp="1"/>
          </p:cNvSpPr>
          <p:nvPr>
            <p:ph idx="1"/>
          </p:nvPr>
        </p:nvSpPr>
        <p:spPr/>
        <p:txBody>
          <a:bodyPr>
            <a:normAutofit lnSpcReduction="10000"/>
          </a:bodyPr>
          <a:lstStyle/>
          <a:p>
            <a:r>
              <a:rPr lang="en-US" dirty="0" smtClean="0"/>
              <a:t>How should objects communicate?</a:t>
            </a:r>
          </a:p>
          <a:p>
            <a:r>
              <a:rPr lang="en-US" dirty="0" smtClean="0"/>
              <a:t>Which objects know about one another?</a:t>
            </a:r>
          </a:p>
          <a:p>
            <a:r>
              <a:rPr lang="en-US" b="1" dirty="0" smtClean="0"/>
              <a:t>Model</a:t>
            </a:r>
          </a:p>
          <a:p>
            <a:pPr lvl="1"/>
            <a:r>
              <a:rPr lang="en-US" dirty="0" smtClean="0"/>
              <a:t>Example:  Customer class</a:t>
            </a:r>
          </a:p>
          <a:p>
            <a:r>
              <a:rPr lang="en-US" dirty="0" smtClean="0"/>
              <a:t>Not aware of views or controllers</a:t>
            </a:r>
          </a:p>
          <a:p>
            <a:pPr lvl="1"/>
            <a:r>
              <a:rPr lang="en-US" dirty="0" smtClean="0"/>
              <a:t>Note this does not mean methods aren’t created for use by views in the generic sense</a:t>
            </a:r>
          </a:p>
          <a:p>
            <a:r>
              <a:rPr lang="en-US" dirty="0" smtClean="0"/>
              <a:t>Typically the most reusable</a:t>
            </a:r>
          </a:p>
          <a:p>
            <a:r>
              <a:rPr lang="en-US" dirty="0" smtClean="0"/>
              <a:t>Communicate generically using</a:t>
            </a:r>
          </a:p>
          <a:p>
            <a:pPr lvl="1"/>
            <a:r>
              <a:rPr lang="en-US" dirty="0" smtClean="0"/>
              <a:t>Key-value observing</a:t>
            </a:r>
          </a:p>
          <a:p>
            <a:pPr lvl="1"/>
            <a:r>
              <a:rPr lang="en-US" dirty="0" smtClean="0"/>
              <a:t>Notifications</a:t>
            </a:r>
            <a:endParaRPr lang="en-US" dirty="0"/>
          </a:p>
        </p:txBody>
      </p:sp>
    </p:spTree>
    <p:extLst>
      <p:ext uri="{BB962C8B-B14F-4D97-AF65-F5344CB8AC3E}">
        <p14:creationId xmlns:p14="http://schemas.microsoft.com/office/powerpoint/2010/main" val="1184880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MVC</a:t>
            </a:r>
            <a:endParaRPr lang="en-US" dirty="0"/>
          </a:p>
        </p:txBody>
      </p:sp>
      <p:sp>
        <p:nvSpPr>
          <p:cNvPr id="3" name="Content Placeholder 2"/>
          <p:cNvSpPr>
            <a:spLocks noGrp="1"/>
          </p:cNvSpPr>
          <p:nvPr>
            <p:ph idx="1"/>
          </p:nvPr>
        </p:nvSpPr>
        <p:spPr/>
        <p:txBody>
          <a:bodyPr/>
          <a:lstStyle/>
          <a:p>
            <a:r>
              <a:rPr lang="en-US" dirty="0"/>
              <a:t>How should objects communicate?</a:t>
            </a:r>
          </a:p>
          <a:p>
            <a:r>
              <a:rPr lang="en-US" dirty="0"/>
              <a:t>Which objects know about one another?</a:t>
            </a:r>
          </a:p>
          <a:p>
            <a:r>
              <a:rPr lang="en-US" b="1" dirty="0" smtClean="0"/>
              <a:t>View</a:t>
            </a:r>
            <a:endParaRPr lang="en-US" b="1" dirty="0"/>
          </a:p>
          <a:p>
            <a:pPr lvl="1"/>
            <a:r>
              <a:rPr lang="en-US" dirty="0" smtClean="0"/>
              <a:t>Example:  Table view of customers</a:t>
            </a:r>
          </a:p>
          <a:p>
            <a:r>
              <a:rPr lang="en-US" dirty="0" smtClean="0"/>
              <a:t>Not aware of controller flow/controller context</a:t>
            </a:r>
          </a:p>
          <a:p>
            <a:r>
              <a:rPr lang="en-US" dirty="0" smtClean="0"/>
              <a:t>Also </a:t>
            </a:r>
            <a:r>
              <a:rPr lang="en-US" b="1" dirty="0" smtClean="0"/>
              <a:t>tends to be reusable</a:t>
            </a:r>
          </a:p>
          <a:p>
            <a:r>
              <a:rPr lang="en-US" dirty="0" smtClean="0"/>
              <a:t>Communicate with controller using</a:t>
            </a:r>
          </a:p>
          <a:p>
            <a:pPr lvl="1"/>
            <a:r>
              <a:rPr lang="en-US" dirty="0" smtClean="0"/>
              <a:t>Target-action</a:t>
            </a:r>
          </a:p>
          <a:p>
            <a:pPr lvl="1"/>
            <a:r>
              <a:rPr lang="en-US" dirty="0" smtClean="0"/>
              <a:t>Delegation</a:t>
            </a:r>
            <a:endParaRPr lang="en-US" dirty="0"/>
          </a:p>
        </p:txBody>
      </p:sp>
    </p:spTree>
    <p:extLst>
      <p:ext uri="{BB962C8B-B14F-4D97-AF65-F5344CB8AC3E}">
        <p14:creationId xmlns:p14="http://schemas.microsoft.com/office/powerpoint/2010/main" val="4796597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P03000338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8B0D7F-3EC7-4F96-A99E-32CE650BD4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TP030003381</Template>
  <TotalTime>4651</TotalTime>
  <Words>1909</Words>
  <Application>Microsoft Office PowerPoint</Application>
  <PresentationFormat>On-screen Show (4:3)</PresentationFormat>
  <Paragraphs>302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TP030003381</vt:lpstr>
      <vt:lpstr>CS 416 Web Programming  Java Server Faces MVC details</vt:lpstr>
      <vt:lpstr>Overview</vt:lpstr>
      <vt:lpstr>Model</vt:lpstr>
      <vt:lpstr>View</vt:lpstr>
      <vt:lpstr>Controller</vt:lpstr>
      <vt:lpstr>Controller cont.</vt:lpstr>
      <vt:lpstr>Why use an MVC model</vt:lpstr>
      <vt:lpstr>Communication and MVC</vt:lpstr>
      <vt:lpstr>Communication and MVC</vt:lpstr>
      <vt:lpstr>Communication and MVC</vt:lpstr>
      <vt:lpstr>Basic interactions in MVC</vt:lpstr>
      <vt:lpstr>Mechanics of Basic MVC</vt:lpstr>
      <vt:lpstr>View Controls - Events</vt:lpstr>
      <vt:lpstr>Controls – Delegation</vt:lpstr>
      <vt:lpstr>Controls – Target/Action</vt:lpstr>
      <vt:lpstr>Controls – Persisting</vt:lpstr>
      <vt:lpstr>Extended Interactions in MVC</vt:lpstr>
      <vt:lpstr>JSF - MVC technical architecture</vt:lpstr>
      <vt:lpstr>JSF Application lifecycle</vt:lpstr>
      <vt:lpstr>Phase 1:  Restore view</vt:lpstr>
      <vt:lpstr>Phase 2: Apply request values</vt:lpstr>
      <vt:lpstr>Phase 3: Process validation</vt:lpstr>
      <vt:lpstr>Phase 4: Update model values</vt:lpstr>
      <vt:lpstr>Phase 5: Invoke application</vt:lpstr>
      <vt:lpstr>Phase 6: Render response</vt:lpstr>
      <vt:lpstr>Running example - car sales application</vt:lpstr>
      <vt:lpstr>MVC - Controller</vt:lpstr>
      <vt:lpstr>Controller setup</vt:lpstr>
      <vt:lpstr>Control options</vt:lpstr>
      <vt:lpstr>auto navigation – managed bean simple</vt:lpstr>
      <vt:lpstr>Business logic</vt:lpstr>
      <vt:lpstr> Business logic and simple navigation</vt:lpstr>
      <vt:lpstr>Implicit navigation – Simple rule (navigationEx2)</vt:lpstr>
      <vt:lpstr>Car sale example… (navigationEx3)</vt:lpstr>
      <vt:lpstr>Car sale example –rules</vt:lpstr>
      <vt:lpstr>Conditional navigation – config (navigationEx3)</vt:lpstr>
      <vt:lpstr>Car sale example</vt:lpstr>
      <vt:lpstr>Implicit navigation – managed bean complex car sales</vt:lpstr>
      <vt:lpstr>Design MVC</vt:lpstr>
      <vt:lpstr>In group - Design MVC</vt:lpstr>
      <vt:lpstr>In group - Design MVC</vt:lpstr>
      <vt:lpstr>In group - Design MVC</vt:lpstr>
    </vt:vector>
  </TitlesOfParts>
  <Company>Central Connecticut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Introduction to Internet Programming  The Internet</dc:title>
  <dc:creator>Chad A. Williams</dc:creator>
  <cp:lastModifiedBy>Chad A. Williams</cp:lastModifiedBy>
  <cp:revision>309</cp:revision>
  <cp:lastPrinted>2015-10-28T13:20:44Z</cp:lastPrinted>
  <dcterms:created xsi:type="dcterms:W3CDTF">2012-01-17T17:23:45Z</dcterms:created>
  <dcterms:modified xsi:type="dcterms:W3CDTF">2015-10-28T14:43:21Z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TC300033819990</vt:lpwstr>
  </property>
</Properties>
</file>