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67"/>
  </p:notesMasterIdLst>
  <p:sldIdLst>
    <p:sldId id="289" r:id="rId3"/>
    <p:sldId id="424" r:id="rId4"/>
    <p:sldId id="425" r:id="rId5"/>
    <p:sldId id="426" r:id="rId6"/>
    <p:sldId id="427" r:id="rId7"/>
    <p:sldId id="428" r:id="rId8"/>
    <p:sldId id="479" r:id="rId9"/>
    <p:sldId id="480" r:id="rId10"/>
    <p:sldId id="481" r:id="rId11"/>
    <p:sldId id="429" r:id="rId12"/>
    <p:sldId id="430" r:id="rId13"/>
    <p:sldId id="431" r:id="rId14"/>
    <p:sldId id="432" r:id="rId15"/>
    <p:sldId id="433" r:id="rId16"/>
    <p:sldId id="434" r:id="rId17"/>
    <p:sldId id="435" r:id="rId18"/>
    <p:sldId id="436" r:id="rId19"/>
    <p:sldId id="437" r:id="rId20"/>
    <p:sldId id="438" r:id="rId21"/>
    <p:sldId id="419" r:id="rId22"/>
    <p:sldId id="422" r:id="rId23"/>
    <p:sldId id="421" r:id="rId24"/>
    <p:sldId id="420" r:id="rId25"/>
    <p:sldId id="423" r:id="rId26"/>
    <p:sldId id="439" r:id="rId27"/>
    <p:sldId id="440" r:id="rId28"/>
    <p:sldId id="441" r:id="rId29"/>
    <p:sldId id="442" r:id="rId30"/>
    <p:sldId id="443" r:id="rId31"/>
    <p:sldId id="444" r:id="rId32"/>
    <p:sldId id="445" r:id="rId33"/>
    <p:sldId id="446" r:id="rId34"/>
    <p:sldId id="447" r:id="rId35"/>
    <p:sldId id="448" r:id="rId36"/>
    <p:sldId id="456" r:id="rId37"/>
    <p:sldId id="457" r:id="rId38"/>
    <p:sldId id="449" r:id="rId39"/>
    <p:sldId id="451" r:id="rId40"/>
    <p:sldId id="452" r:id="rId41"/>
    <p:sldId id="450" r:id="rId42"/>
    <p:sldId id="453" r:id="rId43"/>
    <p:sldId id="454" r:id="rId44"/>
    <p:sldId id="455" r:id="rId45"/>
    <p:sldId id="459" r:id="rId46"/>
    <p:sldId id="477" r:id="rId47"/>
    <p:sldId id="478" r:id="rId48"/>
    <p:sldId id="460" r:id="rId49"/>
    <p:sldId id="458" r:id="rId50"/>
    <p:sldId id="461" r:id="rId51"/>
    <p:sldId id="462" r:id="rId52"/>
    <p:sldId id="463" r:id="rId53"/>
    <p:sldId id="464" r:id="rId54"/>
    <p:sldId id="465" r:id="rId55"/>
    <p:sldId id="466" r:id="rId56"/>
    <p:sldId id="467" r:id="rId57"/>
    <p:sldId id="468" r:id="rId58"/>
    <p:sldId id="469" r:id="rId59"/>
    <p:sldId id="470" r:id="rId60"/>
    <p:sldId id="471" r:id="rId61"/>
    <p:sldId id="472" r:id="rId62"/>
    <p:sldId id="473" r:id="rId63"/>
    <p:sldId id="474" r:id="rId64"/>
    <p:sldId id="475" r:id="rId65"/>
    <p:sldId id="47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0D0"/>
    <a:srgbClr val="F37669"/>
    <a:srgbClr val="BFCB5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05" autoAdjust="0"/>
    <p:restoredTop sz="94660"/>
  </p:normalViewPr>
  <p:slideViewPr>
    <p:cSldViewPr>
      <p:cViewPr varScale="1">
        <p:scale>
          <a:sx n="124" d="100"/>
          <a:sy n="12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4645C-1F4B-42CE-8707-D4D136963164}" type="datetimeFigureOut">
              <a:rPr lang="en-US" smtClean="0"/>
              <a:pPr/>
              <a:t>11/16/2015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72DAE-9F19-4920-9FBF-1C9225C527AD}" type="slidenum">
              <a:rPr lang="en-US" smtClean="0"/>
              <a:pPr/>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11/16/2015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11/16/2015</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11/16/2015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11/16/2015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533400"/>
            <a:ext cx="6096000" cy="5791200"/>
          </a:xfrm>
        </p:spPr>
        <p:txBody>
          <a:bodyPr anchor="t" anchorCtr="0">
            <a:normAutofit/>
          </a:bodyPr>
          <a:lstStyle/>
          <a:p>
            <a:pPr>
              <a:spcBef>
                <a:spcPts val="600"/>
              </a:spcBef>
            </a:pPr>
            <a:r>
              <a:rPr lang="en-US" sz="4800" dirty="0" smtClean="0"/>
              <a:t>CS 416</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smtClean="0"/>
              <a:t>Security</a:t>
            </a:r>
            <a:endParaRPr lang="en-US" sz="2800"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Secure Coding Guidelines</a:t>
            </a:r>
          </a:p>
        </p:txBody>
      </p:sp>
      <p:sp>
        <p:nvSpPr>
          <p:cNvPr id="3" name="Content Placeholder 2"/>
          <p:cNvSpPr>
            <a:spLocks noGrp="1"/>
          </p:cNvSpPr>
          <p:nvPr>
            <p:ph idx="1"/>
          </p:nvPr>
        </p:nvSpPr>
        <p:spPr/>
        <p:txBody>
          <a:bodyPr/>
          <a:lstStyle/>
          <a:p>
            <a:r>
              <a:rPr lang="en-US" dirty="0"/>
              <a:t>Using </a:t>
            </a:r>
            <a:r>
              <a:rPr lang="en-US" dirty="0" smtClean="0"/>
              <a:t>modiﬁers </a:t>
            </a:r>
          </a:p>
          <a:p>
            <a:pPr lvl="1"/>
            <a:r>
              <a:rPr lang="en-US" dirty="0" smtClean="0"/>
              <a:t>Reduce </a:t>
            </a:r>
            <a:r>
              <a:rPr lang="en-US" dirty="0"/>
              <a:t>scope of methods </a:t>
            </a:r>
            <a:r>
              <a:rPr lang="en-US" dirty="0" smtClean="0"/>
              <a:t>and ﬁelds</a:t>
            </a:r>
          </a:p>
          <a:p>
            <a:pPr lvl="1"/>
            <a:r>
              <a:rPr lang="en-US" dirty="0" smtClean="0"/>
              <a:t>Beware </a:t>
            </a:r>
            <a:r>
              <a:rPr lang="en-US" dirty="0"/>
              <a:t>non-ﬁnal public static (</a:t>
            </a:r>
            <a:r>
              <a:rPr lang="en-US" dirty="0" smtClean="0"/>
              <a:t>global) variables</a:t>
            </a:r>
          </a:p>
          <a:p>
            <a:pPr lvl="1"/>
            <a:r>
              <a:rPr lang="en-US" dirty="0" smtClean="0"/>
              <a:t>Avoid </a:t>
            </a:r>
            <a:r>
              <a:rPr lang="en-US" dirty="0"/>
              <a:t>public </a:t>
            </a:r>
            <a:r>
              <a:rPr lang="en-US" dirty="0" smtClean="0"/>
              <a:t>ﬁelds</a:t>
            </a:r>
          </a:p>
          <a:p>
            <a:pPr lvl="1"/>
            <a:r>
              <a:rPr lang="en-US" dirty="0"/>
              <a:t>A</a:t>
            </a:r>
            <a:r>
              <a:rPr lang="en-US" dirty="0" smtClean="0"/>
              <a:t>dd security checks </a:t>
            </a:r>
            <a:r>
              <a:rPr lang="en-US" dirty="0"/>
              <a:t>to public </a:t>
            </a:r>
            <a:r>
              <a:rPr lang="en-US" dirty="0" err="1"/>
              <a:t>accessors</a:t>
            </a:r>
            <a:r>
              <a:rPr lang="en-US" dirty="0"/>
              <a:t>.</a:t>
            </a:r>
          </a:p>
        </p:txBody>
      </p:sp>
    </p:spTree>
    <p:extLst>
      <p:ext uri="{BB962C8B-B14F-4D97-AF65-F5344CB8AC3E}">
        <p14:creationId xmlns:p14="http://schemas.microsoft.com/office/powerpoint/2010/main" val="1152450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security extensions</a:t>
            </a:r>
          </a:p>
        </p:txBody>
      </p:sp>
      <p:sp>
        <p:nvSpPr>
          <p:cNvPr id="3" name="Content Placeholder 2"/>
          <p:cNvSpPr>
            <a:spLocks noGrp="1"/>
          </p:cNvSpPr>
          <p:nvPr>
            <p:ph idx="1"/>
          </p:nvPr>
        </p:nvSpPr>
        <p:spPr/>
        <p:txBody>
          <a:bodyPr>
            <a:normAutofit fontScale="85000" lnSpcReduction="10000"/>
          </a:bodyPr>
          <a:lstStyle/>
          <a:p>
            <a:pPr marL="109728" indent="0">
              <a:buNone/>
            </a:pPr>
            <a:r>
              <a:rPr lang="en-US" dirty="0" smtClean="0"/>
              <a:t>Java </a:t>
            </a:r>
            <a:r>
              <a:rPr lang="en-US" dirty="0"/>
              <a:t>Cryptography Extension (</a:t>
            </a:r>
            <a:r>
              <a:rPr lang="en-US" dirty="0" smtClean="0"/>
              <a:t>JCE)</a:t>
            </a:r>
          </a:p>
          <a:p>
            <a:pPr marL="402336" lvl="1" indent="0">
              <a:buNone/>
            </a:pPr>
            <a:r>
              <a:rPr lang="en-US" dirty="0" smtClean="0"/>
              <a:t>A </a:t>
            </a:r>
            <a:r>
              <a:rPr lang="en-US" dirty="0"/>
              <a:t>Java framework for cryptographic </a:t>
            </a:r>
            <a:r>
              <a:rPr lang="en-US" dirty="0" smtClean="0"/>
              <a:t>functionality, including </a:t>
            </a:r>
            <a:r>
              <a:rPr lang="en-US" dirty="0"/>
              <a:t>message digests, encryption, signing, </a:t>
            </a:r>
            <a:r>
              <a:rPr lang="en-US" dirty="0" smtClean="0"/>
              <a:t>and X.509 </a:t>
            </a:r>
            <a:r>
              <a:rPr lang="en-US" dirty="0"/>
              <a:t>certiﬁcates.</a:t>
            </a:r>
          </a:p>
          <a:p>
            <a:pPr marL="109728" indent="0">
              <a:buNone/>
            </a:pPr>
            <a:r>
              <a:rPr lang="en-US" dirty="0" smtClean="0"/>
              <a:t>Java </a:t>
            </a:r>
            <a:r>
              <a:rPr lang="en-US" dirty="0"/>
              <a:t>Secure Socket Extension (JSSE).</a:t>
            </a:r>
          </a:p>
          <a:p>
            <a:pPr marL="109728" indent="0">
              <a:buNone/>
            </a:pPr>
            <a:r>
              <a:rPr lang="en-US" dirty="0" smtClean="0"/>
              <a:t>Java </a:t>
            </a:r>
            <a:r>
              <a:rPr lang="en-US" dirty="0"/>
              <a:t>Authentication and Authorization </a:t>
            </a:r>
            <a:r>
              <a:rPr lang="en-US" dirty="0" smtClean="0"/>
              <a:t>Service (JAAS)</a:t>
            </a:r>
          </a:p>
          <a:p>
            <a:pPr marL="402336" lvl="1" indent="0">
              <a:buNone/>
            </a:pPr>
            <a:r>
              <a:rPr lang="en-US" dirty="0" smtClean="0"/>
              <a:t>Used </a:t>
            </a:r>
            <a:r>
              <a:rPr lang="en-US" dirty="0"/>
              <a:t>for “reliable and </a:t>
            </a:r>
            <a:r>
              <a:rPr lang="en-US" dirty="0" smtClean="0"/>
              <a:t>secure” authentication </a:t>
            </a:r>
            <a:r>
              <a:rPr lang="en-US" dirty="0"/>
              <a:t>of users, to determine who </a:t>
            </a:r>
            <a:r>
              <a:rPr lang="en-US" dirty="0" smtClean="0"/>
              <a:t>is currently </a:t>
            </a:r>
            <a:r>
              <a:rPr lang="en-US" dirty="0"/>
              <a:t>executing Java code; and for </a:t>
            </a:r>
            <a:r>
              <a:rPr lang="en-US" dirty="0" smtClean="0"/>
              <a:t>authorization of </a:t>
            </a:r>
            <a:r>
              <a:rPr lang="en-US" dirty="0"/>
              <a:t>users to ensure they have the </a:t>
            </a:r>
            <a:r>
              <a:rPr lang="en-US" dirty="0" smtClean="0"/>
              <a:t>permissions necessary </a:t>
            </a:r>
            <a:r>
              <a:rPr lang="en-US" dirty="0"/>
              <a:t>for desired actions.</a:t>
            </a:r>
          </a:p>
          <a:p>
            <a:pPr marL="109728" indent="0">
              <a:buNone/>
            </a:pPr>
            <a:r>
              <a:rPr lang="en-US" dirty="0" smtClean="0"/>
              <a:t>Java </a:t>
            </a:r>
            <a:r>
              <a:rPr lang="en-US" dirty="0"/>
              <a:t>GSS-API. </a:t>
            </a:r>
            <a:endParaRPr lang="en-US" dirty="0" smtClean="0"/>
          </a:p>
          <a:p>
            <a:pPr marL="402336" lvl="1" indent="0">
              <a:buNone/>
            </a:pPr>
            <a:r>
              <a:rPr lang="en-US" dirty="0" smtClean="0"/>
              <a:t>Bindings </a:t>
            </a:r>
            <a:r>
              <a:rPr lang="en-US" dirty="0"/>
              <a:t>for Generic </a:t>
            </a:r>
            <a:r>
              <a:rPr lang="en-US" dirty="0" smtClean="0"/>
              <a:t>Security Service </a:t>
            </a:r>
            <a:r>
              <a:rPr lang="en-US" dirty="0"/>
              <a:t>API (RFC2853). Used for </a:t>
            </a:r>
            <a:r>
              <a:rPr lang="en-US" dirty="0" smtClean="0"/>
              <a:t>securely exchanging </a:t>
            </a:r>
            <a:r>
              <a:rPr lang="en-US" dirty="0"/>
              <a:t>messages between </a:t>
            </a:r>
            <a:r>
              <a:rPr lang="en-US" dirty="0" smtClean="0"/>
              <a:t>communicating applications</a:t>
            </a:r>
            <a:r>
              <a:rPr lang="en-US" dirty="0"/>
              <a:t>, using various underlying </a:t>
            </a:r>
            <a:r>
              <a:rPr lang="en-US" dirty="0" smtClean="0"/>
              <a:t>mechanisms (e.g</a:t>
            </a:r>
            <a:r>
              <a:rPr lang="en-US" dirty="0"/>
              <a:t>., Kerberos).</a:t>
            </a:r>
          </a:p>
        </p:txBody>
      </p:sp>
    </p:spTree>
    <p:extLst>
      <p:ext uri="{BB962C8B-B14F-4D97-AF65-F5344CB8AC3E}">
        <p14:creationId xmlns:p14="http://schemas.microsoft.com/office/powerpoint/2010/main" val="1166860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a:t>Java Cryptography Extension (JCE)</a:t>
            </a:r>
          </a:p>
        </p:txBody>
      </p:sp>
      <p:sp>
        <p:nvSpPr>
          <p:cNvPr id="3" name="Content Placeholder 2"/>
          <p:cNvSpPr>
            <a:spLocks noGrp="1"/>
          </p:cNvSpPr>
          <p:nvPr>
            <p:ph idx="1"/>
          </p:nvPr>
        </p:nvSpPr>
        <p:spPr>
          <a:xfrm>
            <a:off x="457200" y="1295400"/>
            <a:ext cx="8229600" cy="5279136"/>
          </a:xfrm>
        </p:spPr>
        <p:txBody>
          <a:bodyPr>
            <a:normAutofit fontScale="85000" lnSpcReduction="20000"/>
          </a:bodyPr>
          <a:lstStyle/>
          <a:p>
            <a:r>
              <a:rPr lang="en-US" dirty="0"/>
              <a:t>Crypto framework. </a:t>
            </a:r>
            <a:endParaRPr lang="en-US" dirty="0" smtClean="0"/>
          </a:p>
          <a:p>
            <a:pPr lvl="1"/>
            <a:r>
              <a:rPr lang="en-US" dirty="0" smtClean="0"/>
              <a:t>A </a:t>
            </a:r>
            <a:r>
              <a:rPr lang="en-US" dirty="0"/>
              <a:t>provider plug-in </a:t>
            </a:r>
            <a:r>
              <a:rPr lang="en-US" dirty="0" smtClean="0"/>
              <a:t>architecture allows </a:t>
            </a:r>
            <a:r>
              <a:rPr lang="en-US" dirty="0"/>
              <a:t>multiple simultaneous implementations.</a:t>
            </a:r>
          </a:p>
          <a:p>
            <a:r>
              <a:rPr lang="en-US" dirty="0" smtClean="0"/>
              <a:t>Has </a:t>
            </a:r>
            <a:r>
              <a:rPr lang="en-US" dirty="0"/>
              <a:t>algorithm </a:t>
            </a:r>
            <a:r>
              <a:rPr lang="en-US" dirty="0" smtClean="0"/>
              <a:t>independence</a:t>
            </a:r>
          </a:p>
          <a:p>
            <a:pPr lvl="1"/>
            <a:r>
              <a:rPr lang="en-US" dirty="0" smtClean="0"/>
              <a:t>clients </a:t>
            </a:r>
            <a:r>
              <a:rPr lang="en-US" dirty="0"/>
              <a:t>don’t need </a:t>
            </a:r>
            <a:r>
              <a:rPr lang="en-US" dirty="0" smtClean="0"/>
              <a:t>to understand </a:t>
            </a:r>
            <a:r>
              <a:rPr lang="en-US" dirty="0"/>
              <a:t>algorithms; abstract “engine” </a:t>
            </a:r>
            <a:r>
              <a:rPr lang="en-US" dirty="0" smtClean="0"/>
              <a:t>classes provide </a:t>
            </a:r>
            <a:r>
              <a:rPr lang="en-US" dirty="0"/>
              <a:t>different services.</a:t>
            </a:r>
          </a:p>
          <a:p>
            <a:r>
              <a:rPr lang="en-US" dirty="0" smtClean="0"/>
              <a:t>Service </a:t>
            </a:r>
            <a:r>
              <a:rPr lang="en-US" dirty="0"/>
              <a:t>provider interfaces (SPIs) </a:t>
            </a:r>
            <a:endParaRPr lang="en-US" dirty="0" smtClean="0"/>
          </a:p>
          <a:p>
            <a:pPr lvl="1"/>
            <a:r>
              <a:rPr lang="en-US" dirty="0" smtClean="0"/>
              <a:t>added statically or </a:t>
            </a:r>
            <a:r>
              <a:rPr lang="en-US" dirty="0"/>
              <a:t>dynamically; clients query installed providers </a:t>
            </a:r>
            <a:r>
              <a:rPr lang="en-US" dirty="0" smtClean="0"/>
              <a:t>to ﬁnd </a:t>
            </a:r>
            <a:r>
              <a:rPr lang="en-US" dirty="0"/>
              <a:t>out supported services. JVM and clients </a:t>
            </a:r>
            <a:r>
              <a:rPr lang="en-US" dirty="0" smtClean="0"/>
              <a:t>specify preference </a:t>
            </a:r>
            <a:r>
              <a:rPr lang="en-US" dirty="0"/>
              <a:t>orders.</a:t>
            </a:r>
          </a:p>
          <a:p>
            <a:r>
              <a:rPr lang="en-US" dirty="0" smtClean="0"/>
              <a:t>Key </a:t>
            </a:r>
            <a:r>
              <a:rPr lang="en-US" dirty="0"/>
              <a:t>management is through a “</a:t>
            </a:r>
            <a:r>
              <a:rPr lang="en-US" dirty="0" err="1"/>
              <a:t>keystore</a:t>
            </a:r>
            <a:r>
              <a:rPr lang="en-US" dirty="0"/>
              <a:t>” database.</a:t>
            </a:r>
          </a:p>
          <a:p>
            <a:pPr lvl="1"/>
            <a:r>
              <a:rPr lang="en-US" dirty="0"/>
              <a:t>Different providers may have different formats.</a:t>
            </a:r>
          </a:p>
          <a:p>
            <a:pPr lvl="1"/>
            <a:r>
              <a:rPr lang="en-US" dirty="0" smtClean="0"/>
              <a:t>SUN </a:t>
            </a:r>
            <a:r>
              <a:rPr lang="en-US" dirty="0"/>
              <a:t>provider implements common formats </a:t>
            </a:r>
            <a:r>
              <a:rPr lang="en-US" dirty="0" smtClean="0"/>
              <a:t>and proprietary </a:t>
            </a:r>
            <a:r>
              <a:rPr lang="en-US" dirty="0" err="1"/>
              <a:t>keystore</a:t>
            </a:r>
            <a:r>
              <a:rPr lang="en-US" dirty="0"/>
              <a:t> type JKS.</a:t>
            </a:r>
          </a:p>
          <a:p>
            <a:r>
              <a:rPr lang="en-US" dirty="0" smtClean="0"/>
              <a:t>See</a:t>
            </a:r>
            <a:r>
              <a:rPr lang="en-US" dirty="0"/>
              <a:t>: </a:t>
            </a:r>
            <a:r>
              <a:rPr lang="en-US" dirty="0" err="1">
                <a:solidFill>
                  <a:srgbClr val="FF0000"/>
                </a:solidFill>
              </a:rPr>
              <a:t>javax.crypto</a:t>
            </a:r>
            <a:r>
              <a:rPr lang="en-US" dirty="0">
                <a:solidFill>
                  <a:srgbClr val="FF0000"/>
                </a:solidFill>
              </a:rPr>
              <a:t>, </a:t>
            </a:r>
            <a:r>
              <a:rPr lang="en-US" dirty="0" err="1" smtClean="0">
                <a:solidFill>
                  <a:srgbClr val="FF0000"/>
                </a:solidFill>
              </a:rPr>
              <a:t>javax.crypto.interfaces</a:t>
            </a:r>
            <a:r>
              <a:rPr lang="en-US" dirty="0" smtClean="0">
                <a:solidFill>
                  <a:srgbClr val="FF0000"/>
                </a:solidFill>
              </a:rPr>
              <a:t>, </a:t>
            </a:r>
            <a:r>
              <a:rPr lang="en-US" dirty="0" err="1" smtClean="0">
                <a:solidFill>
                  <a:srgbClr val="FF0000"/>
                </a:solidFill>
              </a:rPr>
              <a:t>javax.crypto.spec</a:t>
            </a:r>
            <a:r>
              <a:rPr lang="en-US" dirty="0">
                <a:solidFill>
                  <a:srgbClr val="FF0000"/>
                </a:solidFill>
              </a:rPr>
              <a:t>.</a:t>
            </a:r>
          </a:p>
        </p:txBody>
      </p:sp>
    </p:spTree>
    <p:extLst>
      <p:ext uri="{BB962C8B-B14F-4D97-AF65-F5344CB8AC3E}">
        <p14:creationId xmlns:p14="http://schemas.microsoft.com/office/powerpoint/2010/main" val="274533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a:t>JCE cryptography services</a:t>
            </a:r>
          </a:p>
        </p:txBody>
      </p:sp>
      <p:sp>
        <p:nvSpPr>
          <p:cNvPr id="3" name="Content Placeholder 2"/>
          <p:cNvSpPr>
            <a:spLocks noGrp="1"/>
          </p:cNvSpPr>
          <p:nvPr>
            <p:ph idx="1"/>
          </p:nvPr>
        </p:nvSpPr>
        <p:spPr>
          <a:xfrm>
            <a:off x="457200" y="1219200"/>
            <a:ext cx="8229600" cy="5355336"/>
          </a:xfrm>
        </p:spPr>
        <p:txBody>
          <a:bodyPr>
            <a:normAutofit fontScale="85000" lnSpcReduction="10000"/>
          </a:bodyPr>
          <a:lstStyle/>
          <a:p>
            <a:r>
              <a:rPr lang="en-US" dirty="0"/>
              <a:t>A cryptography service is associated with </a:t>
            </a:r>
            <a:r>
              <a:rPr lang="en-US" dirty="0" smtClean="0"/>
              <a:t>a particular </a:t>
            </a:r>
            <a:r>
              <a:rPr lang="en-US" dirty="0"/>
              <a:t>algorithm or type, and manipulates </a:t>
            </a:r>
            <a:r>
              <a:rPr lang="en-US" dirty="0" smtClean="0"/>
              <a:t>or generates </a:t>
            </a:r>
            <a:r>
              <a:rPr lang="en-US" dirty="0"/>
              <a:t>data, keys, algorithm </a:t>
            </a:r>
            <a:r>
              <a:rPr lang="en-US" dirty="0" smtClean="0"/>
              <a:t>parameters, </a:t>
            </a:r>
            <a:r>
              <a:rPr lang="en-US" dirty="0" err="1" smtClean="0"/>
              <a:t>keystores</a:t>
            </a:r>
            <a:r>
              <a:rPr lang="en-US" dirty="0"/>
              <a:t>, or certiﬁcates.</a:t>
            </a:r>
          </a:p>
          <a:p>
            <a:r>
              <a:rPr lang="en-US" dirty="0" smtClean="0"/>
              <a:t>Engine </a:t>
            </a:r>
            <a:r>
              <a:rPr lang="en-US" dirty="0"/>
              <a:t>classes include:</a:t>
            </a:r>
          </a:p>
          <a:p>
            <a:pPr lvl="1" defTabSz="1257300"/>
            <a:r>
              <a:rPr lang="en-US" b="1" dirty="0" err="1"/>
              <a:t>MessageDigest</a:t>
            </a:r>
            <a:r>
              <a:rPr lang="en-US" dirty="0"/>
              <a:t>  </a:t>
            </a:r>
            <a:r>
              <a:rPr lang="en-US" dirty="0" smtClean="0"/>
              <a:t>  generate </a:t>
            </a:r>
            <a:r>
              <a:rPr lang="en-US" dirty="0"/>
              <a:t>message digests (MDCs)</a:t>
            </a:r>
          </a:p>
          <a:p>
            <a:pPr lvl="1"/>
            <a:r>
              <a:rPr lang="en-US" b="1" dirty="0"/>
              <a:t>Signature</a:t>
            </a:r>
            <a:r>
              <a:rPr lang="en-US" dirty="0"/>
              <a:t> 	</a:t>
            </a:r>
            <a:r>
              <a:rPr lang="en-US" dirty="0" smtClean="0"/>
              <a:t>sign </a:t>
            </a:r>
            <a:r>
              <a:rPr lang="en-US" dirty="0"/>
              <a:t>data and verify digital signatures.</a:t>
            </a:r>
          </a:p>
          <a:p>
            <a:pPr lvl="1"/>
            <a:r>
              <a:rPr lang="en-US" b="1" dirty="0" err="1"/>
              <a:t>KeyPairGenerator</a:t>
            </a:r>
            <a:r>
              <a:rPr lang="en-US" dirty="0"/>
              <a:t> generate public-private key-pair.</a:t>
            </a:r>
          </a:p>
          <a:p>
            <a:pPr lvl="1"/>
            <a:r>
              <a:rPr lang="en-US" b="1" dirty="0" err="1"/>
              <a:t>CertiﬁcateFactory</a:t>
            </a:r>
            <a:r>
              <a:rPr lang="en-US" dirty="0"/>
              <a:t> create certiﬁcates and CRLs.</a:t>
            </a:r>
          </a:p>
          <a:p>
            <a:pPr lvl="1"/>
            <a:r>
              <a:rPr lang="en-US" b="1" dirty="0" err="1"/>
              <a:t>KeyStore</a:t>
            </a:r>
            <a:r>
              <a:rPr lang="en-US" dirty="0"/>
              <a:t> create and manage key databases.</a:t>
            </a:r>
          </a:p>
          <a:p>
            <a:pPr lvl="1"/>
            <a:r>
              <a:rPr lang="en-US" b="1" dirty="0" err="1"/>
              <a:t>AlgorithmParameters</a:t>
            </a:r>
            <a:r>
              <a:rPr lang="en-US" dirty="0"/>
              <a:t> manage parameters for an algorithm.</a:t>
            </a:r>
          </a:p>
          <a:p>
            <a:pPr lvl="1"/>
            <a:r>
              <a:rPr lang="en-US" b="1" dirty="0" err="1"/>
              <a:t>SecureRandom</a:t>
            </a:r>
            <a:r>
              <a:rPr lang="en-US" dirty="0"/>
              <a:t> random or pseudo-random numbers.</a:t>
            </a:r>
          </a:p>
          <a:p>
            <a:r>
              <a:rPr lang="en-US" dirty="0" smtClean="0"/>
              <a:t>Factory </a:t>
            </a:r>
            <a:r>
              <a:rPr lang="en-US" dirty="0"/>
              <a:t>methods in engine classes are used </a:t>
            </a:r>
            <a:r>
              <a:rPr lang="en-US" dirty="0" smtClean="0"/>
              <a:t>to return </a:t>
            </a:r>
            <a:r>
              <a:rPr lang="en-US" dirty="0"/>
              <a:t>instances of the class, </a:t>
            </a:r>
            <a:r>
              <a:rPr lang="en-US" dirty="0" smtClean="0"/>
              <a:t>e.g. </a:t>
            </a:r>
            <a:r>
              <a:rPr lang="en-US" dirty="0" err="1" smtClean="0"/>
              <a:t>Signature.getInstance</a:t>
            </a:r>
            <a:r>
              <a:rPr lang="en-US" dirty="0"/>
              <a:t>("SHA1withDSA").</a:t>
            </a:r>
          </a:p>
        </p:txBody>
      </p:sp>
    </p:spTree>
    <p:extLst>
      <p:ext uri="{BB962C8B-B14F-4D97-AF65-F5344CB8AC3E}">
        <p14:creationId xmlns:p14="http://schemas.microsoft.com/office/powerpoint/2010/main" val="2493731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normAutofit/>
          </a:bodyPr>
          <a:lstStyle/>
          <a:p>
            <a:r>
              <a:rPr lang="en-US" dirty="0"/>
              <a:t>Java Secure Socket Extension (JSSE</a:t>
            </a:r>
            <a:r>
              <a:rPr lang="en-US" dirty="0" smtClean="0"/>
              <a:t>)</a:t>
            </a:r>
            <a:endParaRPr lang="en-US" dirty="0"/>
          </a:p>
        </p:txBody>
      </p:sp>
      <p:sp>
        <p:nvSpPr>
          <p:cNvPr id="3" name="Content Placeholder 2"/>
          <p:cNvSpPr>
            <a:spLocks noGrp="1"/>
          </p:cNvSpPr>
          <p:nvPr>
            <p:ph idx="1"/>
          </p:nvPr>
        </p:nvSpPr>
        <p:spPr>
          <a:xfrm>
            <a:off x="228600" y="1295400"/>
            <a:ext cx="8686800" cy="5279136"/>
          </a:xfrm>
        </p:spPr>
        <p:txBody>
          <a:bodyPr>
            <a:normAutofit fontScale="85000" lnSpcReduction="10000"/>
          </a:bodyPr>
          <a:lstStyle/>
          <a:p>
            <a:r>
              <a:rPr lang="en-US" dirty="0"/>
              <a:t>The JSSE is also based on a provider </a:t>
            </a:r>
            <a:r>
              <a:rPr lang="en-US" dirty="0" smtClean="0"/>
              <a:t>plug-in architecture</a:t>
            </a:r>
            <a:r>
              <a:rPr lang="en-US" dirty="0"/>
              <a:t>.</a:t>
            </a:r>
          </a:p>
          <a:p>
            <a:r>
              <a:rPr lang="en-US" dirty="0" smtClean="0"/>
              <a:t>Has </a:t>
            </a:r>
            <a:r>
              <a:rPr lang="en-US" dirty="0"/>
              <a:t>a simple structure. Main use is with SSL </a:t>
            </a:r>
            <a:r>
              <a:rPr lang="en-US" dirty="0" smtClean="0"/>
              <a:t>client sockets</a:t>
            </a:r>
            <a:r>
              <a:rPr lang="en-US" dirty="0"/>
              <a:t>, SSL server sockets, and SSL </a:t>
            </a:r>
            <a:r>
              <a:rPr lang="en-US" dirty="0" smtClean="0"/>
              <a:t>session handles</a:t>
            </a:r>
            <a:r>
              <a:rPr lang="en-US" dirty="0"/>
              <a:t>. Sample classes:</a:t>
            </a:r>
          </a:p>
          <a:p>
            <a:pPr lvl="1"/>
            <a:r>
              <a:rPr lang="en-US" b="1" dirty="0" err="1"/>
              <a:t>SSLSocket</a:t>
            </a:r>
            <a:r>
              <a:rPr lang="en-US" b="1" dirty="0"/>
              <a:t> </a:t>
            </a:r>
            <a:r>
              <a:rPr lang="en-US" b="1" dirty="0" smtClean="0"/>
              <a:t>	</a:t>
            </a:r>
            <a:r>
              <a:rPr lang="en-US" dirty="0" smtClean="0"/>
              <a:t>socket </a:t>
            </a:r>
            <a:r>
              <a:rPr lang="en-US" dirty="0"/>
              <a:t>for SSL/TLS/WTLS protocols</a:t>
            </a:r>
          </a:p>
          <a:p>
            <a:pPr lvl="1"/>
            <a:r>
              <a:rPr lang="en-US" b="1" dirty="0" err="1"/>
              <a:t>SSLSocketFactory</a:t>
            </a:r>
            <a:r>
              <a:rPr lang="en-US" dirty="0"/>
              <a:t> factory for </a:t>
            </a:r>
            <a:r>
              <a:rPr lang="en-US" dirty="0" err="1"/>
              <a:t>SSLSocket</a:t>
            </a:r>
            <a:r>
              <a:rPr lang="en-US" dirty="0"/>
              <a:t> objects</a:t>
            </a:r>
          </a:p>
          <a:p>
            <a:pPr lvl="1"/>
            <a:r>
              <a:rPr lang="en-US" b="1" dirty="0" err="1"/>
              <a:t>SSLServerSocket</a:t>
            </a:r>
            <a:r>
              <a:rPr lang="en-US" dirty="0"/>
              <a:t> sever socket for SSL/TLS/WTLS</a:t>
            </a:r>
          </a:p>
          <a:p>
            <a:pPr lvl="1"/>
            <a:r>
              <a:rPr lang="en-US" b="1" dirty="0"/>
              <a:t>· · · Factory</a:t>
            </a:r>
            <a:r>
              <a:rPr lang="en-US" dirty="0"/>
              <a:t> </a:t>
            </a:r>
            <a:r>
              <a:rPr lang="en-US" dirty="0" err="1"/>
              <a:t>factory</a:t>
            </a:r>
            <a:r>
              <a:rPr lang="en-US" dirty="0"/>
              <a:t> for </a:t>
            </a:r>
            <a:r>
              <a:rPr lang="en-US" dirty="0" err="1"/>
              <a:t>SSLServerSockets</a:t>
            </a:r>
            <a:endParaRPr lang="en-US" dirty="0"/>
          </a:p>
          <a:p>
            <a:pPr lvl="1"/>
            <a:r>
              <a:rPr lang="en-US" b="1" dirty="0" err="1"/>
              <a:t>SSLSession</a:t>
            </a:r>
            <a:r>
              <a:rPr lang="en-US" dirty="0"/>
              <a:t> encapsulation of SSL session</a:t>
            </a:r>
          </a:p>
          <a:p>
            <a:r>
              <a:rPr lang="en-US" dirty="0" smtClean="0"/>
              <a:t>Creating </a:t>
            </a:r>
            <a:r>
              <a:rPr lang="en-US" dirty="0"/>
              <a:t>SSL client or server sockets is as easy </a:t>
            </a:r>
            <a:r>
              <a:rPr lang="en-US" dirty="0" smtClean="0"/>
              <a:t>as creating </a:t>
            </a:r>
            <a:r>
              <a:rPr lang="en-US" dirty="0"/>
              <a:t>ordinary Java TCP/IP sockets: each </a:t>
            </a:r>
            <a:r>
              <a:rPr lang="en-US" dirty="0" smtClean="0"/>
              <a:t>SSL class </a:t>
            </a:r>
            <a:r>
              <a:rPr lang="en-US" dirty="0"/>
              <a:t>extends the corresponding ordinary </a:t>
            </a:r>
            <a:r>
              <a:rPr lang="en-US" dirty="0" smtClean="0"/>
              <a:t>TCP socket </a:t>
            </a:r>
            <a:r>
              <a:rPr lang="en-US" dirty="0"/>
              <a:t>class, and provides a few extra hooks </a:t>
            </a:r>
            <a:r>
              <a:rPr lang="en-US" dirty="0" smtClean="0"/>
              <a:t>for setting </a:t>
            </a:r>
            <a:r>
              <a:rPr lang="en-US" dirty="0"/>
              <a:t>security parameters.</a:t>
            </a:r>
          </a:p>
          <a:p>
            <a:r>
              <a:rPr lang="en-US" dirty="0" smtClean="0"/>
              <a:t>See </a:t>
            </a:r>
            <a:r>
              <a:rPr lang="en-US" dirty="0" err="1">
                <a:solidFill>
                  <a:srgbClr val="FF0000"/>
                </a:solidFill>
              </a:rPr>
              <a:t>javax.net.ssl</a:t>
            </a:r>
            <a:r>
              <a:rPr lang="en-US" dirty="0"/>
              <a:t>, also </a:t>
            </a:r>
            <a:r>
              <a:rPr lang="en-US" dirty="0">
                <a:solidFill>
                  <a:srgbClr val="FF0000"/>
                </a:solidFill>
              </a:rPr>
              <a:t>javax.net </a:t>
            </a:r>
            <a:r>
              <a:rPr lang="en-US" dirty="0" smtClean="0"/>
              <a:t>and </a:t>
            </a:r>
            <a:r>
              <a:rPr lang="en-US" dirty="0" err="1" smtClean="0">
                <a:solidFill>
                  <a:srgbClr val="FF0000"/>
                </a:solidFill>
              </a:rPr>
              <a:t>javax.security.cert</a:t>
            </a:r>
            <a:r>
              <a:rPr lang="en-US" dirty="0"/>
              <a:t>.</a:t>
            </a:r>
          </a:p>
        </p:txBody>
      </p:sp>
    </p:spTree>
    <p:extLst>
      <p:ext uri="{BB962C8B-B14F-4D97-AF65-F5344CB8AC3E}">
        <p14:creationId xmlns:p14="http://schemas.microsoft.com/office/powerpoint/2010/main" val="45572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Authentication and Authorization (JAAS)</a:t>
            </a:r>
          </a:p>
        </p:txBody>
      </p:sp>
      <p:sp>
        <p:nvSpPr>
          <p:cNvPr id="3" name="Content Placeholder 2"/>
          <p:cNvSpPr>
            <a:spLocks noGrp="1"/>
          </p:cNvSpPr>
          <p:nvPr>
            <p:ph idx="1"/>
          </p:nvPr>
        </p:nvSpPr>
        <p:spPr/>
        <p:txBody>
          <a:bodyPr>
            <a:normAutofit fontScale="77500" lnSpcReduction="20000"/>
          </a:bodyPr>
          <a:lstStyle/>
          <a:p>
            <a:r>
              <a:rPr lang="en-US" dirty="0"/>
              <a:t>JAAS has a pluggable architecture; </a:t>
            </a:r>
            <a:r>
              <a:rPr lang="en-US" dirty="0" smtClean="0"/>
              <a:t>applications independent </a:t>
            </a:r>
            <a:r>
              <a:rPr lang="en-US" dirty="0"/>
              <a:t>of underlying authentication </a:t>
            </a:r>
            <a:r>
              <a:rPr lang="en-US" dirty="0" smtClean="0"/>
              <a:t>methods.  Implementation </a:t>
            </a:r>
            <a:r>
              <a:rPr lang="en-US" dirty="0"/>
              <a:t>is decided at runtime, in a </a:t>
            </a:r>
            <a:r>
              <a:rPr lang="en-US" b="1" dirty="0" smtClean="0"/>
              <a:t>login conﬁguration </a:t>
            </a:r>
            <a:r>
              <a:rPr lang="en-US" b="1" dirty="0"/>
              <a:t>ﬁle</a:t>
            </a:r>
            <a:r>
              <a:rPr lang="en-US" dirty="0"/>
              <a:t>.</a:t>
            </a:r>
          </a:p>
          <a:p>
            <a:r>
              <a:rPr lang="en-US" dirty="0" smtClean="0"/>
              <a:t>A </a:t>
            </a:r>
            <a:r>
              <a:rPr lang="en-US" b="1" dirty="0"/>
              <a:t>Subject</a:t>
            </a:r>
            <a:r>
              <a:rPr lang="en-US" dirty="0"/>
              <a:t> may have multiple identities; each is </a:t>
            </a:r>
            <a:r>
              <a:rPr lang="en-US" dirty="0" smtClean="0"/>
              <a:t>a </a:t>
            </a:r>
            <a:r>
              <a:rPr lang="en-US" b="1" dirty="0" smtClean="0"/>
              <a:t>Principal </a:t>
            </a:r>
            <a:r>
              <a:rPr lang="en-US" dirty="0"/>
              <a:t>(name). Subjects own public and </a:t>
            </a:r>
            <a:r>
              <a:rPr lang="en-US" dirty="0" smtClean="0"/>
              <a:t>private </a:t>
            </a:r>
            <a:r>
              <a:rPr lang="en-US" b="1" dirty="0" smtClean="0"/>
              <a:t>credentials</a:t>
            </a:r>
            <a:r>
              <a:rPr lang="en-US" dirty="0" smtClean="0"/>
              <a:t> </a:t>
            </a:r>
            <a:r>
              <a:rPr lang="en-US" dirty="0"/>
              <a:t>(e.g., key material).</a:t>
            </a:r>
          </a:p>
          <a:p>
            <a:r>
              <a:rPr lang="en-US" dirty="0" smtClean="0"/>
              <a:t>To </a:t>
            </a:r>
            <a:r>
              <a:rPr lang="en-US" dirty="0"/>
              <a:t>authenticate, a </a:t>
            </a:r>
            <a:r>
              <a:rPr lang="en-US" b="1" dirty="0" err="1"/>
              <a:t>LoginContext</a:t>
            </a:r>
            <a:r>
              <a:rPr lang="en-US" b="1" dirty="0"/>
              <a:t> </a:t>
            </a:r>
            <a:r>
              <a:rPr lang="en-US" dirty="0"/>
              <a:t>object is </a:t>
            </a:r>
            <a:r>
              <a:rPr lang="en-US" dirty="0" smtClean="0"/>
              <a:t>created, which </a:t>
            </a:r>
            <a:r>
              <a:rPr lang="en-US" dirty="0"/>
              <a:t>then consults a conﬁguration to load </a:t>
            </a:r>
            <a:r>
              <a:rPr lang="en-US" dirty="0" smtClean="0"/>
              <a:t>the required </a:t>
            </a:r>
            <a:r>
              <a:rPr lang="en-US" b="1" dirty="0" err="1"/>
              <a:t>LoginModules</a:t>
            </a:r>
            <a:r>
              <a:rPr lang="en-US" dirty="0"/>
              <a:t>. To authenticate a </a:t>
            </a:r>
            <a:r>
              <a:rPr lang="en-US" dirty="0" smtClean="0"/>
              <a:t>subject the </a:t>
            </a:r>
            <a:r>
              <a:rPr lang="en-US" dirty="0"/>
              <a:t>login method is invoked for each module.</a:t>
            </a:r>
          </a:p>
          <a:p>
            <a:r>
              <a:rPr lang="en-US" b="1" dirty="0" smtClean="0"/>
              <a:t>Authorization</a:t>
            </a:r>
            <a:r>
              <a:rPr lang="en-US" dirty="0" smtClean="0"/>
              <a:t> </a:t>
            </a:r>
            <a:r>
              <a:rPr lang="en-US" dirty="0"/>
              <a:t>happens when a subject </a:t>
            </a:r>
            <a:r>
              <a:rPr lang="en-US" dirty="0" smtClean="0"/>
              <a:t>is associated </a:t>
            </a:r>
            <a:r>
              <a:rPr lang="en-US" dirty="0"/>
              <a:t>with a thread’s </a:t>
            </a:r>
            <a:r>
              <a:rPr lang="en-US" b="1" dirty="0" err="1" smtClean="0"/>
              <a:t>AccessControlContext</a:t>
            </a:r>
            <a:r>
              <a:rPr lang="en-US" dirty="0" smtClean="0"/>
              <a:t> using </a:t>
            </a:r>
            <a:r>
              <a:rPr lang="en-US" dirty="0"/>
              <a:t>the </a:t>
            </a:r>
            <a:r>
              <a:rPr lang="en-US" b="1" dirty="0" err="1"/>
              <a:t>doAs</a:t>
            </a:r>
            <a:r>
              <a:rPr lang="en-US" dirty="0"/>
              <a:t> methods for performing </a:t>
            </a:r>
            <a:r>
              <a:rPr lang="en-US" dirty="0" smtClean="0"/>
              <a:t>actions (</a:t>
            </a:r>
            <a:r>
              <a:rPr lang="en-US" dirty="0" err="1" smtClean="0"/>
              <a:t>java.security.PrivilegedAction.run</a:t>
            </a:r>
            <a:r>
              <a:rPr lang="en-US" dirty="0"/>
              <a:t>). </a:t>
            </a:r>
            <a:r>
              <a:rPr lang="en-US" dirty="0" smtClean="0"/>
              <a:t>Then principal-based </a:t>
            </a:r>
            <a:r>
              <a:rPr lang="en-US" dirty="0"/>
              <a:t>entries in the current security </a:t>
            </a:r>
            <a:r>
              <a:rPr lang="en-US" dirty="0" smtClean="0"/>
              <a:t>policy are </a:t>
            </a:r>
            <a:r>
              <a:rPr lang="en-US" dirty="0"/>
              <a:t>used.</a:t>
            </a:r>
          </a:p>
        </p:txBody>
      </p:sp>
    </p:spTree>
    <p:extLst>
      <p:ext uri="{BB962C8B-B14F-4D97-AF65-F5344CB8AC3E}">
        <p14:creationId xmlns:p14="http://schemas.microsoft.com/office/powerpoint/2010/main" val="4182382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JAAS Key elements</a:t>
            </a:r>
            <a:endParaRPr lang="en-US" dirty="0"/>
          </a:p>
        </p:txBody>
      </p:sp>
      <p:sp>
        <p:nvSpPr>
          <p:cNvPr id="3" name="Content Placeholder 2"/>
          <p:cNvSpPr>
            <a:spLocks noGrp="1"/>
          </p:cNvSpPr>
          <p:nvPr>
            <p:ph idx="1"/>
          </p:nvPr>
        </p:nvSpPr>
        <p:spPr/>
        <p:txBody>
          <a:bodyPr/>
          <a:lstStyle/>
          <a:p>
            <a:pPr>
              <a:spcBef>
                <a:spcPts val="1800"/>
              </a:spcBef>
            </a:pPr>
            <a:r>
              <a:rPr lang="en-US" dirty="0"/>
              <a:t>Authentication framework</a:t>
            </a:r>
          </a:p>
          <a:p>
            <a:pPr>
              <a:spcBef>
                <a:spcPts val="1800"/>
              </a:spcBef>
            </a:pPr>
            <a:r>
              <a:rPr lang="en-US" dirty="0"/>
              <a:t>Assertion of identity</a:t>
            </a:r>
          </a:p>
          <a:p>
            <a:pPr>
              <a:spcBef>
                <a:spcPts val="1800"/>
              </a:spcBef>
            </a:pPr>
            <a:r>
              <a:rPr lang="en-US" dirty="0"/>
              <a:t>Enhanced authorization</a:t>
            </a:r>
          </a:p>
          <a:p>
            <a:pPr>
              <a:spcBef>
                <a:spcPts val="1800"/>
              </a:spcBef>
            </a:pPr>
            <a:r>
              <a:rPr lang="en-US" dirty="0"/>
              <a:t>Low level of binding between </a:t>
            </a:r>
            <a:r>
              <a:rPr lang="en-US" dirty="0" smtClean="0"/>
              <a:t>authentication </a:t>
            </a:r>
            <a:r>
              <a:rPr lang="en-US" dirty="0"/>
              <a:t>and authorization</a:t>
            </a:r>
          </a:p>
        </p:txBody>
      </p:sp>
    </p:spTree>
    <p:extLst>
      <p:ext uri="{BB962C8B-B14F-4D97-AF65-F5344CB8AC3E}">
        <p14:creationId xmlns:p14="http://schemas.microsoft.com/office/powerpoint/2010/main" val="3786884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a:t>Authentication framework</a:t>
            </a:r>
          </a:p>
        </p:txBody>
      </p:sp>
      <p:sp>
        <p:nvSpPr>
          <p:cNvPr id="3" name="Content Placeholder 2"/>
          <p:cNvSpPr>
            <a:spLocks noGrp="1"/>
          </p:cNvSpPr>
          <p:nvPr>
            <p:ph idx="1"/>
          </p:nvPr>
        </p:nvSpPr>
        <p:spPr>
          <a:xfrm>
            <a:off x="457200" y="1371600"/>
            <a:ext cx="8229600" cy="5202936"/>
          </a:xfrm>
        </p:spPr>
        <p:txBody>
          <a:bodyPr>
            <a:normAutofit/>
          </a:bodyPr>
          <a:lstStyle/>
          <a:p>
            <a:r>
              <a:rPr lang="en-US" dirty="0" smtClean="0"/>
              <a:t>Authentication framework</a:t>
            </a:r>
          </a:p>
          <a:p>
            <a:pPr lvl="1"/>
            <a:r>
              <a:rPr lang="en-US" dirty="0" smtClean="0"/>
              <a:t>Policy-based</a:t>
            </a:r>
            <a:endParaRPr lang="en-US" dirty="0"/>
          </a:p>
          <a:p>
            <a:pPr lvl="1"/>
            <a:r>
              <a:rPr lang="en-US" dirty="0"/>
              <a:t>Generic and abstract</a:t>
            </a:r>
          </a:p>
          <a:p>
            <a:pPr lvl="1"/>
            <a:r>
              <a:rPr lang="en-US" dirty="0" smtClean="0"/>
              <a:t>Pluggable</a:t>
            </a:r>
            <a:r>
              <a:rPr lang="en-US" dirty="0"/>
              <a:t>, stackable</a:t>
            </a:r>
          </a:p>
          <a:p>
            <a:r>
              <a:rPr lang="en-US" dirty="0"/>
              <a:t>Key abstractions</a:t>
            </a:r>
          </a:p>
          <a:p>
            <a:pPr lvl="1"/>
            <a:r>
              <a:rPr lang="en-US" dirty="0"/>
              <a:t>Subject - any user of computing</a:t>
            </a:r>
          </a:p>
          <a:p>
            <a:pPr lvl="2"/>
            <a:r>
              <a:rPr lang="en-US" dirty="0"/>
              <a:t>Collection of Principals, credentials</a:t>
            </a:r>
          </a:p>
          <a:p>
            <a:pPr lvl="1"/>
            <a:r>
              <a:rPr lang="en-US" dirty="0"/>
              <a:t>Principal (</a:t>
            </a:r>
            <a:r>
              <a:rPr lang="en-US" dirty="0" err="1"/>
              <a:t>java.security</a:t>
            </a:r>
            <a:r>
              <a:rPr lang="en-US" dirty="0"/>
              <a:t>)</a:t>
            </a:r>
          </a:p>
          <a:p>
            <a:pPr lvl="2"/>
            <a:r>
              <a:rPr lang="en-US" dirty="0"/>
              <a:t>Has a name</a:t>
            </a:r>
          </a:p>
        </p:txBody>
      </p:sp>
    </p:spTree>
    <p:extLst>
      <p:ext uri="{BB962C8B-B14F-4D97-AF65-F5344CB8AC3E}">
        <p14:creationId xmlns:p14="http://schemas.microsoft.com/office/powerpoint/2010/main" val="921726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smtClean="0"/>
              <a:t>Identity and Authorization</a:t>
            </a:r>
            <a:endParaRPr lang="en-US" dirty="0"/>
          </a:p>
        </p:txBody>
      </p:sp>
      <p:sp>
        <p:nvSpPr>
          <p:cNvPr id="3" name="Content Placeholder 2"/>
          <p:cNvSpPr>
            <a:spLocks noGrp="1"/>
          </p:cNvSpPr>
          <p:nvPr>
            <p:ph idx="1"/>
          </p:nvPr>
        </p:nvSpPr>
        <p:spPr>
          <a:xfrm>
            <a:off x="457200" y="1524000"/>
            <a:ext cx="8229600" cy="5050536"/>
          </a:xfrm>
        </p:spPr>
        <p:txBody>
          <a:bodyPr>
            <a:normAutofit fontScale="92500" lnSpcReduction="20000"/>
          </a:bodyPr>
          <a:lstStyle/>
          <a:p>
            <a:pPr marL="109728" indent="0">
              <a:spcBef>
                <a:spcPts val="1800"/>
              </a:spcBef>
              <a:buNone/>
            </a:pPr>
            <a:r>
              <a:rPr lang="en-US" b="1" dirty="0"/>
              <a:t>Assertion of identity</a:t>
            </a:r>
            <a:endParaRPr lang="en-US" b="1" dirty="0" smtClean="0"/>
          </a:p>
          <a:p>
            <a:pPr>
              <a:spcBef>
                <a:spcPts val="1800"/>
              </a:spcBef>
            </a:pPr>
            <a:r>
              <a:rPr lang="en-US" dirty="0" smtClean="0"/>
              <a:t>Avoids </a:t>
            </a:r>
            <a:r>
              <a:rPr lang="en-US" dirty="0"/>
              <a:t>incompatible behavior</a:t>
            </a:r>
          </a:p>
          <a:p>
            <a:pPr>
              <a:spcBef>
                <a:spcPts val="1800"/>
              </a:spcBef>
            </a:pPr>
            <a:r>
              <a:rPr lang="en-US" dirty="0"/>
              <a:t>Lexically scopes identity</a:t>
            </a:r>
          </a:p>
          <a:p>
            <a:pPr>
              <a:spcBef>
                <a:spcPts val="1800"/>
              </a:spcBef>
            </a:pPr>
            <a:r>
              <a:rPr lang="en-US" dirty="0"/>
              <a:t>Logically associates Subject with current </a:t>
            </a:r>
            <a:r>
              <a:rPr lang="en-US" dirty="0" smtClean="0"/>
              <a:t>Thread</a:t>
            </a:r>
            <a:endParaRPr lang="en-US" dirty="0"/>
          </a:p>
          <a:p>
            <a:pPr>
              <a:spcBef>
                <a:spcPts val="1800"/>
              </a:spcBef>
            </a:pPr>
            <a:r>
              <a:rPr lang="en-US" dirty="0"/>
              <a:t>static </a:t>
            </a:r>
            <a:r>
              <a:rPr lang="en-US" dirty="0" smtClean="0"/>
              <a:t>Object </a:t>
            </a:r>
            <a:r>
              <a:rPr lang="en-US" dirty="0" err="1"/>
              <a:t>Subject.doAs</a:t>
            </a:r>
            <a:r>
              <a:rPr lang="en-US" dirty="0"/>
              <a:t>(Subject, action) </a:t>
            </a:r>
            <a:endParaRPr lang="en-US" dirty="0" smtClean="0"/>
          </a:p>
          <a:p>
            <a:pPr marL="109728" indent="0">
              <a:spcBef>
                <a:spcPts val="1800"/>
              </a:spcBef>
              <a:buNone/>
            </a:pPr>
            <a:r>
              <a:rPr lang="en-US" b="1" dirty="0"/>
              <a:t>Enhanced </a:t>
            </a:r>
            <a:r>
              <a:rPr lang="en-US" b="1" dirty="0" smtClean="0"/>
              <a:t>Authorization</a:t>
            </a:r>
          </a:p>
          <a:p>
            <a:pPr>
              <a:spcBef>
                <a:spcPts val="1800"/>
              </a:spcBef>
            </a:pPr>
            <a:r>
              <a:rPr lang="en-US" dirty="0"/>
              <a:t>Augmentation of current Permission </a:t>
            </a:r>
            <a:r>
              <a:rPr lang="en-US" dirty="0" smtClean="0"/>
              <a:t>specification</a:t>
            </a:r>
            <a:endParaRPr lang="en-US" dirty="0"/>
          </a:p>
          <a:p>
            <a:pPr>
              <a:spcBef>
                <a:spcPts val="1800"/>
              </a:spcBef>
            </a:pPr>
            <a:r>
              <a:rPr lang="en-US" dirty="0"/>
              <a:t>Principal-based</a:t>
            </a:r>
          </a:p>
          <a:p>
            <a:pPr>
              <a:spcBef>
                <a:spcPts val="1800"/>
              </a:spcBef>
            </a:pPr>
            <a:r>
              <a:rPr lang="en-US" dirty="0"/>
              <a:t>Any authentication with any Permission</a:t>
            </a:r>
          </a:p>
        </p:txBody>
      </p:sp>
    </p:spTree>
    <p:extLst>
      <p:ext uri="{BB962C8B-B14F-4D97-AF65-F5344CB8AC3E}">
        <p14:creationId xmlns:p14="http://schemas.microsoft.com/office/powerpoint/2010/main" val="687081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JAAS Summary</a:t>
            </a:r>
            <a:endParaRPr lang="en-US" dirty="0"/>
          </a:p>
        </p:txBody>
      </p:sp>
      <p:sp>
        <p:nvSpPr>
          <p:cNvPr id="3" name="Content Placeholder 2"/>
          <p:cNvSpPr>
            <a:spLocks noGrp="1"/>
          </p:cNvSpPr>
          <p:nvPr>
            <p:ph idx="1"/>
          </p:nvPr>
        </p:nvSpPr>
        <p:spPr/>
        <p:txBody>
          <a:bodyPr/>
          <a:lstStyle/>
          <a:p>
            <a:pPr>
              <a:spcBef>
                <a:spcPts val="1800"/>
              </a:spcBef>
            </a:pPr>
            <a:r>
              <a:rPr lang="en-US" dirty="0"/>
              <a:t>JAAS extends base security </a:t>
            </a:r>
            <a:r>
              <a:rPr lang="en-US" dirty="0" smtClean="0"/>
              <a:t>model </a:t>
            </a:r>
            <a:r>
              <a:rPr lang="en-US" dirty="0"/>
              <a:t>to </a:t>
            </a:r>
            <a:r>
              <a:rPr lang="en-US" dirty="0" smtClean="0"/>
              <a:t>accommodate </a:t>
            </a:r>
            <a:r>
              <a:rPr lang="en-US" dirty="0"/>
              <a:t>concept </a:t>
            </a:r>
            <a:r>
              <a:rPr lang="en-US" dirty="0" smtClean="0"/>
              <a:t>of </a:t>
            </a:r>
            <a:r>
              <a:rPr lang="en-US" dirty="0"/>
              <a:t>"users"</a:t>
            </a:r>
          </a:p>
          <a:p>
            <a:pPr>
              <a:spcBef>
                <a:spcPts val="1800"/>
              </a:spcBef>
            </a:pPr>
            <a:r>
              <a:rPr lang="en-US" dirty="0"/>
              <a:t>Pluggable, extensible</a:t>
            </a:r>
          </a:p>
          <a:p>
            <a:pPr>
              <a:spcBef>
                <a:spcPts val="1800"/>
              </a:spcBef>
            </a:pPr>
            <a:r>
              <a:rPr lang="en-US" dirty="0" smtClean="0"/>
              <a:t>Provides a powerful </a:t>
            </a:r>
            <a:r>
              <a:rPr lang="en-US" dirty="0"/>
              <a:t>and </a:t>
            </a:r>
            <a:r>
              <a:rPr lang="en-US" dirty="0" smtClean="0"/>
              <a:t>easy to use extension of application </a:t>
            </a:r>
            <a:r>
              <a:rPr lang="en-US" dirty="0"/>
              <a:t>security</a:t>
            </a:r>
          </a:p>
        </p:txBody>
      </p:sp>
    </p:spTree>
    <p:extLst>
      <p:ext uri="{BB962C8B-B14F-4D97-AF65-F5344CB8AC3E}">
        <p14:creationId xmlns:p14="http://schemas.microsoft.com/office/powerpoint/2010/main" val="2270753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lstStyle/>
          <a:p>
            <a:r>
              <a:rPr lang="en-US" dirty="0"/>
              <a:t>Programming and Security</a:t>
            </a:r>
          </a:p>
        </p:txBody>
      </p:sp>
      <p:sp>
        <p:nvSpPr>
          <p:cNvPr id="3" name="Content Placeholder 2"/>
          <p:cNvSpPr>
            <a:spLocks noGrp="1"/>
          </p:cNvSpPr>
          <p:nvPr>
            <p:ph idx="1"/>
          </p:nvPr>
        </p:nvSpPr>
        <p:spPr/>
        <p:txBody>
          <a:bodyPr>
            <a:normAutofit fontScale="92500" lnSpcReduction="10000"/>
          </a:bodyPr>
          <a:lstStyle/>
          <a:p>
            <a:r>
              <a:rPr lang="en-US" b="1" dirty="0"/>
              <a:t>Programming Securely </a:t>
            </a:r>
            <a:r>
              <a:rPr lang="en-US" dirty="0"/>
              <a:t>To develop code in a secure manner so that the code itself is not a vulnerability that can be exploited by an attacker.</a:t>
            </a:r>
          </a:p>
          <a:p>
            <a:r>
              <a:rPr lang="en-US" b="1" dirty="0" smtClean="0"/>
              <a:t>Programming Security </a:t>
            </a:r>
            <a:r>
              <a:rPr lang="en-US" dirty="0" smtClean="0"/>
              <a:t>To </a:t>
            </a:r>
            <a:r>
              <a:rPr lang="en-US" dirty="0"/>
              <a:t>develop code for </a:t>
            </a:r>
            <a:r>
              <a:rPr lang="en-US" dirty="0" smtClean="0"/>
              <a:t>security-specific </a:t>
            </a:r>
            <a:r>
              <a:rPr lang="en-US" dirty="0"/>
              <a:t>functions such as encryption, digital signatures, firewalls, etc.</a:t>
            </a:r>
          </a:p>
          <a:p>
            <a:endParaRPr lang="en-US" dirty="0"/>
          </a:p>
          <a:p>
            <a:r>
              <a:rPr lang="en-US" dirty="0"/>
              <a:t>In this lecture, we look at both sides:</a:t>
            </a:r>
          </a:p>
          <a:p>
            <a:pPr lvl="1"/>
            <a:r>
              <a:rPr lang="en-US" dirty="0"/>
              <a:t>continuing programming securely: some web application security issues and some Java guidelines.</a:t>
            </a:r>
          </a:p>
          <a:p>
            <a:pPr lvl="1"/>
            <a:r>
              <a:rPr lang="en-US" dirty="0"/>
              <a:t>programming security: overview of Java security APIs and </a:t>
            </a:r>
            <a:r>
              <a:rPr lang="en-US" dirty="0" smtClean="0"/>
              <a:t>trust </a:t>
            </a:r>
            <a:r>
              <a:rPr lang="en-US" dirty="0"/>
              <a:t>models.</a:t>
            </a:r>
          </a:p>
        </p:txBody>
      </p:sp>
    </p:spTree>
    <p:extLst>
      <p:ext uri="{BB962C8B-B14F-4D97-AF65-F5344CB8AC3E}">
        <p14:creationId xmlns:p14="http://schemas.microsoft.com/office/powerpoint/2010/main" val="7117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Detailed look at JAAS</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r>
              <a:rPr lang="en-US" dirty="0" smtClean="0"/>
              <a:t>Java Authentication and Authorization Service</a:t>
            </a:r>
          </a:p>
          <a:p>
            <a:pPr lvl="1"/>
            <a:r>
              <a:rPr lang="en-US" dirty="0" smtClean="0"/>
              <a:t>Framework for simplifying and standardizing access to system</a:t>
            </a:r>
          </a:p>
          <a:p>
            <a:pPr lvl="1"/>
            <a:r>
              <a:rPr lang="en-US" dirty="0" smtClean="0"/>
              <a:t>Setting up users</a:t>
            </a:r>
          </a:p>
          <a:p>
            <a:pPr lvl="1"/>
            <a:r>
              <a:rPr lang="en-US" dirty="0" smtClean="0"/>
              <a:t>Setting up security groups</a:t>
            </a:r>
          </a:p>
          <a:p>
            <a:pPr lvl="1"/>
            <a:r>
              <a:rPr lang="en-US" dirty="0" smtClean="0"/>
              <a:t>Setting up security </a:t>
            </a:r>
            <a:r>
              <a:rPr lang="en-US" i="1" dirty="0" smtClean="0"/>
              <a:t>realms</a:t>
            </a:r>
          </a:p>
          <a:p>
            <a:r>
              <a:rPr lang="en-US" i="1" dirty="0" smtClean="0"/>
              <a:t>Security realms</a:t>
            </a:r>
            <a:r>
              <a:rPr lang="en-US" dirty="0" smtClean="0"/>
              <a:t> are crux of JAAS</a:t>
            </a:r>
            <a:endParaRPr lang="en-US" i="1" dirty="0"/>
          </a:p>
        </p:txBody>
      </p:sp>
    </p:spTree>
    <p:extLst>
      <p:ext uri="{BB962C8B-B14F-4D97-AF65-F5344CB8AC3E}">
        <p14:creationId xmlns:p14="http://schemas.microsoft.com/office/powerpoint/2010/main" val="228444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realms cont.</a:t>
            </a:r>
            <a:endParaRPr lang="en-US" dirty="0"/>
          </a:p>
        </p:txBody>
      </p:sp>
      <p:sp>
        <p:nvSpPr>
          <p:cNvPr id="3" name="Content Placeholder 2"/>
          <p:cNvSpPr>
            <a:spLocks noGrp="1"/>
          </p:cNvSpPr>
          <p:nvPr>
            <p:ph idx="1"/>
          </p:nvPr>
        </p:nvSpPr>
        <p:spPr/>
        <p:txBody>
          <a:bodyPr/>
          <a:lstStyle/>
          <a:p>
            <a:pPr marL="109728" indent="0">
              <a:buNone/>
            </a:pPr>
            <a:r>
              <a:rPr lang="en-US" b="1" dirty="0" smtClean="0"/>
              <a:t>THE biggest production risk is poorly implemented security</a:t>
            </a:r>
          </a:p>
          <a:p>
            <a:pPr>
              <a:buFont typeface="Wingdings" panose="05000000000000000000" pitchFamily="2" charset="2"/>
              <a:buChar char="Ø"/>
            </a:pPr>
            <a:r>
              <a:rPr lang="en-US" dirty="0" smtClean="0"/>
              <a:t> Goal eliminate custom programming that leads to inadvertent security holes</a:t>
            </a:r>
          </a:p>
          <a:p>
            <a:pPr marL="109728" indent="0">
              <a:buNone/>
            </a:pPr>
            <a:endParaRPr lang="en-US" dirty="0" smtClean="0"/>
          </a:p>
          <a:p>
            <a:pPr marL="109728" indent="0">
              <a:buNone/>
            </a:pPr>
            <a:r>
              <a:rPr lang="en-US" dirty="0" smtClean="0"/>
              <a:t>Realms framework </a:t>
            </a:r>
          </a:p>
          <a:p>
            <a:r>
              <a:rPr lang="en-US" dirty="0" smtClean="0"/>
              <a:t>Store username, password, security groups</a:t>
            </a:r>
          </a:p>
          <a:p>
            <a:r>
              <a:rPr lang="en-US" dirty="0" smtClean="0"/>
              <a:t>Applications don’t need to implement security</a:t>
            </a:r>
          </a:p>
          <a:p>
            <a:r>
              <a:rPr lang="en-US" dirty="0" smtClean="0"/>
              <a:t>Security is configuration, can be shared across applications</a:t>
            </a:r>
            <a:endParaRPr lang="en-US" dirty="0"/>
          </a:p>
        </p:txBody>
      </p:sp>
    </p:spTree>
    <p:extLst>
      <p:ext uri="{BB962C8B-B14F-4D97-AF65-F5344CB8AC3E}">
        <p14:creationId xmlns:p14="http://schemas.microsoft.com/office/powerpoint/2010/main" val="2502990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realms</a:t>
            </a:r>
            <a:endParaRPr lang="en-US" dirty="0"/>
          </a:p>
        </p:txBody>
      </p:sp>
      <p:sp>
        <p:nvSpPr>
          <p:cNvPr id="3" name="Content Placeholder 2"/>
          <p:cNvSpPr>
            <a:spLocks noGrp="1"/>
          </p:cNvSpPr>
          <p:nvPr>
            <p:ph idx="1"/>
          </p:nvPr>
        </p:nvSpPr>
        <p:spPr/>
        <p:txBody>
          <a:bodyPr/>
          <a:lstStyle/>
          <a:p>
            <a:r>
              <a:rPr lang="en-US" dirty="0" smtClean="0"/>
              <a:t>Collections of users and related security groups</a:t>
            </a:r>
          </a:p>
          <a:p>
            <a:pPr>
              <a:spcBef>
                <a:spcPts val="600"/>
              </a:spcBef>
            </a:pPr>
            <a:r>
              <a:rPr lang="en-US" dirty="0" smtClean="0"/>
              <a:t>User can belong to more than one group</a:t>
            </a:r>
          </a:p>
          <a:p>
            <a:pPr>
              <a:spcBef>
                <a:spcPts val="600"/>
              </a:spcBef>
            </a:pPr>
            <a:r>
              <a:rPr lang="en-US" dirty="0" smtClean="0"/>
              <a:t>Groups define what actions the system will allow the user to do</a:t>
            </a:r>
          </a:p>
          <a:p>
            <a:pPr lvl="1"/>
            <a:r>
              <a:rPr lang="en-US" dirty="0" smtClean="0"/>
              <a:t>Unauthenticated access to certain pages</a:t>
            </a:r>
          </a:p>
          <a:p>
            <a:pPr lvl="1">
              <a:spcBef>
                <a:spcPts val="1200"/>
              </a:spcBef>
            </a:pPr>
            <a:r>
              <a:rPr lang="en-US" dirty="0" smtClean="0"/>
              <a:t>Authenticated users an additional set of pages</a:t>
            </a:r>
          </a:p>
          <a:p>
            <a:pPr lvl="1">
              <a:spcBef>
                <a:spcPts val="1200"/>
              </a:spcBef>
            </a:pPr>
            <a:r>
              <a:rPr lang="en-US" dirty="0" smtClean="0"/>
              <a:t>Admin ability to perform actions like adding users, or ability to log in to administer application server</a:t>
            </a:r>
            <a:endParaRPr lang="en-US" dirty="0"/>
          </a:p>
        </p:txBody>
      </p:sp>
    </p:spTree>
    <p:extLst>
      <p:ext uri="{BB962C8B-B14F-4D97-AF65-F5344CB8AC3E}">
        <p14:creationId xmlns:p14="http://schemas.microsoft.com/office/powerpoint/2010/main" val="324427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JAAS in practice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Goal eliminate </a:t>
            </a:r>
            <a:r>
              <a:rPr lang="en-US" b="1" dirty="0"/>
              <a:t>custom </a:t>
            </a:r>
            <a:r>
              <a:rPr lang="en-US" b="1" dirty="0" smtClean="0"/>
              <a:t>programming </a:t>
            </a:r>
            <a:r>
              <a:rPr lang="en-US" dirty="0" smtClean="0"/>
              <a:t>– remember we could control access with filters, but required custom solution and a lot of work to make it flexible enough for all situations.  All of these add potential for security holes</a:t>
            </a:r>
          </a:p>
          <a:p>
            <a:r>
              <a:rPr lang="en-US" b="1" dirty="0" smtClean="0"/>
              <a:t>Instead implement using JAAS</a:t>
            </a:r>
          </a:p>
          <a:p>
            <a:pPr lvl="1"/>
            <a:r>
              <a:rPr lang="en-US" dirty="0" smtClean="0"/>
              <a:t>Admin realm</a:t>
            </a:r>
          </a:p>
          <a:p>
            <a:pPr lvl="1"/>
            <a:r>
              <a:rPr lang="en-US" dirty="0" smtClean="0"/>
              <a:t>File realm</a:t>
            </a:r>
          </a:p>
          <a:p>
            <a:pPr lvl="1"/>
            <a:r>
              <a:rPr lang="en-US" dirty="0" smtClean="0"/>
              <a:t>Certificate realm</a:t>
            </a:r>
          </a:p>
          <a:p>
            <a:pPr lvl="1"/>
            <a:r>
              <a:rPr lang="en-US" dirty="0" smtClean="0"/>
              <a:t>LDAP realm</a:t>
            </a:r>
          </a:p>
          <a:p>
            <a:pPr lvl="1"/>
            <a:r>
              <a:rPr lang="en-US" dirty="0" smtClean="0"/>
              <a:t>JDBC realm</a:t>
            </a:r>
          </a:p>
          <a:p>
            <a:pPr lvl="1"/>
            <a:r>
              <a:rPr lang="en-US" dirty="0" smtClean="0"/>
              <a:t>Custom realms</a:t>
            </a:r>
            <a:endParaRPr lang="en-US" dirty="0"/>
          </a:p>
        </p:txBody>
      </p:sp>
    </p:spTree>
    <p:extLst>
      <p:ext uri="{BB962C8B-B14F-4D97-AF65-F5344CB8AC3E}">
        <p14:creationId xmlns:p14="http://schemas.microsoft.com/office/powerpoint/2010/main" val="2181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Glassfish predefined realms</a:t>
            </a:r>
            <a:endParaRPr lang="en-US" dirty="0"/>
          </a:p>
        </p:txBody>
      </p:sp>
      <p:sp>
        <p:nvSpPr>
          <p:cNvPr id="3" name="Content Placeholder 2"/>
          <p:cNvSpPr>
            <a:spLocks noGrp="1"/>
          </p:cNvSpPr>
          <p:nvPr>
            <p:ph idx="1"/>
          </p:nvPr>
        </p:nvSpPr>
        <p:spPr/>
        <p:txBody>
          <a:bodyPr/>
          <a:lstStyle/>
          <a:p>
            <a:r>
              <a:rPr lang="en-US" dirty="0" smtClean="0"/>
              <a:t>Admin-realm</a:t>
            </a:r>
          </a:p>
          <a:p>
            <a:pPr lvl="1"/>
            <a:r>
              <a:rPr lang="en-US" dirty="0" smtClean="0"/>
              <a:t>Access to Glassfish web console</a:t>
            </a:r>
          </a:p>
          <a:p>
            <a:r>
              <a:rPr lang="en-US" dirty="0" smtClean="0"/>
              <a:t>File realm</a:t>
            </a:r>
          </a:p>
          <a:p>
            <a:pPr lvl="1"/>
            <a:r>
              <a:rPr lang="en-US" dirty="0" smtClean="0"/>
              <a:t>Default realm created for controlling access to just authenticated users</a:t>
            </a:r>
          </a:p>
          <a:p>
            <a:r>
              <a:rPr lang="en-US" dirty="0" smtClean="0"/>
              <a:t>Certificate realm</a:t>
            </a:r>
          </a:p>
          <a:p>
            <a:pPr lvl="1"/>
            <a:r>
              <a:rPr lang="en-US" dirty="0" smtClean="0"/>
              <a:t>Client side certificate authorization</a:t>
            </a:r>
          </a:p>
          <a:p>
            <a:pPr lvl="2"/>
            <a:r>
              <a:rPr lang="en-US" dirty="0" smtClean="0"/>
              <a:t>Need for strong guarantees of users or server connecting</a:t>
            </a:r>
            <a:endParaRPr lang="en-US" dirty="0"/>
          </a:p>
        </p:txBody>
      </p:sp>
      <p:sp>
        <p:nvSpPr>
          <p:cNvPr id="4" name="Rectangle 3"/>
          <p:cNvSpPr/>
          <p:nvPr/>
        </p:nvSpPr>
        <p:spPr>
          <a:xfrm>
            <a:off x="7848600" y="304800"/>
            <a:ext cx="8382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80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9" y="0"/>
            <a:ext cx="7396161" cy="6722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5562600" y="5181600"/>
            <a:ext cx="1600200" cy="612648"/>
          </a:xfrm>
          <a:prstGeom prst="wedgeRectCallout">
            <a:avLst>
              <a:gd name="adj1" fmla="val -135565"/>
              <a:gd name="adj2" fmla="val -268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a:t>
            </a:r>
          </a:p>
          <a:p>
            <a:pPr algn="ctr"/>
            <a:r>
              <a:rPr lang="en-US" dirty="0" smtClean="0"/>
              <a:t>admin-realm</a:t>
            </a:r>
            <a:endParaRPr lang="en-US" dirty="0"/>
          </a:p>
        </p:txBody>
      </p:sp>
    </p:spTree>
    <p:extLst>
      <p:ext uri="{BB962C8B-B14F-4D97-AF65-F5344CB8AC3E}">
        <p14:creationId xmlns:p14="http://schemas.microsoft.com/office/powerpoint/2010/main" val="4163310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013"/>
          <a:stretch/>
        </p:blipFill>
        <p:spPr bwMode="auto">
          <a:xfrm>
            <a:off x="381000" y="533400"/>
            <a:ext cx="8424232"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4495800" y="838200"/>
            <a:ext cx="1828800" cy="762000"/>
          </a:xfrm>
          <a:prstGeom prst="wedgeRectCallout">
            <a:avLst>
              <a:gd name="adj1" fmla="val -191146"/>
              <a:gd name="adj2" fmla="val -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manage users</a:t>
            </a:r>
            <a:endParaRPr lang="en-US" dirty="0"/>
          </a:p>
        </p:txBody>
      </p:sp>
    </p:spTree>
    <p:extLst>
      <p:ext uri="{BB962C8B-B14F-4D97-AF65-F5344CB8AC3E}">
        <p14:creationId xmlns:p14="http://schemas.microsoft.com/office/powerpoint/2010/main" val="1862715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422" b="29934"/>
          <a:stretch/>
        </p:blipFill>
        <p:spPr bwMode="auto">
          <a:xfrm>
            <a:off x="380999" y="685800"/>
            <a:ext cx="8559887"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2514600" y="5257800"/>
            <a:ext cx="1981200" cy="685800"/>
          </a:xfrm>
          <a:prstGeom prst="wedgeRectCallout">
            <a:avLst>
              <a:gd name="adj1" fmla="val -115016"/>
              <a:gd name="adj2" fmla="val -183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create a new admin user</a:t>
            </a:r>
            <a:endParaRPr lang="en-US" dirty="0"/>
          </a:p>
        </p:txBody>
      </p:sp>
    </p:spTree>
    <p:extLst>
      <p:ext uri="{BB962C8B-B14F-4D97-AF65-F5344CB8AC3E}">
        <p14:creationId xmlns:p14="http://schemas.microsoft.com/office/powerpoint/2010/main" val="255774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065" t="29803" b="30131"/>
          <a:stretch/>
        </p:blipFill>
        <p:spPr bwMode="auto">
          <a:xfrm>
            <a:off x="685800" y="762000"/>
            <a:ext cx="634536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1" y="4800600"/>
            <a:ext cx="5943600" cy="923330"/>
          </a:xfrm>
          <a:prstGeom prst="rect">
            <a:avLst/>
          </a:prstGeom>
          <a:noFill/>
          <a:ln>
            <a:solidFill>
              <a:srgbClr val="FF0000"/>
            </a:solidFill>
          </a:ln>
        </p:spPr>
        <p:txBody>
          <a:bodyPr wrap="square" rtlCol="0">
            <a:spAutoFit/>
          </a:bodyPr>
          <a:lstStyle/>
          <a:p>
            <a:r>
              <a:rPr lang="en-US" dirty="0" smtClean="0"/>
              <a:t>Add user id:  root,  pass:  root</a:t>
            </a:r>
          </a:p>
          <a:p>
            <a:r>
              <a:rPr lang="en-US" dirty="0" smtClean="0">
                <a:solidFill>
                  <a:srgbClr val="FF0000"/>
                </a:solidFill>
              </a:rPr>
              <a:t>Note after you do this you </a:t>
            </a:r>
            <a:r>
              <a:rPr lang="en-US" b="1" dirty="0" smtClean="0">
                <a:solidFill>
                  <a:srgbClr val="FF0000"/>
                </a:solidFill>
              </a:rPr>
              <a:t>must</a:t>
            </a:r>
            <a:r>
              <a:rPr lang="en-US" dirty="0" smtClean="0">
                <a:solidFill>
                  <a:srgbClr val="FF0000"/>
                </a:solidFill>
              </a:rPr>
              <a:t> configure your server to start up with this user/password</a:t>
            </a:r>
            <a:endParaRPr lang="en-US" dirty="0">
              <a:solidFill>
                <a:srgbClr val="FF0000"/>
              </a:solidFill>
            </a:endParaRPr>
          </a:p>
        </p:txBody>
      </p:sp>
    </p:spTree>
    <p:extLst>
      <p:ext uri="{BB962C8B-B14F-4D97-AF65-F5344CB8AC3E}">
        <p14:creationId xmlns:p14="http://schemas.microsoft.com/office/powerpoint/2010/main" val="3551004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Glassfish server properties</a:t>
            </a:r>
            <a:endParaRPr lang="en-US" dirty="0"/>
          </a:p>
        </p:txBody>
      </p:sp>
      <p:sp>
        <p:nvSpPr>
          <p:cNvPr id="3" name="Content Placeholder 2"/>
          <p:cNvSpPr>
            <a:spLocks noGrp="1"/>
          </p:cNvSpPr>
          <p:nvPr>
            <p:ph idx="1"/>
          </p:nvPr>
        </p:nvSpPr>
        <p:spPr/>
        <p:txBody>
          <a:bodyPr/>
          <a:lstStyle/>
          <a:p>
            <a:r>
              <a:rPr lang="en-US" dirty="0" smtClean="0"/>
              <a:t>Back in </a:t>
            </a:r>
            <a:r>
              <a:rPr lang="en-US" dirty="0" err="1" smtClean="0"/>
              <a:t>NetBeans</a:t>
            </a:r>
            <a:r>
              <a:rPr lang="en-US" dirty="0" smtClean="0"/>
              <a:t>, right click Glassfish server and select properties</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8585"/>
          <a:stretch/>
        </p:blipFill>
        <p:spPr bwMode="auto">
          <a:xfrm>
            <a:off x="838200" y="2971800"/>
            <a:ext cx="7743825" cy="365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7086600" y="3276600"/>
            <a:ext cx="1752600" cy="1143000"/>
          </a:xfrm>
          <a:prstGeom prst="wedgeRectCallout">
            <a:avLst>
              <a:gd name="adj1" fmla="val -146376"/>
              <a:gd name="adj2" fmla="val 14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p>
          <a:p>
            <a:pPr algn="ctr"/>
            <a:r>
              <a:rPr lang="en-US" dirty="0" smtClean="0"/>
              <a:t>user:  root, pass: root</a:t>
            </a:r>
            <a:endParaRPr lang="en-US" dirty="0"/>
          </a:p>
        </p:txBody>
      </p:sp>
    </p:spTree>
    <p:extLst>
      <p:ext uri="{BB962C8B-B14F-4D97-AF65-F5344CB8AC3E}">
        <p14:creationId xmlns:p14="http://schemas.microsoft.com/office/powerpoint/2010/main" val="412414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spcBef>
                <a:spcPts val="1200"/>
              </a:spcBef>
            </a:pPr>
            <a:r>
              <a:rPr lang="en-US" b="1" dirty="0"/>
              <a:t>Web security issues</a:t>
            </a:r>
          </a:p>
          <a:p>
            <a:pPr>
              <a:spcBef>
                <a:spcPts val="1200"/>
              </a:spcBef>
            </a:pPr>
            <a:r>
              <a:rPr lang="en-US" dirty="0"/>
              <a:t>Java Security: Coding and Models</a:t>
            </a:r>
          </a:p>
          <a:p>
            <a:pPr>
              <a:spcBef>
                <a:spcPts val="1200"/>
              </a:spcBef>
            </a:pPr>
            <a:r>
              <a:rPr lang="en-US" dirty="0" smtClean="0"/>
              <a:t>Language </a:t>
            </a:r>
            <a:r>
              <a:rPr lang="en-US" dirty="0"/>
              <a:t>futures for security</a:t>
            </a:r>
          </a:p>
        </p:txBody>
      </p:sp>
    </p:spTree>
    <p:extLst>
      <p:ext uri="{BB962C8B-B14F-4D97-AF65-F5344CB8AC3E}">
        <p14:creationId xmlns:p14="http://schemas.microsoft.com/office/powerpoint/2010/main" val="312589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
            <a:ext cx="8229600" cy="1066800"/>
          </a:xfrm>
        </p:spPr>
        <p:txBody>
          <a:bodyPr/>
          <a:lstStyle/>
          <a:p>
            <a:r>
              <a:rPr lang="en-US" dirty="0" smtClean="0"/>
              <a:t>Add 2 users to file realm</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506" t="29605" b="26974"/>
          <a:stretch/>
        </p:blipFill>
        <p:spPr bwMode="auto">
          <a:xfrm>
            <a:off x="19049" y="838200"/>
            <a:ext cx="5181600" cy="29479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ular Callout 3"/>
          <p:cNvSpPr/>
          <p:nvPr/>
        </p:nvSpPr>
        <p:spPr>
          <a:xfrm>
            <a:off x="5562600" y="1981200"/>
            <a:ext cx="2209800" cy="457200"/>
          </a:xfrm>
          <a:prstGeom prst="wedgeRectCallout">
            <a:avLst>
              <a:gd name="adj1" fmla="val -173743"/>
              <a:gd name="adj2" fmla="val 159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appuser,appadmin</a:t>
            </a:r>
            <a:endParaRPr lang="en-US"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879" t="30000" b="27698"/>
          <a:stretch/>
        </p:blipFill>
        <p:spPr bwMode="auto">
          <a:xfrm>
            <a:off x="47624" y="3786187"/>
            <a:ext cx="5153025" cy="3062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ular Callout 6"/>
          <p:cNvSpPr/>
          <p:nvPr/>
        </p:nvSpPr>
        <p:spPr>
          <a:xfrm>
            <a:off x="4953000" y="5088731"/>
            <a:ext cx="2209800" cy="457200"/>
          </a:xfrm>
          <a:prstGeom prst="wedgeRectCallout">
            <a:avLst>
              <a:gd name="adj1" fmla="val -173743"/>
              <a:gd name="adj2" fmla="val 159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appuser</a:t>
            </a:r>
            <a:endParaRPr lang="en-US" dirty="0"/>
          </a:p>
        </p:txBody>
      </p:sp>
    </p:spTree>
    <p:extLst>
      <p:ext uri="{BB962C8B-B14F-4D97-AF65-F5344CB8AC3E}">
        <p14:creationId xmlns:p14="http://schemas.microsoft.com/office/powerpoint/2010/main" val="2720464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Adding basic authentication</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r>
              <a:rPr lang="en-US" dirty="0" smtClean="0"/>
              <a:t>Configure web.xml</a:t>
            </a:r>
          </a:p>
          <a:p>
            <a:pPr marL="109728" indent="0">
              <a:buNone/>
            </a:pPr>
            <a:r>
              <a:rPr lang="en-US" sz="2000" dirty="0"/>
              <a:t>&lt;security-constraint&gt;</a:t>
            </a:r>
          </a:p>
          <a:p>
            <a:pPr marL="109728" indent="0">
              <a:buNone/>
            </a:pPr>
            <a:r>
              <a:rPr lang="en-US" sz="2000" dirty="0"/>
              <a:t>        &lt;display-name&gt;Admin pages&lt;/display-name&gt;</a:t>
            </a:r>
          </a:p>
          <a:p>
            <a:pPr marL="109728" indent="0">
              <a:buNone/>
            </a:pPr>
            <a:r>
              <a:rPr lang="en-US" sz="2000" dirty="0"/>
              <a:t>        &lt;web-resource-collection&gt;</a:t>
            </a:r>
          </a:p>
          <a:p>
            <a:pPr marL="109728" indent="0">
              <a:buNone/>
            </a:pPr>
            <a:r>
              <a:rPr lang="en-US" sz="2000" dirty="0"/>
              <a:t>            &lt;web-resource-name&gt;Admin pages&lt;/web-resource-name&gt;</a:t>
            </a:r>
          </a:p>
          <a:p>
            <a:pPr marL="109728" indent="0">
              <a:buNone/>
            </a:pPr>
            <a:r>
              <a:rPr lang="en-US" sz="2000" dirty="0"/>
              <a:t>            &lt;description/&gt;</a:t>
            </a:r>
          </a:p>
          <a:p>
            <a:pPr marL="109728" indent="0">
              <a:buNone/>
            </a:pPr>
            <a:r>
              <a:rPr lang="en-US" sz="2000" dirty="0"/>
              <a:t>            &lt;</a:t>
            </a:r>
            <a:r>
              <a:rPr lang="en-US" sz="2000" dirty="0" err="1"/>
              <a:t>url</a:t>
            </a:r>
            <a:r>
              <a:rPr lang="en-US" sz="2000" dirty="0"/>
              <a:t>-pattern&gt;</a:t>
            </a:r>
            <a:r>
              <a:rPr lang="en-US" sz="2000" b="1" dirty="0"/>
              <a:t>/admin/*</a:t>
            </a:r>
            <a:r>
              <a:rPr lang="en-US" sz="2000" dirty="0"/>
              <a:t>&lt;/</a:t>
            </a:r>
            <a:r>
              <a:rPr lang="en-US" sz="2000" dirty="0" err="1"/>
              <a:t>url</a:t>
            </a:r>
            <a:r>
              <a:rPr lang="en-US" sz="2000" dirty="0"/>
              <a:t>-pattern&gt;</a:t>
            </a:r>
          </a:p>
          <a:p>
            <a:pPr marL="109728" indent="0">
              <a:buNone/>
            </a:pPr>
            <a:r>
              <a:rPr lang="en-US" sz="2000" dirty="0"/>
              <a:t>        &lt;/web-resource-collection&gt;</a:t>
            </a:r>
          </a:p>
          <a:p>
            <a:pPr marL="109728" indent="0">
              <a:buNone/>
            </a:pPr>
            <a:r>
              <a:rPr lang="en-US" sz="2000" dirty="0"/>
              <a:t>        &lt;</a:t>
            </a:r>
            <a:r>
              <a:rPr lang="en-US" sz="2000" dirty="0" err="1"/>
              <a:t>auth</a:t>
            </a:r>
            <a:r>
              <a:rPr lang="en-US" sz="2000" dirty="0"/>
              <a:t>-constraint&gt;</a:t>
            </a:r>
          </a:p>
          <a:p>
            <a:pPr marL="109728" indent="0">
              <a:buNone/>
            </a:pPr>
            <a:r>
              <a:rPr lang="en-US" sz="2000" dirty="0"/>
              <a:t>            &lt;description/&gt;</a:t>
            </a:r>
          </a:p>
          <a:p>
            <a:pPr marL="109728" indent="0">
              <a:buNone/>
            </a:pPr>
            <a:r>
              <a:rPr lang="en-US" sz="2000" dirty="0"/>
              <a:t>            </a:t>
            </a:r>
            <a:r>
              <a:rPr lang="en-US" sz="2000" b="1" dirty="0"/>
              <a:t>&lt;role-name&gt;admin&lt;/role-name&gt;</a:t>
            </a:r>
          </a:p>
          <a:p>
            <a:pPr marL="109728" indent="0">
              <a:buNone/>
            </a:pPr>
            <a:r>
              <a:rPr lang="en-US" sz="2000" dirty="0"/>
              <a:t>        &lt;/</a:t>
            </a:r>
            <a:r>
              <a:rPr lang="en-US" sz="2000" dirty="0" err="1"/>
              <a:t>auth</a:t>
            </a:r>
            <a:r>
              <a:rPr lang="en-US" sz="2000" dirty="0"/>
              <a:t>-constraint&gt;</a:t>
            </a:r>
          </a:p>
          <a:p>
            <a:pPr marL="109728" indent="0">
              <a:buNone/>
            </a:pPr>
            <a:r>
              <a:rPr lang="en-US" sz="2000" dirty="0"/>
              <a:t>    &lt;/security-constraint&gt;   </a:t>
            </a:r>
          </a:p>
        </p:txBody>
      </p:sp>
    </p:spTree>
    <p:extLst>
      <p:ext uri="{BB962C8B-B14F-4D97-AF65-F5344CB8AC3E}">
        <p14:creationId xmlns:p14="http://schemas.microsoft.com/office/powerpoint/2010/main" val="172070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337"/>
            <a:ext cx="8229600" cy="804863"/>
          </a:xfrm>
          <a:solidFill>
            <a:schemeClr val="bg1"/>
          </a:solidFill>
        </p:spPr>
        <p:txBody>
          <a:bodyPr/>
          <a:lstStyle/>
          <a:p>
            <a:r>
              <a:rPr lang="en-US" dirty="0" smtClean="0"/>
              <a:t>Making use of </a:t>
            </a:r>
            <a:r>
              <a:rPr lang="en-US" dirty="0" err="1" smtClean="0"/>
              <a:t>NetBeans</a:t>
            </a:r>
            <a:r>
              <a:rPr lang="en-US" dirty="0" smtClean="0"/>
              <a:t> tools</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447" r="35403" b="46214"/>
          <a:stretch/>
        </p:blipFill>
        <p:spPr bwMode="auto">
          <a:xfrm>
            <a:off x="0" y="973394"/>
            <a:ext cx="7875639" cy="292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1143000" y="4800600"/>
            <a:ext cx="1447800" cy="612648"/>
          </a:xfrm>
          <a:prstGeom prst="wedgeRectCallout">
            <a:avLst>
              <a:gd name="adj1" fmla="val -60060"/>
              <a:gd name="adj2" fmla="val -205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web.xml</a:t>
            </a:r>
            <a:endParaRPr lang="en-US" dirty="0"/>
          </a:p>
        </p:txBody>
      </p:sp>
      <p:sp>
        <p:nvSpPr>
          <p:cNvPr id="6" name="Rectangular Callout 5"/>
          <p:cNvSpPr/>
          <p:nvPr/>
        </p:nvSpPr>
        <p:spPr>
          <a:xfrm>
            <a:off x="6019800" y="4187952"/>
            <a:ext cx="1447800" cy="612648"/>
          </a:xfrm>
          <a:prstGeom prst="wedgeRectCallout">
            <a:avLst>
              <a:gd name="adj1" fmla="val -4797"/>
              <a:gd name="adj2" fmla="val -525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security tab</a:t>
            </a:r>
            <a:endParaRPr lang="en-US" dirty="0"/>
          </a:p>
        </p:txBody>
      </p:sp>
      <p:sp>
        <p:nvSpPr>
          <p:cNvPr id="7" name="Rectangular Callout 6"/>
          <p:cNvSpPr/>
          <p:nvPr/>
        </p:nvSpPr>
        <p:spPr>
          <a:xfrm>
            <a:off x="3124200" y="5122926"/>
            <a:ext cx="1447800" cy="612648"/>
          </a:xfrm>
          <a:prstGeom prst="wedgeRectCallout">
            <a:avLst>
              <a:gd name="adj1" fmla="val -54139"/>
              <a:gd name="adj2" fmla="val -448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roles</a:t>
            </a:r>
            <a:endParaRPr lang="en-US" dirty="0"/>
          </a:p>
        </p:txBody>
      </p:sp>
    </p:spTree>
    <p:extLst>
      <p:ext uri="{BB962C8B-B14F-4D97-AF65-F5344CB8AC3E}">
        <p14:creationId xmlns:p14="http://schemas.microsoft.com/office/powerpoint/2010/main" val="3387404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1062038"/>
          </a:xfrm>
          <a:solidFill>
            <a:schemeClr val="bg1"/>
          </a:solidFill>
        </p:spPr>
        <p:txBody>
          <a:bodyPr>
            <a:normAutofit fontScale="90000"/>
          </a:bodyPr>
          <a:lstStyle/>
          <a:p>
            <a:r>
              <a:rPr lang="en-US" dirty="0" err="1" smtClean="0"/>
              <a:t>NetBeans</a:t>
            </a:r>
            <a:r>
              <a:rPr lang="en-US" dirty="0" smtClean="0"/>
              <a:t> tools cont.</a:t>
            </a:r>
            <a:br>
              <a:rPr lang="en-US" dirty="0" smtClean="0"/>
            </a:br>
            <a:r>
              <a:rPr lang="en-US" dirty="0" smtClean="0"/>
              <a:t>Add security constraint for admin</a:t>
            </a:r>
            <a:endParaRPr lang="en-US" dirty="0"/>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402" t="14626" r="4984" b="34536"/>
          <a:stretch/>
        </p:blipFill>
        <p:spPr bwMode="auto">
          <a:xfrm>
            <a:off x="304800" y="1219200"/>
            <a:ext cx="777819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5029200" y="2743200"/>
            <a:ext cx="1295400" cy="1143000"/>
          </a:xfrm>
          <a:prstGeom prst="wedgeRectCallout">
            <a:avLst>
              <a:gd name="adj1" fmla="val -195098"/>
              <a:gd name="adj2" fmla="val 2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Wild card to match all admin pages</a:t>
            </a:r>
            <a:endParaRPr lang="en-US" dirty="0"/>
          </a:p>
        </p:txBody>
      </p:sp>
      <p:sp>
        <p:nvSpPr>
          <p:cNvPr id="7" name="Rectangular Callout 6"/>
          <p:cNvSpPr/>
          <p:nvPr/>
        </p:nvSpPr>
        <p:spPr>
          <a:xfrm>
            <a:off x="5681662" y="5372100"/>
            <a:ext cx="1295400" cy="1143000"/>
          </a:xfrm>
          <a:prstGeom prst="wedgeRectCallout">
            <a:avLst>
              <a:gd name="adj1" fmla="val -289951"/>
              <a:gd name="adj2" fmla="val -10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Specify role names</a:t>
            </a:r>
            <a:endParaRPr lang="en-US" dirty="0"/>
          </a:p>
        </p:txBody>
      </p:sp>
    </p:spTree>
    <p:extLst>
      <p:ext uri="{BB962C8B-B14F-4D97-AF65-F5344CB8AC3E}">
        <p14:creationId xmlns:p14="http://schemas.microsoft.com/office/powerpoint/2010/main" val="79509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66800"/>
          </a:xfrm>
          <a:solidFill>
            <a:schemeClr val="bg1"/>
          </a:solidFill>
        </p:spPr>
        <p:txBody>
          <a:bodyPr>
            <a:normAutofit fontScale="90000"/>
          </a:bodyPr>
          <a:lstStyle/>
          <a:p>
            <a:r>
              <a:rPr lang="en-US" dirty="0" err="1"/>
              <a:t>NetBeans</a:t>
            </a:r>
            <a:r>
              <a:rPr lang="en-US" dirty="0"/>
              <a:t> tools cont.</a:t>
            </a:r>
            <a:br>
              <a:rPr lang="en-US" dirty="0"/>
            </a:br>
            <a:r>
              <a:rPr lang="en-US" dirty="0"/>
              <a:t>Add security constraint for </a:t>
            </a:r>
            <a:r>
              <a:rPr lang="en-US" dirty="0" smtClean="0"/>
              <a:t>all pages</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10" t="14498" r="4824" b="34858"/>
          <a:stretch/>
        </p:blipFill>
        <p:spPr bwMode="auto">
          <a:xfrm>
            <a:off x="228600" y="1219199"/>
            <a:ext cx="7848600" cy="484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89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Authentication methods</a:t>
            </a:r>
            <a:endParaRPr lang="en-US" dirty="0"/>
          </a:p>
        </p:txBody>
      </p:sp>
      <p:sp>
        <p:nvSpPr>
          <p:cNvPr id="3" name="Content Placeholder 2"/>
          <p:cNvSpPr>
            <a:spLocks noGrp="1"/>
          </p:cNvSpPr>
          <p:nvPr>
            <p:ph idx="1"/>
          </p:nvPr>
        </p:nvSpPr>
        <p:spPr>
          <a:xfrm>
            <a:off x="457200" y="1219200"/>
            <a:ext cx="8229600" cy="5355336"/>
          </a:xfrm>
        </p:spPr>
        <p:txBody>
          <a:bodyPr>
            <a:normAutofit fontScale="92500" lnSpcReduction="20000"/>
          </a:bodyPr>
          <a:lstStyle/>
          <a:p>
            <a:pPr marL="109728" indent="0">
              <a:buNone/>
            </a:pPr>
            <a:r>
              <a:rPr lang="en-US" dirty="0" err="1"/>
              <a:t>Auth</a:t>
            </a:r>
            <a:r>
              <a:rPr lang="en-US" dirty="0"/>
              <a:t>-method options are BASIC, DIGEST, FORM, and CLIENT-CERT</a:t>
            </a:r>
          </a:p>
          <a:p>
            <a:pPr marL="109728" indent="0">
              <a:buNone/>
            </a:pPr>
            <a:endParaRPr lang="en-US" dirty="0"/>
          </a:p>
          <a:p>
            <a:r>
              <a:rPr lang="en-US" b="1" dirty="0" smtClean="0"/>
              <a:t>BASIC</a:t>
            </a:r>
            <a:r>
              <a:rPr lang="en-US" dirty="0" smtClean="0"/>
              <a:t> – built in pop up authentication – password is sent Base64 encoded…unless this is through HTTPS this isn’t much better than sending password in the clear</a:t>
            </a:r>
          </a:p>
          <a:p>
            <a:pPr>
              <a:spcBef>
                <a:spcPts val="1200"/>
              </a:spcBef>
            </a:pPr>
            <a:r>
              <a:rPr lang="en-US" b="1" dirty="0" smtClean="0"/>
              <a:t>DIGEST</a:t>
            </a:r>
            <a:r>
              <a:rPr lang="en-US" dirty="0" smtClean="0"/>
              <a:t> </a:t>
            </a:r>
            <a:r>
              <a:rPr lang="en-US" dirty="0"/>
              <a:t>– built in pop up </a:t>
            </a:r>
            <a:r>
              <a:rPr lang="en-US" dirty="0" smtClean="0"/>
              <a:t>authentication…password is sent as MD5 digest, means the password itself cannot be recovered</a:t>
            </a:r>
          </a:p>
          <a:p>
            <a:pPr>
              <a:spcBef>
                <a:spcPts val="1200"/>
              </a:spcBef>
            </a:pPr>
            <a:r>
              <a:rPr lang="en-US" dirty="0" smtClean="0"/>
              <a:t>Both have </a:t>
            </a:r>
            <a:r>
              <a:rPr lang="en-US" b="1" dirty="0" smtClean="0"/>
              <a:t>very </a:t>
            </a:r>
            <a:r>
              <a:rPr lang="en-US" b="1" dirty="0"/>
              <a:t>serious drawback</a:t>
            </a:r>
            <a:r>
              <a:rPr lang="en-US" dirty="0"/>
              <a:t> logout/session invalidation not effective as browser caches login information.  If you return to a page where you </a:t>
            </a:r>
            <a:r>
              <a:rPr lang="en-US" dirty="0" smtClean="0"/>
              <a:t>must be authenticated it </a:t>
            </a:r>
            <a:r>
              <a:rPr lang="en-US" dirty="0"/>
              <a:t>will log you in again.</a:t>
            </a:r>
          </a:p>
          <a:p>
            <a:endParaRPr lang="en-US" dirty="0"/>
          </a:p>
        </p:txBody>
      </p:sp>
    </p:spTree>
    <p:extLst>
      <p:ext uri="{BB962C8B-B14F-4D97-AF65-F5344CB8AC3E}">
        <p14:creationId xmlns:p14="http://schemas.microsoft.com/office/powerpoint/2010/main" val="4290478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Authentication methods cont.</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pPr marL="109728" indent="0">
              <a:buNone/>
            </a:pPr>
            <a:r>
              <a:rPr lang="en-US" dirty="0" err="1"/>
              <a:t>Auth</a:t>
            </a:r>
            <a:r>
              <a:rPr lang="en-US" dirty="0"/>
              <a:t>-method options are BASIC, DIGEST, FORM, and CLIENT-CERT</a:t>
            </a:r>
          </a:p>
          <a:p>
            <a:pPr marL="109728" indent="0">
              <a:buNone/>
            </a:pPr>
            <a:endParaRPr lang="en-US" dirty="0"/>
          </a:p>
          <a:p>
            <a:r>
              <a:rPr lang="en-US" b="1" dirty="0" smtClean="0"/>
              <a:t>FORM </a:t>
            </a:r>
            <a:r>
              <a:rPr lang="en-US" dirty="0" smtClean="0"/>
              <a:t>– Specify page (HTML, JSP, XHTML) with form that collects and sends user name, and password.  Values in form will be automatically validated against specified security realm.  Password sent in the clear unless HTTPS used</a:t>
            </a:r>
          </a:p>
          <a:p>
            <a:pPr>
              <a:spcBef>
                <a:spcPts val="1200"/>
              </a:spcBef>
            </a:pPr>
            <a:r>
              <a:rPr lang="en-US" b="1" dirty="0" smtClean="0"/>
              <a:t>CLIENT-CERT</a:t>
            </a:r>
            <a:r>
              <a:rPr lang="en-US" dirty="0" smtClean="0"/>
              <a:t> – uses client side certificates to authenticate user (more on this later)</a:t>
            </a:r>
            <a:endParaRPr lang="en-US" dirty="0"/>
          </a:p>
        </p:txBody>
      </p:sp>
    </p:spTree>
    <p:extLst>
      <p:ext uri="{BB962C8B-B14F-4D97-AF65-F5344CB8AC3E}">
        <p14:creationId xmlns:p14="http://schemas.microsoft.com/office/powerpoint/2010/main" val="2396220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smtClean="0"/>
              <a:t>Specifying authentication method</a:t>
            </a:r>
            <a:endParaRPr lang="en-US" dirty="0"/>
          </a:p>
        </p:txBody>
      </p:sp>
      <p:sp>
        <p:nvSpPr>
          <p:cNvPr id="3" name="Content Placeholder 2"/>
          <p:cNvSpPr>
            <a:spLocks noGrp="1"/>
          </p:cNvSpPr>
          <p:nvPr>
            <p:ph idx="1"/>
          </p:nvPr>
        </p:nvSpPr>
        <p:spPr/>
        <p:txBody>
          <a:bodyPr>
            <a:normAutofit/>
          </a:bodyPr>
          <a:lstStyle/>
          <a:p>
            <a:pPr marL="109728" indent="0">
              <a:buNone/>
            </a:pPr>
            <a:r>
              <a:rPr lang="en-US" dirty="0" smtClean="0"/>
              <a:t>For BASIC and DIGEST authentication:</a:t>
            </a:r>
          </a:p>
          <a:p>
            <a:pPr marL="109728" indent="0">
              <a:buNone/>
            </a:pPr>
            <a:endParaRPr lang="en-US" dirty="0" smtClean="0"/>
          </a:p>
          <a:p>
            <a:pPr marL="109728" indent="0">
              <a:buNone/>
            </a:pPr>
            <a:r>
              <a:rPr lang="en-US" dirty="0" smtClean="0"/>
              <a:t> </a:t>
            </a:r>
            <a:r>
              <a:rPr lang="en-US" dirty="0"/>
              <a:t>&lt;login-</a:t>
            </a:r>
            <a:r>
              <a:rPr lang="en-US" dirty="0" err="1"/>
              <a:t>config</a:t>
            </a:r>
            <a:r>
              <a:rPr lang="en-US" dirty="0"/>
              <a:t>&gt;</a:t>
            </a:r>
          </a:p>
          <a:p>
            <a:pPr marL="109728" indent="0">
              <a:buNone/>
            </a:pPr>
            <a:r>
              <a:rPr lang="en-US" dirty="0"/>
              <a:t>        &lt;</a:t>
            </a:r>
            <a:r>
              <a:rPr lang="en-US" dirty="0" err="1" smtClean="0"/>
              <a:t>auth</a:t>
            </a:r>
            <a:r>
              <a:rPr lang="en-US" dirty="0" smtClean="0"/>
              <a:t>-method&gt;DIGEST&lt;/</a:t>
            </a:r>
            <a:r>
              <a:rPr lang="en-US" dirty="0" err="1"/>
              <a:t>auth</a:t>
            </a:r>
            <a:r>
              <a:rPr lang="en-US" dirty="0"/>
              <a:t>-method&gt;</a:t>
            </a:r>
          </a:p>
          <a:p>
            <a:pPr marL="109728" indent="0">
              <a:buNone/>
            </a:pPr>
            <a:r>
              <a:rPr lang="en-US" dirty="0"/>
              <a:t>        &lt;realm-name&gt;file&lt;/realm-name&gt;</a:t>
            </a:r>
          </a:p>
          <a:p>
            <a:pPr marL="109728" indent="0">
              <a:buNone/>
            </a:pPr>
            <a:r>
              <a:rPr lang="en-US" dirty="0"/>
              <a:t>    &lt;/login-</a:t>
            </a:r>
            <a:r>
              <a:rPr lang="en-US" dirty="0" err="1"/>
              <a:t>config</a:t>
            </a:r>
            <a:r>
              <a:rPr lang="en-US" dirty="0" smtClean="0"/>
              <a:t>&gt;</a:t>
            </a:r>
          </a:p>
          <a:p>
            <a:pPr marL="109728" indent="0">
              <a:buNone/>
            </a:pPr>
            <a:endParaRPr lang="en-US" dirty="0"/>
          </a:p>
        </p:txBody>
      </p:sp>
    </p:spTree>
    <p:extLst>
      <p:ext uri="{BB962C8B-B14F-4D97-AF65-F5344CB8AC3E}">
        <p14:creationId xmlns:p14="http://schemas.microsoft.com/office/powerpoint/2010/main" val="4237856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Adding form based authentication</a:t>
            </a:r>
            <a:endParaRPr lang="en-US" dirty="0"/>
          </a:p>
        </p:txBody>
      </p:sp>
      <p:sp>
        <p:nvSpPr>
          <p:cNvPr id="3" name="Content Placeholder 2"/>
          <p:cNvSpPr>
            <a:spLocks noGrp="1"/>
          </p:cNvSpPr>
          <p:nvPr>
            <p:ph idx="1"/>
          </p:nvPr>
        </p:nvSpPr>
        <p:spPr>
          <a:xfrm>
            <a:off x="457200" y="1295400"/>
            <a:ext cx="8229600" cy="5279136"/>
          </a:xfrm>
        </p:spPr>
        <p:txBody>
          <a:bodyPr>
            <a:normAutofit/>
          </a:bodyPr>
          <a:lstStyle/>
          <a:p>
            <a:pPr marL="109728" indent="0">
              <a:buNone/>
            </a:pPr>
            <a:r>
              <a:rPr lang="en-US" dirty="0"/>
              <a:t> </a:t>
            </a:r>
            <a:r>
              <a:rPr lang="en-US" sz="2000" dirty="0"/>
              <a:t>&lt;login-</a:t>
            </a:r>
            <a:r>
              <a:rPr lang="en-US" sz="2000" dirty="0" err="1"/>
              <a:t>config</a:t>
            </a:r>
            <a:r>
              <a:rPr lang="en-US" sz="2000" dirty="0"/>
              <a:t>&gt;</a:t>
            </a:r>
          </a:p>
          <a:p>
            <a:pPr marL="109728" indent="0">
              <a:buNone/>
            </a:pPr>
            <a:r>
              <a:rPr lang="en-US" sz="2000" dirty="0"/>
              <a:t>        &lt;</a:t>
            </a:r>
            <a:r>
              <a:rPr lang="en-US" sz="2000" dirty="0" err="1"/>
              <a:t>auth</a:t>
            </a:r>
            <a:r>
              <a:rPr lang="en-US" sz="2000" dirty="0"/>
              <a:t>-method&gt;FORM&lt;/</a:t>
            </a:r>
            <a:r>
              <a:rPr lang="en-US" sz="2000" dirty="0" err="1"/>
              <a:t>auth</a:t>
            </a:r>
            <a:r>
              <a:rPr lang="en-US" sz="2000" dirty="0"/>
              <a:t>-method&gt;</a:t>
            </a:r>
          </a:p>
          <a:p>
            <a:pPr marL="109728" indent="0">
              <a:buNone/>
            </a:pPr>
            <a:r>
              <a:rPr lang="en-US" sz="2000" dirty="0"/>
              <a:t>        &lt;realm-name&gt;file&lt;/realm-name&gt;</a:t>
            </a:r>
          </a:p>
          <a:p>
            <a:pPr marL="109728" indent="0">
              <a:buNone/>
            </a:pPr>
            <a:r>
              <a:rPr lang="en-US" sz="2000" dirty="0"/>
              <a:t>        </a:t>
            </a:r>
            <a:r>
              <a:rPr lang="en-US" sz="2000" dirty="0">
                <a:solidFill>
                  <a:srgbClr val="FF0000"/>
                </a:solidFill>
              </a:rPr>
              <a:t>&lt;form-login-</a:t>
            </a:r>
            <a:r>
              <a:rPr lang="en-US" sz="2000" dirty="0" err="1">
                <a:solidFill>
                  <a:srgbClr val="FF0000"/>
                </a:solidFill>
              </a:rPr>
              <a:t>config</a:t>
            </a:r>
            <a:r>
              <a:rPr lang="en-US" sz="2000" dirty="0">
                <a:solidFill>
                  <a:srgbClr val="FF0000"/>
                </a:solidFill>
              </a:rPr>
              <a:t>&gt;</a:t>
            </a:r>
          </a:p>
          <a:p>
            <a:pPr marL="109728" indent="0">
              <a:buNone/>
            </a:pPr>
            <a:r>
              <a:rPr lang="en-US" sz="2000" dirty="0">
                <a:solidFill>
                  <a:srgbClr val="FF0000"/>
                </a:solidFill>
              </a:rPr>
              <a:t>            &lt;form-login-page&gt;/</a:t>
            </a:r>
            <a:r>
              <a:rPr lang="en-US" sz="2000" dirty="0" err="1">
                <a:solidFill>
                  <a:srgbClr val="FF0000"/>
                </a:solidFill>
              </a:rPr>
              <a:t>login.jsp</a:t>
            </a:r>
            <a:r>
              <a:rPr lang="en-US" sz="2000" dirty="0">
                <a:solidFill>
                  <a:srgbClr val="FF0000"/>
                </a:solidFill>
              </a:rPr>
              <a:t>&lt;/form-login-page&gt;</a:t>
            </a:r>
          </a:p>
          <a:p>
            <a:pPr marL="109728" indent="0">
              <a:buNone/>
            </a:pPr>
            <a:r>
              <a:rPr lang="en-US" sz="2000" dirty="0">
                <a:solidFill>
                  <a:srgbClr val="FF0000"/>
                </a:solidFill>
              </a:rPr>
              <a:t>            &lt;form-error-page&gt;/</a:t>
            </a:r>
            <a:r>
              <a:rPr lang="en-US" sz="2000" dirty="0" err="1">
                <a:solidFill>
                  <a:srgbClr val="FF0000"/>
                </a:solidFill>
              </a:rPr>
              <a:t>loginError.jsp</a:t>
            </a:r>
            <a:r>
              <a:rPr lang="en-US" sz="2000" dirty="0">
                <a:solidFill>
                  <a:srgbClr val="FF0000"/>
                </a:solidFill>
              </a:rPr>
              <a:t>&lt;/form-error-page&gt;</a:t>
            </a:r>
          </a:p>
          <a:p>
            <a:pPr marL="109728" indent="0">
              <a:buNone/>
            </a:pPr>
            <a:r>
              <a:rPr lang="en-US" sz="2000" dirty="0">
                <a:solidFill>
                  <a:srgbClr val="FF0000"/>
                </a:solidFill>
              </a:rPr>
              <a:t>        &lt;/form-login-</a:t>
            </a:r>
            <a:r>
              <a:rPr lang="en-US" sz="2000" dirty="0" err="1">
                <a:solidFill>
                  <a:srgbClr val="FF0000"/>
                </a:solidFill>
              </a:rPr>
              <a:t>config</a:t>
            </a:r>
            <a:r>
              <a:rPr lang="en-US" sz="2000" dirty="0">
                <a:solidFill>
                  <a:srgbClr val="FF0000"/>
                </a:solidFill>
              </a:rPr>
              <a:t>&gt;</a:t>
            </a:r>
          </a:p>
          <a:p>
            <a:pPr marL="109728" indent="0">
              <a:buNone/>
            </a:pPr>
            <a:r>
              <a:rPr lang="en-US" sz="2000" dirty="0"/>
              <a:t>    &lt;/login-</a:t>
            </a:r>
            <a:r>
              <a:rPr lang="en-US" sz="2000" dirty="0" err="1"/>
              <a:t>config</a:t>
            </a:r>
            <a:r>
              <a:rPr lang="en-US" sz="2000" dirty="0" smtClean="0"/>
              <a:t>&gt;</a:t>
            </a:r>
          </a:p>
          <a:p>
            <a:pPr marL="109728" indent="0">
              <a:buNone/>
            </a:pPr>
            <a:endParaRPr lang="en-US" sz="2000" dirty="0"/>
          </a:p>
          <a:p>
            <a:pPr marL="109728" indent="0">
              <a:buNone/>
            </a:pPr>
            <a:r>
              <a:rPr lang="en-US" sz="2000" dirty="0"/>
              <a:t> &lt;form action="</a:t>
            </a:r>
            <a:r>
              <a:rPr lang="en-US" sz="2000" b="1" dirty="0" err="1">
                <a:solidFill>
                  <a:srgbClr val="FF0000"/>
                </a:solidFill>
              </a:rPr>
              <a:t>j_security_check</a:t>
            </a:r>
            <a:r>
              <a:rPr lang="en-US" sz="2000" dirty="0"/>
              <a:t>" method="POST"&gt;</a:t>
            </a:r>
          </a:p>
          <a:p>
            <a:pPr marL="109728" indent="0">
              <a:buNone/>
            </a:pPr>
            <a:r>
              <a:rPr lang="en-US" sz="2000" dirty="0"/>
              <a:t>            User&lt;input type="text" name="</a:t>
            </a:r>
            <a:r>
              <a:rPr lang="en-US" sz="2000" b="1" dirty="0" err="1">
                <a:solidFill>
                  <a:srgbClr val="FF0000"/>
                </a:solidFill>
              </a:rPr>
              <a:t>j_username</a:t>
            </a:r>
            <a:r>
              <a:rPr lang="en-US" sz="2000" dirty="0"/>
              <a:t>"/&gt;&lt;</a:t>
            </a:r>
            <a:r>
              <a:rPr lang="en-US" sz="2000" dirty="0" err="1"/>
              <a:t>br</a:t>
            </a:r>
            <a:r>
              <a:rPr lang="en-US" sz="2000" dirty="0"/>
              <a:t>/&gt;</a:t>
            </a:r>
          </a:p>
          <a:p>
            <a:pPr marL="109728" indent="0">
              <a:buNone/>
            </a:pPr>
            <a:r>
              <a:rPr lang="en-US" sz="2000" dirty="0"/>
              <a:t>            Pass&lt;input type="pass" name="</a:t>
            </a:r>
            <a:r>
              <a:rPr lang="en-US" sz="2000" b="1" dirty="0" err="1">
                <a:solidFill>
                  <a:srgbClr val="FF0000"/>
                </a:solidFill>
              </a:rPr>
              <a:t>j_password</a:t>
            </a:r>
            <a:r>
              <a:rPr lang="en-US" sz="2000" dirty="0"/>
              <a:t>"/&gt;&lt;</a:t>
            </a:r>
            <a:r>
              <a:rPr lang="en-US" sz="2000" dirty="0" err="1"/>
              <a:t>br</a:t>
            </a:r>
            <a:r>
              <a:rPr lang="en-US" sz="2000" dirty="0"/>
              <a:t>/&gt;</a:t>
            </a:r>
          </a:p>
          <a:p>
            <a:pPr marL="109728" indent="0">
              <a:buNone/>
            </a:pPr>
            <a:r>
              <a:rPr lang="en-US" sz="2000" dirty="0"/>
              <a:t>            &lt;input type="submit" value="Login"/&gt;</a:t>
            </a:r>
          </a:p>
          <a:p>
            <a:pPr marL="109728" indent="0">
              <a:buNone/>
            </a:pPr>
            <a:r>
              <a:rPr lang="en-US" sz="2000" dirty="0"/>
              <a:t>  </a:t>
            </a:r>
            <a:r>
              <a:rPr lang="en-US" sz="2000" dirty="0" smtClean="0"/>
              <a:t>&lt;/</a:t>
            </a:r>
            <a:r>
              <a:rPr lang="en-US" sz="2000" dirty="0"/>
              <a:t>form&gt;</a:t>
            </a:r>
          </a:p>
        </p:txBody>
      </p:sp>
    </p:spTree>
    <p:extLst>
      <p:ext uri="{BB962C8B-B14F-4D97-AF65-F5344CB8AC3E}">
        <p14:creationId xmlns:p14="http://schemas.microsoft.com/office/powerpoint/2010/main" val="2376174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logout</a:t>
            </a:r>
            <a:endParaRPr lang="en-US" dirty="0"/>
          </a:p>
        </p:txBody>
      </p:sp>
      <p:sp>
        <p:nvSpPr>
          <p:cNvPr id="3" name="Content Placeholder 2"/>
          <p:cNvSpPr>
            <a:spLocks noGrp="1"/>
          </p:cNvSpPr>
          <p:nvPr>
            <p:ph idx="1"/>
          </p:nvPr>
        </p:nvSpPr>
        <p:spPr>
          <a:xfrm>
            <a:off x="228600" y="1828800"/>
            <a:ext cx="8763000" cy="4745736"/>
          </a:xfrm>
        </p:spPr>
        <p:txBody>
          <a:bodyPr>
            <a:normAutofit/>
          </a:bodyPr>
          <a:lstStyle/>
          <a:p>
            <a:r>
              <a:rPr lang="en-US" dirty="0" smtClean="0"/>
              <a:t>To force user to </a:t>
            </a:r>
            <a:r>
              <a:rPr lang="en-US" dirty="0" err="1" smtClean="0"/>
              <a:t>reauthenticate</a:t>
            </a:r>
            <a:r>
              <a:rPr lang="en-US" dirty="0" smtClean="0"/>
              <a:t> you invalidate the session (shown in servlet):</a:t>
            </a:r>
          </a:p>
          <a:p>
            <a:endParaRPr lang="en-US" dirty="0" smtClean="0"/>
          </a:p>
          <a:p>
            <a:pPr marL="109728" indent="0">
              <a:buNone/>
            </a:pPr>
            <a:r>
              <a:rPr lang="en-US" sz="1800" dirty="0" smtClean="0">
                <a:latin typeface="Courier" pitchFamily="49" charset="0"/>
              </a:rPr>
              <a:t>if </a:t>
            </a:r>
            <a:r>
              <a:rPr lang="en-US" sz="1800" dirty="0">
                <a:latin typeface="Courier" pitchFamily="49" charset="0"/>
              </a:rPr>
              <a:t>(</a:t>
            </a:r>
            <a:r>
              <a:rPr lang="en-US" sz="1800" dirty="0" err="1">
                <a:latin typeface="Courier" pitchFamily="49" charset="0"/>
              </a:rPr>
              <a:t>request.getSession</a:t>
            </a:r>
            <a:r>
              <a:rPr lang="en-US" sz="1800" dirty="0">
                <a:latin typeface="Courier" pitchFamily="49" charset="0"/>
              </a:rPr>
              <a:t>(false) != null) {</a:t>
            </a:r>
          </a:p>
          <a:p>
            <a:pPr marL="109728" indent="0">
              <a:buNone/>
            </a:pPr>
            <a:r>
              <a:rPr lang="en-US" sz="1800" dirty="0">
                <a:latin typeface="Courier" pitchFamily="49" charset="0"/>
              </a:rPr>
              <a:t>  </a:t>
            </a:r>
            <a:r>
              <a:rPr lang="en-US" sz="1800" dirty="0" err="1" smtClean="0">
                <a:latin typeface="Courier" pitchFamily="49" charset="0"/>
              </a:rPr>
              <a:t>request.getSession</a:t>
            </a:r>
            <a:r>
              <a:rPr lang="en-US" sz="1800" dirty="0" smtClean="0">
                <a:latin typeface="Courier" pitchFamily="49" charset="0"/>
              </a:rPr>
              <a:t>(false</a:t>
            </a:r>
            <a:r>
              <a:rPr lang="en-US" sz="1800" dirty="0">
                <a:latin typeface="Courier" pitchFamily="49" charset="0"/>
              </a:rPr>
              <a:t>).invalidate();//remove session.</a:t>
            </a:r>
          </a:p>
          <a:p>
            <a:pPr marL="109728" indent="0">
              <a:buNone/>
            </a:pPr>
            <a:r>
              <a:rPr lang="en-US" sz="1800" dirty="0" smtClean="0">
                <a:latin typeface="Courier" pitchFamily="49" charset="0"/>
              </a:rPr>
              <a:t>}</a:t>
            </a:r>
            <a:endParaRPr lang="en-US" sz="1800" dirty="0">
              <a:latin typeface="Courier" pitchFamily="49" charset="0"/>
            </a:endParaRPr>
          </a:p>
          <a:p>
            <a:pPr marL="109728" indent="0">
              <a:buNone/>
            </a:pPr>
            <a:r>
              <a:rPr lang="en-US" sz="1800" dirty="0" smtClean="0">
                <a:latin typeface="Courier" pitchFamily="49" charset="0"/>
              </a:rPr>
              <a:t>if </a:t>
            </a:r>
            <a:r>
              <a:rPr lang="en-US" sz="1800" dirty="0">
                <a:latin typeface="Courier" pitchFamily="49" charset="0"/>
              </a:rPr>
              <a:t>(</a:t>
            </a:r>
            <a:r>
              <a:rPr lang="en-US" sz="1800" dirty="0" err="1">
                <a:latin typeface="Courier" pitchFamily="49" charset="0"/>
              </a:rPr>
              <a:t>request.getSession</a:t>
            </a:r>
            <a:r>
              <a:rPr lang="en-US" sz="1800" dirty="0">
                <a:latin typeface="Courier" pitchFamily="49" charset="0"/>
              </a:rPr>
              <a:t>() != null) {</a:t>
            </a:r>
          </a:p>
          <a:p>
            <a:pPr marL="109728" indent="0">
              <a:buNone/>
            </a:pPr>
            <a:r>
              <a:rPr lang="en-US" sz="1800" dirty="0" smtClean="0">
                <a:latin typeface="Courier" pitchFamily="49" charset="0"/>
              </a:rPr>
              <a:t>  </a:t>
            </a:r>
            <a:r>
              <a:rPr lang="en-US" sz="1800" dirty="0" err="1" smtClean="0">
                <a:latin typeface="Courier" pitchFamily="49" charset="0"/>
              </a:rPr>
              <a:t>request.getSession</a:t>
            </a:r>
            <a:r>
              <a:rPr lang="en-US" sz="1800" dirty="0">
                <a:latin typeface="Courier" pitchFamily="49" charset="0"/>
              </a:rPr>
              <a:t>().invalidate();//remove session.</a:t>
            </a:r>
          </a:p>
          <a:p>
            <a:pPr marL="109728" indent="0">
              <a:buNone/>
            </a:pPr>
            <a:r>
              <a:rPr lang="en-US" sz="1800" dirty="0" smtClean="0">
                <a:latin typeface="Courier" pitchFamily="49" charset="0"/>
              </a:rPr>
              <a:t>}</a:t>
            </a:r>
            <a:endParaRPr lang="en-US" sz="1800" dirty="0">
              <a:latin typeface="Courier" pitchFamily="49" charset="0"/>
            </a:endParaRPr>
          </a:p>
          <a:p>
            <a:pPr marL="109728" indent="0">
              <a:buNone/>
            </a:pPr>
            <a:r>
              <a:rPr lang="en-US" sz="1800" dirty="0" err="1" smtClean="0">
                <a:latin typeface="Courier" pitchFamily="49" charset="0"/>
              </a:rPr>
              <a:t>response.sendRedirect</a:t>
            </a:r>
            <a:r>
              <a:rPr lang="en-US" sz="1800" dirty="0">
                <a:latin typeface="Courier" pitchFamily="49" charset="0"/>
              </a:rPr>
              <a:t>("index.html");</a:t>
            </a:r>
          </a:p>
        </p:txBody>
      </p:sp>
    </p:spTree>
    <p:extLst>
      <p:ext uri="{BB962C8B-B14F-4D97-AF65-F5344CB8AC3E}">
        <p14:creationId xmlns:p14="http://schemas.microsoft.com/office/powerpoint/2010/main" val="66724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security: server-side threats</a:t>
            </a:r>
          </a:p>
        </p:txBody>
      </p:sp>
      <p:sp>
        <p:nvSpPr>
          <p:cNvPr id="3" name="Content Placeholder 2"/>
          <p:cNvSpPr>
            <a:spLocks noGrp="1"/>
          </p:cNvSpPr>
          <p:nvPr>
            <p:ph idx="1"/>
          </p:nvPr>
        </p:nvSpPr>
        <p:spPr/>
        <p:txBody>
          <a:bodyPr>
            <a:normAutofit fontScale="92500" lnSpcReduction="10000"/>
          </a:bodyPr>
          <a:lstStyle/>
          <a:p>
            <a:r>
              <a:rPr lang="en-US" b="1" dirty="0"/>
              <a:t>Access control</a:t>
            </a:r>
            <a:r>
              <a:rPr lang="en-US" dirty="0"/>
              <a:t>: should prevent certain files </a:t>
            </a:r>
            <a:r>
              <a:rPr lang="en-US" dirty="0" smtClean="0"/>
              <a:t>being served</a:t>
            </a:r>
            <a:r>
              <a:rPr lang="en-US" dirty="0"/>
              <a:t>.</a:t>
            </a:r>
          </a:p>
          <a:p>
            <a:r>
              <a:rPr lang="en-US" dirty="0"/>
              <a:t>Complex or malicious URLs</a:t>
            </a:r>
          </a:p>
          <a:p>
            <a:r>
              <a:rPr lang="en-US" dirty="0"/>
              <a:t>Denial of service attacks</a:t>
            </a:r>
          </a:p>
          <a:p>
            <a:r>
              <a:rPr lang="en-US" dirty="0"/>
              <a:t>Remote authoring and administration tools</a:t>
            </a:r>
          </a:p>
          <a:p>
            <a:r>
              <a:rPr lang="en-US" dirty="0"/>
              <a:t>Buggy servers, with attendant security risks</a:t>
            </a:r>
          </a:p>
          <a:p>
            <a:r>
              <a:rPr lang="en-US" dirty="0"/>
              <a:t>Server-side scripting languages: C or shell CGI, PHP, ASP, JSP, Python, Ruby, all have serious security implications in </a:t>
            </a:r>
            <a:r>
              <a:rPr lang="en-US" dirty="0" smtClean="0"/>
              <a:t>configuration </a:t>
            </a:r>
            <a:r>
              <a:rPr lang="en-US" dirty="0"/>
              <a:t>and execution. File systems and permissions have to be carefully designed. </a:t>
            </a:r>
            <a:r>
              <a:rPr lang="en-US" i="1" dirty="0"/>
              <a:t>That’s before any implemented web application is even considered. . .</a:t>
            </a:r>
          </a:p>
        </p:txBody>
      </p:sp>
    </p:spTree>
    <p:extLst>
      <p:ext uri="{BB962C8B-B14F-4D97-AF65-F5344CB8AC3E}">
        <p14:creationId xmlns:p14="http://schemas.microsoft.com/office/powerpoint/2010/main" val="1090929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066800"/>
          </a:xfrm>
          <a:solidFill>
            <a:schemeClr val="bg1"/>
          </a:solidFill>
        </p:spPr>
        <p:txBody>
          <a:bodyPr>
            <a:normAutofit fontScale="90000"/>
          </a:bodyPr>
          <a:lstStyle/>
          <a:p>
            <a:r>
              <a:rPr lang="en-US" dirty="0" smtClean="0"/>
              <a:t>Link user roles to defined realms </a:t>
            </a:r>
            <a:br>
              <a:rPr lang="en-US" dirty="0" smtClean="0"/>
            </a:br>
            <a:r>
              <a:rPr lang="en-US" dirty="0" smtClean="0"/>
              <a:t>–define </a:t>
            </a:r>
            <a:r>
              <a:rPr lang="en-US" dirty="0" err="1" smtClean="0"/>
              <a:t>config</a:t>
            </a:r>
            <a:r>
              <a:rPr lang="en-US" dirty="0" smtClean="0"/>
              <a:t> file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7019925"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2057400" y="5076825"/>
            <a:ext cx="1447800" cy="990600"/>
          </a:xfrm>
          <a:prstGeom prst="wedgeRectCallout">
            <a:avLst>
              <a:gd name="adj1" fmla="val 172588"/>
              <a:gd name="adj2" fmla="val -23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a:t>
            </a:r>
            <a:r>
              <a:rPr lang="en-US" dirty="0" err="1" smtClean="0"/>
              <a:t>GlassFish</a:t>
            </a:r>
            <a:r>
              <a:rPr lang="en-US" dirty="0" smtClean="0"/>
              <a:t> descriptor</a:t>
            </a:r>
            <a:endParaRPr lang="en-US" dirty="0"/>
          </a:p>
        </p:txBody>
      </p:sp>
      <p:sp>
        <p:nvSpPr>
          <p:cNvPr id="5" name="TextBox 4"/>
          <p:cNvSpPr txBox="1"/>
          <p:nvPr/>
        </p:nvSpPr>
        <p:spPr>
          <a:xfrm>
            <a:off x="3655142" y="5434578"/>
            <a:ext cx="5336458" cy="923330"/>
          </a:xfrm>
          <a:prstGeom prst="rect">
            <a:avLst/>
          </a:prstGeom>
          <a:solidFill>
            <a:schemeClr val="bg1"/>
          </a:solidFill>
          <a:ln w="28575">
            <a:solidFill>
              <a:srgbClr val="FF0000"/>
            </a:solidFill>
          </a:ln>
        </p:spPr>
        <p:txBody>
          <a:bodyPr wrap="square" rtlCol="0">
            <a:spAutoFit/>
          </a:bodyPr>
          <a:lstStyle/>
          <a:p>
            <a:r>
              <a:rPr lang="en-US" dirty="0" smtClean="0"/>
              <a:t>Note:  Book refers to creating sun-web.xml, with newer versions of JAAS descriptor is specific to application server (i.e. </a:t>
            </a:r>
            <a:r>
              <a:rPr lang="en-US" dirty="0" err="1" smtClean="0"/>
              <a:t>GlassFish</a:t>
            </a:r>
            <a:r>
              <a:rPr lang="en-US" dirty="0" smtClean="0"/>
              <a:t>, </a:t>
            </a:r>
            <a:r>
              <a:rPr lang="en-US" dirty="0" err="1" smtClean="0"/>
              <a:t>WebLogic</a:t>
            </a:r>
            <a:r>
              <a:rPr lang="en-US" dirty="0" smtClean="0"/>
              <a:t>, etc.)</a:t>
            </a:r>
            <a:endParaRPr lang="en-US" dirty="0"/>
          </a:p>
        </p:txBody>
      </p:sp>
    </p:spTree>
    <p:extLst>
      <p:ext uri="{BB962C8B-B14F-4D97-AF65-F5344CB8AC3E}">
        <p14:creationId xmlns:p14="http://schemas.microsoft.com/office/powerpoint/2010/main" val="801039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200" y="609600"/>
            <a:ext cx="8229600" cy="1066800"/>
          </a:xfrm>
        </p:spPr>
        <p:txBody>
          <a:bodyPr/>
          <a:lstStyle/>
          <a:p>
            <a:r>
              <a:rPr lang="en-US" dirty="0"/>
              <a:t>Link user roles to defined realms</a:t>
            </a:r>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453" t="14626" r="5145" b="42687"/>
          <a:stretch/>
        </p:blipFill>
        <p:spPr bwMode="auto">
          <a:xfrm>
            <a:off x="228599" y="1752600"/>
            <a:ext cx="8544201" cy="402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3810000" y="5181600"/>
            <a:ext cx="2209800" cy="1219200"/>
          </a:xfrm>
          <a:prstGeom prst="wedgeRectCallout">
            <a:avLst>
              <a:gd name="adj1" fmla="val -117816"/>
              <a:gd name="adj2" fmla="val -225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Role defined in web.xml</a:t>
            </a:r>
            <a:endParaRPr lang="en-US" dirty="0"/>
          </a:p>
        </p:txBody>
      </p:sp>
      <p:sp>
        <p:nvSpPr>
          <p:cNvPr id="7" name="Rectangular Callout 6"/>
          <p:cNvSpPr/>
          <p:nvPr/>
        </p:nvSpPr>
        <p:spPr>
          <a:xfrm>
            <a:off x="1219200" y="5591175"/>
            <a:ext cx="2209800" cy="885825"/>
          </a:xfrm>
          <a:prstGeom prst="wedgeRectCallout">
            <a:avLst>
              <a:gd name="adj1" fmla="val -52514"/>
              <a:gd name="adj2" fmla="val -121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JAAS security realm</a:t>
            </a:r>
            <a:endParaRPr lang="en-US" dirty="0"/>
          </a:p>
        </p:txBody>
      </p:sp>
    </p:spTree>
    <p:extLst>
      <p:ext uri="{BB962C8B-B14F-4D97-AF65-F5344CB8AC3E}">
        <p14:creationId xmlns:p14="http://schemas.microsoft.com/office/powerpoint/2010/main" val="1033698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HTTPS</a:t>
            </a:r>
            <a:endParaRPr lang="en-US" dirty="0"/>
          </a:p>
        </p:txBody>
      </p:sp>
      <p:sp>
        <p:nvSpPr>
          <p:cNvPr id="3" name="Content Placeholder 2"/>
          <p:cNvSpPr>
            <a:spLocks noGrp="1"/>
          </p:cNvSpPr>
          <p:nvPr>
            <p:ph idx="1"/>
          </p:nvPr>
        </p:nvSpPr>
        <p:spPr>
          <a:xfrm>
            <a:off x="152400" y="1143000"/>
            <a:ext cx="8839200" cy="5431536"/>
          </a:xfrm>
        </p:spPr>
        <p:txBody>
          <a:bodyPr/>
          <a:lstStyle/>
          <a:p>
            <a:r>
              <a:rPr lang="en-US" dirty="0" smtClean="0"/>
              <a:t>Important security note, while input type “pass” masks input </a:t>
            </a:r>
            <a:r>
              <a:rPr lang="en-US" i="1" dirty="0" smtClean="0"/>
              <a:t>submission is sent in the clear</a:t>
            </a:r>
          </a:p>
          <a:p>
            <a:r>
              <a:rPr lang="en-US" b="1" i="1" dirty="0" smtClean="0"/>
              <a:t>Always</a:t>
            </a:r>
            <a:r>
              <a:rPr lang="en-US" i="1" dirty="0" smtClean="0"/>
              <a:t> </a:t>
            </a:r>
            <a:r>
              <a:rPr lang="en-US" dirty="0" smtClean="0"/>
              <a:t>have any login page through HTTPS</a:t>
            </a:r>
          </a:p>
          <a:p>
            <a:r>
              <a:rPr lang="en-US" dirty="0" smtClean="0"/>
              <a:t>Specifying HTTPS required in web.xml:</a:t>
            </a:r>
          </a:p>
          <a:p>
            <a:pPr marL="109728" indent="0">
              <a:buNone/>
            </a:pPr>
            <a:r>
              <a:rPr lang="en-US" sz="2000" dirty="0"/>
              <a:t>&lt;security-constraint&gt;</a:t>
            </a:r>
          </a:p>
          <a:p>
            <a:pPr marL="109728" indent="0">
              <a:buNone/>
            </a:pPr>
            <a:r>
              <a:rPr lang="en-US" sz="2000" dirty="0"/>
              <a:t>        &lt;user-data-constraint&gt;</a:t>
            </a:r>
          </a:p>
          <a:p>
            <a:pPr marL="109728" indent="0">
              <a:buNone/>
            </a:pPr>
            <a:r>
              <a:rPr lang="en-US" sz="2000" dirty="0"/>
              <a:t>            &lt;transport-guarantee&gt;CONFIDENTIAL&lt;/transport-guarantee&gt;</a:t>
            </a:r>
          </a:p>
          <a:p>
            <a:pPr marL="109728" indent="0">
              <a:buNone/>
            </a:pPr>
            <a:r>
              <a:rPr lang="en-US" sz="2000" dirty="0"/>
              <a:t>        &lt;/user-data-constraint</a:t>
            </a:r>
            <a:r>
              <a:rPr lang="en-US" sz="3200" dirty="0" smtClean="0"/>
              <a:t>&gt;</a:t>
            </a:r>
          </a:p>
          <a:p>
            <a:pPr marL="109728" indent="0">
              <a:buNone/>
            </a:pPr>
            <a:r>
              <a:rPr lang="en-US" sz="3200" dirty="0"/>
              <a:t>	</a:t>
            </a:r>
            <a:r>
              <a:rPr lang="en-US" sz="3200" dirty="0" smtClean="0"/>
              <a:t>…. </a:t>
            </a:r>
          </a:p>
          <a:p>
            <a:pPr marL="109728" indent="0">
              <a:buNone/>
            </a:pPr>
            <a:r>
              <a:rPr lang="en-US" sz="2000" dirty="0" smtClean="0"/>
              <a:t>&lt;/security-constraint</a:t>
            </a:r>
            <a:r>
              <a:rPr lang="en-US" sz="2000" dirty="0"/>
              <a:t>&gt;</a:t>
            </a:r>
          </a:p>
          <a:p>
            <a:pPr marL="109728" indent="0">
              <a:buNone/>
            </a:pPr>
            <a:endParaRPr lang="en-US" sz="3200" dirty="0"/>
          </a:p>
        </p:txBody>
      </p:sp>
    </p:spTree>
    <p:extLst>
      <p:ext uri="{BB962C8B-B14F-4D97-AF65-F5344CB8AC3E}">
        <p14:creationId xmlns:p14="http://schemas.microsoft.com/office/powerpoint/2010/main" val="393062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 </a:t>
            </a:r>
            <a:r>
              <a:rPr lang="en-US" dirty="0" err="1" smtClean="0"/>
              <a:t>NetBeans</a:t>
            </a:r>
            <a:r>
              <a:rPr lang="en-US" dirty="0" smtClean="0"/>
              <a:t> tools (web.xml)</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75" t="14691" r="3537" b="31379"/>
          <a:stretch/>
        </p:blipFill>
        <p:spPr bwMode="auto">
          <a:xfrm>
            <a:off x="457200" y="1752600"/>
            <a:ext cx="833775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5257800" y="4876800"/>
            <a:ext cx="1295400" cy="685800"/>
          </a:xfrm>
          <a:prstGeom prst="wedgeRectCallout">
            <a:avLst>
              <a:gd name="adj1" fmla="val -254657"/>
              <a:gd name="adj2" fmla="val 4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Enable</a:t>
            </a:r>
            <a:endParaRPr lang="en-US" dirty="0"/>
          </a:p>
        </p:txBody>
      </p:sp>
      <p:sp>
        <p:nvSpPr>
          <p:cNvPr id="6" name="Rectangular Callout 5"/>
          <p:cNvSpPr/>
          <p:nvPr/>
        </p:nvSpPr>
        <p:spPr>
          <a:xfrm>
            <a:off x="6781800" y="5638800"/>
            <a:ext cx="2013154" cy="762000"/>
          </a:xfrm>
          <a:prstGeom prst="wedgeRectCallout">
            <a:avLst>
              <a:gd name="adj1" fmla="val -214626"/>
              <a:gd name="adj2" fmla="val 12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to CONFIDENTIAL</a:t>
            </a:r>
            <a:endParaRPr lang="en-US" dirty="0"/>
          </a:p>
        </p:txBody>
      </p:sp>
    </p:spTree>
    <p:extLst>
      <p:ext uri="{BB962C8B-B14F-4D97-AF65-F5344CB8AC3E}">
        <p14:creationId xmlns:p14="http://schemas.microsoft.com/office/powerpoint/2010/main" val="2550353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Configuring production HTTPS</a:t>
            </a:r>
            <a:endParaRPr lang="en-US" dirty="0"/>
          </a:p>
        </p:txBody>
      </p:sp>
      <p:sp>
        <p:nvSpPr>
          <p:cNvPr id="3" name="Content Placeholder 2"/>
          <p:cNvSpPr>
            <a:spLocks noGrp="1"/>
          </p:cNvSpPr>
          <p:nvPr>
            <p:ph idx="1"/>
          </p:nvPr>
        </p:nvSpPr>
        <p:spPr>
          <a:xfrm>
            <a:off x="457200" y="1447800"/>
            <a:ext cx="8229600" cy="5126736"/>
          </a:xfrm>
        </p:spPr>
        <p:txBody>
          <a:bodyPr/>
          <a:lstStyle/>
          <a:p>
            <a:r>
              <a:rPr lang="en-US" dirty="0" smtClean="0"/>
              <a:t>By default </a:t>
            </a:r>
            <a:r>
              <a:rPr lang="en-US" dirty="0" err="1" smtClean="0"/>
              <a:t>GlassFish</a:t>
            </a:r>
            <a:r>
              <a:rPr lang="en-US" dirty="0" smtClean="0"/>
              <a:t> uses self-signed certificate, thus the warning you see when you access the https pages</a:t>
            </a:r>
          </a:p>
          <a:p>
            <a:r>
              <a:rPr lang="en-US" dirty="0" smtClean="0"/>
              <a:t>For a production environment you would need to get your certificate signed by a trusted certificate authority (currently minimum about $400)</a:t>
            </a:r>
          </a:p>
        </p:txBody>
      </p:sp>
      <p:sp>
        <p:nvSpPr>
          <p:cNvPr id="4" name="Rectangle 3"/>
          <p:cNvSpPr/>
          <p:nvPr/>
        </p:nvSpPr>
        <p:spPr>
          <a:xfrm>
            <a:off x="609600" y="4572000"/>
            <a:ext cx="7924800" cy="1828800"/>
          </a:xfrm>
          <a:prstGeom prst="rect">
            <a:avLst/>
          </a:prstGeom>
          <a:solidFill>
            <a:srgbClr val="E8D0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WARNING</a:t>
            </a:r>
            <a:r>
              <a:rPr lang="en-US" dirty="0" smtClean="0">
                <a:solidFill>
                  <a:schemeClr val="tx1"/>
                </a:solidFill>
              </a:rPr>
              <a:t> before you start messing with certificates</a:t>
            </a:r>
          </a:p>
          <a:p>
            <a:pPr algn="ctr"/>
            <a:r>
              <a:rPr lang="en-US" dirty="0">
                <a:solidFill>
                  <a:schemeClr val="tx1"/>
                </a:solidFill>
              </a:rPr>
              <a:t>Go into your C:\</a:t>
            </a:r>
            <a:r>
              <a:rPr lang="en-US" dirty="0" smtClean="0">
                <a:solidFill>
                  <a:schemeClr val="tx1"/>
                </a:solidFill>
              </a:rPr>
              <a:t>Users\cw1491\GlassFish_Server\glassfish\domains\domain1\config</a:t>
            </a:r>
          </a:p>
          <a:p>
            <a:pPr algn="ctr"/>
            <a:r>
              <a:rPr lang="en-US" dirty="0" smtClean="0">
                <a:solidFill>
                  <a:schemeClr val="tx1"/>
                </a:solidFill>
              </a:rPr>
              <a:t>Directory and make a backup copy of </a:t>
            </a:r>
            <a:r>
              <a:rPr lang="en-US" b="1" dirty="0" err="1" smtClean="0">
                <a:solidFill>
                  <a:schemeClr val="tx1"/>
                </a:solidFill>
              </a:rPr>
              <a:t>cacerts.jks</a:t>
            </a:r>
            <a:r>
              <a:rPr lang="en-US" dirty="0" smtClean="0">
                <a:solidFill>
                  <a:schemeClr val="tx1"/>
                </a:solidFill>
              </a:rPr>
              <a:t> and </a:t>
            </a:r>
            <a:r>
              <a:rPr lang="en-US" b="1" dirty="0" err="1" smtClean="0">
                <a:solidFill>
                  <a:schemeClr val="tx1"/>
                </a:solidFill>
              </a:rPr>
              <a:t>keystore.jks</a:t>
            </a:r>
            <a:endParaRPr lang="en-US" b="1" dirty="0" smtClean="0">
              <a:solidFill>
                <a:schemeClr val="tx1"/>
              </a:solidFill>
            </a:endParaRPr>
          </a:p>
          <a:p>
            <a:pPr algn="ctr"/>
            <a:r>
              <a:rPr lang="en-US" dirty="0" smtClean="0">
                <a:solidFill>
                  <a:schemeClr val="tx1"/>
                </a:solidFill>
              </a:rPr>
              <a:t>Playing with </a:t>
            </a:r>
            <a:r>
              <a:rPr lang="en-US" dirty="0" err="1" smtClean="0">
                <a:solidFill>
                  <a:schemeClr val="tx1"/>
                </a:solidFill>
              </a:rPr>
              <a:t>keystores</a:t>
            </a:r>
            <a:r>
              <a:rPr lang="en-US" dirty="0" smtClean="0">
                <a:solidFill>
                  <a:schemeClr val="tx1"/>
                </a:solidFill>
              </a:rPr>
              <a:t> is very finicky and if you get one step wrong you </a:t>
            </a:r>
            <a:r>
              <a:rPr lang="en-US" b="1" dirty="0" smtClean="0">
                <a:solidFill>
                  <a:schemeClr val="tx1"/>
                </a:solidFill>
              </a:rPr>
              <a:t>won’t be able to start your server back up</a:t>
            </a:r>
            <a:endParaRPr lang="en-US" b="1" dirty="0">
              <a:solidFill>
                <a:schemeClr val="tx1"/>
              </a:solidFill>
            </a:endParaRPr>
          </a:p>
        </p:txBody>
      </p:sp>
    </p:spTree>
    <p:extLst>
      <p:ext uri="{BB962C8B-B14F-4D97-AF65-F5344CB8AC3E}">
        <p14:creationId xmlns:p14="http://schemas.microsoft.com/office/powerpoint/2010/main" val="238651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Certificate generation</a:t>
            </a:r>
            <a:endParaRPr lang="en-US" dirty="0"/>
          </a:p>
        </p:txBody>
      </p:sp>
      <p:sp>
        <p:nvSpPr>
          <p:cNvPr id="3" name="Content Placeholder 2"/>
          <p:cNvSpPr>
            <a:spLocks noGrp="1"/>
          </p:cNvSpPr>
          <p:nvPr>
            <p:ph idx="1"/>
          </p:nvPr>
        </p:nvSpPr>
        <p:spPr>
          <a:xfrm>
            <a:off x="457200" y="1295400"/>
            <a:ext cx="8229600" cy="5279136"/>
          </a:xfrm>
        </p:spPr>
        <p:txBody>
          <a:bodyPr/>
          <a:lstStyle/>
          <a:p>
            <a:r>
              <a:rPr lang="en-US" dirty="0" smtClean="0"/>
              <a:t>Create the certificate in the domain </a:t>
            </a:r>
            <a:r>
              <a:rPr lang="en-US" dirty="0" err="1" smtClean="0"/>
              <a:t>config</a:t>
            </a:r>
            <a:r>
              <a:rPr lang="en-US" dirty="0" smtClean="0"/>
              <a:t> dir.</a:t>
            </a:r>
          </a:p>
          <a:p>
            <a:pPr marL="109728" indent="0">
              <a:buNone/>
            </a:pPr>
            <a:r>
              <a:rPr lang="en-US" sz="1600" dirty="0"/>
              <a:t>C:\Users\cw1491\GlassFish_Server\glassfish\domains\domain1\config&gt;"\Program Files\Java\jdk1.7.0_10"\bin\</a:t>
            </a:r>
            <a:r>
              <a:rPr lang="en-US" sz="1600" dirty="0" err="1"/>
              <a:t>keytool</a:t>
            </a:r>
            <a:r>
              <a:rPr lang="en-US" sz="1600" dirty="0"/>
              <a:t> -</a:t>
            </a:r>
            <a:r>
              <a:rPr lang="en-US" sz="1600" dirty="0" err="1"/>
              <a:t>genkey</a:t>
            </a:r>
            <a:r>
              <a:rPr lang="en-US" sz="1600" dirty="0"/>
              <a:t> -</a:t>
            </a:r>
            <a:r>
              <a:rPr lang="en-US" sz="1600" dirty="0" err="1"/>
              <a:t>keyalg</a:t>
            </a:r>
            <a:r>
              <a:rPr lang="en-US" sz="1600" dirty="0"/>
              <a:t> RSA -alias </a:t>
            </a:r>
            <a:r>
              <a:rPr lang="en-US" sz="1600" b="1" dirty="0" err="1"/>
              <a:t>mydomain</a:t>
            </a:r>
            <a:r>
              <a:rPr lang="en-US" sz="1600" dirty="0"/>
              <a:t> -</a:t>
            </a:r>
            <a:r>
              <a:rPr lang="en-US" sz="1600" dirty="0" err="1"/>
              <a:t>keystore</a:t>
            </a:r>
            <a:r>
              <a:rPr lang="en-US" sz="1600" dirty="0"/>
              <a:t> </a:t>
            </a:r>
            <a:r>
              <a:rPr lang="en-US" sz="1600" dirty="0" err="1"/>
              <a:t>keystore.jks</a:t>
            </a:r>
            <a:r>
              <a:rPr lang="en-US" sz="1600" dirty="0"/>
              <a:t> -</a:t>
            </a:r>
            <a:r>
              <a:rPr lang="en-US" sz="1600" dirty="0" err="1"/>
              <a:t>storepass</a:t>
            </a:r>
            <a:r>
              <a:rPr lang="en-US" sz="1600" dirty="0"/>
              <a:t> </a:t>
            </a:r>
            <a:r>
              <a:rPr lang="en-US" sz="1600" b="1" dirty="0" err="1"/>
              <a:t>changeit</a:t>
            </a:r>
            <a:r>
              <a:rPr lang="en-US" sz="1600" dirty="0"/>
              <a:t> -validity 360 -</a:t>
            </a:r>
            <a:r>
              <a:rPr lang="en-US" sz="1600" dirty="0" err="1"/>
              <a:t>keysize</a:t>
            </a:r>
            <a:r>
              <a:rPr lang="en-US" sz="1600" dirty="0"/>
              <a:t> 2048</a:t>
            </a:r>
          </a:p>
          <a:p>
            <a:pPr marL="109728" indent="0">
              <a:buNone/>
            </a:pPr>
            <a:endParaRPr lang="en-US" dirty="0"/>
          </a:p>
        </p:txBody>
      </p:sp>
      <p:pic>
        <p:nvPicPr>
          <p:cNvPr id="4" name="Picture 3"/>
          <p:cNvPicPr/>
          <p:nvPr/>
        </p:nvPicPr>
        <p:blipFill>
          <a:blip r:embed="rId2"/>
          <a:stretch>
            <a:fillRect/>
          </a:stretch>
        </p:blipFill>
        <p:spPr>
          <a:xfrm>
            <a:off x="304800" y="2743200"/>
            <a:ext cx="6945923" cy="3886200"/>
          </a:xfrm>
          <a:prstGeom prst="rect">
            <a:avLst/>
          </a:prstGeom>
        </p:spPr>
      </p:pic>
      <p:sp>
        <p:nvSpPr>
          <p:cNvPr id="5" name="Rectangular Callout 4"/>
          <p:cNvSpPr/>
          <p:nvPr/>
        </p:nvSpPr>
        <p:spPr>
          <a:xfrm>
            <a:off x="7391400" y="3751384"/>
            <a:ext cx="1676400" cy="1049216"/>
          </a:xfrm>
          <a:prstGeom prst="wedgeRectCallout">
            <a:avLst>
              <a:gd name="adj1" fmla="val -277943"/>
              <a:gd name="adj2" fmla="val -167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default password for </a:t>
            </a:r>
            <a:r>
              <a:rPr lang="en-US" dirty="0" err="1" smtClean="0"/>
              <a:t>GlassFish</a:t>
            </a:r>
            <a:r>
              <a:rPr lang="en-US" dirty="0" smtClean="0"/>
              <a:t> key store</a:t>
            </a:r>
            <a:endParaRPr lang="en-US" dirty="0"/>
          </a:p>
        </p:txBody>
      </p:sp>
    </p:spTree>
    <p:extLst>
      <p:ext uri="{BB962C8B-B14F-4D97-AF65-F5344CB8AC3E}">
        <p14:creationId xmlns:p14="http://schemas.microsoft.com/office/powerpoint/2010/main" val="3937017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certificate signing request</a:t>
            </a:r>
            <a:endParaRPr lang="en-US" dirty="0"/>
          </a:p>
        </p:txBody>
      </p:sp>
      <p:sp>
        <p:nvSpPr>
          <p:cNvPr id="3" name="Content Placeholder 2"/>
          <p:cNvSpPr>
            <a:spLocks noGrp="1"/>
          </p:cNvSpPr>
          <p:nvPr>
            <p:ph idx="1"/>
          </p:nvPr>
        </p:nvSpPr>
        <p:spPr/>
        <p:txBody>
          <a:bodyPr/>
          <a:lstStyle/>
          <a:p>
            <a:r>
              <a:rPr lang="en-US" b="1" dirty="0"/>
              <a:t>Generate a certificate signing request (CSR) </a:t>
            </a:r>
            <a:endParaRPr lang="en-US" b="1" dirty="0" smtClean="0"/>
          </a:p>
          <a:p>
            <a:pPr marL="109728" indent="0">
              <a:buNone/>
            </a:pPr>
            <a:r>
              <a:rPr lang="en-US" dirty="0" err="1" smtClean="0"/>
              <a:t>keytool</a:t>
            </a:r>
            <a:r>
              <a:rPr lang="en-US" dirty="0" smtClean="0"/>
              <a:t> </a:t>
            </a:r>
            <a:r>
              <a:rPr lang="en-US" dirty="0"/>
              <a:t>-</a:t>
            </a:r>
            <a:r>
              <a:rPr lang="en-US" dirty="0" err="1"/>
              <a:t>certreq</a:t>
            </a:r>
            <a:r>
              <a:rPr lang="en-US" dirty="0"/>
              <a:t> -alias </a:t>
            </a:r>
            <a:r>
              <a:rPr lang="en-US" u="sng" dirty="0" err="1"/>
              <a:t>mydomain</a:t>
            </a:r>
            <a:r>
              <a:rPr lang="en-US" dirty="0"/>
              <a:t> -</a:t>
            </a:r>
            <a:r>
              <a:rPr lang="en-US" dirty="0" err="1"/>
              <a:t>keystore</a:t>
            </a:r>
            <a:r>
              <a:rPr lang="en-US" dirty="0"/>
              <a:t> </a:t>
            </a:r>
            <a:r>
              <a:rPr lang="en-US" u="sng" dirty="0" err="1"/>
              <a:t>keystore.jks</a:t>
            </a:r>
            <a:r>
              <a:rPr lang="en-US" dirty="0"/>
              <a:t> -file </a:t>
            </a:r>
            <a:r>
              <a:rPr lang="en-US" u="sng" dirty="0" err="1"/>
              <a:t>mydomain.csr</a:t>
            </a:r>
            <a:endParaRPr lang="en-US" dirty="0"/>
          </a:p>
          <a:p>
            <a:endParaRPr lang="en-US" dirty="0" smtClean="0"/>
          </a:p>
          <a:p>
            <a:r>
              <a:rPr lang="en-US" dirty="0" smtClean="0"/>
              <a:t>Send to </a:t>
            </a:r>
            <a:r>
              <a:rPr lang="en-US" dirty="0" err="1" smtClean="0"/>
              <a:t>Verisign</a:t>
            </a:r>
            <a:r>
              <a:rPr lang="en-US" dirty="0" smtClean="0"/>
              <a:t> or the like and pay to have them sign it</a:t>
            </a:r>
            <a:endParaRPr lang="en-US" dirty="0"/>
          </a:p>
        </p:txBody>
      </p:sp>
    </p:spTree>
    <p:extLst>
      <p:ext uri="{BB962C8B-B14F-4D97-AF65-F5344CB8AC3E}">
        <p14:creationId xmlns:p14="http://schemas.microsoft.com/office/powerpoint/2010/main" val="1741068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Installing production certificate</a:t>
            </a:r>
            <a:endParaRPr lang="en-US" dirty="0"/>
          </a:p>
        </p:txBody>
      </p:sp>
      <p:sp>
        <p:nvSpPr>
          <p:cNvPr id="3" name="Content Placeholder 2"/>
          <p:cNvSpPr>
            <a:spLocks noGrp="1"/>
          </p:cNvSpPr>
          <p:nvPr>
            <p:ph idx="1"/>
          </p:nvPr>
        </p:nvSpPr>
        <p:spPr>
          <a:xfrm>
            <a:off x="457200" y="1143000"/>
            <a:ext cx="8229600" cy="5431536"/>
          </a:xfrm>
        </p:spPr>
        <p:txBody>
          <a:bodyPr/>
          <a:lstStyle/>
          <a:p>
            <a:r>
              <a:rPr lang="en-US" dirty="0" smtClean="0"/>
              <a:t>Install it in the </a:t>
            </a:r>
            <a:r>
              <a:rPr lang="en-US" dirty="0" err="1" smtClean="0"/>
              <a:t>keystore</a:t>
            </a:r>
            <a:r>
              <a:rPr lang="en-US" dirty="0" smtClean="0"/>
              <a:t>:</a:t>
            </a:r>
          </a:p>
          <a:p>
            <a:pPr marL="109728" indent="0">
              <a:buNone/>
            </a:pPr>
            <a:endParaRPr lang="en-US" dirty="0" smtClean="0"/>
          </a:p>
          <a:p>
            <a:pPr marL="109728" indent="0">
              <a:buNone/>
            </a:pPr>
            <a:endParaRPr lang="en-US" dirty="0"/>
          </a:p>
          <a:p>
            <a:r>
              <a:rPr lang="en-US" dirty="0" smtClean="0"/>
              <a:t>The “</a:t>
            </a:r>
            <a:r>
              <a:rPr lang="en-US" u="sng" dirty="0" err="1"/>
              <a:t>mydomain</a:t>
            </a:r>
            <a:r>
              <a:rPr lang="en-US" dirty="0" smtClean="0"/>
              <a:t>” above is the nickname you will need to use to reference the certificate in </a:t>
            </a:r>
            <a:r>
              <a:rPr lang="en-US" dirty="0" err="1" smtClean="0"/>
              <a:t>GlassFish</a:t>
            </a:r>
            <a:endParaRPr lang="en-US" dirty="0" smtClean="0"/>
          </a:p>
          <a:p>
            <a:r>
              <a:rPr lang="en-US" dirty="0"/>
              <a:t>Open </a:t>
            </a:r>
            <a:r>
              <a:rPr lang="en-US" sz="1600" dirty="0" err="1" smtClean="0"/>
              <a:t>GlassFish_Server</a:t>
            </a:r>
            <a:r>
              <a:rPr lang="en-US" sz="1600" dirty="0" smtClean="0"/>
              <a:t>\glassfish\domains\domain1\</a:t>
            </a:r>
            <a:r>
              <a:rPr lang="en-US" sz="1600" dirty="0" err="1" smtClean="0"/>
              <a:t>config</a:t>
            </a:r>
            <a:r>
              <a:rPr lang="en-US" sz="1600" dirty="0" smtClean="0"/>
              <a:t>\domain.xml</a:t>
            </a:r>
          </a:p>
          <a:p>
            <a:pPr lvl="1"/>
            <a:r>
              <a:rPr lang="en-US" dirty="0"/>
              <a:t>Perform a global replace of “s1as” with </a:t>
            </a:r>
            <a:r>
              <a:rPr lang="en-US" dirty="0" smtClean="0"/>
              <a:t>“</a:t>
            </a:r>
            <a:r>
              <a:rPr lang="en-US" u="sng" dirty="0" err="1"/>
              <a:t>mydomain</a:t>
            </a:r>
            <a:r>
              <a:rPr lang="en-US" dirty="0" smtClean="0"/>
              <a:t>”</a:t>
            </a:r>
          </a:p>
          <a:p>
            <a:pPr lvl="1"/>
            <a:r>
              <a:rPr lang="en-US" dirty="0" smtClean="0"/>
              <a:t>Restart </a:t>
            </a:r>
            <a:r>
              <a:rPr lang="en-US" dirty="0" err="1" smtClean="0"/>
              <a:t>GlassFish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28739079"/>
              </p:ext>
            </p:extLst>
          </p:nvPr>
        </p:nvGraphicFramePr>
        <p:xfrm>
          <a:off x="381000" y="1752600"/>
          <a:ext cx="8229600" cy="548640"/>
        </p:xfrm>
        <a:graphic>
          <a:graphicData uri="http://schemas.openxmlformats.org/drawingml/2006/table">
            <a:tbl>
              <a:tblPr/>
              <a:tblGrid>
                <a:gridCol w="8229600"/>
              </a:tblGrid>
              <a:tr h="534414">
                <a:tc>
                  <a:txBody>
                    <a:bodyPr/>
                    <a:lstStyle/>
                    <a:p>
                      <a:pPr algn="l" fontAlgn="base"/>
                      <a:r>
                        <a:rPr kumimoji="0" lang="en-US" b="0" i="0" u="none" kern="1200" dirty="0" err="1" smtClean="0">
                          <a:solidFill>
                            <a:schemeClr val="tx1"/>
                          </a:solidFill>
                          <a:effectLst/>
                          <a:latin typeface="Courier New" panose="02070309020205020404" pitchFamily="49" charset="0"/>
                          <a:ea typeface="+mn-ea"/>
                          <a:cs typeface="Courier New" panose="02070309020205020404" pitchFamily="49" charset="0"/>
                        </a:rPr>
                        <a:t>keytool</a:t>
                      </a:r>
                      <a:r>
                        <a:rPr kumimoji="0" lang="en-US" b="0" i="0" u="none" kern="1200" dirty="0" smtClean="0">
                          <a:solidFill>
                            <a:schemeClr val="tx1"/>
                          </a:solidFill>
                          <a:effectLst/>
                          <a:latin typeface="Courier New" panose="02070309020205020404" pitchFamily="49" charset="0"/>
                          <a:ea typeface="+mn-ea"/>
                          <a:cs typeface="Courier New" panose="02070309020205020404" pitchFamily="49" charset="0"/>
                        </a:rPr>
                        <a:t> -import -</a:t>
                      </a:r>
                      <a:r>
                        <a:rPr kumimoji="0" lang="en-US" b="0" i="0" u="none" kern="1200" dirty="0" err="1" smtClean="0">
                          <a:solidFill>
                            <a:schemeClr val="tx1"/>
                          </a:solidFill>
                          <a:effectLst/>
                          <a:latin typeface="Courier New" panose="02070309020205020404" pitchFamily="49" charset="0"/>
                          <a:ea typeface="+mn-ea"/>
                          <a:cs typeface="Courier New" panose="02070309020205020404" pitchFamily="49" charset="0"/>
                        </a:rPr>
                        <a:t>trustcacerts</a:t>
                      </a:r>
                      <a:r>
                        <a:rPr kumimoji="0" lang="en-US" b="0" i="0" u="none" kern="1200" dirty="0" smtClean="0">
                          <a:solidFill>
                            <a:schemeClr val="tx1"/>
                          </a:solidFill>
                          <a:effectLst/>
                          <a:latin typeface="Courier New" panose="02070309020205020404" pitchFamily="49" charset="0"/>
                          <a:ea typeface="+mn-ea"/>
                          <a:cs typeface="Courier New" panose="02070309020205020404" pitchFamily="49" charset="0"/>
                        </a:rPr>
                        <a:t> -alias </a:t>
                      </a:r>
                      <a:r>
                        <a:rPr kumimoji="0" lang="en-US" b="0" i="0" u="none" kern="1200" dirty="0" err="1" smtClean="0">
                          <a:solidFill>
                            <a:schemeClr val="tx1"/>
                          </a:solidFill>
                          <a:effectLst/>
                          <a:latin typeface="Courier New" panose="02070309020205020404" pitchFamily="49" charset="0"/>
                          <a:ea typeface="+mn-ea"/>
                          <a:cs typeface="Courier New" panose="02070309020205020404" pitchFamily="49" charset="0"/>
                        </a:rPr>
                        <a:t>mydomain</a:t>
                      </a:r>
                      <a:r>
                        <a:rPr kumimoji="0" lang="en-US" b="0" i="0" u="none" kern="1200" dirty="0" smtClean="0">
                          <a:solidFill>
                            <a:schemeClr val="tx1"/>
                          </a:solidFill>
                          <a:effectLst/>
                          <a:latin typeface="Courier New" panose="02070309020205020404" pitchFamily="49" charset="0"/>
                          <a:ea typeface="+mn-ea"/>
                          <a:cs typeface="Courier New" panose="02070309020205020404" pitchFamily="49" charset="0"/>
                        </a:rPr>
                        <a:t> -file mydomain.crt -</a:t>
                      </a:r>
                      <a:r>
                        <a:rPr kumimoji="0" lang="en-US" b="0" i="0" u="none" kern="1200" dirty="0" err="1" smtClean="0">
                          <a:solidFill>
                            <a:schemeClr val="tx1"/>
                          </a:solidFill>
                          <a:effectLst/>
                          <a:latin typeface="Courier New" panose="02070309020205020404" pitchFamily="49" charset="0"/>
                          <a:ea typeface="+mn-ea"/>
                          <a:cs typeface="Courier New" panose="02070309020205020404" pitchFamily="49" charset="0"/>
                        </a:rPr>
                        <a:t>keystore</a:t>
                      </a:r>
                      <a:r>
                        <a:rPr kumimoji="0" lang="en-US" b="0" i="0" u="none" kern="1200" dirty="0" smtClean="0">
                          <a:solidFill>
                            <a:schemeClr val="tx1"/>
                          </a:solidFill>
                          <a:effectLst/>
                          <a:latin typeface="Courier New" panose="02070309020205020404" pitchFamily="49" charset="0"/>
                          <a:ea typeface="+mn-ea"/>
                          <a:cs typeface="Courier New" panose="02070309020205020404" pitchFamily="49" charset="0"/>
                        </a:rPr>
                        <a:t> </a:t>
                      </a:r>
                      <a:r>
                        <a:rPr kumimoji="0" lang="en-US" b="0" i="0" u="none" kern="1200" dirty="0" err="1" smtClean="0">
                          <a:solidFill>
                            <a:schemeClr val="tx1"/>
                          </a:solidFill>
                          <a:effectLst/>
                          <a:latin typeface="Courier New" panose="02070309020205020404" pitchFamily="49" charset="0"/>
                          <a:ea typeface="+mn-ea"/>
                          <a:cs typeface="Courier New" panose="02070309020205020404" pitchFamily="49" charset="0"/>
                        </a:rPr>
                        <a:t>keystore.jks</a:t>
                      </a:r>
                      <a:endParaRPr lang="en-US" sz="1800" b="0" i="0" u="none" dirty="0">
                        <a:effectLst/>
                        <a:latin typeface="Courier New" panose="02070309020205020404" pitchFamily="49" charset="0"/>
                        <a:cs typeface="Courier New" panose="02070309020205020404" pitchFamily="49"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700646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Certificate realm</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r>
              <a:rPr lang="en-US" dirty="0" smtClean="0"/>
              <a:t>Uses client-side certificates for authentication</a:t>
            </a:r>
          </a:p>
          <a:p>
            <a:r>
              <a:rPr lang="en-US" dirty="0" smtClean="0"/>
              <a:t>Not useful for general web application, but advantageous when additional security wanted</a:t>
            </a:r>
          </a:p>
          <a:p>
            <a:pPr lvl="1"/>
            <a:r>
              <a:rPr lang="en-US" dirty="0" smtClean="0"/>
              <a:t>Server to server connections</a:t>
            </a:r>
          </a:p>
          <a:p>
            <a:pPr lvl="1"/>
            <a:r>
              <a:rPr lang="en-US" dirty="0" smtClean="0"/>
              <a:t>Tight control over user base – corporation issues certificates to employees for accessing corporate intranet remotely</a:t>
            </a:r>
          </a:p>
          <a:p>
            <a:pPr lvl="2"/>
            <a:r>
              <a:rPr lang="en-US" dirty="0" smtClean="0"/>
              <a:t>Eliminates risk of hacker getting in through password alone</a:t>
            </a:r>
          </a:p>
          <a:p>
            <a:pPr lvl="2"/>
            <a:r>
              <a:rPr lang="en-US" dirty="0" smtClean="0"/>
              <a:t>Certificates signed by company, if computer with certificate gets compromised certificate is revoked</a:t>
            </a:r>
          </a:p>
        </p:txBody>
      </p:sp>
    </p:spTree>
    <p:extLst>
      <p:ext uri="{BB962C8B-B14F-4D97-AF65-F5344CB8AC3E}">
        <p14:creationId xmlns:p14="http://schemas.microsoft.com/office/powerpoint/2010/main" val="1758531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realm cont.</a:t>
            </a:r>
            <a:endParaRPr lang="en-US" dirty="0"/>
          </a:p>
        </p:txBody>
      </p:sp>
      <p:sp>
        <p:nvSpPr>
          <p:cNvPr id="3" name="Content Placeholder 2"/>
          <p:cNvSpPr>
            <a:spLocks noGrp="1"/>
          </p:cNvSpPr>
          <p:nvPr>
            <p:ph idx="1"/>
          </p:nvPr>
        </p:nvSpPr>
        <p:spPr/>
        <p:txBody>
          <a:bodyPr>
            <a:normAutofit/>
          </a:bodyPr>
          <a:lstStyle/>
          <a:p>
            <a:r>
              <a:rPr lang="en-US" dirty="0" smtClean="0"/>
              <a:t>To create client certificates:</a:t>
            </a:r>
          </a:p>
          <a:p>
            <a:pPr marL="109728" indent="0">
              <a:buNone/>
            </a:pPr>
            <a:r>
              <a:rPr lang="en-US" sz="1400" dirty="0" err="1">
                <a:latin typeface="Courier" pitchFamily="49" charset="0"/>
              </a:rPr>
              <a:t>keytool</a:t>
            </a:r>
            <a:r>
              <a:rPr lang="en-US" sz="1400" dirty="0">
                <a:latin typeface="Courier" pitchFamily="49" charset="0"/>
              </a:rPr>
              <a:t> -</a:t>
            </a:r>
            <a:r>
              <a:rPr lang="en-US" sz="1400" dirty="0" err="1">
                <a:latin typeface="Courier" pitchFamily="49" charset="0"/>
              </a:rPr>
              <a:t>genkey</a:t>
            </a:r>
            <a:r>
              <a:rPr lang="en-US" sz="1400" dirty="0">
                <a:latin typeface="Courier" pitchFamily="49" charset="0"/>
              </a:rPr>
              <a:t> -v -alias </a:t>
            </a:r>
            <a:r>
              <a:rPr lang="en-US" sz="1400" dirty="0" err="1">
                <a:latin typeface="Courier" pitchFamily="49" charset="0"/>
              </a:rPr>
              <a:t>selfsignedkey</a:t>
            </a:r>
            <a:r>
              <a:rPr lang="en-US" sz="1400" dirty="0">
                <a:latin typeface="Courier" pitchFamily="49" charset="0"/>
              </a:rPr>
              <a:t> -</a:t>
            </a:r>
            <a:r>
              <a:rPr lang="en-US" sz="1400" dirty="0" err="1">
                <a:latin typeface="Courier" pitchFamily="49" charset="0"/>
              </a:rPr>
              <a:t>keyalg</a:t>
            </a:r>
            <a:r>
              <a:rPr lang="en-US" sz="1400" dirty="0">
                <a:latin typeface="Courier" pitchFamily="49" charset="0"/>
              </a:rPr>
              <a:t> RSA -</a:t>
            </a:r>
            <a:r>
              <a:rPr lang="en-US" sz="1400" dirty="0" err="1">
                <a:latin typeface="Courier" pitchFamily="49" charset="0"/>
              </a:rPr>
              <a:t>storetype</a:t>
            </a:r>
            <a:r>
              <a:rPr lang="en-US" sz="1400" dirty="0">
                <a:latin typeface="Courier" pitchFamily="49" charset="0"/>
              </a:rPr>
              <a:t> PKCS12 -</a:t>
            </a:r>
            <a:r>
              <a:rPr lang="en-US" sz="1400" dirty="0" err="1">
                <a:latin typeface="Courier" pitchFamily="49" charset="0"/>
              </a:rPr>
              <a:t>keystore</a:t>
            </a:r>
            <a:r>
              <a:rPr lang="en-US" sz="1400" dirty="0">
                <a:latin typeface="Courier" pitchFamily="49" charset="0"/>
              </a:rPr>
              <a:t> client_keystore.p12 -</a:t>
            </a:r>
            <a:r>
              <a:rPr lang="en-US" sz="1400" dirty="0" err="1">
                <a:latin typeface="Courier" pitchFamily="49" charset="0"/>
              </a:rPr>
              <a:t>storepass</a:t>
            </a:r>
            <a:r>
              <a:rPr lang="en-US" sz="1400" dirty="0">
                <a:latin typeface="Courier" pitchFamily="49" charset="0"/>
              </a:rPr>
              <a:t> </a:t>
            </a:r>
            <a:r>
              <a:rPr lang="en-US" sz="1400" dirty="0" smtClean="0">
                <a:latin typeface="Courier" pitchFamily="49" charset="0"/>
              </a:rPr>
              <a:t>password</a:t>
            </a:r>
          </a:p>
          <a:p>
            <a:pPr marL="109728" indent="0">
              <a:buNone/>
            </a:pPr>
            <a:r>
              <a:rPr lang="en-US" dirty="0" smtClean="0"/>
              <a:t>Install it in the browser</a:t>
            </a:r>
          </a:p>
          <a:p>
            <a:pPr lvl="1"/>
            <a:r>
              <a:rPr lang="en-US" sz="2000" dirty="0" smtClean="0"/>
              <a:t>Usually in browser’s advanced tab under encryption something like “manage certificates”</a:t>
            </a:r>
          </a:p>
          <a:p>
            <a:pPr lvl="1"/>
            <a:r>
              <a:rPr lang="en-US" sz="2000" dirty="0" smtClean="0"/>
              <a:t>Import the generated “.p12” file</a:t>
            </a:r>
          </a:p>
          <a:p>
            <a:r>
              <a:rPr lang="en-US" sz="2200" dirty="0" smtClean="0"/>
              <a:t>Export to format that </a:t>
            </a:r>
            <a:r>
              <a:rPr lang="en-US" sz="2200" dirty="0" err="1" smtClean="0"/>
              <a:t>GlassFish</a:t>
            </a:r>
            <a:r>
              <a:rPr lang="en-US" sz="2200" dirty="0" smtClean="0"/>
              <a:t> can import:</a:t>
            </a:r>
          </a:p>
          <a:p>
            <a:pPr marL="109728" indent="0">
              <a:buNone/>
            </a:pPr>
            <a:r>
              <a:rPr lang="en-US" sz="1400" dirty="0" err="1">
                <a:latin typeface="Courier" pitchFamily="49" charset="0"/>
              </a:rPr>
              <a:t>keytool</a:t>
            </a:r>
            <a:r>
              <a:rPr lang="en-US" sz="1400" dirty="0">
                <a:latin typeface="Courier" pitchFamily="49" charset="0"/>
              </a:rPr>
              <a:t> -export -alias </a:t>
            </a:r>
            <a:r>
              <a:rPr lang="en-US" sz="1400" dirty="0" err="1">
                <a:latin typeface="Courier" pitchFamily="49" charset="0"/>
              </a:rPr>
              <a:t>selfsignedkey</a:t>
            </a:r>
            <a:r>
              <a:rPr lang="en-US" sz="1400" dirty="0">
                <a:latin typeface="Courier" pitchFamily="49" charset="0"/>
              </a:rPr>
              <a:t> -</a:t>
            </a:r>
            <a:r>
              <a:rPr lang="en-US" sz="1400" dirty="0" err="1">
                <a:latin typeface="Courier" pitchFamily="49" charset="0"/>
              </a:rPr>
              <a:t>keystore</a:t>
            </a:r>
            <a:r>
              <a:rPr lang="en-US" sz="1400" dirty="0">
                <a:latin typeface="Courier" pitchFamily="49" charset="0"/>
              </a:rPr>
              <a:t> client_keystore.p12 -</a:t>
            </a:r>
            <a:r>
              <a:rPr lang="en-US" sz="1400" dirty="0" err="1">
                <a:latin typeface="Courier" pitchFamily="49" charset="0"/>
              </a:rPr>
              <a:t>storetype</a:t>
            </a:r>
            <a:r>
              <a:rPr lang="en-US" sz="1400" dirty="0">
                <a:latin typeface="Courier" pitchFamily="49" charset="0"/>
              </a:rPr>
              <a:t> PKCS12 -</a:t>
            </a:r>
            <a:r>
              <a:rPr lang="en-US" sz="1400" dirty="0" err="1">
                <a:latin typeface="Courier" pitchFamily="49" charset="0"/>
              </a:rPr>
              <a:t>storepass</a:t>
            </a:r>
            <a:r>
              <a:rPr lang="en-US" sz="1400" dirty="0">
                <a:latin typeface="Courier" pitchFamily="49" charset="0"/>
              </a:rPr>
              <a:t> </a:t>
            </a:r>
            <a:r>
              <a:rPr lang="en-US" sz="1400" dirty="0" smtClean="0">
                <a:latin typeface="Courier" pitchFamily="49" charset="0"/>
              </a:rPr>
              <a:t>password -</a:t>
            </a:r>
            <a:r>
              <a:rPr lang="en-US" sz="1400" dirty="0" err="1" smtClean="0">
                <a:latin typeface="Courier" pitchFamily="49" charset="0"/>
              </a:rPr>
              <a:t>rfc</a:t>
            </a:r>
            <a:r>
              <a:rPr lang="en-US" sz="1400" dirty="0" smtClean="0">
                <a:latin typeface="Courier" pitchFamily="49" charset="0"/>
              </a:rPr>
              <a:t> selfsigned.cer</a:t>
            </a:r>
          </a:p>
          <a:p>
            <a:pPr marL="109728" indent="0">
              <a:buNone/>
            </a:pPr>
            <a:r>
              <a:rPr lang="en-US" sz="1400" dirty="0" err="1">
                <a:latin typeface="Courier" pitchFamily="49" charset="0"/>
              </a:rPr>
              <a:t>keytool</a:t>
            </a:r>
            <a:r>
              <a:rPr lang="en-US" sz="1400" dirty="0">
                <a:latin typeface="Courier" pitchFamily="49" charset="0"/>
              </a:rPr>
              <a:t> -export -alias </a:t>
            </a:r>
            <a:r>
              <a:rPr lang="en-US" sz="1400" dirty="0" err="1">
                <a:latin typeface="Courier" pitchFamily="49" charset="0"/>
              </a:rPr>
              <a:t>selfsignedkey</a:t>
            </a:r>
            <a:r>
              <a:rPr lang="en-US" sz="1400" dirty="0">
                <a:latin typeface="Courier" pitchFamily="49" charset="0"/>
              </a:rPr>
              <a:t> -</a:t>
            </a:r>
            <a:r>
              <a:rPr lang="en-US" sz="1400" dirty="0" err="1">
                <a:latin typeface="Courier" pitchFamily="49" charset="0"/>
              </a:rPr>
              <a:t>keystore</a:t>
            </a:r>
            <a:r>
              <a:rPr lang="en-US" sz="1400" dirty="0">
                <a:latin typeface="Courier" pitchFamily="49" charset="0"/>
              </a:rPr>
              <a:t> client_keystore.p12 -</a:t>
            </a:r>
            <a:r>
              <a:rPr lang="en-US" sz="1400" dirty="0" err="1">
                <a:latin typeface="Courier" pitchFamily="49" charset="0"/>
              </a:rPr>
              <a:t>storetype</a:t>
            </a:r>
            <a:r>
              <a:rPr lang="en-US" sz="1400" dirty="0">
                <a:latin typeface="Courier" pitchFamily="49" charset="0"/>
              </a:rPr>
              <a:t> PKCS12 -</a:t>
            </a:r>
            <a:r>
              <a:rPr lang="en-US" sz="1400" dirty="0" err="1">
                <a:latin typeface="Courier" pitchFamily="49" charset="0"/>
              </a:rPr>
              <a:t>storepass</a:t>
            </a:r>
            <a:r>
              <a:rPr lang="en-US" sz="1400" dirty="0">
                <a:latin typeface="Courier" pitchFamily="49" charset="0"/>
              </a:rPr>
              <a:t> password </a:t>
            </a:r>
            <a:r>
              <a:rPr lang="en-US" sz="1400" dirty="0" smtClean="0">
                <a:latin typeface="Courier" pitchFamily="49" charset="0"/>
              </a:rPr>
              <a:t>-file selfsigned.cer</a:t>
            </a:r>
            <a:endParaRPr lang="en-US" sz="1400" dirty="0">
              <a:latin typeface="Courier" pitchFamily="49" charset="0"/>
            </a:endParaRPr>
          </a:p>
          <a:p>
            <a:r>
              <a:rPr lang="en-US" sz="2200" dirty="0" smtClean="0"/>
              <a:t>Import into </a:t>
            </a:r>
            <a:r>
              <a:rPr lang="en-US" sz="2200" dirty="0" err="1" smtClean="0"/>
              <a:t>GlassFish</a:t>
            </a:r>
            <a:endParaRPr lang="en-US" sz="2200" dirty="0"/>
          </a:p>
          <a:p>
            <a:pPr marL="109728" indent="0">
              <a:buNone/>
            </a:pPr>
            <a:r>
              <a:rPr lang="en-US" sz="1200" dirty="0" err="1">
                <a:latin typeface="Courier" pitchFamily="49" charset="0"/>
              </a:rPr>
              <a:t>keytool</a:t>
            </a:r>
            <a:r>
              <a:rPr lang="en-US" sz="1200" dirty="0">
                <a:latin typeface="Courier" pitchFamily="49" charset="0"/>
              </a:rPr>
              <a:t> -import -file selfsigned.cer -</a:t>
            </a:r>
            <a:r>
              <a:rPr lang="en-US" sz="1200" dirty="0" err="1">
                <a:latin typeface="Courier" pitchFamily="49" charset="0"/>
              </a:rPr>
              <a:t>keystore</a:t>
            </a:r>
            <a:r>
              <a:rPr lang="en-US" sz="1200" dirty="0">
                <a:latin typeface="Courier" pitchFamily="49" charset="0"/>
              </a:rPr>
              <a:t> </a:t>
            </a:r>
            <a:r>
              <a:rPr lang="en-US" sz="1200" dirty="0" err="1" smtClean="0">
                <a:latin typeface="Courier" pitchFamily="49" charset="0"/>
              </a:rPr>
              <a:t>cacerts.jks</a:t>
            </a:r>
            <a:r>
              <a:rPr lang="en-US" sz="1200" dirty="0" smtClean="0">
                <a:latin typeface="Courier" pitchFamily="49" charset="0"/>
              </a:rPr>
              <a:t> -</a:t>
            </a:r>
            <a:r>
              <a:rPr lang="en-US" sz="1200" dirty="0" err="1">
                <a:latin typeface="Courier" pitchFamily="49" charset="0"/>
              </a:rPr>
              <a:t>storepass</a:t>
            </a:r>
            <a:r>
              <a:rPr lang="en-US" sz="1200" dirty="0">
                <a:latin typeface="Courier" pitchFamily="49" charset="0"/>
              </a:rPr>
              <a:t> </a:t>
            </a:r>
            <a:r>
              <a:rPr lang="en-US" sz="1200" dirty="0" err="1" smtClean="0">
                <a:latin typeface="Courier" pitchFamily="49" charset="0"/>
              </a:rPr>
              <a:t>changeit</a:t>
            </a:r>
            <a:endParaRPr lang="en-US" sz="1200" dirty="0">
              <a:latin typeface="Courier" pitchFamily="49" charset="0"/>
            </a:endParaRPr>
          </a:p>
          <a:p>
            <a:endParaRPr lang="en-US" dirty="0" smtClean="0"/>
          </a:p>
          <a:p>
            <a:endParaRPr lang="en-US" dirty="0"/>
          </a:p>
        </p:txBody>
      </p:sp>
    </p:spTree>
    <p:extLst>
      <p:ext uri="{BB962C8B-B14F-4D97-AF65-F5344CB8AC3E}">
        <p14:creationId xmlns:p14="http://schemas.microsoft.com/office/powerpoint/2010/main" val="327227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programming: application security</a:t>
            </a:r>
          </a:p>
        </p:txBody>
      </p:sp>
      <p:sp>
        <p:nvSpPr>
          <p:cNvPr id="3" name="Content Placeholder 2"/>
          <p:cNvSpPr>
            <a:spLocks noGrp="1"/>
          </p:cNvSpPr>
          <p:nvPr>
            <p:ph idx="1"/>
          </p:nvPr>
        </p:nvSpPr>
        <p:spPr/>
        <p:txBody>
          <a:bodyPr>
            <a:normAutofit fontScale="92500"/>
          </a:bodyPr>
          <a:lstStyle/>
          <a:p>
            <a:pPr marL="109728" indent="0">
              <a:buNone/>
            </a:pPr>
            <a:r>
              <a:rPr lang="en-US" dirty="0"/>
              <a:t>Many issues </a:t>
            </a:r>
            <a:endParaRPr lang="en-US" dirty="0" smtClean="0"/>
          </a:p>
          <a:p>
            <a:r>
              <a:rPr lang="en-US" b="1" dirty="0" smtClean="0"/>
              <a:t>Input </a:t>
            </a:r>
            <a:r>
              <a:rPr lang="en-US" b="1" dirty="0"/>
              <a:t>validation</a:t>
            </a:r>
            <a:r>
              <a:rPr lang="en-US" dirty="0"/>
              <a:t>: to prevent SQL </a:t>
            </a:r>
            <a:r>
              <a:rPr lang="en-US" dirty="0" smtClean="0"/>
              <a:t>injection, command </a:t>
            </a:r>
            <a:r>
              <a:rPr lang="en-US" dirty="0"/>
              <a:t>injection, other conﬁdentiality attacks.</a:t>
            </a:r>
          </a:p>
          <a:p>
            <a:r>
              <a:rPr lang="en-US" b="1" dirty="0"/>
              <a:t>Ajax</a:t>
            </a:r>
            <a:r>
              <a:rPr lang="en-US" dirty="0"/>
              <a:t>: beware client-side validation! </a:t>
            </a:r>
            <a:r>
              <a:rPr lang="en-US" dirty="0" smtClean="0"/>
              <a:t>Understand </a:t>
            </a:r>
            <a:r>
              <a:rPr lang="en-US" dirty="0" err="1" smtClean="0"/>
              <a:t>metacharacters</a:t>
            </a:r>
            <a:r>
              <a:rPr lang="en-US" dirty="0" smtClean="0"/>
              <a:t> </a:t>
            </a:r>
            <a:r>
              <a:rPr lang="en-US" dirty="0"/>
              <a:t>at every point. Use </a:t>
            </a:r>
            <a:r>
              <a:rPr lang="en-US" dirty="0" smtClean="0"/>
              <a:t>labels/indexes for </a:t>
            </a:r>
            <a:r>
              <a:rPr lang="en-US" dirty="0"/>
              <a:t>hidden values, not values themselves.</a:t>
            </a:r>
          </a:p>
          <a:p>
            <a:r>
              <a:rPr lang="en-US" b="1" dirty="0" smtClean="0"/>
              <a:t>Output </a:t>
            </a:r>
            <a:r>
              <a:rPr lang="en-US" b="1" dirty="0"/>
              <a:t>ﬁltering</a:t>
            </a:r>
            <a:r>
              <a:rPr lang="en-US" dirty="0"/>
              <a:t>: </a:t>
            </a:r>
            <a:r>
              <a:rPr lang="en-US" dirty="0" smtClean="0"/>
              <a:t>Beware passing informative </a:t>
            </a:r>
            <a:r>
              <a:rPr lang="en-US" dirty="0"/>
              <a:t>error messages.</a:t>
            </a:r>
          </a:p>
          <a:p>
            <a:r>
              <a:rPr lang="en-US" b="1" dirty="0" smtClean="0"/>
              <a:t>Careful </a:t>
            </a:r>
            <a:r>
              <a:rPr lang="en-US" b="1" dirty="0"/>
              <a:t>cryptography</a:t>
            </a:r>
            <a:r>
              <a:rPr lang="en-US" dirty="0"/>
              <a:t>: encryption/hashing </a:t>
            </a:r>
            <a:r>
              <a:rPr lang="en-US" dirty="0" smtClean="0"/>
              <a:t>to protect </a:t>
            </a:r>
            <a:r>
              <a:rPr lang="en-US" dirty="0"/>
              <a:t>server state in client, use of </a:t>
            </a:r>
            <a:r>
              <a:rPr lang="en-US" dirty="0" smtClean="0"/>
              <a:t>appropriate authentication </a:t>
            </a:r>
            <a:r>
              <a:rPr lang="en-US" dirty="0"/>
              <a:t>mechanisms for web </a:t>
            </a:r>
            <a:r>
              <a:rPr lang="en-US" dirty="0" smtClean="0"/>
              <a:t>accounts</a:t>
            </a:r>
            <a:endParaRPr lang="en-US" dirty="0"/>
          </a:p>
        </p:txBody>
      </p:sp>
    </p:spTree>
    <p:extLst>
      <p:ext uri="{BB962C8B-B14F-4D97-AF65-F5344CB8AC3E}">
        <p14:creationId xmlns:p14="http://schemas.microsoft.com/office/powerpoint/2010/main" val="3171607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realm cont.</a:t>
            </a:r>
            <a:endParaRPr lang="en-US" dirty="0"/>
          </a:p>
        </p:txBody>
      </p:sp>
      <p:sp>
        <p:nvSpPr>
          <p:cNvPr id="3" name="Content Placeholder 2"/>
          <p:cNvSpPr>
            <a:spLocks noGrp="1"/>
          </p:cNvSpPr>
          <p:nvPr>
            <p:ph idx="1"/>
          </p:nvPr>
        </p:nvSpPr>
        <p:spPr/>
        <p:txBody>
          <a:bodyPr/>
          <a:lstStyle/>
          <a:p>
            <a:r>
              <a:rPr lang="en-US" dirty="0" smtClean="0"/>
              <a:t>Previous steps will establish certificates signed by themselves as a trusted certificate authority (not something you want to do in a production environment, but convenient for development)</a:t>
            </a:r>
          </a:p>
          <a:p>
            <a:r>
              <a:rPr lang="en-US" dirty="0" smtClean="0"/>
              <a:t>Result is client-side certificates sent from the browser are trusted implicitly i.e. require no additional verification of user other than presenting their certificate</a:t>
            </a:r>
            <a:endParaRPr lang="en-US" dirty="0"/>
          </a:p>
        </p:txBody>
      </p:sp>
    </p:spTree>
    <p:extLst>
      <p:ext uri="{BB962C8B-B14F-4D97-AF65-F5344CB8AC3E}">
        <p14:creationId xmlns:p14="http://schemas.microsoft.com/office/powerpoint/2010/main" val="1276386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client-certificate access</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sz="2400" dirty="0" smtClean="0"/>
              <a:t>In web.xml </a:t>
            </a:r>
          </a:p>
          <a:p>
            <a:pPr marL="109728" indent="0">
              <a:buNone/>
            </a:pPr>
            <a:r>
              <a:rPr lang="en-US" sz="2400" dirty="0" smtClean="0"/>
              <a:t>&lt;</a:t>
            </a:r>
            <a:r>
              <a:rPr lang="en-US" sz="2400" dirty="0"/>
              <a:t>login-</a:t>
            </a:r>
            <a:r>
              <a:rPr lang="en-US" sz="2400" dirty="0" err="1"/>
              <a:t>config</a:t>
            </a:r>
            <a:r>
              <a:rPr lang="en-US" sz="2400" dirty="0"/>
              <a:t>&gt;</a:t>
            </a:r>
          </a:p>
          <a:p>
            <a:pPr marL="109728" indent="0">
              <a:buNone/>
            </a:pPr>
            <a:r>
              <a:rPr lang="en-US" sz="2400" dirty="0"/>
              <a:t>        &lt;</a:t>
            </a:r>
            <a:r>
              <a:rPr lang="en-US" sz="2400" dirty="0" err="1" smtClean="0"/>
              <a:t>auth</a:t>
            </a:r>
            <a:r>
              <a:rPr lang="en-US" sz="2400" dirty="0" smtClean="0"/>
              <a:t>-method&gt;CLIENT-CERT&lt;/</a:t>
            </a:r>
            <a:r>
              <a:rPr lang="en-US" sz="2400" dirty="0" err="1"/>
              <a:t>auth</a:t>
            </a:r>
            <a:r>
              <a:rPr lang="en-US" sz="2400" dirty="0"/>
              <a:t>-method&gt;</a:t>
            </a:r>
          </a:p>
          <a:p>
            <a:pPr marL="109728" indent="0">
              <a:buNone/>
            </a:pPr>
            <a:r>
              <a:rPr lang="en-US" sz="2400" dirty="0"/>
              <a:t>        &lt;</a:t>
            </a:r>
            <a:r>
              <a:rPr lang="en-US" sz="2400" dirty="0" smtClean="0"/>
              <a:t>realm-name&gt;certificate&lt;/</a:t>
            </a:r>
            <a:r>
              <a:rPr lang="en-US" sz="2400" dirty="0"/>
              <a:t>realm-name&gt;</a:t>
            </a:r>
          </a:p>
          <a:p>
            <a:pPr marL="109728" indent="0">
              <a:buNone/>
            </a:pPr>
            <a:r>
              <a:rPr lang="en-US" sz="2400" dirty="0"/>
              <a:t> </a:t>
            </a:r>
            <a:r>
              <a:rPr lang="en-US" sz="2400" dirty="0" smtClean="0"/>
              <a:t>&lt;/</a:t>
            </a:r>
            <a:r>
              <a:rPr lang="en-US" sz="2400" dirty="0"/>
              <a:t>login-</a:t>
            </a:r>
            <a:r>
              <a:rPr lang="en-US" sz="2400" dirty="0" err="1"/>
              <a:t>config</a:t>
            </a:r>
            <a:r>
              <a:rPr lang="en-US" sz="2400" dirty="0"/>
              <a:t>&gt;</a:t>
            </a:r>
          </a:p>
          <a:p>
            <a:endParaRPr lang="en-US" dirty="0" smtClean="0"/>
          </a:p>
          <a:p>
            <a:r>
              <a:rPr lang="en-US" dirty="0" smtClean="0"/>
              <a:t>This has the effect of </a:t>
            </a:r>
            <a:r>
              <a:rPr lang="en-US" dirty="0" err="1" smtClean="0"/>
              <a:t>GlassFish</a:t>
            </a:r>
            <a:r>
              <a:rPr lang="en-US" dirty="0" smtClean="0"/>
              <a:t> asking the client for a certificate for authorization when the client requests a protected page</a:t>
            </a:r>
          </a:p>
          <a:p>
            <a:r>
              <a:rPr lang="en-US" dirty="0" smtClean="0"/>
              <a:t>On the client side the way this typically works is browser will prompt you to pick a certificate you have installed which should be used for authentication</a:t>
            </a:r>
            <a:endParaRPr lang="en-US" dirty="0"/>
          </a:p>
        </p:txBody>
      </p:sp>
    </p:spTree>
    <p:extLst>
      <p:ext uri="{BB962C8B-B14F-4D97-AF65-F5344CB8AC3E}">
        <p14:creationId xmlns:p14="http://schemas.microsoft.com/office/powerpoint/2010/main" val="3696002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Configuring client-certificate access</a:t>
            </a:r>
          </a:p>
        </p:txBody>
      </p:sp>
      <p:sp>
        <p:nvSpPr>
          <p:cNvPr id="3" name="Content Placeholder 2"/>
          <p:cNvSpPr>
            <a:spLocks noGrp="1"/>
          </p:cNvSpPr>
          <p:nvPr>
            <p:ph idx="1"/>
          </p:nvPr>
        </p:nvSpPr>
        <p:spPr>
          <a:xfrm>
            <a:off x="457200" y="1371600"/>
            <a:ext cx="8229600" cy="5202936"/>
          </a:xfrm>
        </p:spPr>
        <p:txBody>
          <a:bodyPr/>
          <a:lstStyle/>
          <a:p>
            <a:r>
              <a:rPr lang="en-US" dirty="0" smtClean="0"/>
              <a:t>Any page that requires certificate based authentication must be accessed via HTTPS so security constraints should be set to CONFIDENTIAL as described earlier</a:t>
            </a:r>
          </a:p>
          <a:p>
            <a:endParaRPr lang="en-US" dirty="0"/>
          </a:p>
        </p:txBody>
      </p:sp>
    </p:spTree>
    <p:extLst>
      <p:ext uri="{BB962C8B-B14F-4D97-AF65-F5344CB8AC3E}">
        <p14:creationId xmlns:p14="http://schemas.microsoft.com/office/powerpoint/2010/main" val="1185617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a:t>Configuring client-certificate access</a:t>
            </a:r>
          </a:p>
        </p:txBody>
      </p:sp>
      <p:sp>
        <p:nvSpPr>
          <p:cNvPr id="3" name="Content Placeholder 2"/>
          <p:cNvSpPr>
            <a:spLocks noGrp="1"/>
          </p:cNvSpPr>
          <p:nvPr>
            <p:ph idx="1"/>
          </p:nvPr>
        </p:nvSpPr>
        <p:spPr>
          <a:xfrm>
            <a:off x="457200" y="1371600"/>
            <a:ext cx="8229600" cy="5202936"/>
          </a:xfrm>
        </p:spPr>
        <p:txBody>
          <a:bodyPr/>
          <a:lstStyle/>
          <a:p>
            <a:r>
              <a:rPr lang="en-US" dirty="0" smtClean="0"/>
              <a:t>Modify glassfish-web.xml</a:t>
            </a:r>
          </a:p>
          <a:p>
            <a:pPr marL="109728" indent="0">
              <a:buNone/>
            </a:pPr>
            <a:r>
              <a:rPr lang="en-US" sz="1800" dirty="0">
                <a:latin typeface="Courier" pitchFamily="49" charset="0"/>
              </a:rPr>
              <a:t>&lt;context-root&gt;/</a:t>
            </a:r>
            <a:r>
              <a:rPr lang="en-US" sz="1800" dirty="0" err="1">
                <a:latin typeface="Courier" pitchFamily="49" charset="0"/>
              </a:rPr>
              <a:t>certificaterealm</a:t>
            </a:r>
            <a:r>
              <a:rPr lang="en-US" sz="1800" dirty="0">
                <a:latin typeface="Courier" pitchFamily="49" charset="0"/>
              </a:rPr>
              <a:t>&lt;/context-root&gt;</a:t>
            </a:r>
          </a:p>
          <a:p>
            <a:pPr marL="109728" indent="0">
              <a:buNone/>
            </a:pPr>
            <a:r>
              <a:rPr lang="en-US" sz="1800" dirty="0">
                <a:latin typeface="Courier" pitchFamily="49" charset="0"/>
              </a:rPr>
              <a:t>&lt;security-role-mapping&gt;</a:t>
            </a:r>
          </a:p>
          <a:p>
            <a:pPr marL="109728" indent="0">
              <a:buNone/>
            </a:pPr>
            <a:r>
              <a:rPr lang="en-US" sz="1800" dirty="0">
                <a:latin typeface="Courier" pitchFamily="49" charset="0"/>
              </a:rPr>
              <a:t>  &lt;role-name&gt;user&lt;/role-name&gt;</a:t>
            </a:r>
          </a:p>
          <a:p>
            <a:pPr marL="109728" indent="0">
              <a:buNone/>
            </a:pPr>
            <a:r>
              <a:rPr lang="en-US" sz="1800" dirty="0">
                <a:latin typeface="Courier" pitchFamily="49" charset="0"/>
              </a:rPr>
              <a:t>  &lt;principal-name&gt;CN=Chad Williams, OU=CS, O=CCSU, L=New Britain, ST=CT, C=US&lt;/principal-name&gt;</a:t>
            </a:r>
          </a:p>
          <a:p>
            <a:pPr marL="109728" indent="0">
              <a:buNone/>
            </a:pPr>
            <a:r>
              <a:rPr lang="en-US" sz="1800" dirty="0">
                <a:latin typeface="Courier" pitchFamily="49" charset="0"/>
              </a:rPr>
              <a:t>&lt;/security-role-mapping</a:t>
            </a:r>
            <a:r>
              <a:rPr lang="en-US" sz="1800" dirty="0" smtClean="0">
                <a:latin typeface="Courier" pitchFamily="49" charset="0"/>
              </a:rPr>
              <a:t>&gt;</a:t>
            </a:r>
          </a:p>
          <a:p>
            <a:r>
              <a:rPr lang="en-US" dirty="0" smtClean="0"/>
              <a:t>You can get the principal name by calling:</a:t>
            </a:r>
          </a:p>
          <a:p>
            <a:pPr marL="109728" indent="0">
              <a:buNone/>
            </a:pPr>
            <a:r>
              <a:rPr lang="en-US" dirty="0" err="1"/>
              <a:t>keytool</a:t>
            </a:r>
            <a:r>
              <a:rPr lang="en-US" dirty="0"/>
              <a:t> -</a:t>
            </a:r>
            <a:r>
              <a:rPr lang="en-US" dirty="0" err="1"/>
              <a:t>printcert</a:t>
            </a:r>
            <a:r>
              <a:rPr lang="en-US" dirty="0"/>
              <a:t> -file </a:t>
            </a:r>
            <a:r>
              <a:rPr lang="en-US" dirty="0" smtClean="0"/>
              <a:t>selfsigned.cer</a:t>
            </a:r>
          </a:p>
          <a:p>
            <a:r>
              <a:rPr lang="en-US" dirty="0" smtClean="0"/>
              <a:t>Then copying the “issuer” that gets printed</a:t>
            </a:r>
            <a:endParaRPr lang="en-US" dirty="0"/>
          </a:p>
        </p:txBody>
      </p:sp>
    </p:spTree>
    <p:extLst>
      <p:ext uri="{BB962C8B-B14F-4D97-AF65-F5344CB8AC3E}">
        <p14:creationId xmlns:p14="http://schemas.microsoft.com/office/powerpoint/2010/main" val="761213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GlassFish</a:t>
            </a:r>
            <a:r>
              <a:rPr lang="en-US" dirty="0" smtClean="0"/>
              <a:t> wizard</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34" t="17947" r="3131" b="37099"/>
          <a:stretch/>
        </p:blipFill>
        <p:spPr bwMode="auto">
          <a:xfrm>
            <a:off x="304799" y="1752600"/>
            <a:ext cx="85559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465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 of file and certificate</a:t>
            </a:r>
            <a:endParaRPr lang="en-US" dirty="0"/>
          </a:p>
        </p:txBody>
      </p:sp>
      <p:sp>
        <p:nvSpPr>
          <p:cNvPr id="3" name="Content Placeholder 2"/>
          <p:cNvSpPr>
            <a:spLocks noGrp="1"/>
          </p:cNvSpPr>
          <p:nvPr>
            <p:ph idx="1"/>
          </p:nvPr>
        </p:nvSpPr>
        <p:spPr/>
        <p:txBody>
          <a:bodyPr>
            <a:normAutofit lnSpcReduction="10000"/>
          </a:bodyPr>
          <a:lstStyle/>
          <a:p>
            <a:r>
              <a:rPr lang="en-US" dirty="0" smtClean="0"/>
              <a:t>Both the previous methods  file realm, certificate realm provide very secure authentication suitable for a production environment, but have weaknesses</a:t>
            </a:r>
          </a:p>
          <a:p>
            <a:pPr lvl="1"/>
            <a:r>
              <a:rPr lang="en-US" b="1" dirty="0" smtClean="0"/>
              <a:t>File realm </a:t>
            </a:r>
            <a:r>
              <a:rPr lang="en-US" dirty="0" smtClean="0"/>
              <a:t>– authentication against application server properties</a:t>
            </a:r>
          </a:p>
          <a:p>
            <a:pPr lvl="2"/>
            <a:r>
              <a:rPr lang="en-US" dirty="0" smtClean="0"/>
              <a:t>Difficult to maintain</a:t>
            </a:r>
          </a:p>
          <a:p>
            <a:pPr lvl="2"/>
            <a:r>
              <a:rPr lang="en-US" dirty="0" smtClean="0"/>
              <a:t>Limits authentication to applications that can use app server for authentication</a:t>
            </a:r>
          </a:p>
          <a:p>
            <a:pPr lvl="1"/>
            <a:r>
              <a:rPr lang="en-US" b="1" dirty="0" smtClean="0"/>
              <a:t>Certificate realm </a:t>
            </a:r>
            <a:r>
              <a:rPr lang="en-US" dirty="0" smtClean="0"/>
              <a:t>– authentication requires client side certificates which isn’t practical for most applications</a:t>
            </a:r>
          </a:p>
          <a:p>
            <a:endParaRPr lang="en-US" dirty="0"/>
          </a:p>
        </p:txBody>
      </p:sp>
    </p:spTree>
    <p:extLst>
      <p:ext uri="{BB962C8B-B14F-4D97-AF65-F5344CB8AC3E}">
        <p14:creationId xmlns:p14="http://schemas.microsoft.com/office/powerpoint/2010/main" val="2736369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sign-on realms</a:t>
            </a:r>
            <a:endParaRPr lang="en-US" dirty="0"/>
          </a:p>
        </p:txBody>
      </p:sp>
      <p:sp>
        <p:nvSpPr>
          <p:cNvPr id="3" name="Content Placeholder 2"/>
          <p:cNvSpPr>
            <a:spLocks noGrp="1"/>
          </p:cNvSpPr>
          <p:nvPr>
            <p:ph idx="1"/>
          </p:nvPr>
        </p:nvSpPr>
        <p:spPr/>
        <p:txBody>
          <a:bodyPr/>
          <a:lstStyle/>
          <a:p>
            <a:r>
              <a:rPr lang="en-US" dirty="0" smtClean="0"/>
              <a:t>Most production environments have moved or are migrating from rather than having a different login for each system using a single authentication source</a:t>
            </a:r>
          </a:p>
          <a:p>
            <a:pPr lvl="1"/>
            <a:r>
              <a:rPr lang="en-US" dirty="0" smtClean="0"/>
              <a:t>LDAP (Lightweight Directory Access Protocol)</a:t>
            </a:r>
          </a:p>
          <a:p>
            <a:pPr lvl="1"/>
            <a:r>
              <a:rPr lang="en-US" dirty="0" smtClean="0"/>
              <a:t>Database</a:t>
            </a:r>
          </a:p>
          <a:p>
            <a:r>
              <a:rPr lang="en-US" dirty="0" smtClean="0"/>
              <a:t>Both sources are widely used and fairly easy to maintain </a:t>
            </a:r>
          </a:p>
          <a:p>
            <a:r>
              <a:rPr lang="en-US" dirty="0" smtClean="0"/>
              <a:t>LDAP has advantages when database access not needed by an application otherwise</a:t>
            </a:r>
            <a:endParaRPr lang="en-US" dirty="0"/>
          </a:p>
        </p:txBody>
      </p:sp>
    </p:spTree>
    <p:extLst>
      <p:ext uri="{BB962C8B-B14F-4D97-AF65-F5344CB8AC3E}">
        <p14:creationId xmlns:p14="http://schemas.microsoft.com/office/powerpoint/2010/main" val="3473584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LDAP realms</a:t>
            </a:r>
            <a:endParaRPr lang="en-US" dirty="0"/>
          </a:p>
        </p:txBody>
      </p:sp>
      <p:sp>
        <p:nvSpPr>
          <p:cNvPr id="3" name="Content Placeholder 2"/>
          <p:cNvSpPr>
            <a:spLocks noGrp="1"/>
          </p:cNvSpPr>
          <p:nvPr>
            <p:ph idx="1"/>
          </p:nvPr>
        </p:nvSpPr>
        <p:spPr/>
        <p:txBody>
          <a:bodyPr/>
          <a:lstStyle/>
          <a:p>
            <a:r>
              <a:rPr lang="en-US" dirty="0" smtClean="0"/>
              <a:t>Through admin console create new realm</a:t>
            </a:r>
          </a:p>
          <a:p>
            <a:pPr lvl="1"/>
            <a:r>
              <a:rPr lang="en-US" b="1" dirty="0" smtClean="0"/>
              <a:t>Class name </a:t>
            </a:r>
            <a:r>
              <a:rPr lang="en-US" dirty="0" smtClean="0"/>
              <a:t>is: </a:t>
            </a:r>
            <a:r>
              <a:rPr lang="en-US" sz="2000" dirty="0" err="1" smtClean="0"/>
              <a:t>com.sun.enterprise.security.auth.realm.ldap.LDAPRealm</a:t>
            </a:r>
            <a:endParaRPr lang="en-US" sz="2000" dirty="0" smtClean="0"/>
          </a:p>
          <a:p>
            <a:pPr lvl="1"/>
            <a:r>
              <a:rPr lang="en-US" b="1" dirty="0" smtClean="0"/>
              <a:t>JAAS context </a:t>
            </a:r>
            <a:r>
              <a:rPr lang="en-US" dirty="0" smtClean="0"/>
              <a:t>is how the realm will be referenced in glassfish </a:t>
            </a:r>
            <a:r>
              <a:rPr lang="en-US" dirty="0" err="1" smtClean="0"/>
              <a:t>config</a:t>
            </a:r>
            <a:r>
              <a:rPr lang="en-US" dirty="0" smtClean="0"/>
              <a:t> file</a:t>
            </a:r>
          </a:p>
          <a:p>
            <a:pPr lvl="1"/>
            <a:r>
              <a:rPr lang="en-US" b="1" dirty="0" smtClean="0"/>
              <a:t>Directory</a:t>
            </a:r>
            <a:r>
              <a:rPr lang="en-US" dirty="0" smtClean="0"/>
              <a:t> is URL for directory server</a:t>
            </a:r>
          </a:p>
          <a:p>
            <a:pPr lvl="1"/>
            <a:r>
              <a:rPr lang="en-US" b="1" dirty="0" smtClean="0"/>
              <a:t>Base DN </a:t>
            </a:r>
            <a:r>
              <a:rPr lang="en-US" dirty="0" smtClean="0"/>
              <a:t>is the base </a:t>
            </a:r>
            <a:r>
              <a:rPr lang="en-US" dirty="0" err="1" smtClean="0"/>
              <a:t>distinguised</a:t>
            </a:r>
            <a:r>
              <a:rPr lang="en-US" dirty="0" smtClean="0"/>
              <a:t> name (DN) to be used in searching for user data</a:t>
            </a:r>
            <a:endParaRPr lang="en-US" b="1" dirty="0"/>
          </a:p>
        </p:txBody>
      </p:sp>
    </p:spTree>
    <p:extLst>
      <p:ext uri="{BB962C8B-B14F-4D97-AF65-F5344CB8AC3E}">
        <p14:creationId xmlns:p14="http://schemas.microsoft.com/office/powerpoint/2010/main" val="2186217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066800"/>
          </a:xfrm>
        </p:spPr>
        <p:txBody>
          <a:bodyPr/>
          <a:lstStyle/>
          <a:p>
            <a:r>
              <a:rPr lang="en-US" dirty="0" err="1" smtClean="0"/>
              <a:t>GlassFish</a:t>
            </a:r>
            <a:r>
              <a:rPr lang="en-US" dirty="0" smtClean="0"/>
              <a:t> admin console</a:t>
            </a:r>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596" t="29029" r="2797" b="3723"/>
          <a:stretch/>
        </p:blipFill>
        <p:spPr bwMode="auto">
          <a:xfrm>
            <a:off x="845496" y="914400"/>
            <a:ext cx="7003104" cy="593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0693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realms cont.</a:t>
            </a:r>
            <a:endParaRPr lang="en-US" dirty="0"/>
          </a:p>
        </p:txBody>
      </p:sp>
      <p:sp>
        <p:nvSpPr>
          <p:cNvPr id="3" name="Content Placeholder 2"/>
          <p:cNvSpPr>
            <a:spLocks noGrp="1"/>
          </p:cNvSpPr>
          <p:nvPr>
            <p:ph idx="1"/>
          </p:nvPr>
        </p:nvSpPr>
        <p:spPr/>
        <p:txBody>
          <a:bodyPr/>
          <a:lstStyle/>
          <a:p>
            <a:r>
              <a:rPr lang="en-US" dirty="0" smtClean="0"/>
              <a:t>To use new realm mapping created in glassfish-web.xml</a:t>
            </a:r>
          </a:p>
          <a:p>
            <a:pPr>
              <a:spcBef>
                <a:spcPts val="1200"/>
              </a:spcBef>
            </a:pPr>
            <a:r>
              <a:rPr lang="en-US" dirty="0" smtClean="0"/>
              <a:t>Users and roles in LDAP database can be mapped to principals and groups in that xml</a:t>
            </a:r>
          </a:p>
          <a:p>
            <a:pPr>
              <a:spcBef>
                <a:spcPts val="1200"/>
              </a:spcBef>
            </a:pPr>
            <a:r>
              <a:rPr lang="en-US" dirty="0" smtClean="0"/>
              <a:t>Authentication method must be BASIC or FORM</a:t>
            </a:r>
            <a:endParaRPr lang="en-US" dirty="0"/>
          </a:p>
        </p:txBody>
      </p:sp>
    </p:spTree>
    <p:extLst>
      <p:ext uri="{BB962C8B-B14F-4D97-AF65-F5344CB8AC3E}">
        <p14:creationId xmlns:p14="http://schemas.microsoft.com/office/powerpoint/2010/main" val="306192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spcBef>
                <a:spcPts val="1200"/>
              </a:spcBef>
            </a:pPr>
            <a:r>
              <a:rPr lang="en-US" dirty="0"/>
              <a:t>Web security </a:t>
            </a:r>
            <a:r>
              <a:rPr lang="en-US" dirty="0" smtClean="0"/>
              <a:t>issues</a:t>
            </a:r>
          </a:p>
          <a:p>
            <a:pPr>
              <a:spcBef>
                <a:spcPts val="1200"/>
              </a:spcBef>
            </a:pPr>
            <a:r>
              <a:rPr lang="en-US" dirty="0" smtClean="0"/>
              <a:t>XSS and SQL injection</a:t>
            </a:r>
            <a:endParaRPr lang="en-US" dirty="0"/>
          </a:p>
          <a:p>
            <a:pPr>
              <a:spcBef>
                <a:spcPts val="1200"/>
              </a:spcBef>
            </a:pPr>
            <a:r>
              <a:rPr lang="en-US" b="1" dirty="0"/>
              <a:t>Java Security: Coding and Models</a:t>
            </a:r>
          </a:p>
          <a:p>
            <a:pPr>
              <a:spcBef>
                <a:spcPts val="1200"/>
              </a:spcBef>
            </a:pPr>
            <a:r>
              <a:rPr lang="en-US" dirty="0" smtClean="0"/>
              <a:t>Language </a:t>
            </a:r>
            <a:r>
              <a:rPr lang="en-US" dirty="0"/>
              <a:t>futures for security</a:t>
            </a:r>
          </a:p>
        </p:txBody>
      </p:sp>
    </p:spTree>
    <p:extLst>
      <p:ext uri="{BB962C8B-B14F-4D97-AF65-F5344CB8AC3E}">
        <p14:creationId xmlns:p14="http://schemas.microsoft.com/office/powerpoint/2010/main" val="2762431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realm </a:t>
            </a:r>
            <a:r>
              <a:rPr lang="en-US" dirty="0"/>
              <a:t>example </a:t>
            </a:r>
            <a:r>
              <a:rPr lang="en-US" dirty="0" smtClean="0"/>
              <a:t>setup</a:t>
            </a:r>
            <a:endParaRPr lang="en-US" dirty="0"/>
          </a:p>
        </p:txBody>
      </p:sp>
      <p:cxnSp>
        <p:nvCxnSpPr>
          <p:cNvPr id="6" name="Elbow Connector 5"/>
          <p:cNvCxnSpPr/>
          <p:nvPr/>
        </p:nvCxnSpPr>
        <p:spPr>
          <a:xfrm rot="10800000">
            <a:off x="3718932" y="2209800"/>
            <a:ext cx="1462668" cy="1327150"/>
          </a:xfrm>
          <a:prstGeom prst="bentConnector3">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0800000" flipV="1">
            <a:off x="3845728" y="3886200"/>
            <a:ext cx="1335872" cy="1143000"/>
          </a:xfrm>
          <a:prstGeom prst="bentConnector3">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9" name="Rectangular Callout 8"/>
          <p:cNvSpPr/>
          <p:nvPr/>
        </p:nvSpPr>
        <p:spPr>
          <a:xfrm>
            <a:off x="5410200" y="4800600"/>
            <a:ext cx="1548888" cy="990600"/>
          </a:xfrm>
          <a:prstGeom prst="wedgeRectCallout">
            <a:avLst>
              <a:gd name="adj1" fmla="val -214571"/>
              <a:gd name="adj2" fmla="val -269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on this…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67" y="1730375"/>
            <a:ext cx="337144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738" y="3136853"/>
            <a:ext cx="2749062" cy="80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87" y="4625487"/>
            <a:ext cx="3219437" cy="93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66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password</a:t>
            </a:r>
            <a:endParaRPr lang="en-US" dirty="0"/>
          </a:p>
        </p:txBody>
      </p:sp>
      <p:sp>
        <p:nvSpPr>
          <p:cNvPr id="3" name="Content Placeholder 2"/>
          <p:cNvSpPr>
            <a:spLocks noGrp="1"/>
          </p:cNvSpPr>
          <p:nvPr>
            <p:ph idx="1"/>
          </p:nvPr>
        </p:nvSpPr>
        <p:spPr/>
        <p:txBody>
          <a:bodyPr/>
          <a:lstStyle/>
          <a:p>
            <a:r>
              <a:rPr lang="en-US" dirty="0" smtClean="0"/>
              <a:t>You never want to store a password in the database (or elsewhere) in plain text.</a:t>
            </a:r>
          </a:p>
          <a:p>
            <a:pPr lvl="1"/>
            <a:r>
              <a:rPr lang="en-US" dirty="0" smtClean="0"/>
              <a:t>If system is ever compromised may help attacker break into other sites or systems</a:t>
            </a:r>
          </a:p>
          <a:p>
            <a:r>
              <a:rPr lang="en-US" dirty="0" smtClean="0"/>
              <a:t>Because of this password expected as MD5 hash (which is 32 characters long)</a:t>
            </a:r>
          </a:p>
          <a:p>
            <a:r>
              <a:rPr lang="en-US" dirty="0" smtClean="0"/>
              <a:t>Result is if you want to write to field such as when you create a new user you need to hash the field first</a:t>
            </a:r>
            <a:endParaRPr lang="en-US" dirty="0"/>
          </a:p>
        </p:txBody>
      </p:sp>
    </p:spTree>
    <p:extLst>
      <p:ext uri="{BB962C8B-B14F-4D97-AF65-F5344CB8AC3E}">
        <p14:creationId xmlns:p14="http://schemas.microsoft.com/office/powerpoint/2010/main" val="3057946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66800"/>
          </a:xfrm>
          <a:solidFill>
            <a:schemeClr val="bg1"/>
          </a:solidFill>
        </p:spPr>
        <p:txBody>
          <a:bodyPr/>
          <a:lstStyle/>
          <a:p>
            <a:r>
              <a:rPr lang="en-US" dirty="0" smtClean="0"/>
              <a:t>Creating MD5 hash</a:t>
            </a:r>
            <a:endParaRPr lang="en-US" dirty="0"/>
          </a:p>
        </p:txBody>
      </p:sp>
      <p:sp>
        <p:nvSpPr>
          <p:cNvPr id="3" name="Content Placeholder 2"/>
          <p:cNvSpPr>
            <a:spLocks noGrp="1"/>
          </p:cNvSpPr>
          <p:nvPr>
            <p:ph idx="1"/>
          </p:nvPr>
        </p:nvSpPr>
        <p:spPr>
          <a:xfrm>
            <a:off x="0" y="1066800"/>
            <a:ext cx="9144000" cy="5507736"/>
          </a:xfrm>
        </p:spPr>
        <p:txBody>
          <a:bodyPr>
            <a:normAutofit fontScale="85000" lnSpcReduction="20000"/>
          </a:bodyPr>
          <a:lstStyle/>
          <a:p>
            <a:pPr marL="109728" indent="0">
              <a:buNone/>
            </a:pPr>
            <a:r>
              <a:rPr lang="en-US" dirty="0">
                <a:latin typeface="Courier New" panose="02070309020205020404" pitchFamily="49" charset="0"/>
                <a:cs typeface="Courier New" panose="02070309020205020404" pitchFamily="49" charset="0"/>
              </a:rPr>
              <a:t>String password = "</a:t>
            </a:r>
            <a:r>
              <a:rPr lang="en-US" dirty="0" err="1">
                <a:latin typeface="Courier New" panose="02070309020205020404" pitchFamily="49" charset="0"/>
                <a:cs typeface="Courier New" panose="02070309020205020404" pitchFamily="49" charset="0"/>
              </a:rPr>
              <a:t>myPass</a:t>
            </a:r>
            <a:r>
              <a:rPr lang="en-US" dirty="0">
                <a:latin typeface="Courier New" panose="02070309020205020404" pitchFamily="49" charset="0"/>
                <a:cs typeface="Courier New" panose="02070309020205020404" pitchFamily="49" charset="0"/>
              </a:rPr>
              <a:t>";</a:t>
            </a:r>
          </a:p>
          <a:p>
            <a:pPr marL="109728" indent="0">
              <a:buNone/>
            </a:pPr>
            <a:r>
              <a:rPr lang="en-US" dirty="0" err="1">
                <a:latin typeface="Courier New" panose="02070309020205020404" pitchFamily="49" charset="0"/>
                <a:cs typeface="Courier New" panose="02070309020205020404" pitchFamily="49" charset="0"/>
              </a:rPr>
              <a:t>MessageDigest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msgDigest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MessageDigest.getInstance</a:t>
            </a:r>
            <a:r>
              <a:rPr lang="en-US" dirty="0">
                <a:latin typeface="Courier New" panose="02070309020205020404" pitchFamily="49" charset="0"/>
                <a:cs typeface="Courier New" panose="02070309020205020404" pitchFamily="49" charset="0"/>
              </a:rPr>
              <a:t>("MD5");</a:t>
            </a:r>
          </a:p>
          <a:p>
            <a:pPr marL="109728" indent="0">
              <a:buNone/>
            </a:pPr>
            <a:r>
              <a:rPr lang="en-US" dirty="0">
                <a:latin typeface="Courier New" panose="02070309020205020404" pitchFamily="49" charset="0"/>
                <a:cs typeface="Courier New" panose="02070309020205020404" pitchFamily="49" charset="0"/>
              </a:rPr>
              <a:t>byte[]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a:t>
            </a:r>
          </a:p>
          <a:p>
            <a:pPr marL="109728" indent="0">
              <a:buNone/>
            </a:pPr>
            <a:r>
              <a:rPr lang="en-US" dirty="0" err="1">
                <a:latin typeface="Courier New" panose="02070309020205020404" pitchFamily="49" charset="0"/>
                <a:cs typeface="Courier New" panose="02070309020205020404" pitchFamily="49" charset="0"/>
              </a:rPr>
              <a:t>msgDigest.reset</a:t>
            </a:r>
            <a:r>
              <a:rPr lang="en-US" dirty="0">
                <a:latin typeface="Courier New" panose="02070309020205020404" pitchFamily="49" charset="0"/>
                <a:cs typeface="Courier New" panose="02070309020205020404" pitchFamily="49" charset="0"/>
              </a:rPr>
              <a:t>();</a:t>
            </a:r>
          </a:p>
          <a:p>
            <a:pPr marL="109728" indent="0">
              <a:buNone/>
            </a:pP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msgDigest.digest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password.getBytes</a:t>
            </a:r>
            <a:r>
              <a:rPr lang="en-US" dirty="0">
                <a:latin typeface="Courier New" panose="02070309020205020404" pitchFamily="49" charset="0"/>
                <a:cs typeface="Courier New" panose="02070309020205020404" pitchFamily="49" charset="0"/>
              </a:rPr>
              <a:t>());</a:t>
            </a:r>
          </a:p>
          <a:p>
            <a:pPr marL="109728" indent="0">
              <a:buNone/>
            </a:pPr>
            <a:r>
              <a:rPr lang="en-US" dirty="0" err="1">
                <a:latin typeface="Courier New" panose="02070309020205020404" pitchFamily="49" charset="0"/>
                <a:cs typeface="Courier New" panose="02070309020205020404" pitchFamily="49" charset="0"/>
              </a:rPr>
              <a:t>StringBuilder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sBuilder</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StringBuilder</a:t>
            </a:r>
            <a:r>
              <a:rPr lang="en-US" dirty="0">
                <a:latin typeface="Courier New" panose="02070309020205020404" pitchFamily="49" charset="0"/>
                <a:cs typeface="Courier New" panose="02070309020205020404" pitchFamily="49" charset="0"/>
              </a:rPr>
              <a:t>();</a:t>
            </a:r>
          </a:p>
          <a:p>
            <a:pPr marL="109728"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=0;i&lt;</a:t>
            </a:r>
            <a:r>
              <a:rPr lang="en-US" dirty="0" err="1">
                <a:latin typeface="Courier New" panose="02070309020205020404" pitchFamily="49" charset="0"/>
                <a:cs typeface="Courier New" panose="02070309020205020404" pitchFamily="49" charset="0"/>
              </a:rPr>
              <a:t>bs.length;i</a:t>
            </a:r>
            <a:r>
              <a:rPr lang="en-US" dirty="0">
                <a:latin typeface="Courier New" panose="02070309020205020404" pitchFamily="49" charset="0"/>
                <a:cs typeface="Courier New" panose="02070309020205020404" pitchFamily="49" charset="0"/>
              </a:rPr>
              <a:t>++){</a:t>
            </a:r>
          </a:p>
          <a:p>
            <a:pPr marL="109728" indent="0">
              <a:buNone/>
            </a:pPr>
            <a:r>
              <a:rPr lang="en-US"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hexVal</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Integer.toHexString</a:t>
            </a:r>
            <a:r>
              <a:rPr lang="en-US" sz="2400" dirty="0">
                <a:latin typeface="Courier New" panose="02070309020205020404" pitchFamily="49" charset="0"/>
                <a:cs typeface="Courier New" panose="02070309020205020404" pitchFamily="49" charset="0"/>
              </a:rPr>
              <a:t>(0xFF &amp; </a:t>
            </a:r>
            <a:r>
              <a:rPr lang="en-US" sz="2400" dirty="0" err="1">
                <a:latin typeface="Courier New" panose="02070309020205020404" pitchFamily="49" charset="0"/>
                <a:cs typeface="Courier New" panose="02070309020205020404" pitchFamily="49" charset="0"/>
              </a:rPr>
              <a:t>bs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109728"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hexVal.length</a:t>
            </a:r>
            <a:r>
              <a:rPr lang="en-US" dirty="0">
                <a:latin typeface="Courier New" panose="02070309020205020404" pitchFamily="49" charset="0"/>
                <a:cs typeface="Courier New" panose="02070309020205020404" pitchFamily="49" charset="0"/>
              </a:rPr>
              <a:t>()==1){</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stringBuilder.append</a:t>
            </a:r>
            <a:r>
              <a:rPr lang="en-US" dirty="0">
                <a:latin typeface="Courier New" panose="02070309020205020404" pitchFamily="49" charset="0"/>
                <a:cs typeface="Courier New" panose="02070309020205020404" pitchFamily="49" charset="0"/>
              </a:rPr>
              <a:t>("0");</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stringBuilder.append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hexVal</a:t>
            </a:r>
            <a:r>
              <a:rPr lang="en-US" dirty="0">
                <a:latin typeface="Courier New" panose="02070309020205020404" pitchFamily="49" charset="0"/>
                <a:cs typeface="Courier New" panose="02070309020205020404" pitchFamily="49" charset="0"/>
              </a:rPr>
              <a:t>);</a:t>
            </a:r>
          </a:p>
          <a:p>
            <a:pPr marL="109728" indent="0">
              <a:buNone/>
            </a:pPr>
            <a:r>
              <a:rPr lang="en-US" dirty="0">
                <a:latin typeface="Courier New" panose="02070309020205020404" pitchFamily="49" charset="0"/>
                <a:cs typeface="Courier New" panose="02070309020205020404" pitchFamily="49" charset="0"/>
              </a:rPr>
              <a:t>}</a:t>
            </a:r>
          </a:p>
          <a:p>
            <a:pPr marL="109728" indent="0">
              <a:buNone/>
            </a:pP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stringBuilder.toString</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9692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a:solidFill>
            <a:schemeClr val="bg1"/>
          </a:solidFill>
        </p:spPr>
        <p:txBody>
          <a:bodyPr/>
          <a:lstStyle/>
          <a:p>
            <a:r>
              <a:rPr lang="en-US" dirty="0" smtClean="0"/>
              <a:t>Creating JDBC realm through console</a:t>
            </a:r>
            <a:endParaRPr lang="en-US" dirty="0"/>
          </a:p>
        </p:txBody>
      </p:sp>
      <p:sp>
        <p:nvSpPr>
          <p:cNvPr id="3" name="Content Placeholder 2"/>
          <p:cNvSpPr>
            <a:spLocks noGrp="1"/>
          </p:cNvSpPr>
          <p:nvPr>
            <p:ph idx="1"/>
          </p:nvPr>
        </p:nvSpPr>
        <p:spPr>
          <a:xfrm>
            <a:off x="457200" y="838200"/>
            <a:ext cx="8229600" cy="5736336"/>
          </a:xfrm>
        </p:spPr>
        <p:txBody>
          <a:bodyPr/>
          <a:lstStyle/>
          <a:p>
            <a:r>
              <a:rPr lang="en-US" dirty="0" smtClean="0"/>
              <a:t>Class name:</a:t>
            </a:r>
          </a:p>
          <a:p>
            <a:pPr lvl="1"/>
            <a:r>
              <a:rPr lang="en-US" sz="2000" dirty="0" err="1" smtClean="0"/>
              <a:t>com.sun.enterprise.security.auth.realm.jdbc.JDBCRealm</a:t>
            </a:r>
            <a:endParaRPr lang="en-US" sz="2000" dirty="0" smtClean="0"/>
          </a:p>
          <a:p>
            <a:r>
              <a:rPr lang="en-US" dirty="0" smtClean="0"/>
              <a:t>JAAS context: </a:t>
            </a:r>
            <a:r>
              <a:rPr lang="en-US" dirty="0" err="1" smtClean="0"/>
              <a:t>jdbcRealm</a:t>
            </a:r>
            <a:endParaRPr lang="en-US" dirty="0" smtClean="0"/>
          </a:p>
          <a:p>
            <a:r>
              <a:rPr lang="en-US" dirty="0" smtClean="0"/>
              <a:t>JNDI:  </a:t>
            </a:r>
            <a:r>
              <a:rPr lang="en-US" dirty="0" err="1" smtClean="0"/>
              <a:t>jdbc</a:t>
            </a:r>
            <a:r>
              <a:rPr lang="en-US" dirty="0" smtClean="0"/>
              <a:t>/Lect8aDB</a:t>
            </a:r>
          </a:p>
          <a:p>
            <a:r>
              <a:rPr lang="en-US" dirty="0" smtClean="0"/>
              <a:t>User table:  USERS</a:t>
            </a:r>
          </a:p>
          <a:p>
            <a:r>
              <a:rPr lang="en-US" dirty="0" smtClean="0"/>
              <a:t>User name:  USERNAME</a:t>
            </a:r>
          </a:p>
          <a:p>
            <a:r>
              <a:rPr lang="en-US" dirty="0" smtClean="0"/>
              <a:t>Password: PASSWORD</a:t>
            </a:r>
          </a:p>
          <a:p>
            <a:r>
              <a:rPr lang="en-US" dirty="0" smtClean="0"/>
              <a:t>Group table:  USER_GROUPS</a:t>
            </a:r>
          </a:p>
          <a:p>
            <a:r>
              <a:rPr lang="en-US" dirty="0" smtClean="0"/>
              <a:t>Group table user name column:  USERNAME</a:t>
            </a:r>
          </a:p>
          <a:p>
            <a:r>
              <a:rPr lang="en-US" dirty="0" smtClean="0"/>
              <a:t>Group name column:  GROUP_NAME</a:t>
            </a:r>
          </a:p>
          <a:p>
            <a:r>
              <a:rPr lang="en-US" dirty="0" smtClean="0"/>
              <a:t>Password encryption algorithm:  MD5</a:t>
            </a:r>
            <a:endParaRPr lang="en-US" dirty="0"/>
          </a:p>
        </p:txBody>
      </p:sp>
    </p:spTree>
    <p:extLst>
      <p:ext uri="{BB962C8B-B14F-4D97-AF65-F5344CB8AC3E}">
        <p14:creationId xmlns:p14="http://schemas.microsoft.com/office/powerpoint/2010/main" val="1559602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config</a:t>
            </a:r>
            <a:endParaRPr lang="en-US" dirty="0"/>
          </a:p>
        </p:txBody>
      </p:sp>
      <p:sp>
        <p:nvSpPr>
          <p:cNvPr id="3" name="Content Placeholder 2"/>
          <p:cNvSpPr>
            <a:spLocks noGrp="1"/>
          </p:cNvSpPr>
          <p:nvPr>
            <p:ph idx="1"/>
          </p:nvPr>
        </p:nvSpPr>
        <p:spPr/>
        <p:txBody>
          <a:bodyPr/>
          <a:lstStyle/>
          <a:p>
            <a:r>
              <a:rPr lang="en-US" dirty="0" smtClean="0"/>
              <a:t>Add to web.xml </a:t>
            </a:r>
          </a:p>
          <a:p>
            <a:pPr marL="109728" indent="0">
              <a:buNone/>
            </a:pPr>
            <a:r>
              <a:rPr lang="en-US" sz="2000" dirty="0" smtClean="0"/>
              <a:t>&lt;</a:t>
            </a:r>
            <a:r>
              <a:rPr lang="en-US" sz="2000" dirty="0"/>
              <a:t>login-</a:t>
            </a:r>
            <a:r>
              <a:rPr lang="en-US" sz="2000" dirty="0" err="1"/>
              <a:t>config</a:t>
            </a:r>
            <a:r>
              <a:rPr lang="en-US" sz="2000" dirty="0"/>
              <a:t>&gt;</a:t>
            </a:r>
          </a:p>
          <a:p>
            <a:pPr marL="109728" indent="0">
              <a:buNone/>
            </a:pPr>
            <a:r>
              <a:rPr lang="en-US" sz="2000" dirty="0"/>
              <a:t>        &lt;</a:t>
            </a:r>
            <a:r>
              <a:rPr lang="en-US" sz="2000" dirty="0" err="1"/>
              <a:t>auth</a:t>
            </a:r>
            <a:r>
              <a:rPr lang="en-US" sz="2000" dirty="0"/>
              <a:t>-method&gt;FORM&lt;/</a:t>
            </a:r>
            <a:r>
              <a:rPr lang="en-US" sz="2000" dirty="0" err="1"/>
              <a:t>auth</a:t>
            </a:r>
            <a:r>
              <a:rPr lang="en-US" sz="2000" dirty="0"/>
              <a:t>-method&gt;</a:t>
            </a:r>
          </a:p>
          <a:p>
            <a:pPr marL="109728" indent="0">
              <a:buNone/>
            </a:pPr>
            <a:r>
              <a:rPr lang="en-US" sz="2000" dirty="0"/>
              <a:t>        &lt;</a:t>
            </a:r>
            <a:r>
              <a:rPr lang="en-US" sz="2000" dirty="0" smtClean="0"/>
              <a:t>realm-name&gt;</a:t>
            </a:r>
            <a:r>
              <a:rPr lang="en-US" sz="2000" dirty="0" err="1" smtClean="0"/>
              <a:t>jdbcRealm</a:t>
            </a:r>
            <a:r>
              <a:rPr lang="en-US" sz="2000" dirty="0" smtClean="0"/>
              <a:t>&lt;/</a:t>
            </a:r>
            <a:r>
              <a:rPr lang="en-US" sz="2000" dirty="0"/>
              <a:t>realm-name&gt;</a:t>
            </a:r>
          </a:p>
          <a:p>
            <a:pPr marL="109728" indent="0">
              <a:buNone/>
            </a:pPr>
            <a:r>
              <a:rPr lang="en-US" sz="2000" dirty="0" smtClean="0"/>
              <a:t>        &lt;form-login-</a:t>
            </a:r>
            <a:r>
              <a:rPr lang="en-US" sz="2000" dirty="0" err="1" smtClean="0"/>
              <a:t>config</a:t>
            </a:r>
            <a:r>
              <a:rPr lang="en-US" sz="2000" dirty="0" smtClean="0"/>
              <a:t>&gt;</a:t>
            </a:r>
          </a:p>
          <a:p>
            <a:pPr marL="109728" indent="0">
              <a:buNone/>
            </a:pPr>
            <a:r>
              <a:rPr lang="en-US" sz="2000" dirty="0" smtClean="0"/>
              <a:t>            &lt;form-login-page&gt;/</a:t>
            </a:r>
            <a:r>
              <a:rPr lang="en-US" sz="2000" dirty="0" err="1" smtClean="0"/>
              <a:t>login.jsp</a:t>
            </a:r>
            <a:r>
              <a:rPr lang="en-US" sz="2000" dirty="0" smtClean="0"/>
              <a:t>&lt;/form-login-page&gt;</a:t>
            </a:r>
          </a:p>
          <a:p>
            <a:pPr marL="109728" indent="0">
              <a:buNone/>
            </a:pPr>
            <a:r>
              <a:rPr lang="en-US" sz="2000" dirty="0" smtClean="0"/>
              <a:t>            &lt;form-error-page&gt;/</a:t>
            </a:r>
            <a:r>
              <a:rPr lang="en-US" sz="2000" dirty="0" err="1" smtClean="0"/>
              <a:t>loginError.jsp</a:t>
            </a:r>
            <a:r>
              <a:rPr lang="en-US" sz="2000" dirty="0" smtClean="0"/>
              <a:t>&lt;/form-error-page&gt;</a:t>
            </a:r>
          </a:p>
          <a:p>
            <a:pPr marL="109728" indent="0">
              <a:buNone/>
            </a:pPr>
            <a:r>
              <a:rPr lang="en-US" sz="2000" dirty="0" smtClean="0"/>
              <a:t>        &lt;/form-login-</a:t>
            </a:r>
            <a:r>
              <a:rPr lang="en-US" sz="2000" dirty="0" err="1" smtClean="0"/>
              <a:t>config</a:t>
            </a:r>
            <a:r>
              <a:rPr lang="en-US" sz="2000" dirty="0" smtClean="0"/>
              <a:t>&gt;</a:t>
            </a:r>
          </a:p>
          <a:p>
            <a:pPr marL="109728" indent="0">
              <a:buNone/>
            </a:pPr>
            <a:r>
              <a:rPr lang="en-US" sz="2000" dirty="0" smtClean="0"/>
              <a:t>    &lt;/login-</a:t>
            </a:r>
            <a:r>
              <a:rPr lang="en-US" sz="2000" dirty="0" err="1" smtClean="0"/>
              <a:t>config</a:t>
            </a:r>
            <a:r>
              <a:rPr lang="en-US" sz="2000" dirty="0" smtClean="0"/>
              <a:t>&gt;</a:t>
            </a:r>
          </a:p>
          <a:p>
            <a:r>
              <a:rPr lang="en-US" dirty="0" smtClean="0"/>
              <a:t>Add to glassfish xml principals and groups as before</a:t>
            </a:r>
            <a:endParaRPr lang="en-US" dirty="0"/>
          </a:p>
        </p:txBody>
      </p:sp>
    </p:spTree>
    <p:extLst>
      <p:ext uri="{BB962C8B-B14F-4D97-AF65-F5344CB8AC3E}">
        <p14:creationId xmlns:p14="http://schemas.microsoft.com/office/powerpoint/2010/main" val="132043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site scripting (XSS)</a:t>
            </a:r>
            <a:endParaRPr lang="en-US" dirty="0"/>
          </a:p>
        </p:txBody>
      </p:sp>
      <p:sp>
        <p:nvSpPr>
          <p:cNvPr id="3" name="Content Placeholder 2"/>
          <p:cNvSpPr>
            <a:spLocks noGrp="1"/>
          </p:cNvSpPr>
          <p:nvPr>
            <p:ph idx="1"/>
          </p:nvPr>
        </p:nvSpPr>
        <p:spPr/>
        <p:txBody>
          <a:bodyPr/>
          <a:lstStyle/>
          <a:p>
            <a:r>
              <a:rPr lang="en-US" dirty="0" smtClean="0"/>
              <a:t>Inserting code to be run on target server or pages returned by target server</a:t>
            </a:r>
          </a:p>
          <a:p>
            <a:r>
              <a:rPr lang="en-US" dirty="0" smtClean="0"/>
              <a:t>Common way unprotected database inserts</a:t>
            </a:r>
          </a:p>
          <a:p>
            <a:r>
              <a:rPr lang="en-US" dirty="0" smtClean="0"/>
              <a:t>Steal cookies, steal personal info, passwords, </a:t>
            </a:r>
            <a:r>
              <a:rPr lang="en-US" dirty="0" err="1" smtClean="0"/>
              <a:t>etc</a:t>
            </a:r>
            <a:endParaRPr lang="en-US" dirty="0" smtClean="0"/>
          </a:p>
          <a:p>
            <a:endParaRPr lang="en-US" dirty="0"/>
          </a:p>
          <a:p>
            <a:r>
              <a:rPr lang="en-US" dirty="0" smtClean="0"/>
              <a:t>See code demo</a:t>
            </a:r>
            <a:endParaRPr lang="en-US" dirty="0"/>
          </a:p>
        </p:txBody>
      </p:sp>
    </p:spTree>
    <p:extLst>
      <p:ext uri="{BB962C8B-B14F-4D97-AF65-F5344CB8AC3E}">
        <p14:creationId xmlns:p14="http://schemas.microsoft.com/office/powerpoint/2010/main" val="107576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r>
              <a:rPr lang="en-US" dirty="0"/>
              <a:t>Inserting </a:t>
            </a:r>
            <a:r>
              <a:rPr lang="en-US" dirty="0" smtClean="0"/>
              <a:t>SQL to </a:t>
            </a:r>
            <a:r>
              <a:rPr lang="en-US" dirty="0"/>
              <a:t>be run </a:t>
            </a:r>
            <a:r>
              <a:rPr lang="en-US" dirty="0" smtClean="0"/>
              <a:t>in existing SQL calls to database</a:t>
            </a:r>
            <a:endParaRPr lang="en-US" dirty="0"/>
          </a:p>
          <a:p>
            <a:r>
              <a:rPr lang="en-US" dirty="0"/>
              <a:t>Common way unprotected database </a:t>
            </a:r>
            <a:r>
              <a:rPr lang="en-US" dirty="0" smtClean="0"/>
              <a:t>selects, inserts, updates, deletes</a:t>
            </a:r>
            <a:endParaRPr lang="en-US" dirty="0"/>
          </a:p>
          <a:p>
            <a:r>
              <a:rPr lang="en-US" dirty="0" smtClean="0"/>
              <a:t>Insert/update/delete records, potentially drop tables</a:t>
            </a:r>
          </a:p>
          <a:p>
            <a:r>
              <a:rPr lang="en-US" dirty="0" smtClean="0"/>
              <a:t>Return information you shouldn’t be able to access</a:t>
            </a:r>
          </a:p>
          <a:p>
            <a:endParaRPr lang="en-US" dirty="0" smtClean="0"/>
          </a:p>
          <a:p>
            <a:r>
              <a:rPr lang="en-US" dirty="0" smtClean="0"/>
              <a:t>See code demo</a:t>
            </a:r>
            <a:endParaRPr lang="en-US" dirty="0"/>
          </a:p>
        </p:txBody>
      </p:sp>
    </p:spTree>
    <p:extLst>
      <p:ext uri="{BB962C8B-B14F-4D97-AF65-F5344CB8AC3E}">
        <p14:creationId xmlns:p14="http://schemas.microsoft.com/office/powerpoint/2010/main" val="278859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XKCD</a:t>
            </a:r>
            <a:endParaRPr lang="en-US" dirty="0"/>
          </a:p>
        </p:txBody>
      </p:sp>
      <p:pic>
        <p:nvPicPr>
          <p:cNvPr id="1026" name="Picture 2" descr="Exploits of a M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34751"/>
            <a:ext cx="8229600" cy="253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68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5628</TotalTime>
  <Words>2844</Words>
  <Application>Microsoft Office PowerPoint</Application>
  <PresentationFormat>On-screen Show (4:3)</PresentationFormat>
  <Paragraphs>399</Paragraphs>
  <Slides>64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Courier</vt:lpstr>
      <vt:lpstr>Courier New</vt:lpstr>
      <vt:lpstr>Georgia</vt:lpstr>
      <vt:lpstr>Trebuchet MS</vt:lpstr>
      <vt:lpstr>Wingdings</vt:lpstr>
      <vt:lpstr>Wingdings 2</vt:lpstr>
      <vt:lpstr>TP030003381</vt:lpstr>
      <vt:lpstr>CS 416 Web Programming  Security</vt:lpstr>
      <vt:lpstr>Programming and Security</vt:lpstr>
      <vt:lpstr>Overview</vt:lpstr>
      <vt:lpstr>Web security: server-side threats</vt:lpstr>
      <vt:lpstr>Web programming: application security</vt:lpstr>
      <vt:lpstr>Overview</vt:lpstr>
      <vt:lpstr>Cross site scripting (XSS)</vt:lpstr>
      <vt:lpstr>SQL injection</vt:lpstr>
      <vt:lpstr>XKCD</vt:lpstr>
      <vt:lpstr>Java Secure Coding Guidelines</vt:lpstr>
      <vt:lpstr>Java security extensions</vt:lpstr>
      <vt:lpstr>Java Cryptography Extension (JCE)</vt:lpstr>
      <vt:lpstr>JCE cryptography services</vt:lpstr>
      <vt:lpstr>Java Secure Socket Extension (JSSE)</vt:lpstr>
      <vt:lpstr>Authentication and Authorization (JAAS)</vt:lpstr>
      <vt:lpstr>JAAS Key elements</vt:lpstr>
      <vt:lpstr>Authentication framework</vt:lpstr>
      <vt:lpstr>Identity and Authorization</vt:lpstr>
      <vt:lpstr>JAAS Summary</vt:lpstr>
      <vt:lpstr>Detailed look at JAAS</vt:lpstr>
      <vt:lpstr>Security realms cont.</vt:lpstr>
      <vt:lpstr>Security realms</vt:lpstr>
      <vt:lpstr>JAAS in practice</vt:lpstr>
      <vt:lpstr>Glassfish predefined realms</vt:lpstr>
      <vt:lpstr>PowerPoint Presentation</vt:lpstr>
      <vt:lpstr>PowerPoint Presentation</vt:lpstr>
      <vt:lpstr>PowerPoint Presentation</vt:lpstr>
      <vt:lpstr>PowerPoint Presentation</vt:lpstr>
      <vt:lpstr>Update Glassfish server properties</vt:lpstr>
      <vt:lpstr>Add 2 users to file realm</vt:lpstr>
      <vt:lpstr>Adding basic authentication</vt:lpstr>
      <vt:lpstr>Making use of NetBeans tools</vt:lpstr>
      <vt:lpstr>NetBeans tools cont. Add security constraint for admin</vt:lpstr>
      <vt:lpstr>NetBeans tools cont. Add security constraint for all pages</vt:lpstr>
      <vt:lpstr>Authentication methods</vt:lpstr>
      <vt:lpstr>Authentication methods cont.</vt:lpstr>
      <vt:lpstr>Specifying authentication method</vt:lpstr>
      <vt:lpstr>Adding form based authentication</vt:lpstr>
      <vt:lpstr>Implementing logout</vt:lpstr>
      <vt:lpstr>Link user roles to defined realms  –define config file</vt:lpstr>
      <vt:lpstr>Link user roles to defined realms</vt:lpstr>
      <vt:lpstr>HTTPS</vt:lpstr>
      <vt:lpstr>HTTPS – NetBeans tools (web.xml)</vt:lpstr>
      <vt:lpstr>Configuring production HTTPS</vt:lpstr>
      <vt:lpstr>Certificate generation</vt:lpstr>
      <vt:lpstr>Create certificate signing request</vt:lpstr>
      <vt:lpstr>Installing production certificate</vt:lpstr>
      <vt:lpstr>Certificate realm</vt:lpstr>
      <vt:lpstr>Certificate realm cont.</vt:lpstr>
      <vt:lpstr>Certificate realm cont.</vt:lpstr>
      <vt:lpstr>Configuring client-certificate access</vt:lpstr>
      <vt:lpstr>Configuring client-certificate access</vt:lpstr>
      <vt:lpstr>Configuring client-certificate access</vt:lpstr>
      <vt:lpstr>GlassFish wizard</vt:lpstr>
      <vt:lpstr>Weaknesses of file and certificate</vt:lpstr>
      <vt:lpstr>Single sign-on realms</vt:lpstr>
      <vt:lpstr>Defining LDAP realms</vt:lpstr>
      <vt:lpstr>GlassFish admin console</vt:lpstr>
      <vt:lpstr>LDAP realms cont.</vt:lpstr>
      <vt:lpstr>JDBC realm example setup</vt:lpstr>
      <vt:lpstr>JDBC password</vt:lpstr>
      <vt:lpstr>Creating MD5 hash</vt:lpstr>
      <vt:lpstr>Creating JDBC realm through console</vt:lpstr>
      <vt:lpstr>Add config</vt:lpstr>
    </vt:vector>
  </TitlesOfParts>
  <Company>Central Connecticut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Williams, Chad (Computer Science)</cp:lastModifiedBy>
  <cp:revision>381</cp:revision>
  <dcterms:created xsi:type="dcterms:W3CDTF">2012-01-17T17:23:45Z</dcterms:created>
  <dcterms:modified xsi:type="dcterms:W3CDTF">2015-11-16T20:42:21Z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