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30"/>
  </p:notesMasterIdLst>
  <p:sldIdLst>
    <p:sldId id="289" r:id="rId3"/>
    <p:sldId id="419"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8" r:id="rId22"/>
    <p:sldId id="437" r:id="rId23"/>
    <p:sldId id="439" r:id="rId24"/>
    <p:sldId id="440" r:id="rId25"/>
    <p:sldId id="441" r:id="rId26"/>
    <p:sldId id="442" r:id="rId27"/>
    <p:sldId id="443" r:id="rId28"/>
    <p:sldId id="44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669"/>
    <a:srgbClr val="BFCB5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2" autoAdjust="0"/>
    <p:restoredTop sz="94660"/>
  </p:normalViewPr>
  <p:slideViewPr>
    <p:cSldViewPr>
      <p:cViewPr varScale="1">
        <p:scale>
          <a:sx n="82" d="100"/>
          <a:sy n="82" d="100"/>
        </p:scale>
        <p:origin x="3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4645C-1F4B-42CE-8707-D4D136963164}" type="datetimeFigureOut">
              <a:rPr lang="en-US" smtClean="0"/>
              <a:pPr/>
              <a:t>11/11/2015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72DAE-9F19-4920-9FBF-1C9225C527AD}" type="slidenum">
              <a:rPr lang="en-US" smtClean="0"/>
              <a:pPr/>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11/11/2015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11/11/2015</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11/11/2015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11/11/2015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533400"/>
            <a:ext cx="6096000" cy="5791200"/>
          </a:xfrm>
        </p:spPr>
        <p:txBody>
          <a:bodyPr anchor="t" anchorCtr="0">
            <a:normAutofit/>
          </a:bodyPr>
          <a:lstStyle/>
          <a:p>
            <a:pPr>
              <a:spcBef>
                <a:spcPts val="600"/>
              </a:spcBef>
            </a:pPr>
            <a:r>
              <a:rPr lang="en-US" sz="4800" dirty="0" smtClean="0"/>
              <a:t>CS </a:t>
            </a:r>
            <a:r>
              <a:rPr lang="en-US" sz="4800" dirty="0" smtClean="0"/>
              <a:t>416</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smtClean="0"/>
              <a:t>Spring Framework</a:t>
            </a:r>
            <a:endParaRPr lang="en-US" sz="2800"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66800"/>
          </a:xfrm>
        </p:spPr>
        <p:txBody>
          <a:bodyPr/>
          <a:lstStyle/>
          <a:p>
            <a:r>
              <a:rPr lang="en-US" dirty="0" smtClean="0"/>
              <a:t>Defining Controller cont.</a:t>
            </a:r>
            <a:endParaRPr lang="en-US" dirty="0"/>
          </a:p>
        </p:txBody>
      </p:sp>
      <p:sp>
        <p:nvSpPr>
          <p:cNvPr id="3" name="Content Placeholder 2"/>
          <p:cNvSpPr>
            <a:spLocks noGrp="1"/>
          </p:cNvSpPr>
          <p:nvPr>
            <p:ph idx="1"/>
          </p:nvPr>
        </p:nvSpPr>
        <p:spPr>
          <a:xfrm>
            <a:off x="0" y="1066800"/>
            <a:ext cx="9144000" cy="5791200"/>
          </a:xfrm>
        </p:spPr>
        <p:txBody>
          <a:bodyPr>
            <a:normAutofit/>
          </a:bodyPr>
          <a:lstStyle/>
          <a:p>
            <a:pPr marL="109728" indent="0">
              <a:buNone/>
            </a:pPr>
            <a:r>
              <a:rPr lang="en-US" dirty="0" smtClean="0"/>
              <a:t>2</a:t>
            </a:r>
            <a:r>
              <a:rPr lang="en-US" dirty="0"/>
              <a:t>) Annotate class as controller and map request path to </a:t>
            </a:r>
            <a:r>
              <a:rPr lang="en-US" dirty="0" smtClean="0"/>
              <a:t>individual control methods can specify request </a:t>
            </a:r>
            <a:r>
              <a:rPr lang="en-US" dirty="0"/>
              <a:t>method (GET/POST) to specific </a:t>
            </a:r>
            <a:r>
              <a:rPr lang="en-US" dirty="0" smtClean="0"/>
              <a:t>methods as well:</a:t>
            </a:r>
          </a:p>
          <a:p>
            <a:pPr marL="109728" indent="0">
              <a:buNone/>
            </a:pPr>
            <a:r>
              <a:rPr lang="en-US" sz="2600" dirty="0">
                <a:latin typeface="Courier New" panose="02070309020205020404" pitchFamily="49" charset="0"/>
                <a:cs typeface="Courier New" panose="02070309020205020404" pitchFamily="49" charset="0"/>
              </a:rPr>
              <a:t>@Controller</a:t>
            </a:r>
          </a:p>
          <a:p>
            <a:pPr marL="109728" indent="0">
              <a:buNone/>
            </a:pPr>
            <a:r>
              <a:rPr lang="en-US" sz="2600" dirty="0">
                <a:latin typeface="Courier New" panose="02070309020205020404" pitchFamily="49" charset="0"/>
                <a:cs typeface="Courier New" panose="02070309020205020404" pitchFamily="49" charset="0"/>
              </a:rPr>
              <a:t>public class </a:t>
            </a:r>
            <a:r>
              <a:rPr lang="en-US" sz="2600" dirty="0" err="1">
                <a:latin typeface="Courier New" panose="02070309020205020404" pitchFamily="49" charset="0"/>
                <a:cs typeface="Courier New" panose="02070309020205020404" pitchFamily="49" charset="0"/>
              </a:rPr>
              <a:t>StudentController</a:t>
            </a:r>
            <a:r>
              <a:rPr lang="en-US" sz="2600" dirty="0">
                <a:latin typeface="Courier New" panose="02070309020205020404" pitchFamily="49" charset="0"/>
                <a:cs typeface="Courier New" panose="02070309020205020404" pitchFamily="49" charset="0"/>
              </a:rPr>
              <a:t> {      </a:t>
            </a:r>
          </a:p>
          <a:p>
            <a:pPr marL="109728" indent="0">
              <a:buNone/>
            </a:pPr>
            <a:endParaRPr lang="en-US" sz="2600" dirty="0" smtClean="0">
              <a:latin typeface="Courier New" panose="02070309020205020404" pitchFamily="49" charset="0"/>
              <a:cs typeface="Courier New" panose="02070309020205020404" pitchFamily="49" charset="0"/>
            </a:endParaRPr>
          </a:p>
          <a:p>
            <a:pPr marL="109728" indent="0">
              <a:buNone/>
            </a:pPr>
            <a:r>
              <a:rPr lang="en-US" sz="2600" dirty="0" smtClean="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RequestMapping</a:t>
            </a:r>
            <a:r>
              <a:rPr lang="en-US" sz="2600" dirty="0">
                <a:latin typeface="Courier New" panose="02070309020205020404" pitchFamily="49" charset="0"/>
                <a:cs typeface="Courier New" panose="02070309020205020404" pitchFamily="49" charset="0"/>
              </a:rPr>
              <a:t>(</a:t>
            </a:r>
            <a:r>
              <a:rPr lang="en-US" sz="2600" b="1" dirty="0">
                <a:solidFill>
                  <a:srgbClr val="FF0000"/>
                </a:solidFill>
                <a:latin typeface="Courier New" panose="02070309020205020404" pitchFamily="49" charset="0"/>
                <a:cs typeface="Courier New" panose="02070309020205020404" pitchFamily="49" charset="0"/>
              </a:rPr>
              <a:t>value="/student</a:t>
            </a:r>
            <a:r>
              <a:rPr lang="en-US" sz="2600" b="1" dirty="0" smtClean="0">
                <a:solidFill>
                  <a:srgbClr val="FF0000"/>
                </a:solidFill>
                <a:latin typeface="Courier New" panose="02070309020205020404" pitchFamily="49" charset="0"/>
                <a:cs typeface="Courier New" panose="02070309020205020404" pitchFamily="49" charset="0"/>
              </a:rPr>
              <a:t>"</a:t>
            </a:r>
            <a:r>
              <a:rPr lang="en-US" sz="2600" dirty="0" smtClean="0">
                <a:latin typeface="Courier New" panose="02070309020205020404" pitchFamily="49" charset="0"/>
                <a:cs typeface="Courier New" panose="02070309020205020404" pitchFamily="49" charset="0"/>
              </a:rPr>
              <a:t>,</a:t>
            </a:r>
          </a:p>
          <a:p>
            <a:pPr marL="109728"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method=</a:t>
            </a:r>
            <a:r>
              <a:rPr lang="en-US" sz="2600" dirty="0" err="1" smtClean="0">
                <a:latin typeface="Courier New" panose="02070309020205020404" pitchFamily="49" charset="0"/>
                <a:cs typeface="Courier New" panose="02070309020205020404" pitchFamily="49" charset="0"/>
              </a:rPr>
              <a:t>RequestMethod.GET</a:t>
            </a:r>
            <a:r>
              <a:rPr lang="en-US" sz="2600" dirty="0">
                <a:latin typeface="Courier New" panose="02070309020205020404" pitchFamily="49" charset="0"/>
                <a:cs typeface="Courier New" panose="02070309020205020404" pitchFamily="49" charset="0"/>
              </a:rPr>
              <a:t>)</a:t>
            </a:r>
          </a:p>
          <a:p>
            <a:pPr marL="109728" indent="0">
              <a:buNone/>
            </a:pPr>
            <a:r>
              <a:rPr lang="en-US" sz="2600" dirty="0" smtClean="0">
                <a:latin typeface="Courier New" panose="02070309020205020404" pitchFamily="49" charset="0"/>
                <a:cs typeface="Courier New" panose="02070309020205020404" pitchFamily="49" charset="0"/>
              </a:rPr>
              <a:t>public </a:t>
            </a:r>
            <a:r>
              <a:rPr lang="en-US" sz="2600" dirty="0" err="1">
                <a:latin typeface="Courier New" panose="02070309020205020404" pitchFamily="49" charset="0"/>
                <a:cs typeface="Courier New" panose="02070309020205020404" pitchFamily="49" charset="0"/>
              </a:rPr>
              <a:t>ModelAndView</a:t>
            </a:r>
            <a:r>
              <a:rPr lang="en-US" sz="2600" dirty="0">
                <a:latin typeface="Courier New" panose="02070309020205020404" pitchFamily="49" charset="0"/>
                <a:cs typeface="Courier New" panose="02070309020205020404" pitchFamily="49" charset="0"/>
              </a:rPr>
              <a:t> student</a:t>
            </a: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a:p>
            <a:pPr marL="109728" indent="0">
              <a:buNone/>
            </a:pPr>
            <a:endParaRPr lang="en-US" sz="2600" dirty="0" smtClean="0">
              <a:latin typeface="Courier New" panose="02070309020205020404" pitchFamily="49" charset="0"/>
              <a:cs typeface="Courier New" panose="02070309020205020404" pitchFamily="49" charset="0"/>
            </a:endParaRPr>
          </a:p>
          <a:p>
            <a:pPr marL="109728" indent="0">
              <a:buNone/>
            </a:pPr>
            <a:r>
              <a:rPr lang="en-US" sz="2600" dirty="0" smtClean="0">
                <a:latin typeface="Courier New" panose="02070309020205020404" pitchFamily="49" charset="0"/>
                <a:cs typeface="Courier New" panose="02070309020205020404" pitchFamily="49" charset="0"/>
              </a:rPr>
              <a:t>@</a:t>
            </a:r>
            <a:r>
              <a:rPr lang="en-US" sz="2600" dirty="0" err="1" smtClean="0">
                <a:latin typeface="Courier New" panose="02070309020205020404" pitchFamily="49" charset="0"/>
                <a:cs typeface="Courier New" panose="02070309020205020404" pitchFamily="49" charset="0"/>
              </a:rPr>
              <a:t>RequestMapping</a:t>
            </a:r>
            <a:r>
              <a:rPr lang="en-US" sz="2600" dirty="0" smtClean="0">
                <a:latin typeface="Courier New" panose="02070309020205020404" pitchFamily="49" charset="0"/>
                <a:cs typeface="Courier New" panose="02070309020205020404" pitchFamily="49" charset="0"/>
              </a:rPr>
              <a:t>(</a:t>
            </a:r>
            <a:r>
              <a:rPr lang="en-US" sz="2600" b="1" dirty="0" smtClean="0">
                <a:solidFill>
                  <a:srgbClr val="FF0000"/>
                </a:solidFill>
                <a:latin typeface="Courier New" panose="02070309020205020404" pitchFamily="49" charset="0"/>
                <a:cs typeface="Courier New" panose="02070309020205020404" pitchFamily="49" charset="0"/>
              </a:rPr>
              <a:t>value</a:t>
            </a:r>
            <a:r>
              <a:rPr lang="en-US" sz="2600" b="1" dirty="0">
                <a:solidFill>
                  <a:srgbClr val="FF0000"/>
                </a:solidFill>
                <a:latin typeface="Courier New" panose="02070309020205020404" pitchFamily="49" charset="0"/>
                <a:cs typeface="Courier New" panose="02070309020205020404" pitchFamily="49" charset="0"/>
              </a:rPr>
              <a:t>="/</a:t>
            </a:r>
            <a:r>
              <a:rPr lang="en-US" sz="2600" b="1" dirty="0" err="1">
                <a:solidFill>
                  <a:srgbClr val="FF0000"/>
                </a:solidFill>
                <a:latin typeface="Courier New" panose="02070309020205020404" pitchFamily="49" charset="0"/>
                <a:cs typeface="Courier New" panose="02070309020205020404" pitchFamily="49" charset="0"/>
              </a:rPr>
              <a:t>addStudent</a:t>
            </a:r>
            <a:r>
              <a:rPr lang="en-US" sz="2600" b="1" dirty="0" smtClean="0">
                <a:solidFill>
                  <a:srgbClr val="FF0000"/>
                </a:solidFill>
                <a:latin typeface="Courier New" panose="02070309020205020404" pitchFamily="49" charset="0"/>
                <a:cs typeface="Courier New" panose="02070309020205020404" pitchFamily="49" charset="0"/>
              </a:rPr>
              <a:t>"</a:t>
            </a:r>
            <a:r>
              <a:rPr lang="en-US" sz="2600" dirty="0" smtClean="0">
                <a:latin typeface="Courier New" panose="02070309020205020404" pitchFamily="49" charset="0"/>
                <a:cs typeface="Courier New" panose="02070309020205020404" pitchFamily="49" charset="0"/>
              </a:rPr>
              <a:t>,</a:t>
            </a:r>
          </a:p>
          <a:p>
            <a:pPr marL="109728"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method=</a:t>
            </a:r>
            <a:r>
              <a:rPr lang="en-US" sz="2600" dirty="0" err="1" smtClean="0">
                <a:latin typeface="Courier New" panose="02070309020205020404" pitchFamily="49" charset="0"/>
                <a:cs typeface="Courier New" panose="02070309020205020404" pitchFamily="49" charset="0"/>
              </a:rPr>
              <a:t>RequestMethod.POST</a:t>
            </a:r>
            <a:r>
              <a:rPr lang="en-US" sz="2600" dirty="0">
                <a:latin typeface="Courier New" panose="02070309020205020404" pitchFamily="49" charset="0"/>
                <a:cs typeface="Courier New" panose="02070309020205020404" pitchFamily="49" charset="0"/>
              </a:rPr>
              <a:t>)</a:t>
            </a:r>
          </a:p>
          <a:p>
            <a:pPr marL="109728" indent="0">
              <a:buNone/>
            </a:pPr>
            <a:r>
              <a:rPr lang="en-US" sz="2600" dirty="0" smtClean="0">
                <a:latin typeface="Courier New" panose="02070309020205020404" pitchFamily="49" charset="0"/>
                <a:cs typeface="Courier New" panose="02070309020205020404" pitchFamily="49" charset="0"/>
              </a:rPr>
              <a:t>public String </a:t>
            </a:r>
            <a:r>
              <a:rPr lang="en-US" sz="2600" dirty="0" err="1" smtClean="0">
                <a:latin typeface="Courier New" panose="02070309020205020404" pitchFamily="49" charset="0"/>
                <a:cs typeface="Courier New" panose="02070309020205020404" pitchFamily="49" charset="0"/>
              </a:rPr>
              <a:t>addStudent</a:t>
            </a: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09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cont.</a:t>
            </a:r>
            <a:endParaRPr lang="en-US" dirty="0"/>
          </a:p>
        </p:txBody>
      </p:sp>
      <p:sp>
        <p:nvSpPr>
          <p:cNvPr id="3" name="Content Placeholder 2"/>
          <p:cNvSpPr>
            <a:spLocks noGrp="1"/>
          </p:cNvSpPr>
          <p:nvPr>
            <p:ph idx="1"/>
          </p:nvPr>
        </p:nvSpPr>
        <p:spPr/>
        <p:txBody>
          <a:bodyPr/>
          <a:lstStyle/>
          <a:p>
            <a:r>
              <a:rPr lang="en-US" dirty="0" smtClean="0"/>
              <a:t>Within controller method</a:t>
            </a:r>
          </a:p>
          <a:p>
            <a:pPr lvl="1"/>
            <a:r>
              <a:rPr lang="en-US" dirty="0" smtClean="0"/>
              <a:t>Call relevant method(s) to perform business logic</a:t>
            </a:r>
          </a:p>
          <a:p>
            <a:pPr lvl="1"/>
            <a:r>
              <a:rPr lang="en-US" dirty="0" smtClean="0"/>
              <a:t>Populate model</a:t>
            </a:r>
          </a:p>
          <a:p>
            <a:pPr lvl="2"/>
            <a:r>
              <a:rPr lang="en-US" dirty="0" smtClean="0"/>
              <a:t>Beans </a:t>
            </a:r>
          </a:p>
          <a:p>
            <a:pPr lvl="2"/>
            <a:r>
              <a:rPr lang="en-US" dirty="0" smtClean="0"/>
              <a:t>Spring Framework </a:t>
            </a:r>
            <a:r>
              <a:rPr lang="en-US" dirty="0" err="1" smtClean="0"/>
              <a:t>ModelMap</a:t>
            </a:r>
            <a:r>
              <a:rPr lang="en-US" dirty="0" smtClean="0"/>
              <a:t> (</a:t>
            </a:r>
            <a:r>
              <a:rPr lang="en-US" dirty="0" err="1" smtClean="0"/>
              <a:t>hashmap</a:t>
            </a:r>
            <a:r>
              <a:rPr lang="en-US" dirty="0" smtClean="0"/>
              <a:t>)</a:t>
            </a:r>
          </a:p>
          <a:p>
            <a:pPr lvl="1"/>
            <a:r>
              <a:rPr lang="en-US" dirty="0" smtClean="0"/>
              <a:t>Can return a string which contains the name of the </a:t>
            </a:r>
            <a:r>
              <a:rPr lang="en-US" b="1" dirty="0" smtClean="0">
                <a:solidFill>
                  <a:srgbClr val="FF0000"/>
                </a:solidFill>
              </a:rPr>
              <a:t>view</a:t>
            </a:r>
            <a:r>
              <a:rPr lang="en-US" dirty="0" smtClean="0">
                <a:solidFill>
                  <a:srgbClr val="FF0000"/>
                </a:solidFill>
              </a:rPr>
              <a:t> </a:t>
            </a:r>
            <a:r>
              <a:rPr lang="en-US" dirty="0" smtClean="0"/>
              <a:t>to render </a:t>
            </a:r>
          </a:p>
          <a:p>
            <a:pPr lvl="2"/>
            <a:endParaRPr lang="en-US" dirty="0"/>
          </a:p>
        </p:txBody>
      </p:sp>
    </p:spTree>
    <p:extLst>
      <p:ext uri="{BB962C8B-B14F-4D97-AF65-F5344CB8AC3E}">
        <p14:creationId xmlns:p14="http://schemas.microsoft.com/office/powerpoint/2010/main" val="1038036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With Spring can use pretty much anything as your view, but most typically JSP.  Within view model elements set in controller accessed as attributes</a:t>
            </a:r>
          </a:p>
          <a:p>
            <a:pPr marL="411480" lvl="1" indent="0">
              <a:buNone/>
            </a:pPr>
            <a:r>
              <a:rPr lang="en-US" dirty="0" smtClean="0"/>
              <a:t>&lt;h1&gt;${message}&lt;/h1&gt;</a:t>
            </a:r>
          </a:p>
        </p:txBody>
      </p:sp>
    </p:spTree>
    <p:extLst>
      <p:ext uri="{BB962C8B-B14F-4D97-AF65-F5344CB8AC3E}">
        <p14:creationId xmlns:p14="http://schemas.microsoft.com/office/powerpoint/2010/main" val="2939953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forms</a:t>
            </a:r>
            <a:endParaRPr lang="en-US" dirty="0"/>
          </a:p>
        </p:txBody>
      </p:sp>
      <p:sp>
        <p:nvSpPr>
          <p:cNvPr id="3" name="Content Placeholder 2"/>
          <p:cNvSpPr>
            <a:spLocks noGrp="1"/>
          </p:cNvSpPr>
          <p:nvPr>
            <p:ph idx="1"/>
          </p:nvPr>
        </p:nvSpPr>
        <p:spPr>
          <a:xfrm>
            <a:off x="0" y="1828800"/>
            <a:ext cx="9144000" cy="5029200"/>
          </a:xfrm>
        </p:spPr>
        <p:txBody>
          <a:bodyPr>
            <a:normAutofit lnSpcReduction="10000"/>
          </a:bodyPr>
          <a:lstStyle/>
          <a:p>
            <a:r>
              <a:rPr lang="en-US" dirty="0" smtClean="0"/>
              <a:t>On controller directing to form add bean to be bound to the returned model</a:t>
            </a:r>
          </a:p>
          <a:p>
            <a:pPr lvl="1"/>
            <a:r>
              <a:rPr lang="en-US" dirty="0" smtClean="0"/>
              <a:t>Remember Model is essentially Map&lt;</a:t>
            </a:r>
            <a:r>
              <a:rPr lang="en-US" dirty="0" err="1" smtClean="0"/>
              <a:t>String,Object</a:t>
            </a:r>
            <a:r>
              <a:rPr lang="en-US" dirty="0" smtClean="0"/>
              <a:t>&gt; </a:t>
            </a:r>
          </a:p>
          <a:p>
            <a:pPr lvl="1"/>
            <a:endParaRPr lang="en-US" dirty="0" smtClean="0"/>
          </a:p>
          <a:p>
            <a:pPr marL="411480" lvl="1" indent="0">
              <a:buNone/>
            </a:pP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RequestMapping</a:t>
            </a:r>
            <a:r>
              <a:rPr lang="en-US" dirty="0">
                <a:solidFill>
                  <a:schemeClr val="tx1"/>
                </a:solidFill>
                <a:latin typeface="Courier New" panose="02070309020205020404" pitchFamily="49" charset="0"/>
                <a:cs typeface="Courier New" panose="02070309020205020404" pitchFamily="49" charset="0"/>
              </a:rPr>
              <a:t>(value = "/users/add", </a:t>
            </a:r>
            <a:endParaRPr lang="en-US" dirty="0" smtClean="0">
              <a:solidFill>
                <a:schemeClr val="tx1"/>
              </a:solidFill>
              <a:latin typeface="Courier New" panose="02070309020205020404" pitchFamily="49" charset="0"/>
              <a:cs typeface="Courier New" panose="02070309020205020404" pitchFamily="49" charset="0"/>
            </a:endParaRPr>
          </a:p>
          <a:p>
            <a:pPr marL="411480" lvl="1" indent="0">
              <a:buNone/>
            </a:pPr>
            <a:r>
              <a:rPr lang="en-US" dirty="0">
                <a:solidFill>
                  <a:schemeClr val="tx1"/>
                </a:solidFill>
                <a:latin typeface="Courier New" panose="02070309020205020404" pitchFamily="49" charset="0"/>
                <a:cs typeface="Courier New" panose="02070309020205020404" pitchFamily="49" charset="0"/>
              </a:rPr>
              <a:t> </a:t>
            </a:r>
            <a:r>
              <a:rPr lang="en-US" dirty="0" smtClean="0">
                <a:solidFill>
                  <a:schemeClr val="tx1"/>
                </a:solidFill>
                <a:latin typeface="Courier New" panose="02070309020205020404" pitchFamily="49" charset="0"/>
                <a:cs typeface="Courier New" panose="02070309020205020404" pitchFamily="49" charset="0"/>
              </a:rPr>
              <a:t>          method </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RequestMethod.GET</a:t>
            </a:r>
            <a:r>
              <a:rPr lang="en-US" dirty="0">
                <a:solidFill>
                  <a:schemeClr val="tx1"/>
                </a:solidFill>
                <a:latin typeface="Courier New" panose="02070309020205020404" pitchFamily="49" charset="0"/>
                <a:cs typeface="Courier New" panose="02070309020205020404" pitchFamily="49" charset="0"/>
              </a:rPr>
              <a:t>)</a:t>
            </a:r>
          </a:p>
          <a:p>
            <a:pPr marL="411480" lvl="1" indent="0">
              <a:buNone/>
            </a:pPr>
            <a:r>
              <a:rPr lang="en-US" dirty="0">
                <a:solidFill>
                  <a:schemeClr val="tx1"/>
                </a:solidFill>
                <a:latin typeface="Courier New" panose="02070309020205020404" pitchFamily="49" charset="0"/>
                <a:cs typeface="Courier New" panose="02070309020205020404" pitchFamily="49" charset="0"/>
              </a:rPr>
              <a:t>public String </a:t>
            </a:r>
            <a:r>
              <a:rPr lang="en-US" dirty="0" err="1">
                <a:solidFill>
                  <a:schemeClr val="tx1"/>
                </a:solidFill>
                <a:latin typeface="Courier New" panose="02070309020205020404" pitchFamily="49" charset="0"/>
                <a:cs typeface="Courier New" panose="02070309020205020404" pitchFamily="49" charset="0"/>
              </a:rPr>
              <a:t>showAddUserForm</a:t>
            </a:r>
            <a:r>
              <a:rPr lang="en-US" dirty="0">
                <a:solidFill>
                  <a:schemeClr val="tx1"/>
                </a:solidFill>
                <a:latin typeface="Courier New" panose="02070309020205020404" pitchFamily="49" charset="0"/>
                <a:cs typeface="Courier New" panose="02070309020205020404" pitchFamily="49" charset="0"/>
              </a:rPr>
              <a:t>(Model model) {</a:t>
            </a:r>
          </a:p>
          <a:p>
            <a:pPr marL="411480" lvl="1" indent="0">
              <a:buNone/>
            </a:pPr>
            <a:r>
              <a:rPr lang="en-US" dirty="0">
                <a:solidFill>
                  <a:schemeClr val="tx1"/>
                </a:solidFill>
                <a:latin typeface="Courier New" panose="02070309020205020404" pitchFamily="49" charset="0"/>
                <a:cs typeface="Courier New" panose="02070309020205020404" pitchFamily="49" charset="0"/>
              </a:rPr>
              <a:t>  User </a:t>
            </a:r>
            <a:r>
              <a:rPr lang="en-US" dirty="0" err="1">
                <a:solidFill>
                  <a:schemeClr val="tx1"/>
                </a:solidFill>
                <a:latin typeface="Courier New" panose="02070309020205020404" pitchFamily="49" charset="0"/>
                <a:cs typeface="Courier New" panose="02070309020205020404" pitchFamily="49" charset="0"/>
              </a:rPr>
              <a:t>user</a:t>
            </a:r>
            <a:r>
              <a:rPr lang="en-US" dirty="0">
                <a:solidFill>
                  <a:schemeClr val="tx1"/>
                </a:solidFill>
                <a:latin typeface="Courier New" panose="02070309020205020404" pitchFamily="49" charset="0"/>
                <a:cs typeface="Courier New" panose="02070309020205020404" pitchFamily="49" charset="0"/>
              </a:rPr>
              <a:t> = new User();</a:t>
            </a:r>
          </a:p>
          <a:p>
            <a:pPr marL="411480" lvl="1" indent="0">
              <a:buNone/>
            </a:pPr>
            <a:r>
              <a:rPr lang="en-US"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model.addAttribute</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userForm</a:t>
            </a:r>
            <a:r>
              <a:rPr lang="en-US" b="1" dirty="0">
                <a:solidFill>
                  <a:schemeClr val="tx1"/>
                </a:solidFill>
                <a:latin typeface="Courier New" panose="02070309020205020404" pitchFamily="49" charset="0"/>
                <a:cs typeface="Courier New" panose="02070309020205020404" pitchFamily="49" charset="0"/>
              </a:rPr>
              <a:t>", user);</a:t>
            </a:r>
          </a:p>
          <a:p>
            <a:pPr marL="411480" lvl="1" indent="0">
              <a:buNone/>
            </a:pPr>
            <a:r>
              <a:rPr lang="en-US" dirty="0">
                <a:solidFill>
                  <a:schemeClr val="tx1"/>
                </a:solidFill>
                <a:latin typeface="Courier New" panose="02070309020205020404" pitchFamily="49" charset="0"/>
                <a:cs typeface="Courier New" panose="02070309020205020404" pitchFamily="49" charset="0"/>
              </a:rPr>
              <a:t>  //...</a:t>
            </a:r>
          </a:p>
          <a:p>
            <a:pPr marL="411480" lvl="1" indent="0">
              <a:buNone/>
            </a:pPr>
            <a:r>
              <a:rPr lang="en-US"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65447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 form use spring form tag to bind form to object</a:t>
            </a:r>
            <a:endParaRPr lang="en-US" dirty="0"/>
          </a:p>
        </p:txBody>
      </p:sp>
      <p:sp>
        <p:nvSpPr>
          <p:cNvPr id="3" name="Content Placeholder 2"/>
          <p:cNvSpPr>
            <a:spLocks noGrp="1"/>
          </p:cNvSpPr>
          <p:nvPr>
            <p:ph idx="1"/>
          </p:nvPr>
        </p:nvSpPr>
        <p:spPr>
          <a:xfrm>
            <a:off x="0" y="1828800"/>
            <a:ext cx="9144000" cy="5029200"/>
          </a:xfrm>
        </p:spPr>
        <p:txBody>
          <a:bodyPr>
            <a:normAutofit/>
          </a:bodyPr>
          <a:lstStyle/>
          <a:p>
            <a:pPr marL="109728" indent="0">
              <a:buNone/>
            </a:pP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taglib</a:t>
            </a:r>
            <a:r>
              <a:rPr lang="en-US" sz="2000" dirty="0">
                <a:latin typeface="Courier New" panose="02070309020205020404" pitchFamily="49" charset="0"/>
                <a:cs typeface="Courier New" panose="02070309020205020404" pitchFamily="49" charset="0"/>
              </a:rPr>
              <a:t> prefix="spring"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uri</a:t>
            </a:r>
            <a:r>
              <a:rPr lang="en-US" sz="2000" dirty="0">
                <a:latin typeface="Courier New" panose="02070309020205020404" pitchFamily="49" charset="0"/>
                <a:cs typeface="Courier New" panose="02070309020205020404" pitchFamily="49" charset="0"/>
              </a:rPr>
              <a:t>="http://www.springframework.org/tags"%&gt;</a:t>
            </a:r>
          </a:p>
          <a:p>
            <a:pPr marL="109728" indent="0">
              <a:buNone/>
            </a:pP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taglib</a:t>
            </a:r>
            <a:r>
              <a:rPr lang="en-US" sz="2000" dirty="0">
                <a:latin typeface="Courier New" panose="02070309020205020404" pitchFamily="49" charset="0"/>
                <a:cs typeface="Courier New" panose="02070309020205020404" pitchFamily="49" charset="0"/>
              </a:rPr>
              <a:t> prefix="form"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uri</a:t>
            </a:r>
            <a:r>
              <a:rPr lang="en-US" sz="2000" dirty="0">
                <a:latin typeface="Courier New" panose="02070309020205020404" pitchFamily="49" charset="0"/>
                <a:cs typeface="Courier New" panose="02070309020205020404" pitchFamily="49" charset="0"/>
              </a:rPr>
              <a:t>="http://www.springframework.org/tags/form"%&gt;</a:t>
            </a:r>
          </a:p>
          <a:p>
            <a:pPr marL="109728" indent="0">
              <a:buNone/>
            </a:pPr>
            <a:endParaRPr lang="en-US" sz="2400" dirty="0">
              <a:latin typeface="Courier New" panose="02070309020205020404" pitchFamily="49" charset="0"/>
              <a:cs typeface="Courier New" panose="02070309020205020404" pitchFamily="49" charset="0"/>
            </a:endParaRPr>
          </a:p>
          <a:p>
            <a:pPr marL="109728" indent="0">
              <a:buNone/>
            </a:pPr>
            <a:r>
              <a:rPr lang="en-US" sz="2000" b="1" dirty="0">
                <a:solidFill>
                  <a:srgbClr val="FF0000"/>
                </a:solidFill>
                <a:latin typeface="Courier New" panose="02070309020205020404" pitchFamily="49" charset="0"/>
                <a:cs typeface="Courier New" panose="02070309020205020404" pitchFamily="49" charset="0"/>
              </a:rPr>
              <a:t>&lt;</a:t>
            </a:r>
            <a:r>
              <a:rPr lang="en-US" sz="2000" b="1" dirty="0" err="1">
                <a:solidFill>
                  <a:srgbClr val="FF0000"/>
                </a:solidFill>
                <a:latin typeface="Courier New" panose="02070309020205020404" pitchFamily="49" charset="0"/>
                <a:cs typeface="Courier New" panose="02070309020205020404" pitchFamily="49" charset="0"/>
              </a:rPr>
              <a:t>form:form</a:t>
            </a:r>
            <a:r>
              <a:rPr lang="en-US" sz="2000" b="1" dirty="0">
                <a:solidFill>
                  <a:srgbClr val="FF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method="post" </a:t>
            </a:r>
            <a:r>
              <a:rPr lang="en-US" sz="2000" b="1" dirty="0" err="1">
                <a:solidFill>
                  <a:srgbClr val="FF0000"/>
                </a:solidFill>
                <a:latin typeface="Courier New" panose="02070309020205020404" pitchFamily="49" charset="0"/>
                <a:cs typeface="Courier New" panose="02070309020205020404" pitchFamily="49" charset="0"/>
              </a:rPr>
              <a:t>modelAttribute</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userForm</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rgbClr val="FF0000"/>
                </a:solidFill>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action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userActionUrl</a:t>
            </a:r>
            <a:r>
              <a:rPr lang="en-US" sz="2000" dirty="0">
                <a:latin typeface="Courier New" panose="02070309020205020404" pitchFamily="49" charset="0"/>
                <a:cs typeface="Courier New" panose="02070309020205020404" pitchFamily="49" charset="0"/>
              </a:rPr>
              <a:t>}"&gt;</a:t>
            </a:r>
          </a:p>
          <a:p>
            <a:pPr marL="109728" indent="0">
              <a:buNone/>
            </a:pPr>
            <a:r>
              <a:rPr lang="en-US" sz="2000" dirty="0">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&lt;</a:t>
            </a:r>
            <a:r>
              <a:rPr lang="en-US" sz="2000" b="1" dirty="0" err="1">
                <a:solidFill>
                  <a:srgbClr val="FF0000"/>
                </a:solidFill>
                <a:latin typeface="Courier New" panose="02070309020205020404" pitchFamily="49" charset="0"/>
                <a:cs typeface="Courier New" panose="02070309020205020404" pitchFamily="49" charset="0"/>
              </a:rPr>
              <a:t>form:input</a:t>
            </a:r>
            <a:r>
              <a:rPr lang="en-US" sz="2000" b="1" dirty="0">
                <a:solidFill>
                  <a:srgbClr val="FF0000"/>
                </a:solidFill>
                <a:latin typeface="Courier New" panose="02070309020205020404" pitchFamily="49" charset="0"/>
                <a:cs typeface="Courier New" panose="02070309020205020404" pitchFamily="49" charset="0"/>
              </a:rPr>
              <a:t> path="name" </a:t>
            </a:r>
            <a:r>
              <a:rPr lang="en-US" sz="2000" dirty="0">
                <a:latin typeface="Courier New" panose="02070309020205020404" pitchFamily="49" charset="0"/>
                <a:cs typeface="Courier New" panose="02070309020205020404" pitchFamily="49" charset="0"/>
              </a:rPr>
              <a:t>type="text" /&gt;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i="1" dirty="0" smtClean="0">
                <a:solidFill>
                  <a:srgbClr val="002060"/>
                </a:solidFill>
                <a:latin typeface="Courier New" panose="02070309020205020404" pitchFamily="49" charset="0"/>
                <a:cs typeface="Courier New" panose="02070309020205020404" pitchFamily="49" charset="0"/>
              </a:rPr>
              <a:t>&lt;!-- binds </a:t>
            </a:r>
            <a:r>
              <a:rPr lang="en-US" sz="2000" b="1" i="1" dirty="0">
                <a:solidFill>
                  <a:srgbClr val="002060"/>
                </a:solidFill>
                <a:latin typeface="Courier New" panose="02070309020205020404" pitchFamily="49" charset="0"/>
                <a:cs typeface="Courier New" panose="02070309020205020404" pitchFamily="49" charset="0"/>
              </a:rPr>
              <a:t>to user.name--&gt;</a:t>
            </a:r>
          </a:p>
          <a:p>
            <a:pPr marL="109728"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form:errors</a:t>
            </a:r>
            <a:r>
              <a:rPr lang="en-US" sz="2000" dirty="0">
                <a:latin typeface="Courier New" panose="02070309020205020404" pitchFamily="49" charset="0"/>
                <a:cs typeface="Courier New" panose="02070309020205020404" pitchFamily="49" charset="0"/>
              </a:rPr>
              <a:t> path="name" /&gt;</a:t>
            </a:r>
          </a:p>
          <a:p>
            <a:pPr marL="109728" indent="0">
              <a:buNone/>
            </a:pP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form:form</a:t>
            </a:r>
            <a:r>
              <a:rPr lang="en-US" sz="2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674166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63"/>
            <a:ext cx="9144000" cy="1066800"/>
          </a:xfrm>
        </p:spPr>
        <p:txBody>
          <a:bodyPr/>
          <a:lstStyle/>
          <a:p>
            <a:r>
              <a:rPr lang="en-US" dirty="0" smtClean="0"/>
              <a:t>Getting bound form data</a:t>
            </a:r>
            <a:endParaRPr lang="en-US" dirty="0"/>
          </a:p>
        </p:txBody>
      </p:sp>
      <p:sp>
        <p:nvSpPr>
          <p:cNvPr id="3" name="Content Placeholder 2"/>
          <p:cNvSpPr>
            <a:spLocks noGrp="1"/>
          </p:cNvSpPr>
          <p:nvPr>
            <p:ph idx="1"/>
          </p:nvPr>
        </p:nvSpPr>
        <p:spPr>
          <a:xfrm>
            <a:off x="0" y="1828800"/>
            <a:ext cx="9144000" cy="5029200"/>
          </a:xfrm>
        </p:spPr>
        <p:txBody>
          <a:bodyPr>
            <a:normAutofit/>
          </a:bodyPr>
          <a:lstStyle/>
          <a:p>
            <a:pPr marL="109728"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RequestMapping</a:t>
            </a:r>
            <a:r>
              <a:rPr lang="en-US" sz="2400" dirty="0">
                <a:latin typeface="Courier New" panose="02070309020205020404" pitchFamily="49" charset="0"/>
                <a:cs typeface="Courier New" panose="02070309020205020404" pitchFamily="49" charset="0"/>
              </a:rPr>
              <a:t>(value = "/users", </a:t>
            </a:r>
            <a:r>
              <a:rPr lang="en-US" sz="2400" dirty="0" smtClean="0">
                <a:latin typeface="Courier New" panose="02070309020205020404" pitchFamily="49" charset="0"/>
                <a:cs typeface="Courier New" panose="02070309020205020404" pitchFamily="49" charset="0"/>
              </a:rPr>
              <a:t>	method </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RequestMethod.POST</a:t>
            </a:r>
            <a:r>
              <a:rPr lang="en-US" sz="2400" dirty="0">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public String </a:t>
            </a:r>
            <a:r>
              <a:rPr lang="en-US" sz="2400" dirty="0" err="1">
                <a:latin typeface="Courier New" panose="02070309020205020404" pitchFamily="49" charset="0"/>
                <a:cs typeface="Courier New" panose="02070309020205020404" pitchFamily="49" charset="0"/>
              </a:rPr>
              <a:t>saveOrUpdateUser</a:t>
            </a:r>
            <a:r>
              <a:rPr lang="en-US" sz="2400" dirty="0" smtClean="0">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	</a:t>
            </a:r>
            <a:r>
              <a:rPr lang="en-US" sz="2400" b="1" dirty="0" smtClean="0">
                <a:solidFill>
                  <a:srgbClr val="FF0000"/>
                </a:solidFill>
                <a:latin typeface="Courier New" panose="02070309020205020404" pitchFamily="49" charset="0"/>
                <a:cs typeface="Courier New" panose="02070309020205020404" pitchFamily="49" charset="0"/>
              </a:rPr>
              <a:t>@</a:t>
            </a:r>
            <a:r>
              <a:rPr lang="en-US" sz="2400" b="1" dirty="0" err="1">
                <a:solidFill>
                  <a:srgbClr val="FF0000"/>
                </a:solidFill>
                <a:latin typeface="Courier New" panose="02070309020205020404" pitchFamily="49" charset="0"/>
                <a:cs typeface="Courier New" panose="02070309020205020404" pitchFamily="49" charset="0"/>
              </a:rPr>
              <a:t>ModelAttribute</a:t>
            </a:r>
            <a:r>
              <a:rPr lang="en-US" sz="2400" b="1" dirty="0">
                <a:solidFill>
                  <a:srgbClr val="FF0000"/>
                </a:solidFill>
                <a:latin typeface="Courier New" panose="02070309020205020404" pitchFamily="49" charset="0"/>
                <a:cs typeface="Courier New" panose="02070309020205020404" pitchFamily="49" charset="0"/>
              </a:rPr>
              <a:t>("</a:t>
            </a:r>
            <a:r>
              <a:rPr lang="en-US" sz="2400" b="1" dirty="0" err="1">
                <a:solidFill>
                  <a:srgbClr val="FF0000"/>
                </a:solidFill>
                <a:latin typeface="Courier New" panose="02070309020205020404" pitchFamily="49" charset="0"/>
                <a:cs typeface="Courier New" panose="02070309020205020404" pitchFamily="49" charset="0"/>
              </a:rPr>
              <a:t>userForm</a:t>
            </a:r>
            <a:r>
              <a:rPr lang="en-US" sz="2400" b="1" dirty="0">
                <a:solidFill>
                  <a:srgbClr val="FF0000"/>
                </a:solidFill>
                <a:latin typeface="Courier New" panose="02070309020205020404" pitchFamily="49" charset="0"/>
                <a:cs typeface="Courier New" panose="02070309020205020404" pitchFamily="49" charset="0"/>
              </a:rPr>
              <a:t>") User </a:t>
            </a:r>
            <a:r>
              <a:rPr lang="en-US" sz="2400" b="1" dirty="0" err="1">
                <a:solidFill>
                  <a:srgbClr val="FF0000"/>
                </a:solidFill>
                <a:latin typeface="Courier New" panose="02070309020205020404" pitchFamily="49" charset="0"/>
                <a:cs typeface="Courier New" panose="02070309020205020404" pitchFamily="49" charset="0"/>
              </a:rPr>
              <a:t>user</a:t>
            </a:r>
            <a:r>
              <a:rPr lang="en-US" sz="2400" dirty="0">
                <a:latin typeface="Courier New" panose="02070309020205020404" pitchFamily="49" charset="0"/>
                <a:cs typeface="Courier New" panose="02070309020205020404" pitchFamily="49" charset="0"/>
              </a:rPr>
              <a:t>,</a:t>
            </a:r>
          </a:p>
          <a:p>
            <a:pPr marL="109728"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BindingResult</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result, Model model) {</a:t>
            </a:r>
          </a:p>
          <a:p>
            <a:pPr marL="109728" indent="0">
              <a:buNone/>
            </a:pPr>
            <a:r>
              <a:rPr lang="en-US" sz="2400" dirty="0">
                <a:latin typeface="Courier New" panose="02070309020205020404" pitchFamily="49" charset="0"/>
                <a:cs typeface="Courier New" panose="02070309020205020404" pitchFamily="49" charset="0"/>
              </a:rPr>
              <a:t>  if </a:t>
            </a:r>
            <a:r>
              <a:rPr lang="en-US" sz="2400" b="1" dirty="0">
                <a:solidFill>
                  <a:srgbClr val="FF0000"/>
                </a:solidFill>
                <a:latin typeface="Courier New" panose="02070309020205020404" pitchFamily="49" charset="0"/>
                <a:cs typeface="Courier New" panose="02070309020205020404" pitchFamily="49" charset="0"/>
              </a:rPr>
              <a:t>(</a:t>
            </a:r>
            <a:r>
              <a:rPr lang="en-US" sz="2400" b="1" dirty="0" err="1">
                <a:solidFill>
                  <a:srgbClr val="FF0000"/>
                </a:solidFill>
                <a:latin typeface="Courier New" panose="02070309020205020404" pitchFamily="49" charset="0"/>
                <a:cs typeface="Courier New" panose="02070309020205020404" pitchFamily="49" charset="0"/>
              </a:rPr>
              <a:t>result.hasErrors</a:t>
            </a:r>
            <a:r>
              <a:rPr lang="en-US" sz="2400" b="1" dirty="0">
                <a:solidFill>
                  <a:srgbClr val="FF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"users/</a:t>
            </a:r>
            <a:r>
              <a:rPr lang="en-US" sz="2400" dirty="0" err="1">
                <a:latin typeface="Courier New" panose="02070309020205020404" pitchFamily="49" charset="0"/>
                <a:cs typeface="Courier New" panose="02070309020205020404" pitchFamily="49" charset="0"/>
              </a:rPr>
              <a:t>userform</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else </a:t>
            </a:r>
            <a:r>
              <a:rPr lang="en-US" sz="2400" dirty="0" smtClean="0">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String </a:t>
            </a:r>
            <a:r>
              <a:rPr lang="en-US" sz="2400" dirty="0" err="1" smtClean="0">
                <a:latin typeface="Courier New" panose="02070309020205020404" pitchFamily="49" charset="0"/>
                <a:cs typeface="Courier New" panose="02070309020205020404" pitchFamily="49" charset="0"/>
              </a:rPr>
              <a:t>myName</a:t>
            </a:r>
            <a:r>
              <a:rPr lang="en-US" sz="2400" dirty="0" smtClean="0">
                <a:latin typeface="Courier New" panose="02070309020205020404" pitchFamily="49" charset="0"/>
                <a:cs typeface="Courier New" panose="02070309020205020404" pitchFamily="49" charset="0"/>
              </a:rPr>
              <a:t> = </a:t>
            </a:r>
            <a:r>
              <a:rPr lang="en-US" sz="2400" b="1" dirty="0" err="1" smtClean="0">
                <a:solidFill>
                  <a:srgbClr val="FF0000"/>
                </a:solidFill>
                <a:latin typeface="Courier New" panose="02070309020205020404" pitchFamily="49" charset="0"/>
                <a:cs typeface="Courier New" panose="02070309020205020404" pitchFamily="49" charset="0"/>
              </a:rPr>
              <a:t>user.getName</a:t>
            </a:r>
            <a:r>
              <a:rPr lang="en-US" sz="2400" b="1" dirty="0" smtClean="0">
                <a:solidFill>
                  <a:srgbClr val="FF0000"/>
                </a:solidFill>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9423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r>
              <a:rPr lang="en-US" dirty="0" smtClean="0"/>
              <a:t>Spring form elements</a:t>
            </a:r>
            <a:endParaRPr lang="en-US" dirty="0"/>
          </a:p>
        </p:txBody>
      </p:sp>
      <p:sp>
        <p:nvSpPr>
          <p:cNvPr id="3" name="Content Placeholder 2"/>
          <p:cNvSpPr>
            <a:spLocks noGrp="1"/>
          </p:cNvSpPr>
          <p:nvPr>
            <p:ph idx="1"/>
          </p:nvPr>
        </p:nvSpPr>
        <p:spPr>
          <a:xfrm>
            <a:off x="0" y="1828800"/>
            <a:ext cx="9144000" cy="4745736"/>
          </a:xfrm>
        </p:spPr>
        <p:txBody>
          <a:bodyPr>
            <a:normAutofit fontScale="92500"/>
          </a:bodyPr>
          <a:lstStyle/>
          <a:p>
            <a:r>
              <a:rPr lang="en-US" dirty="0" smtClean="0"/>
              <a:t>Text input box</a:t>
            </a:r>
          </a:p>
          <a:p>
            <a:pPr lvl="1"/>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form:input</a:t>
            </a:r>
            <a:r>
              <a:rPr lang="en-US" dirty="0">
                <a:latin typeface="Courier New" panose="02070309020205020404" pitchFamily="49" charset="0"/>
                <a:cs typeface="Courier New" panose="02070309020205020404" pitchFamily="49" charset="0"/>
              </a:rPr>
              <a:t> path="</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/&gt;</a:t>
            </a:r>
          </a:p>
          <a:p>
            <a:r>
              <a:rPr lang="en-US" dirty="0" smtClean="0"/>
              <a:t>Checkbox</a:t>
            </a:r>
          </a:p>
          <a:p>
            <a:pPr lvl="1"/>
            <a:r>
              <a:rPr lang="en-US" dirty="0" smtClean="0"/>
              <a:t>Expects bean:  </a:t>
            </a:r>
          </a:p>
          <a:p>
            <a:pPr lvl="2"/>
            <a:r>
              <a:rPr lang="en-US" dirty="0" err="1" smtClean="0">
                <a:latin typeface="Courier New" panose="02070309020205020404" pitchFamily="49" charset="0"/>
                <a:cs typeface="Courier New" panose="02070309020205020404" pitchFamily="49" charset="0"/>
              </a:rPr>
              <a:t>setInterests</a:t>
            </a:r>
            <a:r>
              <a:rPr lang="en-US" dirty="0" smtClean="0">
                <a:latin typeface="Courier New" panose="02070309020205020404" pitchFamily="49" charset="0"/>
                <a:cs typeface="Courier New" panose="02070309020205020404" pitchFamily="49" charset="0"/>
              </a:rPr>
              <a:t>(String[] interests)</a:t>
            </a:r>
          </a:p>
          <a:p>
            <a:pPr lvl="2"/>
            <a:r>
              <a:rPr lang="en-US" dirty="0" err="1" smtClean="0">
                <a:latin typeface="Courier New" panose="02070309020205020404" pitchFamily="49" charset="0"/>
                <a:cs typeface="Courier New" panose="02070309020205020404" pitchFamily="49" charset="0"/>
              </a:rPr>
              <a:t>setInterests</a:t>
            </a:r>
            <a:r>
              <a:rPr lang="en-US" dirty="0" smtClean="0">
                <a:latin typeface="Courier New" panose="02070309020205020404" pitchFamily="49" charset="0"/>
                <a:cs typeface="Courier New" panose="02070309020205020404" pitchFamily="49" charset="0"/>
              </a:rPr>
              <a:t>(Collection interests)</a:t>
            </a:r>
          </a:p>
          <a:p>
            <a:pPr marL="704088" lvl="2" indent="0">
              <a:buNone/>
            </a:pPr>
            <a:r>
              <a:rPr lang="en-US" sz="2800" dirty="0" smtClean="0"/>
              <a:t>Two Options</a:t>
            </a:r>
          </a:p>
          <a:p>
            <a:pPr lvl="1"/>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form:checkbox</a:t>
            </a:r>
            <a:r>
              <a:rPr lang="en-US" dirty="0">
                <a:latin typeface="Courier New" panose="02070309020205020404" pitchFamily="49" charset="0"/>
                <a:cs typeface="Courier New" panose="02070309020205020404" pitchFamily="49" charset="0"/>
              </a:rPr>
              <a:t> path="</a:t>
            </a:r>
            <a:r>
              <a:rPr lang="en-US" dirty="0" err="1">
                <a:latin typeface="Courier New" panose="02070309020205020404" pitchFamily="49" charset="0"/>
                <a:cs typeface="Courier New" panose="02070309020205020404" pitchFamily="49" charset="0"/>
              </a:rPr>
              <a:t>preferences.interests</a:t>
            </a:r>
            <a:r>
              <a:rPr lang="en-US" dirty="0">
                <a:latin typeface="Courier New" panose="02070309020205020404" pitchFamily="49" charset="0"/>
                <a:cs typeface="Courier New" panose="02070309020205020404" pitchFamily="49" charset="0"/>
              </a:rPr>
              <a:t>" value="</a:t>
            </a:r>
            <a:r>
              <a:rPr lang="en-US" dirty="0" err="1">
                <a:latin typeface="Courier New" panose="02070309020205020404" pitchFamily="49" charset="0"/>
                <a:cs typeface="Courier New" panose="02070309020205020404" pitchFamily="49" charset="0"/>
              </a:rPr>
              <a:t>Quidditch</a:t>
            </a:r>
            <a:r>
              <a:rPr lang="en-US" dirty="0" smtClean="0">
                <a:latin typeface="Courier New" panose="02070309020205020404" pitchFamily="49" charset="0"/>
                <a:cs typeface="Courier New" panose="02070309020205020404" pitchFamily="49" charset="0"/>
              </a:rPr>
              <a:t>"/&gt;</a:t>
            </a:r>
          </a:p>
          <a:p>
            <a:pPr lvl="1"/>
            <a:r>
              <a:rPr lang="en-US" dirty="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form:checkboxes</a:t>
            </a:r>
            <a:r>
              <a:rPr lang="en-US" dirty="0" smtClean="0">
                <a:latin typeface="Courier New" panose="02070309020205020404" pitchFamily="49" charset="0"/>
                <a:cs typeface="Courier New" panose="02070309020205020404" pitchFamily="49" charset="0"/>
              </a:rPr>
              <a:t> path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preferences.interests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items=“${</a:t>
            </a:r>
            <a:r>
              <a:rPr lang="en-US" dirty="0" err="1" smtClean="0">
                <a:latin typeface="Courier New" panose="02070309020205020404" pitchFamily="49" charset="0"/>
                <a:cs typeface="Courier New" panose="02070309020205020404" pitchFamily="49" charset="0"/>
              </a:rPr>
              <a:t>interestsList</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lvl="1"/>
            <a:endParaRPr lang="en-US" dirty="0" smtClean="0"/>
          </a:p>
          <a:p>
            <a:endParaRPr lang="en-US" dirty="0"/>
          </a:p>
        </p:txBody>
      </p:sp>
    </p:spTree>
    <p:extLst>
      <p:ext uri="{BB962C8B-B14F-4D97-AF65-F5344CB8AC3E}">
        <p14:creationId xmlns:p14="http://schemas.microsoft.com/office/powerpoint/2010/main" val="173828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form elements cont.</a:t>
            </a:r>
            <a:endParaRPr lang="en-US" dirty="0"/>
          </a:p>
        </p:txBody>
      </p:sp>
      <p:sp>
        <p:nvSpPr>
          <p:cNvPr id="3" name="Content Placeholder 2"/>
          <p:cNvSpPr>
            <a:spLocks noGrp="1"/>
          </p:cNvSpPr>
          <p:nvPr>
            <p:ph idx="1"/>
          </p:nvPr>
        </p:nvSpPr>
        <p:spPr/>
        <p:txBody>
          <a:bodyPr/>
          <a:lstStyle/>
          <a:p>
            <a:r>
              <a:rPr lang="en-US" dirty="0" smtClean="0"/>
              <a:t>Radio button</a:t>
            </a:r>
            <a:endParaRPr lang="en-US" dirty="0"/>
          </a:p>
          <a:p>
            <a:pPr lvl="1"/>
            <a:r>
              <a:rPr lang="en-US" dirty="0"/>
              <a:t>Expects bean:  </a:t>
            </a:r>
          </a:p>
          <a:p>
            <a:pPr lvl="2"/>
            <a:r>
              <a:rPr lang="en-US" dirty="0" err="1" smtClean="0">
                <a:latin typeface="Courier New" panose="02070309020205020404" pitchFamily="49" charset="0"/>
                <a:cs typeface="Courier New" panose="02070309020205020404" pitchFamily="49" charset="0"/>
              </a:rPr>
              <a:t>setSex</a:t>
            </a:r>
            <a:r>
              <a:rPr lang="en-US" dirty="0" smtClean="0">
                <a:latin typeface="Courier New" panose="02070309020205020404" pitchFamily="49" charset="0"/>
                <a:cs typeface="Courier New" panose="02070309020205020404" pitchFamily="49" charset="0"/>
              </a:rPr>
              <a:t>(String value)</a:t>
            </a:r>
            <a:endParaRPr lang="en-US" dirty="0">
              <a:latin typeface="Courier New" panose="02070309020205020404" pitchFamily="49" charset="0"/>
              <a:cs typeface="Courier New" panose="02070309020205020404" pitchFamily="49" charset="0"/>
            </a:endParaRPr>
          </a:p>
          <a:p>
            <a:pPr marL="704088" lvl="2" indent="0">
              <a:buNone/>
            </a:pPr>
            <a:r>
              <a:rPr lang="en-US" sz="2800" dirty="0" smtClean="0"/>
              <a:t>Two </a:t>
            </a:r>
            <a:r>
              <a:rPr lang="en-US" sz="2800" dirty="0"/>
              <a:t>Options</a:t>
            </a:r>
          </a:p>
          <a:p>
            <a:pPr lvl="1"/>
            <a:r>
              <a:rPr lang="en-US" dirty="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form:radiobutton</a:t>
            </a:r>
            <a:r>
              <a:rPr lang="en-US" dirty="0" smtClean="0">
                <a:latin typeface="Courier New" panose="02070309020205020404" pitchFamily="49" charset="0"/>
                <a:cs typeface="Courier New" panose="02070309020205020404" pitchFamily="49" charset="0"/>
              </a:rPr>
              <a:t> path="</a:t>
            </a:r>
            <a:r>
              <a:rPr lang="en-US" dirty="0" err="1" smtClean="0">
                <a:latin typeface="Courier New" panose="02070309020205020404" pitchFamily="49" charset="0"/>
                <a:cs typeface="Courier New" panose="02070309020205020404" pitchFamily="49" charset="0"/>
              </a:rPr>
              <a:t>user.sex</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value</a:t>
            </a:r>
            <a:r>
              <a:rPr lang="en-US" dirty="0" smtClean="0">
                <a:latin typeface="Courier New" panose="02070309020205020404" pitchFamily="49" charset="0"/>
                <a:cs typeface="Courier New" panose="02070309020205020404" pitchFamily="49" charset="0"/>
              </a:rPr>
              <a:t>="M"/&gt;</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form:radiobuttons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user.sex</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items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sexOptions</a:t>
            </a:r>
            <a:r>
              <a:rPr lang="en-US" dirty="0" smtClean="0">
                <a:latin typeface="Courier New" panose="02070309020205020404" pitchFamily="49" charset="0"/>
                <a:cs typeface="Courier New" panose="02070309020205020404" pitchFamily="49" charset="0"/>
              </a:rPr>
              <a:t>}"/&gt;</a:t>
            </a:r>
          </a:p>
          <a:p>
            <a:r>
              <a:rPr lang="en-US" dirty="0" smtClean="0">
                <a:latin typeface="Courier New" panose="02070309020205020404" pitchFamily="49" charset="0"/>
                <a:cs typeface="Courier New" panose="02070309020205020404" pitchFamily="49" charset="0"/>
              </a:rPr>
              <a:t>Password</a:t>
            </a:r>
          </a:p>
          <a:p>
            <a:pPr lvl="1"/>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form:password</a:t>
            </a:r>
            <a:r>
              <a:rPr lang="en-US" dirty="0">
                <a:latin typeface="Courier New" panose="02070309020205020404" pitchFamily="49" charset="0"/>
                <a:cs typeface="Courier New" panose="02070309020205020404" pitchFamily="49" charset="0"/>
              </a:rPr>
              <a:t> path="password" /&gt;</a:t>
            </a:r>
          </a:p>
          <a:p>
            <a:endParaRPr lang="en-US" dirty="0"/>
          </a:p>
        </p:txBody>
      </p:sp>
    </p:spTree>
    <p:extLst>
      <p:ext uri="{BB962C8B-B14F-4D97-AF65-F5344CB8AC3E}">
        <p14:creationId xmlns:p14="http://schemas.microsoft.com/office/powerpoint/2010/main" val="264455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form elements cont.</a:t>
            </a:r>
            <a:endParaRPr lang="en-US" dirty="0"/>
          </a:p>
        </p:txBody>
      </p:sp>
      <p:sp>
        <p:nvSpPr>
          <p:cNvPr id="3" name="Content Placeholder 2"/>
          <p:cNvSpPr>
            <a:spLocks noGrp="1"/>
          </p:cNvSpPr>
          <p:nvPr>
            <p:ph idx="1"/>
          </p:nvPr>
        </p:nvSpPr>
        <p:spPr>
          <a:xfrm>
            <a:off x="0" y="1828800"/>
            <a:ext cx="9144000" cy="4745736"/>
          </a:xfrm>
        </p:spPr>
        <p:txBody>
          <a:bodyPr>
            <a:normAutofit/>
          </a:bodyPr>
          <a:lstStyle/>
          <a:p>
            <a:r>
              <a:rPr lang="en-US" dirty="0" smtClean="0"/>
              <a:t>Select</a:t>
            </a:r>
            <a:endParaRPr lang="en-US" dirty="0"/>
          </a:p>
          <a:p>
            <a:pPr lvl="1"/>
            <a:r>
              <a:rPr lang="en-US" dirty="0"/>
              <a:t>Expects bean:  </a:t>
            </a:r>
          </a:p>
          <a:p>
            <a:pPr lvl="2"/>
            <a:r>
              <a:rPr lang="en-US" dirty="0" err="1" smtClean="0">
                <a:latin typeface="Courier New" panose="02070309020205020404" pitchFamily="49" charset="0"/>
                <a:cs typeface="Courier New" panose="02070309020205020404" pitchFamily="49" charset="0"/>
              </a:rPr>
              <a:t>setSkill</a:t>
            </a:r>
            <a:r>
              <a:rPr lang="en-US" dirty="0" smtClean="0">
                <a:latin typeface="Courier New" panose="02070309020205020404" pitchFamily="49" charset="0"/>
                <a:cs typeface="Courier New" panose="02070309020205020404" pitchFamily="49" charset="0"/>
              </a:rPr>
              <a:t>(String value)</a:t>
            </a:r>
          </a:p>
          <a:p>
            <a:pPr lvl="2"/>
            <a:r>
              <a:rPr lang="en-US" dirty="0" err="1" smtClean="0">
                <a:latin typeface="Courier New" panose="02070309020205020404" pitchFamily="49" charset="0"/>
                <a:cs typeface="Courier New" panose="02070309020205020404" pitchFamily="49" charset="0"/>
              </a:rPr>
              <a:t>setSkill</a:t>
            </a:r>
            <a:r>
              <a:rPr lang="en-US" dirty="0" smtClean="0">
                <a:latin typeface="Courier New" panose="02070309020205020404" pitchFamily="49" charset="0"/>
                <a:cs typeface="Courier New" panose="02070309020205020404" pitchFamily="49" charset="0"/>
              </a:rPr>
              <a:t>(String[] values)</a:t>
            </a:r>
          </a:p>
          <a:p>
            <a:pPr marL="704088" lvl="2" indent="0">
              <a:buNone/>
            </a:pPr>
            <a:r>
              <a:rPr lang="en-US" dirty="0" smtClean="0">
                <a:latin typeface="Courier New" panose="02070309020205020404" pitchFamily="49" charset="0"/>
                <a:cs typeface="Courier New" panose="02070309020205020404" pitchFamily="49" charset="0"/>
              </a:rPr>
              <a:t>Two Options</a:t>
            </a:r>
            <a:endParaRPr lang="en-US" dirty="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form:select</a:t>
            </a:r>
            <a:r>
              <a:rPr lang="en-US" dirty="0" smtClean="0">
                <a:latin typeface="Courier New" panose="02070309020205020404" pitchFamily="49" charset="0"/>
                <a:cs typeface="Courier New" panose="02070309020205020404" pitchFamily="49" charset="0"/>
              </a:rPr>
              <a:t> path="</a:t>
            </a:r>
            <a:r>
              <a:rPr lang="en-US" dirty="0" err="1" smtClean="0">
                <a:latin typeface="Courier New" panose="02070309020205020404" pitchFamily="49" charset="0"/>
                <a:cs typeface="Courier New" panose="02070309020205020404" pitchFamily="49" charset="0"/>
              </a:rPr>
              <a:t>user.skills</a:t>
            </a:r>
            <a:r>
              <a:rPr lang="en-US" dirty="0" smtClean="0">
                <a:latin typeface="Courier New" panose="02070309020205020404" pitchFamily="49" charset="0"/>
                <a:cs typeface="Courier New" panose="02070309020205020404" pitchFamily="49" charset="0"/>
              </a:rPr>
              <a:t>" items=“${</a:t>
            </a:r>
            <a:r>
              <a:rPr lang="en-US" dirty="0" err="1" smtClean="0">
                <a:latin typeface="Courier New" panose="02070309020205020404" pitchFamily="49" charset="0"/>
                <a:cs typeface="Courier New" panose="02070309020205020404" pitchFamily="49" charset="0"/>
              </a:rPr>
              <a:t>skillOptions</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lvl="1"/>
            <a:r>
              <a:rPr lang="en-US" sz="2000" dirty="0" smtClean="0">
                <a:latin typeface="Courier New" panose="02070309020205020404" pitchFamily="49" charset="0"/>
                <a:cs typeface="Courier New" panose="02070309020205020404" pitchFamily="49" charset="0"/>
              </a:rPr>
              <a:t>&lt;</a:t>
            </a:r>
            <a:r>
              <a:rPr lang="en-US" sz="2000" dirty="0" err="1" smtClean="0">
                <a:latin typeface="Courier New" panose="02070309020205020404" pitchFamily="49" charset="0"/>
                <a:cs typeface="Courier New" panose="02070309020205020404" pitchFamily="49" charset="0"/>
              </a:rPr>
              <a:t>form:select</a:t>
            </a:r>
            <a:r>
              <a:rPr lang="en-US" sz="2000" dirty="0" smtClean="0">
                <a:latin typeface="Courier New" panose="02070309020205020404" pitchFamily="49" charset="0"/>
                <a:cs typeface="Courier New" panose="02070309020205020404" pitchFamily="49" charset="0"/>
              </a:rPr>
              <a:t> path="</a:t>
            </a:r>
            <a:r>
              <a:rPr lang="en-US" sz="2000" dirty="0" err="1" smtClean="0">
                <a:latin typeface="Courier New" panose="02070309020205020404" pitchFamily="49" charset="0"/>
                <a:cs typeface="Courier New" panose="02070309020205020404" pitchFamily="49" charset="0"/>
              </a:rPr>
              <a:t>user.skills</a:t>
            </a:r>
            <a:r>
              <a:rPr lang="en-US" sz="2000" dirty="0" smtClean="0">
                <a:latin typeface="Courier New" panose="02070309020205020404" pitchFamily="49" charset="0"/>
                <a:cs typeface="Courier New" panose="02070309020205020404" pitchFamily="49" charset="0"/>
              </a:rPr>
              <a:t>"&gt;</a:t>
            </a:r>
          </a:p>
          <a:p>
            <a:pPr lvl="1"/>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a:t>
            </a:r>
            <a:r>
              <a:rPr lang="en-US" sz="2000" dirty="0" err="1" smtClean="0">
                <a:latin typeface="Courier New" panose="02070309020205020404" pitchFamily="49" charset="0"/>
                <a:cs typeface="Courier New" panose="02070309020205020404" pitchFamily="49" charset="0"/>
              </a:rPr>
              <a:t>form:option</a:t>
            </a:r>
            <a:r>
              <a:rPr lang="en-US" sz="2000" dirty="0" smtClean="0">
                <a:latin typeface="Courier New" panose="02070309020205020404" pitchFamily="49" charset="0"/>
                <a:cs typeface="Courier New" panose="02070309020205020404" pitchFamily="49" charset="0"/>
              </a:rPr>
              <a:t> value="-" label=“—Please select” /&gt;</a:t>
            </a:r>
          </a:p>
          <a:p>
            <a:pPr lvl="1"/>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a:t>
            </a:r>
            <a:r>
              <a:rPr lang="en-US" sz="2000" dirty="0" err="1" smtClean="0">
                <a:latin typeface="Courier New" panose="02070309020205020404" pitchFamily="49" charset="0"/>
                <a:cs typeface="Courier New" panose="02070309020205020404" pitchFamily="49" charset="0"/>
              </a:rPr>
              <a:t>form:option</a:t>
            </a:r>
            <a:r>
              <a:rPr lang="en-US" sz="2000" dirty="0" smtClean="0">
                <a:latin typeface="Courier New" panose="02070309020205020404" pitchFamily="49" charset="0"/>
                <a:cs typeface="Courier New" panose="02070309020205020404" pitchFamily="49" charset="0"/>
              </a:rPr>
              <a:t> value="dancing" selected="selected" /&gt;</a:t>
            </a:r>
          </a:p>
          <a:p>
            <a:pPr lvl="1"/>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a:t>
            </a:r>
            <a:r>
              <a:rPr lang="en-US" sz="2000" dirty="0" err="1" smtClean="0">
                <a:latin typeface="Courier New" panose="02070309020205020404" pitchFamily="49" charset="0"/>
                <a:cs typeface="Courier New" panose="02070309020205020404" pitchFamily="49" charset="0"/>
              </a:rPr>
              <a:t>form:options</a:t>
            </a:r>
            <a:r>
              <a:rPr lang="en-US" sz="2000" dirty="0" smtClean="0">
                <a:latin typeface="Courier New" panose="02070309020205020404" pitchFamily="49" charset="0"/>
                <a:cs typeface="Courier New" panose="02070309020205020404" pitchFamily="49" charset="0"/>
              </a:rPr>
              <a:t> items=“${skills}” /&gt;</a:t>
            </a:r>
            <a:endParaRPr lang="en-US" sz="20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39232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form elements cont.</a:t>
            </a:r>
            <a:endParaRPr lang="en-US" dirty="0"/>
          </a:p>
        </p:txBody>
      </p:sp>
      <p:sp>
        <p:nvSpPr>
          <p:cNvPr id="3" name="Content Placeholder 2"/>
          <p:cNvSpPr>
            <a:spLocks noGrp="1"/>
          </p:cNvSpPr>
          <p:nvPr>
            <p:ph idx="1"/>
          </p:nvPr>
        </p:nvSpPr>
        <p:spPr/>
        <p:txBody>
          <a:bodyPr/>
          <a:lstStyle/>
          <a:p>
            <a:r>
              <a:rPr lang="en-US" dirty="0" smtClean="0"/>
              <a:t>Text area</a:t>
            </a:r>
            <a:endParaRPr lang="en-US" dirty="0"/>
          </a:p>
          <a:p>
            <a:pPr lvl="1"/>
            <a:r>
              <a:rPr lang="en-US" dirty="0"/>
              <a:t>Expects bean:  </a:t>
            </a:r>
          </a:p>
          <a:p>
            <a:pPr lvl="2"/>
            <a:r>
              <a:rPr lang="en-US" dirty="0" err="1" smtClean="0">
                <a:latin typeface="Courier New" panose="02070309020205020404" pitchFamily="49" charset="0"/>
                <a:cs typeface="Courier New" panose="02070309020205020404" pitchFamily="49" charset="0"/>
              </a:rPr>
              <a:t>setNotes</a:t>
            </a:r>
            <a:r>
              <a:rPr lang="en-US" dirty="0" smtClean="0">
                <a:latin typeface="Courier New" panose="02070309020205020404" pitchFamily="49" charset="0"/>
                <a:cs typeface="Courier New" panose="02070309020205020404" pitchFamily="49" charset="0"/>
              </a:rPr>
              <a:t>(String value)</a:t>
            </a:r>
            <a:endParaRPr lang="en-US" dirty="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form:textarea</a:t>
            </a:r>
            <a:r>
              <a:rPr lang="en-US" dirty="0" smtClean="0">
                <a:latin typeface="Courier New" panose="02070309020205020404" pitchFamily="49" charset="0"/>
                <a:cs typeface="Courier New" panose="02070309020205020404" pitchFamily="49" charset="0"/>
              </a:rPr>
              <a:t> path=“notes" rows=“3” cols=“20”/&gt;</a:t>
            </a: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39232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The Spring Framework</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r>
              <a:rPr lang="en-US" dirty="0" smtClean="0"/>
              <a:t>Open source</a:t>
            </a:r>
          </a:p>
          <a:p>
            <a:r>
              <a:rPr lang="en-US" dirty="0" smtClean="0"/>
              <a:t>Core features designed to be used for developing any Java application</a:t>
            </a:r>
          </a:p>
          <a:p>
            <a:r>
              <a:rPr lang="en-US" dirty="0" smtClean="0"/>
              <a:t>Extensions specifically for making J2EE development easier</a:t>
            </a:r>
          </a:p>
          <a:p>
            <a:r>
              <a:rPr lang="en-US" dirty="0" smtClean="0"/>
              <a:t>Key role of framework is to promote good programming practices such as division of responsibility like MVC</a:t>
            </a:r>
          </a:p>
          <a:p>
            <a:endParaRPr lang="en-US" dirty="0" smtClean="0"/>
          </a:p>
          <a:p>
            <a:endParaRPr lang="en-US" dirty="0"/>
          </a:p>
        </p:txBody>
      </p:sp>
    </p:spTree>
    <p:extLst>
      <p:ext uri="{BB962C8B-B14F-4D97-AF65-F5344CB8AC3E}">
        <p14:creationId xmlns:p14="http://schemas.microsoft.com/office/powerpoint/2010/main" val="228444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showing errors</a:t>
            </a:r>
            <a:endParaRPr lang="en-US" dirty="0"/>
          </a:p>
        </p:txBody>
      </p:sp>
      <p:sp>
        <p:nvSpPr>
          <p:cNvPr id="3" name="Content Placeholder 2"/>
          <p:cNvSpPr>
            <a:spLocks noGrp="1"/>
          </p:cNvSpPr>
          <p:nvPr>
            <p:ph idx="1"/>
          </p:nvPr>
        </p:nvSpPr>
        <p:spPr>
          <a:xfrm>
            <a:off x="0" y="1828800"/>
            <a:ext cx="9144000" cy="5029200"/>
          </a:xfrm>
        </p:spPr>
        <p:txBody>
          <a:bodyPr>
            <a:normAutofit/>
          </a:bodyPr>
          <a:lstStyle/>
          <a:p>
            <a:pPr marL="109728"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form:form</a:t>
            </a:r>
            <a:r>
              <a:rPr lang="en-US" sz="2400" dirty="0">
                <a:latin typeface="Courier New" panose="02070309020205020404" pitchFamily="49" charset="0"/>
                <a:cs typeface="Courier New" panose="02070309020205020404" pitchFamily="49" charset="0"/>
              </a:rPr>
              <a:t>&gt;</a:t>
            </a:r>
          </a:p>
          <a:p>
            <a:pPr marL="109728" indent="0">
              <a:buNone/>
            </a:pPr>
            <a:r>
              <a:rPr lang="en-US" sz="2400" dirty="0">
                <a:latin typeface="Courier New" panose="02070309020205020404" pitchFamily="49" charset="0"/>
                <a:cs typeface="Courier New" panose="02070309020205020404" pitchFamily="49" charset="0"/>
              </a:rPr>
              <a:t>  First Name:&lt;</a:t>
            </a:r>
            <a:r>
              <a:rPr lang="en-US" sz="2400" dirty="0" err="1">
                <a:latin typeface="Courier New" panose="02070309020205020404" pitchFamily="49" charset="0"/>
                <a:cs typeface="Courier New" panose="02070309020205020404" pitchFamily="49" charset="0"/>
              </a:rPr>
              <a:t>form:input</a:t>
            </a:r>
            <a:r>
              <a:rPr lang="en-US" sz="2400" dirty="0">
                <a:latin typeface="Courier New" panose="02070309020205020404" pitchFamily="49" charset="0"/>
                <a:cs typeface="Courier New" panose="02070309020205020404" pitchFamily="49" charset="0"/>
              </a:rPr>
              <a:t> path="</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/&gt;</a:t>
            </a:r>
          </a:p>
          <a:p>
            <a:pPr marL="109728" indent="0">
              <a:buNone/>
            </a:pPr>
            <a:r>
              <a:rPr lang="en-US" sz="2400" dirty="0">
                <a:latin typeface="Courier New" panose="02070309020205020404" pitchFamily="49" charset="0"/>
                <a:cs typeface="Courier New" panose="02070309020205020404" pitchFamily="49" charset="0"/>
              </a:rPr>
              <a:t>  &lt;%-- Show errors for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field --%&gt;</a:t>
            </a:r>
          </a:p>
          <a:p>
            <a:pPr marL="109728" indent="0">
              <a:buNone/>
            </a:pPr>
            <a:r>
              <a:rPr lang="en-US" sz="2400"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&lt;</a:t>
            </a:r>
            <a:r>
              <a:rPr lang="en-US" sz="2400" b="1" dirty="0" err="1" smtClean="0">
                <a:solidFill>
                  <a:srgbClr val="FF0000"/>
                </a:solidFill>
                <a:latin typeface="Courier New" panose="02070309020205020404" pitchFamily="49" charset="0"/>
                <a:cs typeface="Courier New" panose="02070309020205020404" pitchFamily="49" charset="0"/>
              </a:rPr>
              <a:t>form:errors</a:t>
            </a:r>
            <a:r>
              <a:rPr lang="en-US" sz="2400" b="1" dirty="0" smtClean="0">
                <a:solidFill>
                  <a:srgbClr val="FF000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path="</a:t>
            </a:r>
            <a:r>
              <a:rPr lang="en-US" sz="2400" b="1" dirty="0" err="1">
                <a:solidFill>
                  <a:srgbClr val="FF0000"/>
                </a:solidFill>
                <a:latin typeface="Courier New" panose="02070309020205020404" pitchFamily="49" charset="0"/>
                <a:cs typeface="Courier New" panose="02070309020205020404" pitchFamily="49" charset="0"/>
              </a:rPr>
              <a:t>firstName</a:t>
            </a:r>
            <a:r>
              <a:rPr lang="en-US" sz="2400" b="1" dirty="0">
                <a:solidFill>
                  <a:srgbClr val="FF0000"/>
                </a:solidFill>
                <a:latin typeface="Courier New" panose="02070309020205020404" pitchFamily="49" charset="0"/>
                <a:cs typeface="Courier New" panose="02070309020205020404" pitchFamily="49" charset="0"/>
              </a:rPr>
              <a:t>" </a:t>
            </a:r>
            <a:r>
              <a:rPr lang="en-US" sz="2400" b="1" dirty="0" smtClean="0">
                <a:solidFill>
                  <a:srgbClr val="FF0000"/>
                </a:solidFill>
                <a:latin typeface="Courier New" panose="02070309020205020404" pitchFamily="49" charset="0"/>
                <a:cs typeface="Courier New" panose="02070309020205020404" pitchFamily="49" charset="0"/>
              </a:rPr>
              <a:t>/&gt;</a:t>
            </a:r>
          </a:p>
          <a:p>
            <a:pPr marL="109728" indent="0">
              <a:buNone/>
            </a:pPr>
            <a:endParaRPr lang="en-US" sz="2400" b="1" dirty="0">
              <a:solidFill>
                <a:srgbClr val="FF0000"/>
              </a:solidFill>
              <a:latin typeface="Courier New" panose="02070309020205020404" pitchFamily="49" charset="0"/>
              <a:cs typeface="Courier New" panose="02070309020205020404" pitchFamily="49" charset="0"/>
            </a:endParaRPr>
          </a:p>
          <a:p>
            <a:pPr marL="109728" indent="0">
              <a:buNone/>
            </a:pPr>
            <a:r>
              <a:rPr lang="en-US" sz="2400" b="1" dirty="0" smtClean="0">
                <a:solidFill>
                  <a:srgbClr val="FF0000"/>
                </a:solidFill>
                <a:latin typeface="Courier New" panose="02070309020205020404" pitchFamily="49" charset="0"/>
                <a:cs typeface="Courier New" panose="02070309020205020404" pitchFamily="49" charset="0"/>
              </a:rPr>
              <a:t>Or</a:t>
            </a:r>
          </a:p>
          <a:p>
            <a:pPr marL="109728" indent="0">
              <a:buNone/>
            </a:pPr>
            <a:endParaRPr lang="en-US" sz="2400" b="1" dirty="0" smtClean="0">
              <a:solidFill>
                <a:srgbClr val="FF0000"/>
              </a:solidFill>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 &lt;%-- Show errors for </a:t>
            </a:r>
            <a:r>
              <a:rPr lang="en-US" sz="2400" dirty="0" smtClean="0">
                <a:latin typeface="Courier New" panose="02070309020205020404" pitchFamily="49" charset="0"/>
                <a:cs typeface="Courier New" panose="02070309020205020404" pitchFamily="49" charset="0"/>
              </a:rPr>
              <a:t>all fields </a:t>
            </a:r>
            <a:r>
              <a:rPr lang="en-US" sz="2400" dirty="0">
                <a:latin typeface="Courier New" panose="02070309020205020404" pitchFamily="49" charset="0"/>
                <a:cs typeface="Courier New" panose="02070309020205020404" pitchFamily="49" charset="0"/>
              </a:rPr>
              <a:t>--%&gt;</a:t>
            </a:r>
            <a:endParaRPr lang="en-US" sz="2400" b="1" dirty="0" smtClean="0">
              <a:solidFill>
                <a:srgbClr val="FF0000"/>
              </a:solidFill>
              <a:latin typeface="Courier New" panose="02070309020205020404" pitchFamily="49" charset="0"/>
              <a:cs typeface="Courier New" panose="02070309020205020404" pitchFamily="49" charset="0"/>
            </a:endParaRPr>
          </a:p>
          <a:p>
            <a:pPr marL="109728" indent="0">
              <a:buNone/>
            </a:pPr>
            <a:r>
              <a:rPr lang="en-US" sz="2400" b="1" dirty="0">
                <a:solidFill>
                  <a:srgbClr val="FF0000"/>
                </a:solidFill>
                <a:latin typeface="Courier New" panose="02070309020205020404" pitchFamily="49" charset="0"/>
                <a:cs typeface="Courier New" panose="02070309020205020404" pitchFamily="49" charset="0"/>
              </a:rPr>
              <a:t>&lt;</a:t>
            </a:r>
            <a:r>
              <a:rPr lang="en-US" sz="2400" b="1" dirty="0" err="1">
                <a:solidFill>
                  <a:srgbClr val="FF0000"/>
                </a:solidFill>
                <a:latin typeface="Courier New" panose="02070309020205020404" pitchFamily="49" charset="0"/>
                <a:cs typeface="Courier New" panose="02070309020205020404" pitchFamily="49" charset="0"/>
              </a:rPr>
              <a:t>form:errors</a:t>
            </a:r>
            <a:r>
              <a:rPr lang="en-US" sz="2400" b="1" dirty="0">
                <a:solidFill>
                  <a:srgbClr val="FF0000"/>
                </a:solidFill>
                <a:latin typeface="Courier New" panose="02070309020205020404" pitchFamily="49" charset="0"/>
                <a:cs typeface="Courier New" panose="02070309020205020404" pitchFamily="49" charset="0"/>
              </a:rPr>
              <a:t> path</a:t>
            </a:r>
            <a:r>
              <a:rPr lang="en-US" sz="2400" b="1" dirty="0" smtClean="0">
                <a:solidFill>
                  <a:srgbClr val="FF000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/&gt;</a:t>
            </a:r>
          </a:p>
          <a:p>
            <a:pPr marL="109728" indent="0">
              <a:buNone/>
            </a:pPr>
            <a:endParaRPr lang="en-US"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4053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084"/>
            <a:ext cx="8229600" cy="1066800"/>
          </a:xfrm>
        </p:spPr>
        <p:txBody>
          <a:bodyPr/>
          <a:lstStyle/>
          <a:p>
            <a:r>
              <a:rPr lang="en-US" dirty="0" smtClean="0"/>
              <a:t>Validation</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marL="109728" indent="0">
              <a:buNone/>
            </a:pPr>
            <a:r>
              <a:rPr lang="en-US" sz="1800" dirty="0">
                <a:latin typeface="Courier New" panose="02070309020205020404" pitchFamily="49" charset="0"/>
                <a:cs typeface="Courier New" panose="02070309020205020404" pitchFamily="49" charset="0"/>
              </a:rPr>
              <a:t>public class </a:t>
            </a:r>
            <a:r>
              <a:rPr lang="en-US" sz="1800" dirty="0" err="1">
                <a:latin typeface="Courier New" panose="02070309020205020404" pitchFamily="49" charset="0"/>
                <a:cs typeface="Courier New" panose="02070309020205020404" pitchFamily="49" charset="0"/>
              </a:rPr>
              <a:t>UserValidator</a:t>
            </a:r>
            <a:r>
              <a:rPr lang="en-US" sz="1800"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implements Validator </a:t>
            </a:r>
            <a:r>
              <a:rPr lang="en-US" sz="1800" dirty="0">
                <a:latin typeface="Courier New" panose="02070309020205020404" pitchFamily="49" charset="0"/>
                <a:cs typeface="Courier New" panose="02070309020205020404" pitchFamily="49" charset="0"/>
              </a:rPr>
              <a:t>{</a:t>
            </a:r>
          </a:p>
          <a:p>
            <a:pPr marL="109728" indent="0">
              <a:buNone/>
            </a:pPr>
            <a:r>
              <a:rPr lang="en-US" sz="1800" dirty="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supports(Class candidate) {</a:t>
            </a:r>
          </a:p>
          <a:p>
            <a:pPr marL="109728"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User.class.isAssignableFrom</a:t>
            </a:r>
            <a:r>
              <a:rPr lang="en-US" sz="1800" dirty="0">
                <a:latin typeface="Courier New" panose="02070309020205020404" pitchFamily="49" charset="0"/>
                <a:cs typeface="Courier New" panose="02070309020205020404" pitchFamily="49" charset="0"/>
              </a:rPr>
              <a:t>(candidate);</a:t>
            </a:r>
          </a:p>
          <a:p>
            <a:pPr marL="109728" indent="0">
              <a:buNone/>
            </a:pPr>
            <a:r>
              <a:rPr lang="en-US" sz="1800" dirty="0">
                <a:latin typeface="Courier New" panose="02070309020205020404" pitchFamily="49" charset="0"/>
                <a:cs typeface="Courier New" panose="02070309020205020404" pitchFamily="49" charset="0"/>
              </a:rPr>
              <a:t>  }</a:t>
            </a:r>
          </a:p>
          <a:p>
            <a:pPr marL="109728" indent="0">
              <a:buNone/>
            </a:pP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  public void validate(Object </a:t>
            </a:r>
            <a:r>
              <a:rPr lang="en-US" sz="1800" dirty="0" err="1">
                <a:latin typeface="Courier New" panose="02070309020205020404" pitchFamily="49" charset="0"/>
                <a:cs typeface="Courier New" panose="02070309020205020404" pitchFamily="49" charset="0"/>
              </a:rPr>
              <a:t>obj</a:t>
            </a:r>
            <a:r>
              <a:rPr lang="en-US" sz="1800" dirty="0">
                <a:latin typeface="Courier New" panose="02070309020205020404" pitchFamily="49" charset="0"/>
                <a:cs typeface="Courier New" panose="02070309020205020404" pitchFamily="49" charset="0"/>
              </a:rPr>
              <a:t>, Errors errors) {</a:t>
            </a:r>
          </a:p>
          <a:p>
            <a:pPr marL="109728" indent="0">
              <a:buNone/>
            </a:pPr>
            <a:r>
              <a:rPr lang="en-US" sz="1800" dirty="0">
                <a:latin typeface="Courier New" panose="02070309020205020404" pitchFamily="49" charset="0"/>
                <a:cs typeface="Courier New" panose="02070309020205020404" pitchFamily="49" charset="0"/>
              </a:rPr>
              <a:t>    </a:t>
            </a:r>
            <a:r>
              <a:rPr lang="en-US" sz="1800" dirty="0" err="1">
                <a:solidFill>
                  <a:srgbClr val="FF0000"/>
                </a:solidFill>
                <a:latin typeface="Courier New" panose="02070309020205020404" pitchFamily="49" charset="0"/>
                <a:cs typeface="Courier New" panose="02070309020205020404" pitchFamily="49" charset="0"/>
              </a:rPr>
              <a:t>ValidationUtils.rejectIfEmptyOrWhitespace</a:t>
            </a:r>
            <a:r>
              <a:rPr lang="en-US" sz="1800" dirty="0">
                <a:latin typeface="Courier New" panose="02070309020205020404" pitchFamily="49" charset="0"/>
                <a:cs typeface="Courier New" panose="02070309020205020404" pitchFamily="49" charset="0"/>
              </a:rPr>
              <a:t>(errors,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firstName</a:t>
            </a:r>
            <a:r>
              <a:rPr lang="en-US" sz="1800" dirty="0">
                <a:latin typeface="Courier New" panose="02070309020205020404" pitchFamily="49" charset="0"/>
                <a:cs typeface="Courier New" panose="02070309020205020404" pitchFamily="49" charset="0"/>
              </a:rPr>
              <a:t>", "required", "Field is required.");</a:t>
            </a:r>
          </a:p>
          <a:p>
            <a:pPr marL="109728" indent="0">
              <a:buNone/>
            </a:pPr>
            <a:r>
              <a:rPr lang="en-US" sz="1800" dirty="0">
                <a:latin typeface="Courier New" panose="02070309020205020404" pitchFamily="49" charset="0"/>
                <a:cs typeface="Courier New" panose="02070309020205020404" pitchFamily="49" charset="0"/>
              </a:rPr>
              <a:t>    if(</a:t>
            </a:r>
            <a:r>
              <a:rPr lang="en-US" sz="1800" dirty="0" err="1">
                <a:latin typeface="Courier New" panose="02070309020205020404" pitchFamily="49" charset="0"/>
                <a:cs typeface="Courier New" panose="02070309020205020404" pitchFamily="49" charset="0"/>
              </a:rPr>
              <a:t>user.getNumber</a:t>
            </a:r>
            <a:r>
              <a:rPr lang="en-US" sz="1800" dirty="0">
                <a:latin typeface="Courier New" panose="02070309020205020404" pitchFamily="49" charset="0"/>
                <a:cs typeface="Courier New" panose="02070309020205020404" pitchFamily="49" charset="0"/>
              </a:rPr>
              <a:t>()==null || </a:t>
            </a:r>
            <a:r>
              <a:rPr lang="en-US" sz="1800" dirty="0" err="1">
                <a:latin typeface="Courier New" panose="02070309020205020404" pitchFamily="49" charset="0"/>
                <a:cs typeface="Courier New" panose="02070309020205020404" pitchFamily="49" charset="0"/>
              </a:rPr>
              <a:t>user.getNumber</a:t>
            </a:r>
            <a:r>
              <a:rPr lang="en-US" sz="1800" dirty="0">
                <a:latin typeface="Courier New" panose="02070309020205020404" pitchFamily="49" charset="0"/>
                <a:cs typeface="Courier New" panose="02070309020205020404" pitchFamily="49" charset="0"/>
              </a:rPr>
              <a:t>()&lt;=0){ </a:t>
            </a:r>
            <a:r>
              <a:rPr lang="en-US" sz="1800"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errors.rejectValue</a:t>
            </a:r>
            <a:r>
              <a:rPr lang="en-US" sz="1800" b="1" dirty="0">
                <a:solidFill>
                  <a:srgbClr val="FF0000"/>
                </a:solidFill>
                <a:latin typeface="Courier New" panose="02070309020205020404" pitchFamily="49" charset="0"/>
                <a:cs typeface="Courier New" panose="02070309020205020404" pitchFamily="49" charset="0"/>
              </a:rPr>
              <a:t>("number", "</a:t>
            </a:r>
            <a:r>
              <a:rPr lang="en-US" sz="1800" b="1" dirty="0" err="1">
                <a:solidFill>
                  <a:srgbClr val="FF0000"/>
                </a:solidFill>
                <a:latin typeface="Courier New" panose="02070309020205020404" pitchFamily="49" charset="0"/>
                <a:cs typeface="Courier New" panose="02070309020205020404" pitchFamily="49" charset="0"/>
              </a:rPr>
              <a:t>NotEmpty.userForm.number</a:t>
            </a:r>
            <a:r>
              <a:rPr lang="en-US" sz="1800" b="1" dirty="0">
                <a:solidFill>
                  <a:srgbClr val="FF000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p>
          <a:p>
            <a:pPr marL="109728"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109728"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4339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messages</a:t>
            </a:r>
            <a:endParaRPr lang="en-US" dirty="0"/>
          </a:p>
        </p:txBody>
      </p:sp>
      <p:sp>
        <p:nvSpPr>
          <p:cNvPr id="3" name="Content Placeholder 2"/>
          <p:cNvSpPr>
            <a:spLocks noGrp="1"/>
          </p:cNvSpPr>
          <p:nvPr>
            <p:ph idx="1"/>
          </p:nvPr>
        </p:nvSpPr>
        <p:spPr>
          <a:xfrm>
            <a:off x="0" y="1828800"/>
            <a:ext cx="9144000" cy="4745736"/>
          </a:xfrm>
        </p:spPr>
        <p:txBody>
          <a:bodyPr/>
          <a:lstStyle/>
          <a:p>
            <a:pPr marL="109728" indent="0">
              <a:buNone/>
            </a:pPr>
            <a:r>
              <a:rPr lang="en-US" dirty="0" err="1" smtClean="0">
                <a:latin typeface="Courier New" panose="02070309020205020404" pitchFamily="49" charset="0"/>
                <a:cs typeface="Courier New" panose="02070309020205020404" pitchFamily="49" charset="0"/>
              </a:rPr>
              <a:t>validation.properties</a:t>
            </a:r>
            <a:r>
              <a:rPr lang="en-US" dirty="0" smtClean="0"/>
              <a:t> file</a:t>
            </a:r>
          </a:p>
          <a:p>
            <a:pPr marL="109728" indent="0">
              <a:buNone/>
            </a:pPr>
            <a:endParaRPr lang="en-US" dirty="0"/>
          </a:p>
          <a:p>
            <a:pPr marL="109728" indent="0">
              <a:buNone/>
            </a:pPr>
            <a:r>
              <a:rPr lang="en-US" sz="1800" dirty="0" err="1">
                <a:latin typeface="Courier New" panose="02070309020205020404" pitchFamily="49" charset="0"/>
                <a:cs typeface="Courier New" panose="02070309020205020404" pitchFamily="49" charset="0"/>
              </a:rPr>
              <a:t>NotEmpty.userForm.password</a:t>
            </a:r>
            <a:r>
              <a:rPr lang="en-US" sz="1800" dirty="0">
                <a:latin typeface="Courier New" panose="02070309020205020404" pitchFamily="49" charset="0"/>
                <a:cs typeface="Courier New" panose="02070309020205020404" pitchFamily="49" charset="0"/>
              </a:rPr>
              <a:t> = Password is required! </a:t>
            </a:r>
            <a:r>
              <a:rPr lang="en-US" sz="1800" dirty="0" err="1" smtClean="0">
                <a:latin typeface="Courier New" panose="02070309020205020404" pitchFamily="49" charset="0"/>
                <a:cs typeface="Courier New" panose="02070309020205020404" pitchFamily="49" charset="0"/>
              </a:rPr>
              <a:t>NotEmpty.userForm.sex</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Sex is required! </a:t>
            </a:r>
            <a:r>
              <a:rPr lang="en-US" sz="1800" dirty="0" err="1">
                <a:latin typeface="Courier New" panose="02070309020205020404" pitchFamily="49" charset="0"/>
                <a:cs typeface="Courier New" panose="02070309020205020404" pitchFamily="49" charset="0"/>
              </a:rPr>
              <a:t>NotEmpty.userForm.number</a:t>
            </a:r>
            <a:r>
              <a:rPr lang="en-US" sz="1800" dirty="0">
                <a:latin typeface="Courier New" panose="02070309020205020404" pitchFamily="49" charset="0"/>
                <a:cs typeface="Courier New" panose="02070309020205020404" pitchFamily="49" charset="0"/>
              </a:rPr>
              <a:t> = Number is required</a:t>
            </a:r>
            <a:r>
              <a:rPr lang="en-US" sz="1800" dirty="0" smtClean="0">
                <a:latin typeface="Courier New" panose="02070309020205020404" pitchFamily="49" charset="0"/>
                <a:cs typeface="Courier New" panose="02070309020205020404" pitchFamily="49" charset="0"/>
              </a:rPr>
              <a:t>!</a:t>
            </a:r>
          </a:p>
          <a:p>
            <a:pPr marL="109728" indent="0">
              <a:buNone/>
            </a:pPr>
            <a:r>
              <a:rPr lang="en-US" sz="1800" dirty="0" err="1" smtClean="0">
                <a:latin typeface="Courier New" panose="02070309020205020404" pitchFamily="49" charset="0"/>
                <a:cs typeface="Courier New" panose="02070309020205020404" pitchFamily="49" charset="0"/>
              </a:rPr>
              <a:t>Pattern.userForm.email</a:t>
            </a:r>
            <a:r>
              <a:rPr lang="en-US" sz="1800" dirty="0" smtClean="0">
                <a:latin typeface="Courier New" panose="02070309020205020404" pitchFamily="49" charset="0"/>
                <a:cs typeface="Courier New" panose="02070309020205020404" pitchFamily="49" charset="0"/>
              </a:rPr>
              <a:t> = Invalid Email format!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3750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Running validation – option 1</a:t>
            </a:r>
            <a:endParaRPr lang="en-US" dirty="0"/>
          </a:p>
        </p:txBody>
      </p:sp>
      <p:sp>
        <p:nvSpPr>
          <p:cNvPr id="3" name="Content Placeholder 2"/>
          <p:cNvSpPr>
            <a:spLocks noGrp="1"/>
          </p:cNvSpPr>
          <p:nvPr>
            <p:ph idx="1"/>
          </p:nvPr>
        </p:nvSpPr>
        <p:spPr>
          <a:xfrm>
            <a:off x="0" y="1295400"/>
            <a:ext cx="9144000" cy="5279136"/>
          </a:xfrm>
        </p:spPr>
        <p:txBody>
          <a:bodyPr>
            <a:normAutofit fontScale="92500" lnSpcReduction="10000"/>
          </a:bodyPr>
          <a:lstStyle/>
          <a:p>
            <a:r>
              <a:rPr lang="en-US" dirty="0" smtClean="0"/>
              <a:t>Add the validator to the controller via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InitBinder</a:t>
            </a:r>
            <a:r>
              <a:rPr lang="en-US" dirty="0" smtClean="0">
                <a:latin typeface="Courier New" panose="02070309020205020404" pitchFamily="49" charset="0"/>
                <a:cs typeface="Courier New" panose="02070309020205020404" pitchFamily="49" charset="0"/>
              </a:rPr>
              <a:t> </a:t>
            </a:r>
            <a:r>
              <a:rPr lang="en-US" dirty="0" smtClean="0"/>
              <a:t>and annotate model with </a:t>
            </a:r>
            <a:r>
              <a:rPr lang="en-US"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Validated</a:t>
            </a:r>
          </a:p>
          <a:p>
            <a:pPr marL="109728" indent="0">
              <a:buNone/>
            </a:pPr>
            <a:r>
              <a:rPr lang="en-US" sz="2600" b="1" dirty="0">
                <a:solidFill>
                  <a:srgbClr val="FF0000"/>
                </a:solidFill>
                <a:latin typeface="Courier New" panose="02070309020205020404" pitchFamily="49" charset="0"/>
                <a:cs typeface="Courier New" panose="02070309020205020404" pitchFamily="49" charset="0"/>
              </a:rPr>
              <a:t>@</a:t>
            </a:r>
            <a:r>
              <a:rPr lang="en-US" sz="2600" b="1" dirty="0" err="1">
                <a:solidFill>
                  <a:srgbClr val="FF0000"/>
                </a:solidFill>
                <a:latin typeface="Courier New" panose="02070309020205020404" pitchFamily="49" charset="0"/>
                <a:cs typeface="Courier New" panose="02070309020205020404" pitchFamily="49" charset="0"/>
              </a:rPr>
              <a:t>InitBinder</a:t>
            </a: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r>
              <a:rPr lang="en-US" sz="2600" dirty="0">
                <a:latin typeface="Courier New" panose="02070309020205020404" pitchFamily="49" charset="0"/>
                <a:cs typeface="Courier New" panose="02070309020205020404" pitchFamily="49" charset="0"/>
              </a:rPr>
              <a:t>protected void </a:t>
            </a:r>
            <a:r>
              <a:rPr lang="en-US" sz="2600" dirty="0" err="1">
                <a:latin typeface="Courier New" panose="02070309020205020404" pitchFamily="49" charset="0"/>
                <a:cs typeface="Courier New" panose="02070309020205020404" pitchFamily="49" charset="0"/>
              </a:rPr>
              <a:t>initBinder</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WebDataBinder</a:t>
            </a:r>
            <a:r>
              <a:rPr lang="en-US" sz="2600" dirty="0">
                <a:latin typeface="Courier New" panose="02070309020205020404" pitchFamily="49" charset="0"/>
                <a:cs typeface="Courier New" panose="02070309020205020404" pitchFamily="49" charset="0"/>
              </a:rPr>
              <a:t> binder) {</a:t>
            </a:r>
          </a:p>
          <a:p>
            <a:pPr marL="109728" indent="0">
              <a:buNone/>
            </a:pPr>
            <a:r>
              <a:rPr lang="en-US" sz="2600" dirty="0">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binder.setValidator</a:t>
            </a:r>
            <a:r>
              <a:rPr lang="en-US" sz="2600" dirty="0">
                <a:solidFill>
                  <a:srgbClr val="FF0000"/>
                </a:solidFill>
                <a:latin typeface="Courier New" panose="02070309020205020404" pitchFamily="49" charset="0"/>
                <a:cs typeface="Courier New" panose="02070309020205020404" pitchFamily="49" charset="0"/>
              </a:rPr>
              <a:t>(</a:t>
            </a:r>
            <a:r>
              <a:rPr lang="en-US" sz="2600" dirty="0" err="1">
                <a:solidFill>
                  <a:srgbClr val="FF0000"/>
                </a:solidFill>
                <a:latin typeface="Courier New" panose="02070309020205020404" pitchFamily="49" charset="0"/>
                <a:cs typeface="Courier New" panose="02070309020205020404" pitchFamily="49" charset="0"/>
              </a:rPr>
              <a:t>userFormValidator</a:t>
            </a:r>
            <a:r>
              <a:rPr lang="en-US" sz="2600" dirty="0">
                <a:solidFill>
                  <a:srgbClr val="FF0000"/>
                </a:solidFill>
                <a:latin typeface="Courier New" panose="02070309020205020404" pitchFamily="49" charset="0"/>
                <a:cs typeface="Courier New" panose="02070309020205020404" pitchFamily="49" charset="0"/>
              </a:rPr>
              <a:t>);</a:t>
            </a:r>
          </a:p>
          <a:p>
            <a:pPr marL="109728" indent="0">
              <a:buNone/>
            </a:pPr>
            <a:r>
              <a:rPr lang="en-US" sz="2600" dirty="0">
                <a:latin typeface="Courier New" panose="02070309020205020404" pitchFamily="49" charset="0"/>
                <a:cs typeface="Courier New" panose="02070309020205020404" pitchFamily="49" charset="0"/>
              </a:rPr>
              <a:t>}</a:t>
            </a:r>
          </a:p>
          <a:p>
            <a:pPr marL="109728" indent="0">
              <a:buNone/>
            </a:pPr>
            <a:endParaRPr lang="en-US" sz="2600" dirty="0">
              <a:latin typeface="Courier New" panose="02070309020205020404" pitchFamily="49" charset="0"/>
              <a:cs typeface="Courier New" panose="02070309020205020404" pitchFamily="49" charset="0"/>
            </a:endParaRPr>
          </a:p>
          <a:p>
            <a:pPr marL="109728" indent="0">
              <a:buNone/>
            </a:pP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RequestMapping</a:t>
            </a:r>
            <a:r>
              <a:rPr lang="en-US" sz="2600" dirty="0">
                <a:latin typeface="Courier New" panose="02070309020205020404" pitchFamily="49" charset="0"/>
                <a:cs typeface="Courier New" panose="02070309020205020404" pitchFamily="49" charset="0"/>
              </a:rPr>
              <a:t>(value = "/users", method = </a:t>
            </a:r>
            <a:r>
              <a:rPr lang="en-US" sz="2600" dirty="0" err="1">
                <a:latin typeface="Courier New" panose="02070309020205020404" pitchFamily="49" charset="0"/>
                <a:cs typeface="Courier New" panose="02070309020205020404" pitchFamily="49" charset="0"/>
              </a:rPr>
              <a:t>RequestMethod.POST</a:t>
            </a:r>
            <a:r>
              <a:rPr lang="en-US" sz="2600" dirty="0">
                <a:latin typeface="Courier New" panose="02070309020205020404" pitchFamily="49" charset="0"/>
                <a:cs typeface="Courier New" panose="02070309020205020404" pitchFamily="49" charset="0"/>
              </a:rPr>
              <a:t>)</a:t>
            </a:r>
          </a:p>
          <a:p>
            <a:pPr marL="109728" indent="0">
              <a:buNone/>
            </a:pPr>
            <a:r>
              <a:rPr lang="en-US" sz="2200" dirty="0">
                <a:latin typeface="Courier New" panose="02070309020205020404" pitchFamily="49" charset="0"/>
                <a:cs typeface="Courier New" panose="02070309020205020404" pitchFamily="49" charset="0"/>
              </a:rPr>
              <a:t>public String </a:t>
            </a:r>
            <a:r>
              <a:rPr lang="en-US" sz="2200" dirty="0" err="1">
                <a:latin typeface="Courier New" panose="02070309020205020404" pitchFamily="49" charset="0"/>
                <a:cs typeface="Courier New" panose="02070309020205020404" pitchFamily="49" charset="0"/>
              </a:rPr>
              <a:t>saveOrUpdateUser</a:t>
            </a:r>
            <a:r>
              <a:rPr lang="en-US" sz="2200"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@Validated User </a:t>
            </a:r>
            <a:r>
              <a:rPr lang="en-US" sz="2200" b="1" dirty="0" err="1">
                <a:solidFill>
                  <a:srgbClr val="FF0000"/>
                </a:solidFill>
                <a:latin typeface="Courier New" panose="02070309020205020404" pitchFamily="49" charset="0"/>
                <a:cs typeface="Courier New" panose="02070309020205020404" pitchFamily="49" charset="0"/>
              </a:rPr>
              <a:t>user</a:t>
            </a:r>
            <a:r>
              <a:rPr lang="en-US" sz="2200" dirty="0">
                <a:latin typeface="Courier New" panose="02070309020205020404" pitchFamily="49" charset="0"/>
                <a:cs typeface="Courier New" panose="02070309020205020404" pitchFamily="49" charset="0"/>
              </a:rPr>
              <a:t>,	...) {</a:t>
            </a:r>
          </a:p>
          <a:p>
            <a:pPr marL="109728" indent="0">
              <a:buNone/>
            </a:pPr>
            <a:r>
              <a:rPr lang="en-US" sz="2600" dirty="0">
                <a:latin typeface="Courier New" panose="02070309020205020404" pitchFamily="49" charset="0"/>
                <a:cs typeface="Courier New" panose="02070309020205020404" pitchFamily="49" charset="0"/>
              </a:rPr>
              <a:t>	//...</a:t>
            </a:r>
          </a:p>
          <a:p>
            <a:pPr marL="109728" indent="0">
              <a:buNone/>
            </a:pPr>
            <a:r>
              <a:rPr lang="en-US" sz="2600" dirty="0">
                <a:latin typeface="Courier New" panose="02070309020205020404" pitchFamily="49" charset="0"/>
                <a:cs typeface="Courier New" panose="02070309020205020404" pitchFamily="49" charset="0"/>
              </a:rPr>
              <a:t>}</a:t>
            </a:r>
          </a:p>
          <a:p>
            <a:pPr marL="109728"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3281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Running validation – option </a:t>
            </a:r>
            <a:r>
              <a:rPr lang="en-US" dirty="0" smtClean="0"/>
              <a:t>2</a:t>
            </a:r>
            <a:endParaRPr lang="en-US" dirty="0"/>
          </a:p>
        </p:txBody>
      </p:sp>
      <p:sp>
        <p:nvSpPr>
          <p:cNvPr id="3" name="Content Placeholder 2"/>
          <p:cNvSpPr>
            <a:spLocks noGrp="1"/>
          </p:cNvSpPr>
          <p:nvPr>
            <p:ph idx="1"/>
          </p:nvPr>
        </p:nvSpPr>
        <p:spPr>
          <a:xfrm>
            <a:off x="0" y="1295400"/>
            <a:ext cx="9144000" cy="5279136"/>
          </a:xfrm>
        </p:spPr>
        <p:txBody>
          <a:bodyPr>
            <a:normAutofit/>
          </a:bodyPr>
          <a:lstStyle/>
          <a:p>
            <a:r>
              <a:rPr lang="en-US" dirty="0" smtClean="0"/>
              <a:t>Add the validator </a:t>
            </a:r>
            <a:r>
              <a:rPr lang="en-US" dirty="0" smtClean="0"/>
              <a:t>manually</a:t>
            </a:r>
            <a:endParaRPr lang="en-US" dirty="0" smtClean="0">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RequestMapping</a:t>
            </a:r>
            <a:r>
              <a:rPr lang="en-US" sz="2400" dirty="0">
                <a:latin typeface="Courier New" panose="02070309020205020404" pitchFamily="49" charset="0"/>
                <a:cs typeface="Courier New" panose="02070309020205020404" pitchFamily="49" charset="0"/>
              </a:rPr>
              <a:t>(value = "/users", method = </a:t>
            </a:r>
            <a:r>
              <a:rPr lang="en-US" sz="2400" dirty="0" err="1">
                <a:latin typeface="Courier New" panose="02070309020205020404" pitchFamily="49" charset="0"/>
                <a:cs typeface="Courier New" panose="02070309020205020404" pitchFamily="49" charset="0"/>
              </a:rPr>
              <a:t>RequestMethod.POST</a:t>
            </a:r>
            <a:r>
              <a:rPr lang="en-US" sz="2400" dirty="0">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public String </a:t>
            </a:r>
            <a:r>
              <a:rPr lang="en-US" sz="2400" dirty="0" err="1">
                <a:latin typeface="Courier New" panose="02070309020205020404" pitchFamily="49" charset="0"/>
                <a:cs typeface="Courier New" panose="02070309020205020404" pitchFamily="49" charset="0"/>
              </a:rPr>
              <a:t>saveOrUpdateUser</a:t>
            </a:r>
            <a:r>
              <a:rPr lang="en-US" sz="2400" dirty="0">
                <a:latin typeface="Courier New" panose="02070309020205020404" pitchFamily="49" charset="0"/>
                <a:cs typeface="Courier New" panose="02070309020205020404" pitchFamily="49" charset="0"/>
              </a:rPr>
              <a:t>(... User </a:t>
            </a:r>
            <a:r>
              <a:rPr lang="en-US" sz="2400" dirty="0" err="1">
                <a:latin typeface="Courier New" panose="02070309020205020404" pitchFamily="49" charset="0"/>
                <a:cs typeface="Courier New" panose="02070309020205020404" pitchFamily="49" charset="0"/>
              </a:rPr>
              <a:t>user</a:t>
            </a:r>
            <a:r>
              <a:rPr lang="en-US" sz="2400" dirty="0">
                <a:latin typeface="Courier New" panose="02070309020205020404" pitchFamily="49" charset="0"/>
                <a:cs typeface="Courier New" panose="02070309020205020404" pitchFamily="49" charset="0"/>
              </a:rPr>
              <a:t>,	...) {</a:t>
            </a:r>
          </a:p>
          <a:p>
            <a:pPr marL="109728" indent="0">
              <a:buNone/>
            </a:pPr>
            <a:r>
              <a:rPr lang="en-US" sz="2400" dirty="0" smtClean="0">
                <a:latin typeface="Courier New" panose="02070309020205020404" pitchFamily="49" charset="0"/>
                <a:cs typeface="Courier New" panose="02070309020205020404" pitchFamily="49" charset="0"/>
              </a:rPr>
              <a:t>  </a:t>
            </a:r>
            <a:r>
              <a:rPr lang="en-US" sz="2400" b="1" dirty="0" err="1" smtClean="0">
                <a:solidFill>
                  <a:srgbClr val="FF0000"/>
                </a:solidFill>
                <a:latin typeface="Courier New" panose="02070309020205020404" pitchFamily="49" charset="0"/>
                <a:cs typeface="Courier New" panose="02070309020205020404" pitchFamily="49" charset="0"/>
              </a:rPr>
              <a:t>userFormValidator.validate</a:t>
            </a:r>
            <a:r>
              <a:rPr lang="en-US" sz="2400" b="1" dirty="0" smtClean="0">
                <a:solidFill>
                  <a:srgbClr val="FF0000"/>
                </a:solidFill>
                <a:latin typeface="Courier New" panose="02070309020205020404" pitchFamily="49" charset="0"/>
                <a:cs typeface="Courier New" panose="02070309020205020404" pitchFamily="49" charset="0"/>
              </a:rPr>
              <a:t>(user</a:t>
            </a:r>
            <a:r>
              <a:rPr lang="en-US" sz="2400" b="1" dirty="0">
                <a:solidFill>
                  <a:srgbClr val="FF0000"/>
                </a:solidFill>
                <a:latin typeface="Courier New" panose="02070309020205020404" pitchFamily="49" charset="0"/>
                <a:cs typeface="Courier New" panose="02070309020205020404" pitchFamily="49" charset="0"/>
              </a:rPr>
              <a:t>, result);</a:t>
            </a:r>
          </a:p>
          <a:p>
            <a:pPr marL="109728" indent="0">
              <a:buNone/>
            </a:pPr>
            <a:r>
              <a:rPr lang="en-US" sz="2400"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a:t>
            </a: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sz="2600" b="1" dirty="0">
              <a:solidFill>
                <a:srgbClr val="FF0000"/>
              </a:solidFill>
              <a:latin typeface="Courier New" panose="02070309020205020404" pitchFamily="49" charset="0"/>
              <a:cs typeface="Courier New" panose="02070309020205020404" pitchFamily="49" charset="0"/>
            </a:endParaRPr>
          </a:p>
          <a:p>
            <a:pPr marL="109728"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3850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66800"/>
          </a:xfrm>
        </p:spPr>
        <p:txBody>
          <a:bodyPr/>
          <a:lstStyle/>
          <a:p>
            <a:r>
              <a:rPr lang="en-US" dirty="0" smtClean="0"/>
              <a:t>Services</a:t>
            </a:r>
            <a:endParaRPr lang="en-US" dirty="0"/>
          </a:p>
        </p:txBody>
      </p:sp>
      <p:sp>
        <p:nvSpPr>
          <p:cNvPr id="3" name="Content Placeholder 2"/>
          <p:cNvSpPr>
            <a:spLocks noGrp="1"/>
          </p:cNvSpPr>
          <p:nvPr>
            <p:ph idx="1"/>
          </p:nvPr>
        </p:nvSpPr>
        <p:spPr>
          <a:xfrm>
            <a:off x="0" y="838200"/>
            <a:ext cx="9144000" cy="6019800"/>
          </a:xfrm>
        </p:spPr>
        <p:txBody>
          <a:bodyPr>
            <a:noAutofit/>
          </a:bodyPr>
          <a:lstStyle/>
          <a:p>
            <a:r>
              <a:rPr lang="en-US" sz="1600" dirty="0" smtClean="0"/>
              <a:t>Spring’s approach business logic and data access off of beans, off of controller </a:t>
            </a:r>
            <a:r>
              <a:rPr lang="en-US" sz="1600" b="1" dirty="0" smtClean="0">
                <a:solidFill>
                  <a:srgbClr val="FF0000"/>
                </a:solidFill>
                <a:latin typeface="Courier New" panose="02070309020205020404" pitchFamily="49" charset="0"/>
                <a:cs typeface="Courier New" panose="02070309020205020404" pitchFamily="49" charset="0"/>
              </a:rPr>
              <a:t>@Service</a:t>
            </a:r>
          </a:p>
          <a:p>
            <a:endParaRPr lang="en-US" sz="1600" dirty="0" smtClean="0">
              <a:latin typeface="Courier New" panose="02070309020205020404" pitchFamily="49" charset="0"/>
              <a:cs typeface="Courier New" panose="02070309020205020404" pitchFamily="49" charset="0"/>
            </a:endParaRPr>
          </a:p>
          <a:p>
            <a:pPr marL="109728" indent="0">
              <a:buNone/>
            </a:pP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Service("</a:t>
            </a:r>
            <a:r>
              <a:rPr lang="en-US" sz="1600" b="1" dirty="0" err="1">
                <a:solidFill>
                  <a:srgbClr val="FF0000"/>
                </a:solidFill>
                <a:latin typeface="Courier New" panose="02070309020205020404" pitchFamily="49" charset="0"/>
                <a:cs typeface="Courier New" panose="02070309020205020404" pitchFamily="49" charset="0"/>
              </a:rPr>
              <a:t>userService</a:t>
            </a:r>
            <a:r>
              <a:rPr lang="en-US" sz="1600" b="1" dirty="0">
                <a:solidFill>
                  <a:srgbClr val="FF0000"/>
                </a:solidFill>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UserServiceImpl</a:t>
            </a:r>
            <a:r>
              <a:rPr lang="en-US" sz="1600" dirty="0">
                <a:latin typeface="Courier New" panose="02070309020205020404" pitchFamily="49" charset="0"/>
                <a:cs typeface="Courier New" panose="02070309020205020404" pitchFamily="49" charset="0"/>
              </a:rPr>
              <a:t> implements </a:t>
            </a:r>
            <a:r>
              <a:rPr lang="en-US" sz="1600" dirty="0" err="1">
                <a:latin typeface="Courier New" panose="02070309020205020404" pitchFamily="49" charset="0"/>
                <a:cs typeface="Courier New" panose="02070309020205020404" pitchFamily="49" charset="0"/>
              </a:rPr>
              <a:t>UserService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CustomerRepository</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customerRepository</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109728" indent="0">
              <a:buNone/>
            </a:pP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Autowired</a:t>
            </a: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  public void </a:t>
            </a:r>
            <a:r>
              <a:rPr lang="en-US" sz="1600" dirty="0" err="1" smtClean="0">
                <a:latin typeface="Courier New" panose="02070309020205020404" pitchFamily="49" charset="0"/>
                <a:cs typeface="Courier New" panose="02070309020205020404" pitchFamily="49" charset="0"/>
              </a:rPr>
              <a:t>setCustomerRepository</a:t>
            </a:r>
            <a:r>
              <a:rPr lang="en-US" sz="1600" dirty="0" smtClean="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CustomerRepository</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customerRepository</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this.customerRepository</a:t>
            </a:r>
            <a:r>
              <a:rPr lang="en-US" sz="1600" dirty="0" smtClean="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customerRepository</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  @Override</a:t>
            </a:r>
          </a:p>
          <a:p>
            <a:pPr marL="109728" indent="0">
              <a:buNone/>
            </a:pPr>
            <a:r>
              <a:rPr lang="en-US" sz="1600" dirty="0">
                <a:latin typeface="Courier New" panose="02070309020205020404" pitchFamily="49" charset="0"/>
                <a:cs typeface="Courier New" panose="02070309020205020404" pitchFamily="49" charset="0"/>
              </a:rPr>
              <a:t>  public </a:t>
            </a:r>
            <a:r>
              <a:rPr lang="en-US" sz="1600" dirty="0" smtClean="0">
                <a:latin typeface="Courier New" panose="02070309020205020404" pitchFamily="49" charset="0"/>
                <a:cs typeface="Courier New" panose="02070309020205020404" pitchFamily="49" charset="0"/>
              </a:rPr>
              <a:t>List&lt;Customer&gt; </a:t>
            </a:r>
            <a:r>
              <a:rPr lang="en-US" sz="1600" dirty="0" err="1">
                <a:latin typeface="Courier New" panose="02070309020205020404" pitchFamily="49" charset="0"/>
                <a:cs typeface="Courier New" panose="02070309020205020404" pitchFamily="49" charset="0"/>
              </a:rPr>
              <a:t>findAll</a:t>
            </a:r>
            <a:r>
              <a:rPr lang="en-US" sz="1600" dirty="0">
                <a:latin typeface="Courier New" panose="02070309020205020404" pitchFamily="49" charset="0"/>
                <a:cs typeface="Courier New" panose="02070309020205020404" pitchFamily="49" charset="0"/>
              </a:rPr>
              <a:t>() {</a:t>
            </a:r>
          </a:p>
          <a:p>
            <a:pPr marL="109728" indent="0">
              <a:buNone/>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customerRepository</a:t>
            </a:r>
            <a:r>
              <a:rPr lang="en-US" sz="1600" dirty="0" err="1" smtClean="0">
                <a:latin typeface="Courier New" panose="02070309020205020404" pitchFamily="49" charset="0"/>
                <a:cs typeface="Courier New" panose="02070309020205020404" pitchFamily="49" charset="0"/>
              </a:rPr>
              <a:t>.findAll</a:t>
            </a:r>
            <a:r>
              <a:rPr lang="en-US" sz="1600" dirty="0">
                <a:latin typeface="Courier New" panose="02070309020205020404" pitchFamily="49" charset="0"/>
                <a:cs typeface="Courier New" panose="02070309020205020404" pitchFamily="49" charset="0"/>
              </a:rPr>
              <a:t>();</a:t>
            </a:r>
          </a:p>
          <a:p>
            <a:pPr marL="109728"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marL="109728" indent="0">
              <a:buNone/>
            </a:pPr>
            <a:r>
              <a:rPr lang="en-US" sz="1600" dirty="0" smtClean="0">
                <a:latin typeface="Courier New" panose="02070309020205020404" pitchFamily="49" charset="0"/>
                <a:cs typeface="Courier New" panose="02070309020205020404" pitchFamily="49" charset="0"/>
              </a:rPr>
              <a:t>________________________________________________________</a:t>
            </a:r>
            <a:endParaRPr lang="en-US" sz="1600" dirty="0">
              <a:latin typeface="Courier New" panose="02070309020205020404" pitchFamily="49" charset="0"/>
              <a:cs typeface="Courier New" panose="02070309020205020404" pitchFamily="49" charset="0"/>
            </a:endParaRPr>
          </a:p>
          <a:p>
            <a:pPr marL="109728" indent="0">
              <a:buNone/>
            </a:pPr>
            <a:r>
              <a:rPr lang="en-US" sz="1600" b="1" dirty="0">
                <a:solidFill>
                  <a:srgbClr val="FF0000"/>
                </a:solidFill>
                <a:latin typeface="Courier New" panose="02070309020205020404" pitchFamily="49" charset="0"/>
                <a:cs typeface="Courier New" panose="02070309020205020404" pitchFamily="49" charset="0"/>
              </a:rPr>
              <a:t>@Controller</a:t>
            </a:r>
          </a:p>
          <a:p>
            <a:pPr marL="109728" indent="0">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UserController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109728" indent="0">
              <a:buNone/>
            </a:pPr>
            <a:r>
              <a:rPr lang="en-US" sz="1600"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a:t>
            </a:r>
            <a:r>
              <a:rPr lang="en-US" sz="1600" b="1" dirty="0" err="1">
                <a:solidFill>
                  <a:srgbClr val="FF0000"/>
                </a:solidFill>
                <a:latin typeface="Courier New" panose="02070309020205020404" pitchFamily="49" charset="0"/>
                <a:cs typeface="Courier New" panose="02070309020205020404" pitchFamily="49" charset="0"/>
              </a:rPr>
              <a:t>Autowired</a:t>
            </a:r>
            <a:endParaRPr lang="en-US" sz="1600" b="1" dirty="0">
              <a:solidFill>
                <a:srgbClr val="FF0000"/>
              </a:solidFill>
              <a:latin typeface="Courier New" panose="02070309020205020404" pitchFamily="49" charset="0"/>
              <a:cs typeface="Courier New" panose="02070309020205020404" pitchFamily="49" charset="0"/>
            </a:endParaRPr>
          </a:p>
          <a:p>
            <a:pPr marL="109728" indent="0">
              <a:buNone/>
            </a:pPr>
            <a:r>
              <a:rPr lang="en-US" sz="1600" b="1" dirty="0">
                <a:solidFill>
                  <a:srgbClr val="FF0000"/>
                </a:solidFill>
                <a:latin typeface="Courier New" panose="02070309020205020404" pitchFamily="49" charset="0"/>
                <a:cs typeface="Courier New" panose="02070309020205020404" pitchFamily="49" charset="0"/>
              </a:rPr>
              <a:t>  private </a:t>
            </a:r>
            <a:r>
              <a:rPr lang="en-US" sz="1600" b="1" dirty="0" err="1">
                <a:solidFill>
                  <a:srgbClr val="FF0000"/>
                </a:solidFill>
                <a:latin typeface="Courier New" panose="02070309020205020404" pitchFamily="49" charset="0"/>
                <a:cs typeface="Courier New" panose="02070309020205020404" pitchFamily="49" charset="0"/>
              </a:rPr>
              <a:t>UserService</a:t>
            </a:r>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userService</a:t>
            </a:r>
            <a:r>
              <a:rPr lang="en-US" sz="1600" b="1" dirty="0" smtClean="0">
                <a:solidFill>
                  <a:srgbClr val="FF000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109728" indent="0">
              <a:buNone/>
            </a:pPr>
            <a:r>
              <a:rPr lang="en-US" sz="16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8352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66800"/>
          </a:xfrm>
        </p:spPr>
        <p:txBody>
          <a:bodyPr/>
          <a:lstStyle/>
          <a:p>
            <a:r>
              <a:rPr lang="en-US" dirty="0" smtClean="0"/>
              <a:t>Data access - Repository</a:t>
            </a: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en-US" sz="2000" dirty="0" smtClean="0"/>
              <a:t>Creates majority of JPA code automatically simply by specifying interface</a:t>
            </a:r>
          </a:p>
          <a:p>
            <a:pPr lvl="1"/>
            <a:r>
              <a:rPr lang="en-US" sz="1800" dirty="0" smtClean="0"/>
              <a:t>Automatically inherits methods for saving, deleting, finding</a:t>
            </a:r>
          </a:p>
          <a:p>
            <a:pPr lvl="2"/>
            <a:r>
              <a:rPr lang="en-US" sz="1600" dirty="0" smtClean="0"/>
              <a:t>save()</a:t>
            </a:r>
          </a:p>
          <a:p>
            <a:pPr lvl="2"/>
            <a:r>
              <a:rPr lang="en-US" sz="1600" dirty="0" err="1" smtClean="0"/>
              <a:t>findAll</a:t>
            </a:r>
            <a:r>
              <a:rPr lang="en-US" sz="1600" dirty="0" smtClean="0"/>
              <a:t>()</a:t>
            </a:r>
          </a:p>
          <a:p>
            <a:pPr lvl="2"/>
            <a:r>
              <a:rPr lang="en-US" sz="1600" dirty="0" err="1" smtClean="0"/>
              <a:t>findOne</a:t>
            </a:r>
            <a:r>
              <a:rPr lang="en-US" sz="1600" dirty="0" smtClean="0"/>
              <a:t>()</a:t>
            </a:r>
          </a:p>
          <a:p>
            <a:pPr lvl="1"/>
            <a:r>
              <a:rPr lang="en-US" sz="1800" dirty="0" smtClean="0"/>
              <a:t>Define queries on interface, code generated underneath</a:t>
            </a:r>
          </a:p>
          <a:p>
            <a:pPr marL="109728" indent="0">
              <a:buNone/>
            </a:pPr>
            <a:r>
              <a:rPr lang="en-US" sz="2000" dirty="0" smtClean="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org.springframework.data.repository.CrudRepository</a:t>
            </a:r>
            <a:r>
              <a:rPr lang="en-US" sz="2000" dirty="0">
                <a:latin typeface="Courier New" panose="02070309020205020404" pitchFamily="49" charset="0"/>
                <a:cs typeface="Courier New" panose="02070309020205020404" pitchFamily="49" charset="0"/>
              </a:rPr>
              <a:t>;</a:t>
            </a:r>
          </a:p>
          <a:p>
            <a:pPr marL="109728" indent="0">
              <a:buNone/>
            </a:pPr>
            <a:endParaRPr lang="en-US" sz="2000" dirty="0">
              <a:latin typeface="Courier New" panose="02070309020205020404" pitchFamily="49" charset="0"/>
              <a:cs typeface="Courier New" panose="02070309020205020404" pitchFamily="49" charset="0"/>
            </a:endParaRPr>
          </a:p>
          <a:p>
            <a:pPr marL="109728" indent="0">
              <a:buNone/>
            </a:pPr>
            <a:r>
              <a:rPr lang="en-US" sz="2000" dirty="0">
                <a:latin typeface="Courier New" panose="02070309020205020404" pitchFamily="49" charset="0"/>
                <a:cs typeface="Courier New" panose="02070309020205020404" pitchFamily="49" charset="0"/>
              </a:rPr>
              <a:t>public interface </a:t>
            </a:r>
            <a:r>
              <a:rPr lang="en-US" sz="2000" dirty="0" err="1">
                <a:latin typeface="Courier New" panose="02070309020205020404" pitchFamily="49" charset="0"/>
                <a:cs typeface="Courier New" panose="02070309020205020404" pitchFamily="49" charset="0"/>
              </a:rPr>
              <a:t>CustomerRepository</a:t>
            </a:r>
            <a:r>
              <a:rPr lang="en-US" sz="2000" dirty="0">
                <a:latin typeface="Courier New" panose="02070309020205020404" pitchFamily="49" charset="0"/>
                <a:cs typeface="Courier New" panose="02070309020205020404" pitchFamily="49" charset="0"/>
              </a:rPr>
              <a:t> extends </a:t>
            </a:r>
            <a:r>
              <a:rPr lang="en-US" sz="2000" dirty="0" smtClean="0">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CrudRepository</a:t>
            </a:r>
            <a:r>
              <a:rPr lang="en-US" sz="2000" b="1" dirty="0" smtClean="0">
                <a:solidFill>
                  <a:srgbClr val="FF0000"/>
                </a:solidFill>
                <a:latin typeface="Courier New" panose="02070309020205020404" pitchFamily="49" charset="0"/>
                <a:cs typeface="Courier New" panose="02070309020205020404" pitchFamily="49" charset="0"/>
              </a:rPr>
              <a:t>&lt;Customer</a:t>
            </a:r>
            <a:r>
              <a:rPr lang="en-US" sz="2000" b="1" dirty="0">
                <a:solidFill>
                  <a:srgbClr val="FF0000"/>
                </a:solidFill>
                <a:latin typeface="Courier New" panose="02070309020205020404" pitchFamily="49" charset="0"/>
                <a:cs typeface="Courier New" panose="02070309020205020404" pitchFamily="49" charset="0"/>
              </a:rPr>
              <a:t>, Long&gt; </a:t>
            </a:r>
            <a:r>
              <a:rPr lang="en-US" sz="2000" dirty="0">
                <a:latin typeface="Courier New" panose="02070309020205020404" pitchFamily="49" charset="0"/>
                <a:cs typeface="Courier New" panose="02070309020205020404" pitchFamily="49" charset="0"/>
              </a:rPr>
              <a:t>{</a:t>
            </a:r>
          </a:p>
          <a:p>
            <a:pPr marL="109728" indent="0">
              <a:buNone/>
            </a:pPr>
            <a:endParaRPr lang="en-US" sz="2000" dirty="0">
              <a:latin typeface="Courier New" panose="02070309020205020404" pitchFamily="49" charset="0"/>
              <a:cs typeface="Courier New" panose="02070309020205020404" pitchFamily="49" charset="0"/>
            </a:endParaRPr>
          </a:p>
          <a:p>
            <a:pPr marL="109728" indent="0">
              <a:buNone/>
            </a:pPr>
            <a:r>
              <a:rPr lang="en-US" sz="2000" dirty="0">
                <a:latin typeface="Courier New" panose="02070309020205020404" pitchFamily="49" charset="0"/>
                <a:cs typeface="Courier New" panose="02070309020205020404" pitchFamily="49" charset="0"/>
              </a:rPr>
              <a:t>  List&lt;Customer&gt; </a:t>
            </a:r>
            <a:r>
              <a:rPr lang="en-US" sz="2000" dirty="0" err="1">
                <a:latin typeface="Courier New" panose="02070309020205020404" pitchFamily="49" charset="0"/>
                <a:cs typeface="Courier New" panose="02070309020205020404" pitchFamily="49" charset="0"/>
              </a:rPr>
              <a:t>findBy</a:t>
            </a:r>
            <a:r>
              <a:rPr lang="en-US" sz="2000" b="1" dirty="0" err="1">
                <a:solidFill>
                  <a:srgbClr val="FF0000"/>
                </a:solidFill>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a:t>
            </a:r>
          </a:p>
          <a:p>
            <a:pPr marL="109728" indent="0">
              <a:buNone/>
            </a:pPr>
            <a:r>
              <a:rPr lang="en-US" sz="2000" dirty="0">
                <a:latin typeface="Courier New" panose="02070309020205020404" pitchFamily="49" charset="0"/>
                <a:cs typeface="Courier New" panose="02070309020205020404" pitchFamily="49" charset="0"/>
              </a:rPr>
              <a:t>}</a:t>
            </a:r>
          </a:p>
          <a:p>
            <a:pPr marL="109728" indent="0">
              <a:buNone/>
            </a:pPr>
            <a:endParaRPr lang="en-US" sz="2000" dirty="0"/>
          </a:p>
        </p:txBody>
      </p:sp>
    </p:spTree>
    <p:extLst>
      <p:ext uri="{BB962C8B-B14F-4D97-AF65-F5344CB8AC3E}">
        <p14:creationId xmlns:p14="http://schemas.microsoft.com/office/powerpoint/2010/main" val="1285982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MVC design revisited - Spring(simple ex)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Commerce site is developing some basic functionality.  User accesses the site (only consider new user scenario), creates their profile (</a:t>
            </a:r>
            <a:r>
              <a:rPr lang="en-US" smtClean="0"/>
              <a:t>with validation), </a:t>
            </a:r>
            <a:r>
              <a:rPr lang="en-US" dirty="0" smtClean="0"/>
              <a:t>data saved.  Presented with list of all products with checkboxes, user selects checkboxes submits.  Next page presents read only version, place order.  Order placed, saved in DB and presented confirmation page</a:t>
            </a:r>
          </a:p>
          <a:p>
            <a:pPr lvl="1"/>
            <a:r>
              <a:rPr lang="en-US" dirty="0"/>
              <a:t>Identify model</a:t>
            </a:r>
          </a:p>
          <a:p>
            <a:pPr lvl="1"/>
            <a:r>
              <a:rPr lang="en-US" dirty="0"/>
              <a:t>Identify business logic</a:t>
            </a:r>
          </a:p>
          <a:p>
            <a:pPr lvl="1"/>
            <a:r>
              <a:rPr lang="en-US" dirty="0"/>
              <a:t>Identify views</a:t>
            </a:r>
          </a:p>
          <a:p>
            <a:pPr lvl="1"/>
            <a:r>
              <a:rPr lang="en-US" dirty="0"/>
              <a:t>Identify control rules</a:t>
            </a:r>
          </a:p>
          <a:p>
            <a:pPr lvl="1"/>
            <a:r>
              <a:rPr lang="en-US" dirty="0"/>
              <a:t>Tie elements together</a:t>
            </a:r>
          </a:p>
          <a:p>
            <a:endParaRPr lang="en-US" dirty="0"/>
          </a:p>
        </p:txBody>
      </p:sp>
    </p:spTree>
    <p:extLst>
      <p:ext uri="{BB962C8B-B14F-4D97-AF65-F5344CB8AC3E}">
        <p14:creationId xmlns:p14="http://schemas.microsoft.com/office/powerpoint/2010/main" val="309408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Designed to be inclusive such that you can bring in multiple different technologies rather than prescriptive restricting to specific implementation</a:t>
            </a:r>
          </a:p>
          <a:p>
            <a:r>
              <a:rPr lang="en-US" dirty="0" smtClean="0"/>
              <a:t>Intended to be simplified solution to avoid over engineering required of some frameworks for common simple scenarios (specifically Struts)</a:t>
            </a:r>
          </a:p>
          <a:p>
            <a:r>
              <a:rPr lang="en-US" dirty="0" smtClean="0"/>
              <a:t>Lighter weight than most frameworks in terms of demand on server</a:t>
            </a:r>
            <a:endParaRPr lang="en-US" dirty="0"/>
          </a:p>
        </p:txBody>
      </p:sp>
    </p:spTree>
    <p:extLst>
      <p:ext uri="{BB962C8B-B14F-4D97-AF65-F5344CB8AC3E}">
        <p14:creationId xmlns:p14="http://schemas.microsoft.com/office/powerpoint/2010/main" val="150554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web modules</a:t>
            </a:r>
            <a:endParaRPr lang="en-US" dirty="0"/>
          </a:p>
        </p:txBody>
      </p:sp>
      <p:sp>
        <p:nvSpPr>
          <p:cNvPr id="3" name="Content Placeholder 2"/>
          <p:cNvSpPr>
            <a:spLocks noGrp="1"/>
          </p:cNvSpPr>
          <p:nvPr>
            <p:ph idx="1"/>
          </p:nvPr>
        </p:nvSpPr>
        <p:spPr/>
        <p:txBody>
          <a:bodyPr/>
          <a:lstStyle/>
          <a:p>
            <a:r>
              <a:rPr lang="en-US" dirty="0" smtClean="0"/>
              <a:t>Web</a:t>
            </a:r>
          </a:p>
          <a:p>
            <a:pPr lvl="1"/>
            <a:r>
              <a:rPr lang="en-US" dirty="0" smtClean="0"/>
              <a:t>File upload, listeners, context</a:t>
            </a:r>
          </a:p>
          <a:p>
            <a:r>
              <a:rPr lang="en-US" dirty="0" smtClean="0"/>
              <a:t>Web-MVC</a:t>
            </a:r>
          </a:p>
          <a:p>
            <a:pPr lvl="1"/>
            <a:r>
              <a:rPr lang="en-US" dirty="0" smtClean="0"/>
              <a:t>Model-view-controller framework</a:t>
            </a:r>
          </a:p>
          <a:p>
            <a:r>
              <a:rPr lang="en-US" dirty="0" smtClean="0"/>
              <a:t>Web-socket</a:t>
            </a:r>
          </a:p>
          <a:p>
            <a:pPr lvl="1"/>
            <a:r>
              <a:rPr lang="en-US" dirty="0" smtClean="0"/>
              <a:t>APIs for 2-way communication</a:t>
            </a:r>
          </a:p>
          <a:p>
            <a:r>
              <a:rPr lang="en-US" dirty="0" smtClean="0"/>
              <a:t>Web-portlet</a:t>
            </a:r>
          </a:p>
          <a:p>
            <a:pPr lvl="1"/>
            <a:r>
              <a:rPr lang="en-US" dirty="0" smtClean="0"/>
              <a:t>MVC implementation for portlet environment</a:t>
            </a:r>
            <a:endParaRPr lang="en-US" dirty="0"/>
          </a:p>
        </p:txBody>
      </p:sp>
    </p:spTree>
    <p:extLst>
      <p:ext uri="{BB962C8B-B14F-4D97-AF65-F5344CB8AC3E}">
        <p14:creationId xmlns:p14="http://schemas.microsoft.com/office/powerpoint/2010/main" val="294743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84"/>
            <a:ext cx="8229600" cy="1066800"/>
          </a:xfrm>
        </p:spPr>
        <p:txBody>
          <a:bodyPr/>
          <a:lstStyle/>
          <a:p>
            <a:r>
              <a:rPr lang="en-US" dirty="0" smtClean="0"/>
              <a:t>Spring MVC Framework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7747000" cy="4648200"/>
          </a:xfrm>
        </p:spPr>
      </p:pic>
    </p:spTree>
    <p:extLst>
      <p:ext uri="{BB962C8B-B14F-4D97-AF65-F5344CB8AC3E}">
        <p14:creationId xmlns:p14="http://schemas.microsoft.com/office/powerpoint/2010/main" val="3589462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DispatcherServlet</a:t>
            </a:r>
            <a:r>
              <a:rPr lang="en-US" dirty="0" smtClean="0"/>
              <a:t> configured in XML</a:t>
            </a:r>
            <a:br>
              <a:rPr lang="en-US" dirty="0" smtClean="0"/>
            </a:br>
            <a:r>
              <a:rPr lang="en-US" dirty="0" smtClean="0"/>
              <a:t>(web.xml)</a:t>
            </a:r>
            <a:endParaRPr lang="en-US" dirty="0"/>
          </a:p>
        </p:txBody>
      </p:sp>
      <p:sp>
        <p:nvSpPr>
          <p:cNvPr id="3" name="Content Placeholder 2"/>
          <p:cNvSpPr>
            <a:spLocks noGrp="1"/>
          </p:cNvSpPr>
          <p:nvPr>
            <p:ph idx="1"/>
          </p:nvPr>
        </p:nvSpPr>
        <p:spPr/>
        <p:txBody>
          <a:bodyPr>
            <a:normAutofit/>
          </a:bodyPr>
          <a:lstStyle/>
          <a:p>
            <a:pPr marL="109728" indent="0">
              <a:buNone/>
            </a:pPr>
            <a:r>
              <a:rPr lang="en-US" sz="2400" dirty="0"/>
              <a:t> &lt;servlet&gt;</a:t>
            </a:r>
          </a:p>
          <a:p>
            <a:pPr marL="109728" indent="0">
              <a:buNone/>
            </a:pPr>
            <a:r>
              <a:rPr lang="en-US" sz="2400" dirty="0"/>
              <a:t>    &lt;servlet-name&gt;</a:t>
            </a:r>
            <a:r>
              <a:rPr lang="en-US" sz="2400" b="1" dirty="0" err="1">
                <a:solidFill>
                  <a:srgbClr val="FF0000"/>
                </a:solidFill>
              </a:rPr>
              <a:t>HelloWeb</a:t>
            </a:r>
            <a:r>
              <a:rPr lang="en-US" sz="2400" dirty="0"/>
              <a:t>&lt;/servlet-name&gt;</a:t>
            </a:r>
          </a:p>
          <a:p>
            <a:pPr marL="109728" indent="0">
              <a:buNone/>
            </a:pPr>
            <a:r>
              <a:rPr lang="en-US" sz="2400" dirty="0"/>
              <a:t>    &lt;servlet-class</a:t>
            </a:r>
            <a:r>
              <a:rPr lang="en-US" sz="2400" dirty="0" smtClean="0"/>
              <a:t>&gt;</a:t>
            </a:r>
          </a:p>
          <a:p>
            <a:pPr marL="109728" indent="0">
              <a:buNone/>
            </a:pPr>
            <a:r>
              <a:rPr lang="en-US" sz="2400" dirty="0" err="1" smtClean="0"/>
              <a:t>org.springframework.web.servlet.DispatcherServlet</a:t>
            </a:r>
            <a:endParaRPr lang="en-US" sz="2400" dirty="0" smtClean="0"/>
          </a:p>
          <a:p>
            <a:pPr marL="109728" indent="0">
              <a:buNone/>
            </a:pPr>
            <a:r>
              <a:rPr lang="en-US" sz="2400" dirty="0"/>
              <a:t> </a:t>
            </a:r>
            <a:r>
              <a:rPr lang="en-US" sz="2400" dirty="0" smtClean="0"/>
              <a:t>  &lt;/</a:t>
            </a:r>
            <a:r>
              <a:rPr lang="en-US" sz="2400" dirty="0"/>
              <a:t>servlet-class&gt;</a:t>
            </a:r>
          </a:p>
          <a:p>
            <a:pPr marL="109728" indent="0">
              <a:buNone/>
            </a:pPr>
            <a:r>
              <a:rPr lang="en-US" sz="2400" dirty="0"/>
              <a:t>    &lt;load-on-startup&gt;1&lt;/load-on-startup&gt;</a:t>
            </a:r>
          </a:p>
          <a:p>
            <a:pPr marL="109728" indent="0">
              <a:buNone/>
            </a:pPr>
            <a:r>
              <a:rPr lang="en-US" sz="2400" dirty="0"/>
              <a:t>  &lt;/servlet&gt;</a:t>
            </a:r>
          </a:p>
          <a:p>
            <a:pPr marL="109728" indent="0">
              <a:buNone/>
            </a:pPr>
            <a:r>
              <a:rPr lang="en-US" sz="2400" dirty="0"/>
              <a:t>  &lt;servlet-mapping&gt;</a:t>
            </a:r>
          </a:p>
          <a:p>
            <a:pPr marL="109728" indent="0">
              <a:buNone/>
            </a:pPr>
            <a:r>
              <a:rPr lang="en-US" sz="2400" dirty="0"/>
              <a:t>    &lt;servlet-name&gt;</a:t>
            </a:r>
            <a:r>
              <a:rPr lang="en-US" sz="2400" b="1" dirty="0" err="1"/>
              <a:t>HelloWeb</a:t>
            </a:r>
            <a:r>
              <a:rPr lang="en-US" sz="2400" dirty="0"/>
              <a:t>&lt;/servlet-name&gt;</a:t>
            </a:r>
          </a:p>
          <a:p>
            <a:pPr marL="109728" indent="0">
              <a:buNone/>
            </a:pPr>
            <a:r>
              <a:rPr lang="en-US" sz="2400" dirty="0"/>
              <a:t>    </a:t>
            </a:r>
            <a:r>
              <a:rPr lang="en-US" sz="2400" b="1" dirty="0">
                <a:solidFill>
                  <a:srgbClr val="FF0000"/>
                </a:solidFill>
              </a:rPr>
              <a:t>&lt;</a:t>
            </a:r>
            <a:r>
              <a:rPr lang="en-US" sz="2400" b="1" dirty="0" err="1">
                <a:solidFill>
                  <a:srgbClr val="FF0000"/>
                </a:solidFill>
              </a:rPr>
              <a:t>url</a:t>
            </a:r>
            <a:r>
              <a:rPr lang="en-US" sz="2400" b="1" dirty="0">
                <a:solidFill>
                  <a:srgbClr val="FF0000"/>
                </a:solidFill>
              </a:rPr>
              <a:t>-pattern&gt;/&lt;/</a:t>
            </a:r>
            <a:r>
              <a:rPr lang="en-US" sz="2400" b="1" dirty="0" err="1">
                <a:solidFill>
                  <a:srgbClr val="FF0000"/>
                </a:solidFill>
              </a:rPr>
              <a:t>url</a:t>
            </a:r>
            <a:r>
              <a:rPr lang="en-US" sz="2400" b="1" dirty="0">
                <a:solidFill>
                  <a:srgbClr val="FF0000"/>
                </a:solidFill>
              </a:rPr>
              <a:t>-pattern&gt;</a:t>
            </a:r>
          </a:p>
          <a:p>
            <a:pPr marL="109728" indent="0">
              <a:buNone/>
            </a:pPr>
            <a:r>
              <a:rPr lang="en-US" sz="2400" dirty="0"/>
              <a:t>  &lt;/servlet-mapping&gt;</a:t>
            </a:r>
          </a:p>
        </p:txBody>
      </p:sp>
    </p:spTree>
    <p:extLst>
      <p:ext uri="{BB962C8B-B14F-4D97-AF65-F5344CB8AC3E}">
        <p14:creationId xmlns:p14="http://schemas.microsoft.com/office/powerpoint/2010/main" val="3455780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configuration</a:t>
            </a:r>
            <a:endParaRPr lang="en-US" dirty="0"/>
          </a:p>
        </p:txBody>
      </p:sp>
      <p:sp>
        <p:nvSpPr>
          <p:cNvPr id="3" name="Content Placeholder 2"/>
          <p:cNvSpPr>
            <a:spLocks noGrp="1"/>
          </p:cNvSpPr>
          <p:nvPr>
            <p:ph idx="1"/>
          </p:nvPr>
        </p:nvSpPr>
        <p:spPr/>
        <p:txBody>
          <a:bodyPr/>
          <a:lstStyle/>
          <a:p>
            <a:r>
              <a:rPr lang="en-US" dirty="0" smtClean="0"/>
              <a:t>With Spring it looks for </a:t>
            </a:r>
            <a:r>
              <a:rPr lang="en-US" dirty="0" err="1" smtClean="0"/>
              <a:t>config</a:t>
            </a:r>
            <a:r>
              <a:rPr lang="en-US" dirty="0" smtClean="0"/>
              <a:t> file to be in [servlet-name]-servlet.xml in the WEB-INF directory:</a:t>
            </a:r>
          </a:p>
          <a:p>
            <a:pPr lvl="1"/>
            <a:r>
              <a:rPr lang="en-US" dirty="0" smtClean="0"/>
              <a:t>WEB-INF/HelloWeb-servlet.xml</a:t>
            </a:r>
            <a:endParaRPr lang="en-US" dirty="0"/>
          </a:p>
        </p:txBody>
      </p:sp>
    </p:spTree>
    <p:extLst>
      <p:ext uri="{BB962C8B-B14F-4D97-AF65-F5344CB8AC3E}">
        <p14:creationId xmlns:p14="http://schemas.microsoft.com/office/powerpoint/2010/main" val="560382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84" y="137320"/>
            <a:ext cx="8229600" cy="1066800"/>
          </a:xfrm>
        </p:spPr>
        <p:txBody>
          <a:bodyPr>
            <a:normAutofit/>
          </a:bodyPr>
          <a:lstStyle/>
          <a:p>
            <a:r>
              <a:rPr lang="en-US" dirty="0" smtClean="0"/>
              <a:t>HelloWeb-servlet.xml</a:t>
            </a:r>
            <a:endParaRPr lang="en-US" dirty="0"/>
          </a:p>
        </p:txBody>
      </p:sp>
      <p:sp>
        <p:nvSpPr>
          <p:cNvPr id="3" name="Content Placeholder 2"/>
          <p:cNvSpPr>
            <a:spLocks noGrp="1"/>
          </p:cNvSpPr>
          <p:nvPr>
            <p:ph idx="1"/>
          </p:nvPr>
        </p:nvSpPr>
        <p:spPr>
          <a:xfrm>
            <a:off x="0" y="1828800"/>
            <a:ext cx="9144000" cy="4745736"/>
          </a:xfrm>
        </p:spPr>
        <p:txBody>
          <a:bodyPr>
            <a:normAutofit fontScale="85000" lnSpcReduction="10000"/>
          </a:bodyPr>
          <a:lstStyle/>
          <a:p>
            <a:pPr marL="109728" indent="0">
              <a:buNone/>
            </a:pPr>
            <a:r>
              <a:rPr lang="en-US" dirty="0" smtClean="0"/>
              <a:t>&lt;</a:t>
            </a:r>
            <a:r>
              <a:rPr lang="en-US" dirty="0"/>
              <a:t>beans </a:t>
            </a:r>
            <a:r>
              <a:rPr lang="en-US" dirty="0" err="1"/>
              <a:t>xmlns</a:t>
            </a:r>
            <a:r>
              <a:rPr lang="en-US" dirty="0"/>
              <a:t>="http://www.springframework.org/schema/beans"</a:t>
            </a:r>
          </a:p>
          <a:p>
            <a:pPr marL="109728" indent="0">
              <a:buNone/>
            </a:pPr>
            <a:r>
              <a:rPr lang="en-US" dirty="0" smtClean="0"/>
              <a:t>… /&gt;</a:t>
            </a:r>
            <a:endParaRPr lang="en-US" dirty="0"/>
          </a:p>
          <a:p>
            <a:pPr marL="109728" indent="0">
              <a:buNone/>
            </a:pPr>
            <a:endParaRPr lang="en-US" dirty="0"/>
          </a:p>
          <a:p>
            <a:pPr marL="109728" indent="0">
              <a:buNone/>
            </a:pPr>
            <a:r>
              <a:rPr lang="en-US" dirty="0"/>
              <a:t>   </a:t>
            </a:r>
            <a:r>
              <a:rPr lang="en-US" dirty="0">
                <a:solidFill>
                  <a:srgbClr val="FF0000"/>
                </a:solidFill>
              </a:rPr>
              <a:t>&lt;</a:t>
            </a:r>
            <a:r>
              <a:rPr lang="en-US" dirty="0" err="1">
                <a:solidFill>
                  <a:srgbClr val="FF0000"/>
                </a:solidFill>
              </a:rPr>
              <a:t>context:component-scan</a:t>
            </a:r>
            <a:r>
              <a:rPr lang="en-US" dirty="0">
                <a:solidFill>
                  <a:srgbClr val="FF0000"/>
                </a:solidFill>
              </a:rPr>
              <a:t> base-package="</a:t>
            </a:r>
            <a:r>
              <a:rPr lang="en-US" dirty="0" smtClean="0">
                <a:solidFill>
                  <a:srgbClr val="FF0000"/>
                </a:solidFill>
              </a:rPr>
              <a:t>edu.ccsu.cs416" </a:t>
            </a:r>
            <a:r>
              <a:rPr lang="en-US" dirty="0">
                <a:solidFill>
                  <a:srgbClr val="FF0000"/>
                </a:solidFill>
              </a:rPr>
              <a:t>/&gt;</a:t>
            </a:r>
          </a:p>
          <a:p>
            <a:pPr marL="109728" indent="0">
              <a:buNone/>
            </a:pPr>
            <a:endParaRPr lang="en-US" dirty="0"/>
          </a:p>
          <a:p>
            <a:pPr marL="109728" indent="0">
              <a:buNone/>
            </a:pPr>
            <a:r>
              <a:rPr lang="en-US" sz="2600" dirty="0"/>
              <a:t>   &lt;bean class="org.springframework.web.servlet.view.InternalResourceViewResolver"&gt;</a:t>
            </a:r>
          </a:p>
          <a:p>
            <a:pPr marL="109728" indent="0">
              <a:buNone/>
            </a:pPr>
            <a:r>
              <a:rPr lang="en-US" dirty="0"/>
              <a:t>      &lt;property name="prefix" value="/WEB-INF/</a:t>
            </a:r>
            <a:r>
              <a:rPr lang="en-US" dirty="0" err="1"/>
              <a:t>jsp</a:t>
            </a:r>
            <a:r>
              <a:rPr lang="en-US" dirty="0"/>
              <a:t>/" /&gt;</a:t>
            </a:r>
          </a:p>
          <a:p>
            <a:pPr marL="109728" indent="0">
              <a:buNone/>
            </a:pPr>
            <a:r>
              <a:rPr lang="en-US" dirty="0"/>
              <a:t>      &lt;property name="suffix" value=".</a:t>
            </a:r>
            <a:r>
              <a:rPr lang="en-US" dirty="0" err="1"/>
              <a:t>jsp</a:t>
            </a:r>
            <a:r>
              <a:rPr lang="en-US" dirty="0"/>
              <a:t>" /&gt;</a:t>
            </a:r>
          </a:p>
          <a:p>
            <a:pPr marL="109728" indent="0">
              <a:buNone/>
            </a:pPr>
            <a:r>
              <a:rPr lang="en-US" dirty="0"/>
              <a:t>   &lt;/bean</a:t>
            </a:r>
            <a:r>
              <a:rPr lang="en-US" dirty="0" smtClean="0"/>
              <a:t>&gt;</a:t>
            </a:r>
            <a:endParaRPr lang="en-US" dirty="0"/>
          </a:p>
          <a:p>
            <a:pPr marL="109728" indent="0">
              <a:buNone/>
            </a:pPr>
            <a:r>
              <a:rPr lang="en-US" dirty="0"/>
              <a:t>&lt;/beans&gt;</a:t>
            </a:r>
          </a:p>
          <a:p>
            <a:pPr marL="109728" indent="0">
              <a:buNone/>
            </a:pPr>
            <a:endParaRPr lang="en-US" dirty="0"/>
          </a:p>
        </p:txBody>
      </p:sp>
      <p:sp>
        <p:nvSpPr>
          <p:cNvPr id="4" name="Rounded Rectangular Callout 3"/>
          <p:cNvSpPr/>
          <p:nvPr/>
        </p:nvSpPr>
        <p:spPr>
          <a:xfrm>
            <a:off x="4572000" y="1179576"/>
            <a:ext cx="4038600" cy="841248"/>
          </a:xfrm>
          <a:prstGeom prst="wedgeRoundRectCallout">
            <a:avLst>
              <a:gd name="adj1" fmla="val -100020"/>
              <a:gd name="adj2" fmla="val 2079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Package to scan for relevant @Controller and @</a:t>
            </a:r>
            <a:r>
              <a:rPr lang="en-US" dirty="0" err="1" smtClean="0"/>
              <a:t>RequestMapping</a:t>
            </a:r>
            <a:r>
              <a:rPr lang="en-US" dirty="0" smtClean="0"/>
              <a:t> annotations</a:t>
            </a:r>
            <a:endParaRPr lang="en-US" dirty="0"/>
          </a:p>
        </p:txBody>
      </p:sp>
      <p:sp>
        <p:nvSpPr>
          <p:cNvPr id="5" name="Rounded Rectangular Callout 4"/>
          <p:cNvSpPr/>
          <p:nvPr/>
        </p:nvSpPr>
        <p:spPr>
          <a:xfrm>
            <a:off x="4876800" y="5867400"/>
            <a:ext cx="4038600" cy="841248"/>
          </a:xfrm>
          <a:prstGeom prst="wedgeRoundRectCallout">
            <a:avLst>
              <a:gd name="adj1" fmla="val -108760"/>
              <a:gd name="adj2" fmla="val -62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Specifies logical name of “hello” maps to /WEB-INF/</a:t>
            </a:r>
            <a:r>
              <a:rPr lang="en-US" dirty="0" err="1" smtClean="0"/>
              <a:t>jsp</a:t>
            </a:r>
            <a:r>
              <a:rPr lang="en-US" dirty="0" smtClean="0"/>
              <a:t>/</a:t>
            </a:r>
            <a:r>
              <a:rPr lang="en-US" dirty="0" err="1" smtClean="0"/>
              <a:t>hello.jsp</a:t>
            </a:r>
            <a:endParaRPr lang="en-US" dirty="0"/>
          </a:p>
        </p:txBody>
      </p:sp>
    </p:spTree>
    <p:extLst>
      <p:ext uri="{BB962C8B-B14F-4D97-AF65-F5344CB8AC3E}">
        <p14:creationId xmlns:p14="http://schemas.microsoft.com/office/powerpoint/2010/main" val="1489563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11"/>
            <a:ext cx="8229600" cy="1066800"/>
          </a:xfrm>
        </p:spPr>
        <p:txBody>
          <a:bodyPr/>
          <a:lstStyle/>
          <a:p>
            <a:r>
              <a:rPr lang="en-US" dirty="0" smtClean="0"/>
              <a:t>Defining a Controller</a:t>
            </a:r>
            <a:endParaRPr lang="en-US" dirty="0"/>
          </a:p>
        </p:txBody>
      </p:sp>
      <p:sp>
        <p:nvSpPr>
          <p:cNvPr id="3" name="Content Placeholder 2"/>
          <p:cNvSpPr>
            <a:spLocks noGrp="1"/>
          </p:cNvSpPr>
          <p:nvPr>
            <p:ph idx="1"/>
          </p:nvPr>
        </p:nvSpPr>
        <p:spPr>
          <a:xfrm>
            <a:off x="0" y="1066800"/>
            <a:ext cx="9144000" cy="5507736"/>
          </a:xfrm>
        </p:spPr>
        <p:txBody>
          <a:bodyPr>
            <a:normAutofit fontScale="92500" lnSpcReduction="20000"/>
          </a:bodyPr>
          <a:lstStyle/>
          <a:p>
            <a:r>
              <a:rPr lang="en-US" dirty="0" err="1" smtClean="0"/>
              <a:t>DispatcherServlet</a:t>
            </a:r>
            <a:r>
              <a:rPr lang="en-US" dirty="0" smtClean="0"/>
              <a:t> delegates request to controller with matching </a:t>
            </a:r>
            <a:r>
              <a:rPr lang="en-US" dirty="0" err="1" smtClean="0"/>
              <a:t>RequestMapping</a:t>
            </a:r>
            <a:endParaRPr lang="en-US" dirty="0" smtClean="0"/>
          </a:p>
          <a:p>
            <a:r>
              <a:rPr lang="en-US" dirty="0" smtClean="0"/>
              <a:t>Two options for registering controller:</a:t>
            </a:r>
          </a:p>
          <a:p>
            <a:pPr marL="109728" indent="0">
              <a:buNone/>
            </a:pPr>
            <a:r>
              <a:rPr lang="en-US" dirty="0" smtClean="0"/>
              <a:t>1)  Annotate class as controller and map request path to controller class itself then specific request method (GET/POST) to specific methods</a:t>
            </a:r>
          </a:p>
          <a:p>
            <a:pPr marL="109728" indent="0">
              <a:buNone/>
            </a:pPr>
            <a:r>
              <a:rPr lang="en-US" sz="2400" b="1" dirty="0">
                <a:solidFill>
                  <a:srgbClr val="FF0000"/>
                </a:solidFill>
                <a:latin typeface="Courier New" panose="02070309020205020404" pitchFamily="49" charset="0"/>
                <a:cs typeface="Courier New" panose="02070309020205020404" pitchFamily="49" charset="0"/>
              </a:rPr>
              <a:t>@Controller</a:t>
            </a:r>
          </a:p>
          <a:p>
            <a:pPr marL="109728" indent="0">
              <a:buNone/>
            </a:pPr>
            <a:r>
              <a:rPr lang="en-US" sz="2400" b="1" dirty="0">
                <a:solidFill>
                  <a:srgbClr val="FF0000"/>
                </a:solidFill>
                <a:latin typeface="Courier New" panose="02070309020205020404" pitchFamily="49" charset="0"/>
                <a:cs typeface="Courier New" panose="02070309020205020404" pitchFamily="49" charset="0"/>
              </a:rPr>
              <a:t>@</a:t>
            </a:r>
            <a:r>
              <a:rPr lang="en-US" sz="2400" b="1" dirty="0" err="1">
                <a:solidFill>
                  <a:srgbClr val="FF0000"/>
                </a:solidFill>
                <a:latin typeface="Courier New" panose="02070309020205020404" pitchFamily="49" charset="0"/>
                <a:cs typeface="Courier New" panose="02070309020205020404" pitchFamily="49" charset="0"/>
              </a:rPr>
              <a:t>RequestMapping</a:t>
            </a:r>
            <a:r>
              <a:rPr lang="en-US" sz="2400" b="1" dirty="0">
                <a:solidFill>
                  <a:srgbClr val="FF0000"/>
                </a:solidFill>
                <a:latin typeface="Courier New" panose="02070309020205020404" pitchFamily="49" charset="0"/>
                <a:cs typeface="Courier New" panose="02070309020205020404" pitchFamily="49" charset="0"/>
              </a:rPr>
              <a:t>("/hello")</a:t>
            </a:r>
          </a:p>
          <a:p>
            <a:pPr marL="109728" indent="0">
              <a:buNone/>
            </a:pPr>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HelloController</a:t>
            </a:r>
            <a:r>
              <a:rPr lang="en-US" sz="2400" dirty="0">
                <a:latin typeface="Courier New" panose="02070309020205020404" pitchFamily="49" charset="0"/>
                <a:cs typeface="Courier New" panose="02070309020205020404" pitchFamily="49" charset="0"/>
              </a:rPr>
              <a:t> {</a:t>
            </a:r>
          </a:p>
          <a:p>
            <a:pPr marL="109728" indent="0">
              <a:buNone/>
            </a:pPr>
            <a:endParaRPr lang="en-US" sz="2400" dirty="0">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a:t>
            </a:r>
            <a:r>
              <a:rPr lang="en-US" sz="2400" b="1" dirty="0" err="1">
                <a:solidFill>
                  <a:srgbClr val="FF0000"/>
                </a:solidFill>
                <a:latin typeface="Courier New" panose="02070309020205020404" pitchFamily="49" charset="0"/>
                <a:cs typeface="Courier New" panose="02070309020205020404" pitchFamily="49" charset="0"/>
              </a:rPr>
              <a:t>RequestMapping</a:t>
            </a:r>
            <a:r>
              <a:rPr lang="en-US" sz="2400" b="1" dirty="0">
                <a:solidFill>
                  <a:srgbClr val="FF0000"/>
                </a:solidFill>
                <a:latin typeface="Courier New" panose="02070309020205020404" pitchFamily="49" charset="0"/>
                <a:cs typeface="Courier New" panose="02070309020205020404" pitchFamily="49" charset="0"/>
              </a:rPr>
              <a:t>(method = </a:t>
            </a:r>
            <a:r>
              <a:rPr lang="en-US" sz="2400" b="1" dirty="0" err="1">
                <a:solidFill>
                  <a:srgbClr val="FF0000"/>
                </a:solidFill>
                <a:latin typeface="Courier New" panose="02070309020205020404" pitchFamily="49" charset="0"/>
                <a:cs typeface="Courier New" panose="02070309020205020404" pitchFamily="49" charset="0"/>
              </a:rPr>
              <a:t>RequestMethod.GET</a:t>
            </a:r>
            <a:r>
              <a:rPr lang="en-US" sz="2400" b="1" dirty="0">
                <a:solidFill>
                  <a:srgbClr val="FF0000"/>
                </a:solidFill>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  public String </a:t>
            </a:r>
            <a:r>
              <a:rPr lang="en-US" sz="2400" dirty="0" err="1">
                <a:latin typeface="Courier New" panose="02070309020205020404" pitchFamily="49" charset="0"/>
                <a:cs typeface="Courier New" panose="02070309020205020404" pitchFamily="49" charset="0"/>
              </a:rPr>
              <a:t>printHello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ModelMap</a:t>
            </a:r>
            <a:r>
              <a:rPr lang="en-US" sz="2400" dirty="0">
                <a:latin typeface="Courier New" panose="02070309020205020404" pitchFamily="49" charset="0"/>
                <a:cs typeface="Courier New" panose="02070309020205020404" pitchFamily="49" charset="0"/>
              </a:rPr>
              <a:t> model){</a:t>
            </a:r>
          </a:p>
          <a:p>
            <a:pPr marL="109728"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model.addAttribute</a:t>
            </a:r>
            <a:r>
              <a:rPr lang="en-US" sz="2400" dirty="0">
                <a:latin typeface="Courier New" panose="02070309020205020404" pitchFamily="49" charset="0"/>
                <a:cs typeface="Courier New" panose="02070309020205020404" pitchFamily="49" charset="0"/>
              </a:rPr>
              <a:t>("message", "</a:t>
            </a:r>
            <a:r>
              <a:rPr lang="en-US" sz="2400" dirty="0" smtClean="0">
                <a:latin typeface="Courier New" panose="02070309020205020404" pitchFamily="49" charset="0"/>
                <a:cs typeface="Courier New" panose="02070309020205020404" pitchFamily="49" charset="0"/>
              </a:rPr>
              <a:t>Hello");</a:t>
            </a:r>
            <a:endParaRPr lang="en-US" sz="2400" dirty="0">
              <a:latin typeface="Courier New" panose="02070309020205020404" pitchFamily="49" charset="0"/>
              <a:cs typeface="Courier New" panose="02070309020205020404" pitchFamily="49" charset="0"/>
            </a:endParaRPr>
          </a:p>
          <a:p>
            <a:pPr marL="109728" indent="0">
              <a:buNone/>
            </a:pPr>
            <a:r>
              <a:rPr lang="en-US" sz="2400" dirty="0">
                <a:latin typeface="Courier New" panose="02070309020205020404" pitchFamily="49" charset="0"/>
                <a:cs typeface="Courier New" panose="02070309020205020404" pitchFamily="49" charset="0"/>
              </a:rPr>
              <a:t>    return "hello";</a:t>
            </a:r>
          </a:p>
          <a:p>
            <a:pPr marL="109728"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p>
          <a:p>
            <a:pPr marL="109728" indent="0">
              <a:buNone/>
            </a:pPr>
            <a:r>
              <a:rPr lang="en-US" sz="2400" dirty="0">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9161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6301</TotalTime>
  <Words>1110</Words>
  <Application>Microsoft Office PowerPoint</Application>
  <PresentationFormat>On-screen Show (4:3)</PresentationFormat>
  <Paragraphs>245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Georgia</vt:lpstr>
      <vt:lpstr>Trebuchet MS</vt:lpstr>
      <vt:lpstr>Wingdings 2</vt:lpstr>
      <vt:lpstr>TP030003381</vt:lpstr>
      <vt:lpstr>CS 416 Web Programming  Spring Framework</vt:lpstr>
      <vt:lpstr>The Spring Framework</vt:lpstr>
      <vt:lpstr>Benefits</vt:lpstr>
      <vt:lpstr>Spring web modules</vt:lpstr>
      <vt:lpstr>Spring MVC Framework</vt:lpstr>
      <vt:lpstr>DispatcherServlet configured in XML (web.xml)</vt:lpstr>
      <vt:lpstr>Servlet configuration</vt:lpstr>
      <vt:lpstr>HelloWeb-servlet.xml</vt:lpstr>
      <vt:lpstr>Defining a Controller</vt:lpstr>
      <vt:lpstr>Defining Controller cont.</vt:lpstr>
      <vt:lpstr>Controller cont.</vt:lpstr>
      <vt:lpstr>Views</vt:lpstr>
      <vt:lpstr>Working with forms</vt:lpstr>
      <vt:lpstr>On form use spring form tag to bind form to object</vt:lpstr>
      <vt:lpstr>Getting bound form data</vt:lpstr>
      <vt:lpstr>Spring form elements</vt:lpstr>
      <vt:lpstr>Spring form elements cont.</vt:lpstr>
      <vt:lpstr>Spring form elements cont.</vt:lpstr>
      <vt:lpstr>Spring form elements cont.</vt:lpstr>
      <vt:lpstr>Validation showing errors</vt:lpstr>
      <vt:lpstr>Validation</vt:lpstr>
      <vt:lpstr>Validation messages</vt:lpstr>
      <vt:lpstr>Running validation – option 1</vt:lpstr>
      <vt:lpstr>Running validation – option 2</vt:lpstr>
      <vt:lpstr>Services</vt:lpstr>
      <vt:lpstr>Data access - Repository</vt:lpstr>
      <vt:lpstr>MVC design revisited - Spring(simple ex)</vt:lpstr>
    </vt:vector>
  </TitlesOfParts>
  <Company>Central Connecticut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Williams, Chad (Computer Science)</cp:lastModifiedBy>
  <cp:revision>348</cp:revision>
  <dcterms:created xsi:type="dcterms:W3CDTF">2012-01-17T17:23:45Z</dcterms:created>
  <dcterms:modified xsi:type="dcterms:W3CDTF">2015-11-11T18:18:41Z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