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43"/>
  </p:notesMasterIdLst>
  <p:handoutMasterIdLst>
    <p:handoutMasterId r:id="rId44"/>
  </p:handoutMasterIdLst>
  <p:sldIdLst>
    <p:sldId id="289" r:id="rId3"/>
    <p:sldId id="421" r:id="rId4"/>
    <p:sldId id="436" r:id="rId5"/>
    <p:sldId id="450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48" r:id="rId26"/>
    <p:sldId id="449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58" r:id="rId35"/>
    <p:sldId id="459" r:id="rId36"/>
    <p:sldId id="460" r:id="rId37"/>
    <p:sldId id="461" r:id="rId38"/>
    <p:sldId id="462" r:id="rId39"/>
    <p:sldId id="463" r:id="rId40"/>
    <p:sldId id="464" r:id="rId41"/>
    <p:sldId id="465" r:id="rId42"/>
  </p:sldIdLst>
  <p:sldSz cx="9144000" cy="6858000" type="screen4x3"/>
  <p:notesSz cx="92233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669"/>
    <a:srgbClr val="BFCB5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2" autoAdjust="0"/>
    <p:restoredTop sz="94660"/>
  </p:normalViewPr>
  <p:slideViewPr>
    <p:cSldViewPr>
      <p:cViewPr varScale="1">
        <p:scale>
          <a:sx n="84" d="100"/>
          <a:sy n="84" d="100"/>
        </p:scale>
        <p:origin x="96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96796" cy="351737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4445" y="1"/>
            <a:ext cx="3996796" cy="351737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E18F5964-7561-46E6-A8C8-1A11164A919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3996796" cy="351736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4445" y="6658664"/>
            <a:ext cx="3996796" cy="351736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5DC38577-C666-489C-86B4-12F4E062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01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6796" cy="350520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4445" y="0"/>
            <a:ext cx="3996796" cy="350520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908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7" tIns="46378" rIns="92757" bIns="4637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338" y="3329940"/>
            <a:ext cx="7378700" cy="3154680"/>
          </a:xfrm>
          <a:prstGeom prst="rect">
            <a:avLst/>
          </a:prstGeom>
        </p:spPr>
        <p:txBody>
          <a:bodyPr vert="horz" lIns="92757" tIns="46378" rIns="92757" bIns="463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3996796" cy="35052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4445" y="6658664"/>
            <a:ext cx="3996796" cy="35052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Ruby on RAILS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record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745736"/>
          </a:xfrm>
        </p:spPr>
        <p:txBody>
          <a:bodyPr/>
          <a:lstStyle/>
          <a:p>
            <a:r>
              <a:rPr lang="en-US" dirty="0" smtClean="0"/>
              <a:t>Creating the scaffolding created the model, now can add validation: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Classroom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ActiveRecord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::Base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:teacher, :grade,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:presence =&gt; true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validates :teacher, length: { minimum: 2 }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validates :grade,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numericality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greater_than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109728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ActiveRecord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::Base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validates :phone, length:{in: 7..10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:"Your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phone number must have 7-10 digits"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4919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student listing to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7457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@students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classroom.classid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109728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______________ on view ___________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&lt;% 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 |student| %&gt;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&lt;td&gt;&lt;%=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student.fullname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%&gt;&lt;/td&gt;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&lt;td&gt;&lt;%=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student.phone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%&gt;&lt;/td&gt;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&lt;% end %&gt;</a:t>
            </a:r>
          </a:p>
        </p:txBody>
      </p:sp>
    </p:spTree>
    <p:extLst>
      <p:ext uri="{BB962C8B-B14F-4D97-AF65-F5344CB8AC3E}">
        <p14:creationId xmlns:p14="http://schemas.microsoft.com/office/powerpoint/2010/main" val="26569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745736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Generate a controller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generate controller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Directory – name of the controller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Search, results – name of views controller will display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 smtClean="0">
                <a:cs typeface="Courier New" panose="02070309020205020404" pitchFamily="49" charset="0"/>
              </a:rPr>
              <a:t>Generates controller, view, and adds name mapping</a:t>
            </a:r>
            <a:endParaRPr lang="en-US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6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74573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DirectoryController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ApplicationController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search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109728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results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"%"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+ "%"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@students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like ?",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627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looking to throw together something quickly for proof of concept </a:t>
            </a:r>
            <a:r>
              <a:rPr lang="en-US" dirty="0" err="1" smtClean="0"/>
              <a:t>RoR</a:t>
            </a:r>
            <a:r>
              <a:rPr lang="en-US" dirty="0" smtClean="0"/>
              <a:t> can be great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Now, back to the basics…i.e. what you need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Ruby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bit of a paradox in that everything is an object, but you don’t have to program things as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Scalar Types and Their </a:t>
            </a:r>
            <a:r>
              <a:rPr lang="en-US" dirty="0" smtClean="0"/>
              <a:t>Operations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/>
              <a:t>There </a:t>
            </a:r>
            <a:r>
              <a:rPr lang="en-US" altLang="en-US" dirty="0"/>
              <a:t>are three categories of data types:</a:t>
            </a:r>
          </a:p>
          <a:p>
            <a:pPr lvl="1"/>
            <a:r>
              <a:rPr lang="en-US" altLang="en-US" dirty="0" smtClean="0"/>
              <a:t>scalars</a:t>
            </a:r>
            <a:r>
              <a:rPr lang="en-US" altLang="en-US" dirty="0"/>
              <a:t>, arrays, and hashes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 smtClean="0"/>
              <a:t>Two </a:t>
            </a:r>
            <a:r>
              <a:rPr lang="en-US" altLang="en-US" dirty="0"/>
              <a:t>categories of scalars, </a:t>
            </a:r>
            <a:r>
              <a:rPr lang="en-US" altLang="en-US" dirty="0" err="1"/>
              <a:t>numerics</a:t>
            </a:r>
            <a:r>
              <a:rPr lang="en-US" altLang="en-US" dirty="0"/>
              <a:t> and strings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 - All numeric types are descendants of the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    </a:t>
            </a:r>
            <a:r>
              <a:rPr lang="en-US" altLang="en-US" sz="2400" dirty="0">
                <a:latin typeface="Courier New" panose="02070309020205020404" pitchFamily="49" charset="0"/>
              </a:rPr>
              <a:t>Numeric</a:t>
            </a:r>
            <a:r>
              <a:rPr lang="en-US" altLang="en-US" dirty="0"/>
              <a:t> class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 - Integers: </a:t>
            </a:r>
            <a:r>
              <a:rPr lang="en-US" altLang="en-US" sz="2400" dirty="0" err="1">
                <a:latin typeface="Courier New" panose="02070309020205020404" pitchFamily="49" charset="0"/>
              </a:rPr>
              <a:t>Fixnum</a:t>
            </a:r>
            <a:r>
              <a:rPr lang="en-US" altLang="en-US" dirty="0"/>
              <a:t> (usually 32 bits) and </a:t>
            </a:r>
            <a:r>
              <a:rPr lang="en-US" altLang="en-US" sz="2400" dirty="0" err="1">
                <a:latin typeface="Courier New" panose="02070309020205020404" pitchFamily="49" charset="0"/>
              </a:rPr>
              <a:t>Bignum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types and their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</a:t>
            </a:r>
            <a:r>
              <a:rPr lang="en-US" altLang="en-US" i="1" dirty="0" smtClean="0"/>
              <a:t>Scalar </a:t>
            </a:r>
            <a:r>
              <a:rPr lang="en-US" altLang="en-US" i="1" dirty="0"/>
              <a:t>Literals</a:t>
            </a:r>
          </a:p>
          <a:p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 smtClean="0"/>
              <a:t>An </a:t>
            </a:r>
            <a:r>
              <a:rPr lang="en-US" altLang="en-US" dirty="0"/>
              <a:t>integer literal that fits in a machine word </a:t>
            </a:r>
            <a:r>
              <a:rPr lang="en-US" altLang="en-US" dirty="0" smtClean="0"/>
              <a:t>is a </a:t>
            </a:r>
            <a:r>
              <a:rPr lang="en-US" altLang="en-US" sz="2400" dirty="0" err="1">
                <a:latin typeface="Courier New" panose="02070309020205020404" pitchFamily="49" charset="0"/>
              </a:rPr>
              <a:t>Fixnum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 smtClean="0"/>
              <a:t>Other </a:t>
            </a:r>
            <a:r>
              <a:rPr lang="en-US" altLang="en-US" dirty="0"/>
              <a:t>integer literals are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Bignum</a:t>
            </a:r>
            <a:r>
              <a:rPr lang="en-US" altLang="en-US" dirty="0"/>
              <a:t> objects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 smtClean="0"/>
              <a:t>Any </a:t>
            </a:r>
            <a:r>
              <a:rPr lang="en-US" altLang="en-US" dirty="0"/>
              <a:t>numeric literal with an embedded decimal </a:t>
            </a:r>
            <a:r>
              <a:rPr lang="en-US" altLang="en-US" dirty="0" smtClean="0"/>
              <a:t>point </a:t>
            </a:r>
            <a:r>
              <a:rPr lang="en-US" altLang="en-US" dirty="0"/>
              <a:t>or a following exponent is a </a:t>
            </a:r>
            <a:r>
              <a:rPr lang="en-US" altLang="en-US" sz="2400" dirty="0">
                <a:latin typeface="Courier New" panose="02070309020205020404" pitchFamily="49" charset="0"/>
              </a:rPr>
              <a:t>Float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types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All string literals are </a:t>
            </a:r>
            <a:r>
              <a:rPr lang="en-US" altLang="en-US" sz="2400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objects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  </a:t>
            </a:r>
            <a:r>
              <a:rPr lang="en-US" altLang="en-US" dirty="0" smtClean="0"/>
              <a:t>Single-quoted </a:t>
            </a:r>
            <a:r>
              <a:rPr lang="en-US" altLang="en-US" dirty="0"/>
              <a:t>literals cannot include </a:t>
            </a:r>
            <a:r>
              <a:rPr lang="en-US" altLang="en-US" dirty="0" smtClean="0"/>
              <a:t>characters that </a:t>
            </a:r>
            <a:r>
              <a:rPr lang="en-US" altLang="en-US" dirty="0"/>
              <a:t>are specified with escape </a:t>
            </a:r>
            <a:r>
              <a:rPr lang="en-US" altLang="en-US" dirty="0" smtClean="0"/>
              <a:t>sequences</a:t>
            </a:r>
          </a:p>
          <a:p>
            <a:pPr lvl="1"/>
            <a:r>
              <a:rPr lang="en-US" altLang="en-US" dirty="0" smtClean="0"/>
              <a:t>Every thing between quotes taken exactly as is</a:t>
            </a:r>
            <a:endParaRPr lang="en-US" altLang="en-US" dirty="0"/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 smtClean="0"/>
              <a:t>Double-quoted </a:t>
            </a:r>
            <a:r>
              <a:rPr lang="en-US" altLang="en-US" dirty="0"/>
              <a:t>literals can include </a:t>
            </a:r>
            <a:r>
              <a:rPr lang="en-US" altLang="en-US" dirty="0" smtClean="0"/>
              <a:t>escape sequences </a:t>
            </a:r>
            <a:r>
              <a:rPr lang="en-US" altLang="en-US" dirty="0"/>
              <a:t>and embedded variables </a:t>
            </a:r>
            <a:r>
              <a:rPr lang="en-US" altLang="en-US" i="1" dirty="0"/>
              <a:t>can </a:t>
            </a:r>
            <a:r>
              <a:rPr lang="en-US" altLang="en-US" i="1" dirty="0" smtClean="0"/>
              <a:t>be</a:t>
            </a:r>
            <a:r>
              <a:rPr lang="en-US" altLang="en-US" dirty="0" smtClean="0"/>
              <a:t> interpolated</a:t>
            </a:r>
            <a:endParaRPr lang="en-US" altLang="en-US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0"/>
            <a:ext cx="8229600" cy="10668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686800" cy="550773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Names </a:t>
            </a:r>
            <a:r>
              <a:rPr lang="en-US" altLang="en-US" dirty="0"/>
              <a:t>of local variables begin with </a:t>
            </a:r>
            <a:r>
              <a:rPr lang="en-US" altLang="en-US" dirty="0" smtClean="0"/>
              <a:t>lowercase letters </a:t>
            </a:r>
            <a:r>
              <a:rPr lang="en-US" altLang="en-US" dirty="0"/>
              <a:t>and are case </a:t>
            </a:r>
            <a:r>
              <a:rPr lang="en-US" altLang="en-US" dirty="0" smtClean="0"/>
              <a:t>sensitive</a:t>
            </a:r>
            <a:endParaRPr lang="en-US" alt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Variables </a:t>
            </a:r>
            <a:r>
              <a:rPr lang="en-US" altLang="en-US" dirty="0"/>
              <a:t>embedded in double-quoted </a:t>
            </a:r>
            <a:r>
              <a:rPr lang="en-US" altLang="en-US" dirty="0" smtClean="0"/>
              <a:t>literal strings </a:t>
            </a:r>
            <a:r>
              <a:rPr lang="en-US" altLang="en-US" dirty="0"/>
              <a:t>are interpolated if they appear in </a:t>
            </a:r>
            <a:r>
              <a:rPr lang="en-US" altLang="en-US" dirty="0" smtClean="0"/>
              <a:t>braces and </a:t>
            </a:r>
            <a:r>
              <a:rPr lang="en-US" altLang="en-US" dirty="0"/>
              <a:t>are preceded by a pound sign </a:t>
            </a:r>
            <a:r>
              <a:rPr lang="en-US" altLang="en-US" dirty="0" smtClean="0"/>
              <a:t>(</a:t>
            </a:r>
            <a:r>
              <a:rPr lang="en-US" altLang="en-US" sz="2400" dirty="0" smtClean="0">
                <a:latin typeface="Courier New" panose="02070309020205020404" pitchFamily="49" charset="0"/>
              </a:rPr>
              <a:t>#</a:t>
            </a:r>
            <a:r>
              <a:rPr lang="en-US" altLang="en-US" dirty="0" smtClean="0"/>
              <a:t>)</a:t>
            </a:r>
          </a:p>
          <a:p>
            <a:pPr marL="411480" lvl="1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"The high was #{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today_high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411480" lvl="1" indent="0">
              <a:buNone/>
            </a:pPr>
            <a:endParaRPr lang="en-US" altLang="en-US" i="1" dirty="0"/>
          </a:p>
          <a:p>
            <a:r>
              <a:rPr lang="en-US" altLang="en-US" dirty="0" smtClean="0"/>
              <a:t>Expressions </a:t>
            </a:r>
            <a:r>
              <a:rPr lang="en-US" altLang="en-US" dirty="0"/>
              <a:t>can also be embedded in braces </a:t>
            </a:r>
            <a:r>
              <a:rPr lang="en-US" altLang="en-US" dirty="0" smtClean="0"/>
              <a:t>in double-quoted literals</a:t>
            </a:r>
          </a:p>
          <a:p>
            <a:pPr marL="109728" lvl="1" indent="0">
              <a:buClr>
                <a:schemeClr val="accent3"/>
              </a:buClr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is #{quantity * cost}"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altLang="en-US" dirty="0"/>
          </a:p>
          <a:p>
            <a:r>
              <a:rPr lang="en-US" altLang="en-US" dirty="0" smtClean="0"/>
              <a:t>Variables </a:t>
            </a:r>
            <a:r>
              <a:rPr lang="en-US" altLang="en-US" dirty="0"/>
              <a:t>do not have types—they are not </a:t>
            </a:r>
            <a:r>
              <a:rPr lang="en-US" altLang="en-US" dirty="0" smtClean="0"/>
              <a:t>declared</a:t>
            </a:r>
            <a:endParaRPr lang="en-US" altLang="en-US" dirty="0"/>
          </a:p>
          <a:p>
            <a:r>
              <a:rPr lang="en-US" altLang="en-US" dirty="0" smtClean="0"/>
              <a:t>Assignment </a:t>
            </a:r>
            <a:r>
              <a:rPr lang="en-US" altLang="en-US" dirty="0"/>
              <a:t>statement assign only </a:t>
            </a:r>
            <a:r>
              <a:rPr lang="en-US" altLang="en-US" dirty="0" smtClean="0"/>
              <a:t>object addresses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in 1996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Borrows from Python, Perl, Lisp</a:t>
            </a:r>
          </a:p>
          <a:p>
            <a:pPr lvl="1"/>
            <a:r>
              <a:rPr lang="en-US" dirty="0" smtClean="0"/>
              <a:t>Initially created to get simplicity of Python without requiring OO if unnecessary</a:t>
            </a:r>
          </a:p>
          <a:p>
            <a:pPr lvl="1"/>
            <a:r>
              <a:rPr lang="en-US" dirty="0" smtClean="0"/>
              <a:t>Yet </a:t>
            </a:r>
            <a:r>
              <a:rPr lang="en-US" u="sng" dirty="0" smtClean="0"/>
              <a:t>everything</a:t>
            </a:r>
            <a:r>
              <a:rPr lang="en-US" dirty="0" smtClean="0"/>
              <a:t> is an Object</a:t>
            </a:r>
          </a:p>
          <a:p>
            <a:r>
              <a:rPr lang="en-US" dirty="0" smtClean="0"/>
              <a:t>Purely interpreted scripted language</a:t>
            </a:r>
          </a:p>
        </p:txBody>
      </p:sp>
    </p:spTree>
    <p:extLst>
      <p:ext uri="{BB962C8B-B14F-4D97-AF65-F5344CB8AC3E}">
        <p14:creationId xmlns:p14="http://schemas.microsoft.com/office/powerpoint/2010/main" val="684363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066800"/>
          </a:xfrm>
        </p:spPr>
        <p:txBody>
          <a:bodyPr/>
          <a:lstStyle/>
          <a:p>
            <a:r>
              <a:rPr lang="en-US" dirty="0" smtClean="0"/>
              <a:t>Interactive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2400" dirty="0" err="1">
                <a:latin typeface="Courier New" panose="02070309020205020404" pitchFamily="49" charset="0"/>
              </a:rPr>
              <a:t>irb</a:t>
            </a:r>
            <a:r>
              <a:rPr lang="en-US" altLang="en-US" dirty="0"/>
              <a:t> is an interactive interpreter for </a:t>
            </a:r>
            <a:r>
              <a:rPr lang="en-US" altLang="en-US" dirty="0" smtClean="0"/>
              <a:t>Ruby</a:t>
            </a:r>
          </a:p>
          <a:p>
            <a:pPr lvl="1"/>
            <a:r>
              <a:rPr lang="en-US" dirty="0" smtClean="0"/>
              <a:t>Allows you to run lines individually to see individual execution</a:t>
            </a:r>
          </a:p>
          <a:p>
            <a:r>
              <a:rPr lang="en-US" dirty="0" smtClean="0"/>
              <a:t>Assignment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(main):011:0&gt;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"hello"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=&gt; "hello"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(main):012:0&gt;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"world"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=&gt; "world"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(main):013:0&gt;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=&gt; "world"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(main):014:0&gt;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"hello"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=&gt; "hello"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(main):015:0&gt;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=&gt; "world"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(main):016:0&gt;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=&gt; "world"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(main):017:0&gt;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mystr.replace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("hello")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=&gt; "hello"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(main):018:0&gt;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=&gt; "hello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lnSpc>
                <a:spcPct val="100000"/>
              </a:lnSpc>
              <a:buNone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return new instance, unless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mutator</a:t>
            </a:r>
            <a:r>
              <a:rPr lang="en-US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operator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 is used</a:t>
            </a:r>
          </a:p>
          <a:p>
            <a:pPr marL="109728" indent="0">
              <a:lnSpc>
                <a:spcPct val="100000"/>
              </a:lnSpc>
              <a:buNone/>
            </a:pPr>
            <a:endParaRPr lang="en-US" alt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lnSpc>
                <a:spcPct val="100000"/>
              </a:lnSpc>
              <a:buNone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cases</a:t>
            </a:r>
          </a:p>
          <a:p>
            <a:pPr marL="109728" indent="0">
              <a:lnSpc>
                <a:spcPct val="100000"/>
              </a:lnSpc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capitalize,upcase</a:t>
            </a:r>
            <a:r>
              <a:rPr lang="en-US" altLang="en-US" dirty="0" smtClean="0">
                <a:latin typeface="Courier New" panose="02070309020205020404" pitchFamily="49" charset="0"/>
              </a:rPr>
              <a:t>, </a:t>
            </a:r>
            <a:r>
              <a:rPr lang="en-US" altLang="en-US" dirty="0" err="1" smtClean="0">
                <a:latin typeface="Courier New" panose="02070309020205020404" pitchFamily="49" charset="0"/>
              </a:rPr>
              <a:t>downcase</a:t>
            </a:r>
            <a:r>
              <a:rPr lang="en-US" altLang="en-US" dirty="0" smtClean="0">
                <a:latin typeface="Courier New" panose="02070309020205020404" pitchFamily="49" charset="0"/>
              </a:rPr>
              <a:t>, </a:t>
            </a:r>
            <a:r>
              <a:rPr lang="en-US" altLang="en-US" dirty="0" err="1" smtClean="0">
                <a:latin typeface="Courier New" panose="02070309020205020404" pitchFamily="49" charset="0"/>
              </a:rPr>
              <a:t>swapcase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marL="109728" indent="0">
              <a:lnSpc>
                <a:spcPct val="100000"/>
              </a:lnSpc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marL="109728" indent="0">
              <a:lnSpc>
                <a:spcPct val="100000"/>
              </a:lnSpc>
              <a:buNone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Strip whitespace</a:t>
            </a:r>
          </a:p>
          <a:p>
            <a:pPr marL="109728" indent="0">
              <a:lnSpc>
                <a:spcPct val="100000"/>
              </a:lnSpc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strip, </a:t>
            </a:r>
            <a:r>
              <a:rPr lang="en-US" altLang="en-US" dirty="0" err="1" smtClean="0">
                <a:latin typeface="Courier New" panose="02070309020205020404" pitchFamily="49" charset="0"/>
              </a:rPr>
              <a:t>lstrip</a:t>
            </a:r>
            <a:r>
              <a:rPr lang="en-US" altLang="en-US" dirty="0" smtClean="0">
                <a:latin typeface="Courier New" panose="02070309020205020404" pitchFamily="49" charset="0"/>
              </a:rPr>
              <a:t>, </a:t>
            </a:r>
            <a:r>
              <a:rPr lang="en-US" altLang="en-US" dirty="0" err="1" smtClean="0">
                <a:latin typeface="Courier New" panose="02070309020205020404" pitchFamily="49" charset="0"/>
              </a:rPr>
              <a:t>rstrip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109728" indent="0">
              <a:lnSpc>
                <a:spcPct val="100000"/>
              </a:lnSpc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marL="109728" indent="0">
              <a:lnSpc>
                <a:spcPct val="100000"/>
              </a:lnSpc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reverse –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reverses letters</a:t>
            </a:r>
            <a:endParaRPr lang="en-US" alt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lnSpc>
                <a:spcPct val="100000"/>
              </a:lnSpc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marL="109728" indent="0">
              <a:lnSpc>
                <a:spcPct val="100000"/>
              </a:lnSpc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chop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 -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removes last character</a:t>
            </a:r>
          </a:p>
          <a:p>
            <a:pPr marL="109728" indent="0">
              <a:lnSpc>
                <a:spcPct val="100000"/>
              </a:lnSpc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chomp –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removes new line from end if present</a:t>
            </a:r>
          </a:p>
          <a:p>
            <a:pPr marL="109728" indent="0">
              <a:lnSpc>
                <a:spcPct val="100000"/>
              </a:lnSpc>
              <a:buNone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“==“ test equality of objects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(main):022:0&gt; 4 == 4.0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=&gt; true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“equal?” test reference to same object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eql</a:t>
            </a:r>
            <a:r>
              <a:rPr lang="en-US" dirty="0" smtClean="0"/>
              <a:t>?” test variable </a:t>
            </a:r>
            <a:r>
              <a:rPr lang="en-US" b="1" dirty="0" smtClean="0"/>
              <a:t>same type </a:t>
            </a:r>
            <a:r>
              <a:rPr lang="en-US" dirty="0" smtClean="0"/>
              <a:t>and same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(main):021:0&gt; 4.eql? 4.0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/>
              <a:t>The </a:t>
            </a:r>
            <a:r>
              <a:rPr lang="en-US" altLang="en-US" sz="2400" dirty="0">
                <a:latin typeface="Courier New" panose="02070309020205020404" pitchFamily="49" charset="0"/>
                <a:sym typeface="Wingdings" panose="05000000000000000000" pitchFamily="2" charset="2"/>
              </a:rPr>
              <a:t>&lt;=&gt;</a:t>
            </a:r>
            <a:r>
              <a:rPr lang="en-US" altLang="en-US" dirty="0">
                <a:sym typeface="Wingdings" panose="05000000000000000000" pitchFamily="2" charset="2"/>
              </a:rPr>
              <a:t> operator; it returns </a:t>
            </a:r>
            <a:r>
              <a:rPr lang="en-US" altLang="en-US" sz="24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US" altLang="en-US" dirty="0" smtClean="0">
                <a:sym typeface="Wingdings" panose="05000000000000000000" pitchFamily="2" charset="2"/>
              </a:rPr>
              <a:t>, </a:t>
            </a:r>
            <a:r>
              <a:rPr lang="en-US" altLang="en-US" sz="24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, or </a:t>
            </a:r>
            <a:r>
              <a:rPr lang="en-US" altLang="en-US" sz="2400" dirty="0">
                <a:latin typeface="Courier New" panose="02070309020205020404" pitchFamily="49" charset="0"/>
                <a:sym typeface="Wingdings" panose="05000000000000000000" pitchFamily="2" charset="2"/>
              </a:rPr>
              <a:t>-1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puts – writes to output</a:t>
            </a:r>
          </a:p>
          <a:p>
            <a:pPr marL="109728" indent="0">
              <a:buNone/>
            </a:pPr>
            <a:r>
              <a:rPr lang="en-US" dirty="0" smtClean="0"/>
              <a:t>gets – reads from input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Simple program </a:t>
            </a:r>
            <a:r>
              <a:rPr lang="en-US" dirty="0" err="1" smtClean="0"/>
              <a:t>hello.rb</a:t>
            </a:r>
            <a:endParaRPr lang="en-US" dirty="0" smtClean="0"/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"What is your name?\n"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gets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name.chomp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"Hi #{name}"</a:t>
            </a:r>
          </a:p>
        </p:txBody>
      </p:sp>
    </p:spTree>
    <p:extLst>
      <p:ext uri="{BB962C8B-B14F-4D97-AF65-F5344CB8AC3E}">
        <p14:creationId xmlns:p14="http://schemas.microsoft.com/office/powerpoint/2010/main" val="22480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control_expression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statement_sequence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control_expression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statement_sequence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statement_sequence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(also there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unless</a:t>
            </a:r>
            <a:r>
              <a:rPr lang="en-US" dirty="0" smtClean="0">
                <a:cs typeface="Courier New" panose="02070309020205020404" pitchFamily="49" charset="0"/>
              </a:rPr>
              <a:t>, inverse of if)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expression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then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statement_sequence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then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statement_sequence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statement_sequence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6764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The values could be expressions, ranges </a:t>
            </a:r>
          </a:p>
          <a:p>
            <a:r>
              <a:rPr lang="en-US" altLang="en-US"/>
              <a:t>         (e.g., </a:t>
            </a:r>
            <a:r>
              <a:rPr lang="en-US" altLang="en-US" sz="1600">
                <a:latin typeface="Courier New" panose="02070309020205020404" pitchFamily="49" charset="0"/>
              </a:rPr>
              <a:t>(1..10)</a:t>
            </a:r>
            <a:r>
              <a:rPr lang="en-US" altLang="en-US"/>
              <a:t>), class names, or regular </a:t>
            </a:r>
          </a:p>
          <a:p>
            <a:r>
              <a:rPr lang="en-US" altLang="en-US"/>
              <a:t>         expressions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24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altLang="en-US" dirty="0" smtClean="0"/>
              <a:t>1. There </a:t>
            </a:r>
            <a:r>
              <a:rPr lang="en-US" altLang="en-US" dirty="0"/>
              <a:t>is an implicit </a:t>
            </a:r>
            <a:r>
              <a:rPr lang="en-US" altLang="en-US" sz="2400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at the end of every</a:t>
            </a:r>
          </a:p>
          <a:p>
            <a:pPr marL="109728" indent="0">
              <a:buNone/>
            </a:pPr>
            <a:r>
              <a:rPr lang="en-US" altLang="en-US" dirty="0"/>
              <a:t>       selectable segment</a:t>
            </a:r>
          </a:p>
          <a:p>
            <a:pPr marL="109728" indent="0">
              <a:buNone/>
            </a:pPr>
            <a:endParaRPr lang="en-US" altLang="en-US" dirty="0"/>
          </a:p>
          <a:p>
            <a:pPr marL="109728" indent="0">
              <a:buNone/>
            </a:pPr>
            <a:r>
              <a:rPr lang="en-US" altLang="en-US" dirty="0"/>
              <a:t>   2. The value of the expression is compared with</a:t>
            </a:r>
          </a:p>
          <a:p>
            <a:pPr marL="109728" indent="0">
              <a:buNone/>
            </a:pPr>
            <a:r>
              <a:rPr lang="en-US" altLang="en-US" dirty="0"/>
              <a:t>        the when values, top to bottom, until a match</a:t>
            </a:r>
          </a:p>
          <a:p>
            <a:pPr marL="109728" indent="0">
              <a:buNone/>
            </a:pPr>
            <a:r>
              <a:rPr lang="en-US" altLang="en-US" dirty="0"/>
              <a:t>        is found</a:t>
            </a:r>
          </a:p>
          <a:p>
            <a:pPr marL="109728" indent="0">
              <a:buNone/>
            </a:pPr>
            <a:endParaRPr lang="en-US" altLang="en-US" dirty="0"/>
          </a:p>
          <a:p>
            <a:pPr marL="109728" indent="0">
              <a:buNone/>
            </a:pPr>
            <a:r>
              <a:rPr lang="en-US" altLang="en-US" dirty="0"/>
              <a:t>   3. A different operator, </a:t>
            </a:r>
            <a:r>
              <a:rPr lang="en-US" altLang="en-US" sz="2400" dirty="0">
                <a:latin typeface="Courier New" panose="02070309020205020404" pitchFamily="49" charset="0"/>
              </a:rPr>
              <a:t>===</a:t>
            </a:r>
            <a:r>
              <a:rPr lang="en-US" altLang="en-US" dirty="0"/>
              <a:t>, is used for the</a:t>
            </a:r>
          </a:p>
          <a:p>
            <a:pPr marL="109728" indent="0">
              <a:buNone/>
            </a:pPr>
            <a:r>
              <a:rPr lang="en-US" altLang="en-US" dirty="0"/>
              <a:t>       comparisons. If the value is a class name, it is</a:t>
            </a:r>
          </a:p>
          <a:p>
            <a:pPr marL="109728" indent="0">
              <a:buNone/>
            </a:pPr>
            <a:r>
              <a:rPr lang="en-US" altLang="en-US" dirty="0"/>
              <a:t>       a match if its class is the same as that of the</a:t>
            </a:r>
          </a:p>
          <a:p>
            <a:pPr marL="109728" indent="0">
              <a:buNone/>
            </a:pPr>
            <a:r>
              <a:rPr lang="en-US" altLang="en-US" dirty="0"/>
              <a:t>       expression or one of its </a:t>
            </a:r>
            <a:r>
              <a:rPr lang="en-US" altLang="en-US" dirty="0" err="1"/>
              <a:t>superclasses</a:t>
            </a:r>
            <a:r>
              <a:rPr lang="en-US" altLang="en-US" dirty="0"/>
              <a:t>; </a:t>
            </a:r>
          </a:p>
          <a:p>
            <a:pPr marL="109728" indent="0">
              <a:buNone/>
            </a:pPr>
            <a:r>
              <a:rPr lang="en-US" altLang="en-US" dirty="0"/>
              <a:t>       if the value is a regular expression, </a:t>
            </a:r>
            <a:r>
              <a:rPr lang="en-US" altLang="en-US" sz="2400" dirty="0">
                <a:latin typeface="Courier New" panose="02070309020205020404" pitchFamily="49" charset="0"/>
              </a:rPr>
              <a:t>===</a:t>
            </a:r>
            <a:r>
              <a:rPr lang="en-US" altLang="en-US" dirty="0"/>
              <a:t> is a </a:t>
            </a:r>
          </a:p>
          <a:p>
            <a:pPr marL="109728" indent="0">
              <a:buNone/>
            </a:pPr>
            <a:r>
              <a:rPr lang="en-US" altLang="en-US" dirty="0"/>
              <a:t>       simple pattern match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expression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leap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when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year % 400 == 0 then true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when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year % 100 == 0 then false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year % 4 == 0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11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+=1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for i in 1..10</a:t>
            </a:r>
          </a:p>
          <a:p>
            <a:pPr marL="109728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puts "#{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i} "</a:t>
            </a:r>
          </a:p>
          <a:p>
            <a:pPr marL="109728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28800"/>
            <a:ext cx="9067800" cy="47457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iterator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[1,2,3,4,5,6,7,8,9,10].each {|value|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"#{value} "}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Times iterator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10.times {|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"#{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"}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Upto</a:t>
            </a:r>
            <a:r>
              <a:rPr lang="en-US" dirty="0" smtClean="0"/>
              <a:t> and step iterators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1.upto(10) {|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</a:t>
            </a:r>
            <a:r>
              <a:rPr lang="en-US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2 3 4 5 6 7 8 9 10</a:t>
            </a:r>
            <a:endParaRPr lang="en-US" i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"#{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1.step(10, 2) { 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</a:t>
            </a:r>
            <a:r>
              <a:rPr lang="en-US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1 3 5 7 9</a:t>
            </a:r>
            <a:endParaRPr lang="en-US" i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"#{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"}</a:t>
            </a:r>
          </a:p>
        </p:txBody>
      </p:sp>
    </p:spTree>
    <p:extLst>
      <p:ext uri="{BB962C8B-B14F-4D97-AF65-F5344CB8AC3E}">
        <p14:creationId xmlns:p14="http://schemas.microsoft.com/office/powerpoint/2010/main" val="2936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in 2005</a:t>
            </a:r>
          </a:p>
          <a:p>
            <a:r>
              <a:rPr lang="en-US" dirty="0" smtClean="0"/>
              <a:t>Rails </a:t>
            </a:r>
            <a:r>
              <a:rPr lang="en-US" dirty="0"/>
              <a:t>is a development framework for </a:t>
            </a:r>
            <a:r>
              <a:rPr lang="en-US" dirty="0" smtClean="0"/>
              <a:t>Web-based </a:t>
            </a:r>
            <a:r>
              <a:rPr lang="en-US" dirty="0"/>
              <a:t>applications</a:t>
            </a:r>
          </a:p>
          <a:p>
            <a:r>
              <a:rPr lang="en-US" dirty="0" smtClean="0"/>
              <a:t>Rails is </a:t>
            </a:r>
            <a:r>
              <a:rPr lang="en-US" dirty="0"/>
              <a:t>written in Ruby and uses Ruby for </a:t>
            </a:r>
            <a:r>
              <a:rPr lang="en-US" dirty="0" smtClean="0"/>
              <a:t>its applications </a:t>
            </a:r>
            <a:r>
              <a:rPr lang="en-US" dirty="0"/>
              <a:t>-  Ruby on Rails (</a:t>
            </a:r>
            <a:r>
              <a:rPr lang="en-US" dirty="0" err="1"/>
              <a:t>RoR</a:t>
            </a:r>
            <a:r>
              <a:rPr lang="en-US" dirty="0"/>
              <a:t>)</a:t>
            </a:r>
          </a:p>
          <a:p>
            <a:r>
              <a:rPr lang="en-US" dirty="0" smtClean="0"/>
              <a:t>Based </a:t>
            </a:r>
            <a:r>
              <a:rPr lang="en-US" dirty="0"/>
              <a:t>on MVC architecture for </a:t>
            </a:r>
            <a:r>
              <a:rPr lang="en-US" dirty="0" smtClean="0"/>
              <a:t>applications</a:t>
            </a:r>
          </a:p>
          <a:p>
            <a:r>
              <a:rPr lang="en-US" dirty="0"/>
              <a:t>Principle theme:</a:t>
            </a:r>
          </a:p>
          <a:p>
            <a:pPr marL="109728" indent="0">
              <a:buNone/>
            </a:pPr>
            <a:r>
              <a:rPr lang="en-US" b="1" i="1" dirty="0"/>
              <a:t>Convention over </a:t>
            </a:r>
            <a:r>
              <a:rPr lang="en-US" b="1" i="1" dirty="0" smtClean="0"/>
              <a:t>configuration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31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Differences between Ruby arrays and those </a:t>
            </a:r>
            <a:r>
              <a:rPr lang="en-US" dirty="0" smtClean="0"/>
              <a:t>of other </a:t>
            </a:r>
            <a:r>
              <a:rPr lang="en-US" dirty="0"/>
              <a:t>common languages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Length </a:t>
            </a:r>
            <a:r>
              <a:rPr lang="en-US" dirty="0"/>
              <a:t>is </a:t>
            </a:r>
            <a:r>
              <a:rPr lang="en-US" dirty="0" smtClean="0"/>
              <a:t>dynamic</a:t>
            </a:r>
            <a:endParaRPr lang="en-US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array can store different kinds of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Array Creation</a:t>
            </a:r>
            <a:endParaRPr lang="en-US" dirty="0"/>
          </a:p>
          <a:p>
            <a:pPr lvl="1"/>
            <a:r>
              <a:rPr lang="en-US" dirty="0" smtClean="0"/>
              <a:t>Send </a:t>
            </a:r>
            <a:r>
              <a:rPr lang="en-US" dirty="0"/>
              <a:t>new to the Array </a:t>
            </a:r>
            <a:r>
              <a:rPr lang="en-US" dirty="0" smtClean="0"/>
              <a:t>class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list1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  <a:p>
            <a:r>
              <a:rPr lang="en-US" dirty="0" smtClean="0"/>
              <a:t>Assign </a:t>
            </a:r>
            <a:r>
              <a:rPr lang="en-US" dirty="0"/>
              <a:t>a list literal to a variable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list2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[2, 4, 3.14159, "Fred", [] ]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in list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0" y="762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Associative arrays/hashes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fundamental differences between arrays </a:t>
            </a:r>
            <a:r>
              <a:rPr lang="en-US" dirty="0" smtClean="0"/>
              <a:t>and hashes:</a:t>
            </a:r>
            <a:endParaRPr lang="en-US" dirty="0"/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Arrays </a:t>
            </a:r>
            <a:r>
              <a:rPr lang="en-US" dirty="0"/>
              <a:t>use numeric subscripts; hashes </a:t>
            </a:r>
            <a:r>
              <a:rPr lang="en-US" dirty="0" smtClean="0"/>
              <a:t>use string values</a:t>
            </a:r>
            <a:endParaRPr lang="en-US" dirty="0"/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Elements </a:t>
            </a:r>
            <a:r>
              <a:rPr lang="en-US" dirty="0"/>
              <a:t>of arrays are ordered and are </a:t>
            </a:r>
            <a:r>
              <a:rPr lang="en-US" dirty="0" smtClean="0"/>
              <a:t>stored in </a:t>
            </a:r>
            <a:r>
              <a:rPr lang="en-US" dirty="0"/>
              <a:t>contiguous memory; elements of </a:t>
            </a:r>
            <a:r>
              <a:rPr lang="en-US" dirty="0" smtClean="0"/>
              <a:t>hashes are </a:t>
            </a:r>
            <a:r>
              <a:rPr lang="en-US" dirty="0"/>
              <a:t>not</a:t>
            </a:r>
          </a:p>
          <a:p>
            <a:r>
              <a:rPr lang="en-US" dirty="0" smtClean="0"/>
              <a:t>Hash Creation</a:t>
            </a:r>
            <a:endParaRPr lang="en-US" dirty="0"/>
          </a:p>
          <a:p>
            <a:pPr marL="916686" lvl="1" indent="-514350"/>
            <a:r>
              <a:rPr lang="en-US" dirty="0" smtClean="0"/>
              <a:t>Send </a:t>
            </a:r>
            <a:r>
              <a:rPr lang="en-US" dirty="0"/>
              <a:t>new to the Hash class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my_hash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Hash.new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/>
          </a:p>
          <a:p>
            <a:pPr marL="916686" lvl="1" indent="-514350"/>
            <a:r>
              <a:rPr lang="en-US" dirty="0" smtClean="0"/>
              <a:t>Assign </a:t>
            </a:r>
            <a:r>
              <a:rPr lang="en-US" dirty="0"/>
              <a:t>a hash literal to a variable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("Mike" =&gt; 14, "Mary" =&gt; 12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Element </a:t>
            </a:r>
            <a:r>
              <a:rPr lang="en-US" dirty="0"/>
              <a:t>references – through </a:t>
            </a:r>
            <a:r>
              <a:rPr lang="en-US" dirty="0" smtClean="0"/>
              <a:t>subscripting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["Mary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US" dirty="0"/>
          </a:p>
          <a:p>
            <a:r>
              <a:rPr lang="en-US" dirty="0" smtClean="0"/>
              <a:t>Element </a:t>
            </a:r>
            <a:r>
              <a:rPr lang="en-US" dirty="0"/>
              <a:t>are added by </a:t>
            </a:r>
            <a:r>
              <a:rPr lang="en-US" dirty="0" smtClean="0"/>
              <a:t>assignment</a:t>
            </a:r>
            <a:endParaRPr lang="en-US" dirty="0"/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["Fred"] = 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Hashes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Element </a:t>
            </a:r>
            <a:r>
              <a:rPr lang="en-US" dirty="0" smtClean="0"/>
              <a:t>removal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("Mike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 - Hash </a:t>
            </a:r>
            <a:r>
              <a:rPr lang="en-US" dirty="0" smtClean="0"/>
              <a:t>deletion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ages = ()  </a:t>
            </a:r>
            <a:r>
              <a:rPr lang="en-US" dirty="0"/>
              <a:t>or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ages.clear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 - Testing for the presence of a particular </a:t>
            </a:r>
            <a:r>
              <a:rPr lang="en-US" dirty="0" smtClean="0"/>
              <a:t>element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ages.has_key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?("Scooter")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 - Extracting the keys or </a:t>
            </a:r>
            <a:r>
              <a:rPr lang="en-US" dirty="0" smtClean="0"/>
              <a:t>values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ages.keys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ages.values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066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5077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 Ruby subprograms are methods, but they can </a:t>
            </a:r>
            <a:r>
              <a:rPr lang="en-US" dirty="0" smtClean="0"/>
              <a:t>be </a:t>
            </a:r>
            <a:r>
              <a:rPr lang="en-US" dirty="0"/>
              <a:t>defined outside </a:t>
            </a:r>
            <a:r>
              <a:rPr lang="en-US" dirty="0" smtClean="0"/>
              <a:t>classes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formal_parameters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statement_sequence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 - When a method is called from outside the class</a:t>
            </a:r>
          </a:p>
          <a:p>
            <a:pPr marL="109728" indent="0">
              <a:buNone/>
            </a:pPr>
            <a:r>
              <a:rPr lang="en-US" dirty="0"/>
              <a:t>    in which it is defined, it must be called through</a:t>
            </a:r>
          </a:p>
          <a:p>
            <a:pPr marL="109728" indent="0">
              <a:buNone/>
            </a:pPr>
            <a:r>
              <a:rPr lang="en-US" dirty="0"/>
              <a:t>    an object of that class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 - When a method is called without an object</a:t>
            </a:r>
          </a:p>
          <a:p>
            <a:pPr marL="109728" indent="0">
              <a:buNone/>
            </a:pPr>
            <a:r>
              <a:rPr lang="en-US" dirty="0"/>
              <a:t>    reference, the default object is self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 - When a method is defined outside any class, it</a:t>
            </a:r>
          </a:p>
          <a:p>
            <a:pPr marL="109728" indent="0">
              <a:buNone/>
            </a:pPr>
            <a:r>
              <a:rPr lang="en-US" dirty="0"/>
              <a:t>    is called without an object reference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14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Method names must begin with lowercase </a:t>
            </a:r>
            <a:r>
              <a:rPr lang="en-US" altLang="en-US" dirty="0" smtClean="0"/>
              <a:t>letters</a:t>
            </a:r>
            <a:endParaRPr lang="en-US" altLang="en-US" dirty="0"/>
          </a:p>
          <a:p>
            <a:endParaRPr lang="en-US" altLang="en-US" dirty="0"/>
          </a:p>
          <a:p>
            <a:pPr marL="109728" indent="0">
              <a:buNone/>
            </a:pPr>
            <a:r>
              <a:rPr lang="en-US" altLang="en-US" dirty="0"/>
              <a:t> - The parentheses around the formal parameters</a:t>
            </a:r>
          </a:p>
          <a:p>
            <a:pPr marL="109728" indent="0">
              <a:buNone/>
            </a:pPr>
            <a:r>
              <a:rPr lang="en-US" altLang="en-US" dirty="0"/>
              <a:t>    are optional</a:t>
            </a:r>
          </a:p>
          <a:p>
            <a:pPr marL="109728" indent="0">
              <a:buNone/>
            </a:pPr>
            <a:endParaRPr lang="en-US" altLang="en-US" dirty="0"/>
          </a:p>
          <a:p>
            <a:pPr marL="109728" indent="0">
              <a:buNone/>
            </a:pPr>
            <a:r>
              <a:rPr lang="en-US" altLang="en-US" dirty="0"/>
              <a:t> - Neither the types of the formal parameters nor </a:t>
            </a:r>
          </a:p>
          <a:p>
            <a:pPr marL="109728" indent="0">
              <a:buNone/>
            </a:pPr>
            <a:r>
              <a:rPr lang="en-US" altLang="en-US" dirty="0"/>
              <a:t>   that of the return type is given</a:t>
            </a:r>
          </a:p>
          <a:p>
            <a:pPr marL="109728" indent="0">
              <a:buNone/>
            </a:pPr>
            <a:endParaRPr lang="en-US" altLang="en-US" dirty="0"/>
          </a:p>
          <a:p>
            <a:pPr marL="109728" indent="0">
              <a:buNone/>
            </a:pPr>
            <a:r>
              <a:rPr lang="en-US" altLang="en-US" dirty="0"/>
              <a:t> - If the caller uses the returned value of the</a:t>
            </a:r>
          </a:p>
          <a:p>
            <a:pPr marL="109728" indent="0">
              <a:buNone/>
            </a:pPr>
            <a:r>
              <a:rPr lang="en-US" altLang="en-US" dirty="0"/>
              <a:t>   method, the call is in the place of an operand in</a:t>
            </a:r>
          </a:p>
          <a:p>
            <a:pPr marL="109728" indent="0">
              <a:buNone/>
            </a:pPr>
            <a:r>
              <a:rPr lang="en-US" altLang="en-US" dirty="0"/>
              <a:t>   an </a:t>
            </a:r>
            <a:r>
              <a:rPr lang="en-US" altLang="en-US" dirty="0" smtClean="0"/>
              <a:t>expression</a:t>
            </a:r>
          </a:p>
          <a:p>
            <a:pPr marL="109728" indent="0">
              <a:buNone/>
            </a:pPr>
            <a:endParaRPr lang="en-US" altLang="en-US" dirty="0" smtClean="0"/>
          </a:p>
          <a:p>
            <a:pPr marL="109728" indent="0">
              <a:buNone/>
            </a:pPr>
            <a:r>
              <a:rPr lang="en-US" altLang="en-US" dirty="0" smtClean="0"/>
              <a:t>- Scoping of variables same as other common languages</a:t>
            </a:r>
            <a:endParaRPr lang="en-US" altLang="en-US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73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067800" cy="4745736"/>
          </a:xfrm>
        </p:spPr>
        <p:txBody>
          <a:bodyPr/>
          <a:lstStyle/>
          <a:p>
            <a:r>
              <a:rPr lang="en-US" dirty="0" smtClean="0"/>
              <a:t>All scalars passed by value</a:t>
            </a:r>
          </a:p>
          <a:p>
            <a:r>
              <a:rPr lang="en-US" dirty="0" smtClean="0"/>
              <a:t>Asterisks parameter can be used to specify an arbitrary number of parameters may be used</a:t>
            </a:r>
          </a:p>
          <a:p>
            <a:pPr marL="109728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fun2(sum, list, length = 10,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+ 4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14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Classes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27913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 - Class names must begin with uppercase </a:t>
            </a:r>
            <a:r>
              <a:rPr lang="en-US" dirty="0" smtClean="0"/>
              <a:t>letters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- The names of instance variables must begin with</a:t>
            </a:r>
          </a:p>
          <a:p>
            <a:pPr marL="109728" indent="0">
              <a:buNone/>
            </a:pPr>
            <a:r>
              <a:rPr lang="en-US" dirty="0"/>
              <a:t>   at signs </a:t>
            </a:r>
            <a:r>
              <a:rPr lang="en-US" dirty="0" smtClean="0"/>
              <a:t>(@)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- Each class implicitly has a constructor, new, which</a:t>
            </a:r>
          </a:p>
          <a:p>
            <a:pPr marL="109728" indent="0">
              <a:buNone/>
            </a:pPr>
            <a:r>
              <a:rPr lang="en-US" dirty="0"/>
              <a:t>    is called to create an instance</a:t>
            </a:r>
          </a:p>
          <a:p>
            <a:pPr marL="109728" indent="0">
              <a:buNone/>
            </a:pPr>
            <a:r>
              <a:rPr lang="en-US" dirty="0"/>
              <a:t>    - The new constructor calls the class </a:t>
            </a:r>
            <a:r>
              <a:rPr lang="en-US" dirty="0" smtClean="0"/>
              <a:t>initializer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- A class may have a single initializer, </a:t>
            </a:r>
            <a:r>
              <a:rPr lang="en-US" dirty="0" smtClean="0"/>
              <a:t>initialize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 - Initializes the instance </a:t>
            </a:r>
            <a:r>
              <a:rPr lang="en-US" dirty="0" smtClean="0"/>
              <a:t>variables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- Parameters for initialize are passed to </a:t>
            </a:r>
            <a:r>
              <a:rPr lang="en-US" dirty="0" smtClean="0"/>
              <a:t>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77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 - Classes are dynamic – subsequent definitions</a:t>
            </a:r>
          </a:p>
          <a:p>
            <a:pPr marL="109728" indent="0">
              <a:buNone/>
            </a:pPr>
            <a:r>
              <a:rPr lang="en-US" dirty="0"/>
              <a:t>    can include new members; methods can be </a:t>
            </a:r>
          </a:p>
          <a:p>
            <a:pPr marL="109728" indent="0">
              <a:buNone/>
            </a:pPr>
            <a:r>
              <a:rPr lang="en-US" dirty="0"/>
              <a:t>    removed with </a:t>
            </a:r>
            <a:r>
              <a:rPr lang="en-US" dirty="0" err="1"/>
              <a:t>remove_method</a:t>
            </a:r>
            <a:r>
              <a:rPr lang="en-US" dirty="0"/>
              <a:t> in subsequent</a:t>
            </a:r>
          </a:p>
          <a:p>
            <a:pPr marL="109728" indent="0">
              <a:buNone/>
            </a:pPr>
            <a:r>
              <a:rPr lang="en-US" dirty="0"/>
              <a:t>    definitions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 - Access </a:t>
            </a:r>
            <a:r>
              <a:rPr lang="en-US" dirty="0" smtClean="0"/>
              <a:t>Control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- All instance data has private access by default,</a:t>
            </a:r>
          </a:p>
          <a:p>
            <a:pPr marL="109728" indent="0">
              <a:buNone/>
            </a:pPr>
            <a:r>
              <a:rPr lang="en-US" dirty="0"/>
              <a:t>      and it cannot be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97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"/>
            <a:ext cx="8229600" cy="1066800"/>
          </a:xfrm>
        </p:spPr>
        <p:txBody>
          <a:bodyPr/>
          <a:lstStyle/>
          <a:p>
            <a:r>
              <a:rPr lang="en-US" dirty="0" err="1" smtClean="0"/>
              <a:t>Classess</a:t>
            </a:r>
            <a:r>
              <a:rPr lang="en-US" dirty="0" smtClean="0"/>
              <a:t>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230"/>
            <a:ext cx="8229600" cy="5779770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dirty="0"/>
              <a:t> - If needed, external access to instance variables</a:t>
            </a:r>
          </a:p>
          <a:p>
            <a:pPr marL="109728" indent="0">
              <a:buNone/>
            </a:pPr>
            <a:r>
              <a:rPr lang="en-US" dirty="0"/>
              <a:t>     is provided with getters and </a:t>
            </a:r>
            <a:r>
              <a:rPr lang="en-US" dirty="0" smtClean="0"/>
              <a:t>setters</a:t>
            </a:r>
            <a:endParaRPr lang="en-US" dirty="0"/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Constructor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initialize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@one = 1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@two = 2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A getter for @one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one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@one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A setter for @one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one=(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@one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cs typeface="Courier New" panose="02070309020205020404" pitchFamily="49" charset="0"/>
              </a:rPr>
              <a:t> - Shortcuts for getters and </a:t>
            </a:r>
            <a:r>
              <a:rPr lang="en-US" dirty="0" smtClean="0">
                <a:cs typeface="Courier New" panose="02070309020205020404" pitchFamily="49" charset="0"/>
              </a:rPr>
              <a:t>setters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attr_reader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:one, :two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attr_writer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:one</a:t>
            </a:r>
          </a:p>
        </p:txBody>
      </p:sp>
    </p:spTree>
    <p:extLst>
      <p:ext uri="{BB962C8B-B14F-4D97-AF65-F5344CB8AC3E}">
        <p14:creationId xmlns:p14="http://schemas.microsoft.com/office/powerpoint/2010/main" val="334176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066800"/>
          </a:xfrm>
        </p:spPr>
        <p:txBody>
          <a:bodyPr/>
          <a:lstStyle/>
          <a:p>
            <a:r>
              <a:rPr lang="en-US" dirty="0" smtClean="0"/>
              <a:t>Classes access control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5583936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/>
              <a:t>Method access control: public, private, </a:t>
            </a:r>
            <a:r>
              <a:rPr lang="en-US" dirty="0" smtClean="0"/>
              <a:t>and protected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- </a:t>
            </a:r>
            <a:r>
              <a:rPr lang="en-US" dirty="0"/>
              <a:t>Public and protected are as in Java, etc</a:t>
            </a:r>
            <a:r>
              <a:rPr lang="en-US" dirty="0" smtClean="0"/>
              <a:t>.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There are two ways to specify </a:t>
            </a:r>
            <a:r>
              <a:rPr lang="en-US" dirty="0" smtClean="0"/>
              <a:t>access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     1. </a:t>
            </a:r>
            <a:r>
              <a:rPr lang="en-US" dirty="0" smtClean="0"/>
              <a:t>Specify directly</a:t>
            </a:r>
            <a:endParaRPr lang="en-US" dirty="0"/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meth1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meth2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meth3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/>
              <a:t>         2. Following all method definitions in a class,</a:t>
            </a:r>
          </a:p>
          <a:p>
            <a:pPr marL="109728" indent="0">
              <a:buNone/>
            </a:pPr>
            <a:r>
              <a:rPr lang="en-US" dirty="0"/>
              <a:t>             call the access function, passing the</a:t>
            </a:r>
          </a:p>
          <a:p>
            <a:pPr marL="109728" indent="0">
              <a:buNone/>
            </a:pPr>
            <a:r>
              <a:rPr lang="en-US" dirty="0"/>
              <a:t>             method names as symbols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meth1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meth2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meth3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meth1, meth2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protected: meth3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7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127956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127956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2100" y="4257322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0500" y="4257322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7086600" y="4154311"/>
            <a:ext cx="1447800" cy="11204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600200" y="2585156"/>
            <a:ext cx="1447800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9" idx="2"/>
          </p:cNvCxnSpPr>
          <p:nvPr/>
        </p:nvCxnSpPr>
        <p:spPr>
          <a:xfrm>
            <a:off x="5295900" y="4714522"/>
            <a:ext cx="1790700" cy="0"/>
          </a:xfrm>
          <a:prstGeom prst="straightConnector1">
            <a:avLst/>
          </a:prstGeom>
          <a:ln w="66675" cap="flat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3695700" y="3042356"/>
            <a:ext cx="952500" cy="1214966"/>
          </a:xfrm>
          <a:prstGeom prst="straightConnector1">
            <a:avLst/>
          </a:prstGeom>
          <a:ln w="66675" cap="flat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 flipH="1">
            <a:off x="2209800" y="3042356"/>
            <a:ext cx="1485900" cy="121496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4" idx="2"/>
          </p:cNvCxnSpPr>
          <p:nvPr/>
        </p:nvCxnSpPr>
        <p:spPr>
          <a:xfrm flipH="1" flipV="1">
            <a:off x="952500" y="3042356"/>
            <a:ext cx="1257300" cy="121496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17390" y="215829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9602" y="358742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90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228600"/>
            <a:ext cx="8229600" cy="1066800"/>
          </a:xfrm>
        </p:spPr>
        <p:txBody>
          <a:bodyPr/>
          <a:lstStyle/>
          <a:p>
            <a:r>
              <a:rPr lang="en-US" dirty="0" smtClean="0"/>
              <a:t>Classes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/>
              <a:t> - Inheritance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   - Modules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      - A way to collect related methods into an</a:t>
            </a:r>
          </a:p>
          <a:p>
            <a:pPr marL="109728" indent="0">
              <a:buNone/>
            </a:pPr>
            <a:r>
              <a:rPr lang="en-US" dirty="0"/>
              <a:t>         encapsulation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      - Access to a module is with include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Math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      - The methods in a module are mixed into those</a:t>
            </a:r>
          </a:p>
          <a:p>
            <a:pPr marL="109728" indent="0">
              <a:buNone/>
            </a:pPr>
            <a:r>
              <a:rPr lang="en-US" dirty="0"/>
              <a:t>         of the class that includes it – </a:t>
            </a:r>
            <a:r>
              <a:rPr lang="en-US" dirty="0" err="1"/>
              <a:t>mixins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      - Provides the benefits of multiple inheritance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Rails sweet spot rapid prototyping</a:t>
            </a:r>
          </a:p>
          <a:p>
            <a:r>
              <a:rPr lang="en-US" dirty="0" smtClean="0"/>
              <a:t>In industry many companies use </a:t>
            </a:r>
            <a:r>
              <a:rPr lang="en-US" dirty="0" err="1" smtClean="0"/>
              <a:t>RoR</a:t>
            </a:r>
            <a:r>
              <a:rPr lang="en-US" dirty="0" smtClean="0"/>
              <a:t> for rapid prototyping, but change to compiled language for production system</a:t>
            </a:r>
          </a:p>
          <a:p>
            <a:pPr lvl="1"/>
            <a:r>
              <a:rPr lang="en-US" dirty="0" smtClean="0"/>
              <a:t>Being interpreted it can be easy to unintentionally introduce code that is non-scalable -&gt; several major Twitter outages blamed on scalability issues</a:t>
            </a:r>
          </a:p>
          <a:p>
            <a:pPr lvl="1"/>
            <a:r>
              <a:rPr lang="en-US" dirty="0" smtClean="0"/>
              <a:t>However GitHub, Hulu, and Basecamp just a few that use it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Now the cart before the horse, why </a:t>
            </a:r>
            <a:r>
              <a:rPr lang="en-US" dirty="0" err="1" smtClean="0"/>
              <a:t>RoR</a:t>
            </a:r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2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066800"/>
          </a:xfrm>
        </p:spPr>
        <p:txBody>
          <a:bodyPr/>
          <a:lstStyle/>
          <a:p>
            <a:r>
              <a:rPr lang="en-US" dirty="0" smtClean="0"/>
              <a:t>Rapid prototyping with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r>
              <a:rPr lang="en-US" dirty="0" smtClean="0"/>
              <a:t>Recreate the class directory we did with the Spring MVC framework</a:t>
            </a:r>
          </a:p>
          <a:p>
            <a:r>
              <a:rPr lang="en-US" dirty="0" smtClean="0"/>
              <a:t>Create new application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rails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classdirectory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DB – </a:t>
            </a:r>
            <a:r>
              <a:rPr lang="en-US" dirty="0" err="1" smtClean="0"/>
              <a:t>database.yml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default: &amp;default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adapter: mysql2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encoding: utf8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pool: 5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username: root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password: password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host: localhost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development: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&lt;&lt;: *default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database: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rails_development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test: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&lt;&lt;: *default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database: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rails_test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production: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&lt;&lt;: *default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database: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rails_production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username: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productionusername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password: &lt;%= ENV['PRODUCTION_DATABASE_PASSWORD'] %&gt;</a:t>
            </a:r>
          </a:p>
        </p:txBody>
      </p:sp>
    </p:spTree>
    <p:extLst>
      <p:ext uri="{BB962C8B-B14F-4D97-AF65-F5344CB8AC3E}">
        <p14:creationId xmlns:p14="http://schemas.microsoft.com/office/powerpoint/2010/main" val="423113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rails generate scaffold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teacher:string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grade:integer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classid:string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generate scaffold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classid:string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Note table will be named plural of object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This will generate pages for all crud operations allowing you to quickly get up and running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3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Now create the actual tables</a:t>
            </a:r>
            <a:endParaRPr lang="en-US" dirty="0"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db:migrate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RAILS_ENV=development</a:t>
            </a: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Start the server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http://localhost:3000/students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87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7372</TotalTime>
  <Words>1825</Words>
  <Application>Microsoft Office PowerPoint</Application>
  <PresentationFormat>On-screen Show (4:3)</PresentationFormat>
  <Paragraphs>440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Calibri</vt:lpstr>
      <vt:lpstr>Courier New</vt:lpstr>
      <vt:lpstr>Georgia</vt:lpstr>
      <vt:lpstr>Trebuchet MS</vt:lpstr>
      <vt:lpstr>Verdana</vt:lpstr>
      <vt:lpstr>Wingdings</vt:lpstr>
      <vt:lpstr>Wingdings 2</vt:lpstr>
      <vt:lpstr>TP030003381</vt:lpstr>
      <vt:lpstr>CS 416 Web Programming  Ruby on RAILS</vt:lpstr>
      <vt:lpstr>Ruby</vt:lpstr>
      <vt:lpstr>Rails</vt:lpstr>
      <vt:lpstr>Rails flow</vt:lpstr>
      <vt:lpstr>Rails cont.</vt:lpstr>
      <vt:lpstr>Rapid prototyping with Rails</vt:lpstr>
      <vt:lpstr>Configure DB – database.yml</vt:lpstr>
      <vt:lpstr>Create scaffolding</vt:lpstr>
      <vt:lpstr>Example continued</vt:lpstr>
      <vt:lpstr>Active record validation</vt:lpstr>
      <vt:lpstr>Add student listing to class</vt:lpstr>
      <vt:lpstr>Generate a controller</vt:lpstr>
      <vt:lpstr>Add query</vt:lpstr>
      <vt:lpstr>Bottom line</vt:lpstr>
      <vt:lpstr>The Ruby language</vt:lpstr>
      <vt:lpstr>Scalar Types and Their Operations </vt:lpstr>
      <vt:lpstr>Scalar types and their operations</vt:lpstr>
      <vt:lpstr>Scalar types cont.</vt:lpstr>
      <vt:lpstr>Variables</vt:lpstr>
      <vt:lpstr>Interactive Ruby</vt:lpstr>
      <vt:lpstr>Useful string methods</vt:lpstr>
      <vt:lpstr>Tests</vt:lpstr>
      <vt:lpstr>Input/Output</vt:lpstr>
      <vt:lpstr>Selection statements</vt:lpstr>
      <vt:lpstr>Select constructs</vt:lpstr>
      <vt:lpstr>Case statement</vt:lpstr>
      <vt:lpstr>Case expression statement</vt:lpstr>
      <vt:lpstr>Loops</vt:lpstr>
      <vt:lpstr>Iterators</vt:lpstr>
      <vt:lpstr>Arrays</vt:lpstr>
      <vt:lpstr>Associative arrays/hashes</vt:lpstr>
      <vt:lpstr>Hashes cont.</vt:lpstr>
      <vt:lpstr>Methods</vt:lpstr>
      <vt:lpstr>Methods cont.</vt:lpstr>
      <vt:lpstr>Method parameters</vt:lpstr>
      <vt:lpstr>Classes </vt:lpstr>
      <vt:lpstr>Classes cont.</vt:lpstr>
      <vt:lpstr>Classess access control</vt:lpstr>
      <vt:lpstr>Classes access control cont.</vt:lpstr>
      <vt:lpstr>Classes cont.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387</cp:revision>
  <cp:lastPrinted>2015-11-30T20:32:55Z</cp:lastPrinted>
  <dcterms:created xsi:type="dcterms:W3CDTF">2012-01-17T17:23:45Z</dcterms:created>
  <dcterms:modified xsi:type="dcterms:W3CDTF">2015-12-02T17:07:46Z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