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32"/>
  </p:notesMasterIdLst>
  <p:handoutMasterIdLst>
    <p:handoutMasterId r:id="rId33"/>
  </p:handout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9" r:id="rId10"/>
    <p:sldId id="300" r:id="rId11"/>
    <p:sldId id="296" r:id="rId12"/>
    <p:sldId id="297" r:id="rId13"/>
    <p:sldId id="298" r:id="rId14"/>
    <p:sldId id="301" r:id="rId15"/>
    <p:sldId id="302" r:id="rId16"/>
    <p:sldId id="303" r:id="rId17"/>
    <p:sldId id="304" r:id="rId18"/>
    <p:sldId id="305" r:id="rId19"/>
    <p:sldId id="306" r:id="rId20"/>
    <p:sldId id="311" r:id="rId21"/>
    <p:sldId id="307" r:id="rId22"/>
    <p:sldId id="308" r:id="rId23"/>
    <p:sldId id="309" r:id="rId24"/>
    <p:sldId id="310" r:id="rId25"/>
    <p:sldId id="315" r:id="rId26"/>
    <p:sldId id="314" r:id="rId27"/>
    <p:sldId id="316" r:id="rId28"/>
    <p:sldId id="317" r:id="rId29"/>
    <p:sldId id="313" r:id="rId30"/>
    <p:sldId id="318" r:id="rId31"/>
  </p:sldIdLst>
  <p:sldSz cx="9144000" cy="6858000" type="screen4x3"/>
  <p:notesSz cx="92233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124" d="100"/>
          <a:sy n="124" d="100"/>
        </p:scale>
        <p:origin x="18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96796" cy="351737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4445" y="1"/>
            <a:ext cx="3996796" cy="351737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6120B41D-9964-4C54-B30E-C7041D15D6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3996796" cy="351736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4445" y="6658664"/>
            <a:ext cx="3996796" cy="351736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57BE8755-840D-4476-BB5E-50B7F91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49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4445" y="0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908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338" y="3329940"/>
            <a:ext cx="7378700" cy="3154680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4445" y="6658664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Final exam 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6705600" cy="4800600"/>
          </a:xfrm>
        </p:spPr>
        <p:txBody>
          <a:bodyPr/>
          <a:lstStyle/>
          <a:p>
            <a:r>
              <a:rPr lang="en-US" b="1" dirty="0" smtClean="0"/>
              <a:t>What is purpose of a Servlet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Responding to requests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What </a:t>
            </a:r>
            <a:r>
              <a:rPr lang="en-US" dirty="0"/>
              <a:t>is it, when would it be used, </a:t>
            </a:r>
            <a:r>
              <a:rPr lang="en-US" dirty="0" smtClean="0"/>
              <a:t>how would you integrate it with other technologies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Request forwarding (</a:t>
            </a:r>
            <a:r>
              <a:rPr lang="en-US" dirty="0" err="1" smtClean="0"/>
              <a:t>Lec</a:t>
            </a:r>
            <a:r>
              <a:rPr lang="en-US" dirty="0" smtClean="0"/>
              <a:t> 6)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Response redirection (</a:t>
            </a:r>
            <a:r>
              <a:rPr lang="en-US" dirty="0" err="1" smtClean="0"/>
              <a:t>Lec</a:t>
            </a:r>
            <a:r>
              <a:rPr lang="en-US" dirty="0" smtClean="0"/>
              <a:t> 6)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Accessing request data</a:t>
            </a:r>
          </a:p>
        </p:txBody>
      </p:sp>
    </p:spTree>
    <p:extLst>
      <p:ext uri="{BB962C8B-B14F-4D97-AF65-F5344CB8AC3E}">
        <p14:creationId xmlns:p14="http://schemas.microsoft.com/office/powerpoint/2010/main" val="4000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553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Servlets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1054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Using request, session, context attributes – </a:t>
            </a:r>
            <a:r>
              <a:rPr lang="en-US" b="1" dirty="0"/>
              <a:t>make sure you know the </a:t>
            </a:r>
            <a:r>
              <a:rPr lang="en-US" b="1" dirty="0" smtClean="0"/>
              <a:t>difference and when you would use each</a:t>
            </a:r>
          </a:p>
          <a:p>
            <a:r>
              <a:rPr lang="en-US" dirty="0" smtClean="0"/>
              <a:t>Processing form data</a:t>
            </a:r>
          </a:p>
          <a:p>
            <a:pPr lvl="1"/>
            <a:r>
              <a:rPr lang="en-US" dirty="0" smtClean="0"/>
              <a:t>Reading single parameters, arrays of parameters</a:t>
            </a:r>
          </a:p>
          <a:p>
            <a:pPr lvl="1"/>
            <a:r>
              <a:rPr lang="en-US" dirty="0" smtClean="0"/>
              <a:t>Tabulating results across session/context</a:t>
            </a:r>
            <a:endParaRPr lang="en-US" dirty="0"/>
          </a:p>
          <a:p>
            <a:r>
              <a:rPr lang="en-US" dirty="0"/>
              <a:t>Example question: You’ve been asked to implement this application using a Servlet as a controller, how would you implement it, contrast this to how it would be done with </a:t>
            </a:r>
            <a:r>
              <a:rPr lang="en-US" dirty="0" smtClean="0"/>
              <a:t>JSF or Spring?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Servlets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en-US" dirty="0" smtClean="0"/>
              <a:t>Filters and listeners</a:t>
            </a:r>
          </a:p>
          <a:p>
            <a:pPr lvl="1"/>
            <a:r>
              <a:rPr lang="en-US" dirty="0" smtClean="0"/>
              <a:t>What are each</a:t>
            </a:r>
          </a:p>
          <a:p>
            <a:pPr lvl="1"/>
            <a:r>
              <a:rPr lang="en-US" dirty="0" smtClean="0"/>
              <a:t>When would you use them</a:t>
            </a:r>
          </a:p>
          <a:p>
            <a:pPr lvl="1"/>
            <a:r>
              <a:rPr lang="en-US" dirty="0" smtClean="0"/>
              <a:t>Sample use</a:t>
            </a:r>
          </a:p>
          <a:p>
            <a:pPr marL="457200" lvl="1" indent="0">
              <a:buNone/>
            </a:pPr>
            <a:r>
              <a:rPr lang="en-US" dirty="0" smtClean="0"/>
              <a:t>Ex.  </a:t>
            </a:r>
          </a:p>
          <a:p>
            <a:pPr marL="1200150" lvl="2" indent="-342900"/>
            <a:r>
              <a:rPr lang="en-US" dirty="0" smtClean="0"/>
              <a:t>For your application you want to track the number of times a particular session variable changes describe how you would do this</a:t>
            </a:r>
          </a:p>
          <a:p>
            <a:pPr marL="1200150" lvl="2" indent="-342900"/>
            <a:r>
              <a:rPr lang="en-US" dirty="0" smtClean="0"/>
              <a:t>There is a sensitive part of your website, you want to log the user id and time they accessed that page describe how you would do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772400" cy="4800600"/>
          </a:xfrm>
        </p:spPr>
        <p:txBody>
          <a:bodyPr/>
          <a:lstStyle/>
          <a:p>
            <a:r>
              <a:rPr lang="en-US" b="1" dirty="0" smtClean="0"/>
              <a:t>What is it, when would you use it </a:t>
            </a:r>
            <a:r>
              <a:rPr lang="en-US" dirty="0" smtClean="0"/>
              <a:t>over a servlet/when would you use a servlet instead, relation to JSF/Spring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scriptlets</a:t>
            </a:r>
            <a:r>
              <a:rPr lang="en-US" dirty="0" smtClean="0"/>
              <a:t>, expressions</a:t>
            </a:r>
          </a:p>
          <a:p>
            <a:r>
              <a:rPr lang="en-US" dirty="0" smtClean="0"/>
              <a:t>Using and creating error pages</a:t>
            </a:r>
          </a:p>
          <a:p>
            <a:r>
              <a:rPr lang="en-US" dirty="0" smtClean="0"/>
              <a:t>Accessing request, session, context</a:t>
            </a:r>
          </a:p>
        </p:txBody>
      </p:sp>
    </p:spTree>
    <p:extLst>
      <p:ext uri="{BB962C8B-B14F-4D97-AF65-F5344CB8AC3E}">
        <p14:creationId xmlns:p14="http://schemas.microsoft.com/office/powerpoint/2010/main" val="443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239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JSPs and Java Beans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what is needed to create a java bean </a:t>
            </a:r>
          </a:p>
          <a:p>
            <a:r>
              <a:rPr lang="en-US" dirty="0"/>
              <a:t>How do you use a bean on a page - know syntax for use, set, </a:t>
            </a:r>
            <a:r>
              <a:rPr lang="en-US" dirty="0" smtClean="0"/>
              <a:t>get</a:t>
            </a:r>
          </a:p>
          <a:p>
            <a:r>
              <a:rPr lang="en-US" dirty="0" smtClean="0"/>
              <a:t>Scope of beans – how you would use beans of different scopes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Custom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924800" cy="4800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What are they, why would you use them, and how they work/are used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What are the two ways they can be created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Tag handler (</a:t>
            </a:r>
            <a:r>
              <a:rPr lang="en-US" dirty="0" err="1" smtClean="0"/>
              <a:t>Lec</a:t>
            </a:r>
            <a:r>
              <a:rPr lang="en-US" dirty="0" smtClean="0"/>
              <a:t> 12)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Tag file (</a:t>
            </a:r>
            <a:r>
              <a:rPr lang="en-US" dirty="0" err="1" smtClean="0"/>
              <a:t>Lec</a:t>
            </a:r>
            <a:r>
              <a:rPr lang="en-US" dirty="0" smtClean="0"/>
              <a:t> 13)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How do they differ in creation, configuration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When would you use one over the other</a:t>
            </a:r>
          </a:p>
          <a:p>
            <a:pPr>
              <a:spcBef>
                <a:spcPts val="1200"/>
              </a:spcBef>
            </a:pPr>
            <a:r>
              <a:rPr lang="en-US" dirty="0"/>
              <a:t>Using parameters, beans in tag file</a:t>
            </a:r>
          </a:p>
          <a:p>
            <a:pPr>
              <a:spcBef>
                <a:spcPts val="1200"/>
              </a:spcBef>
            </a:pPr>
            <a:r>
              <a:rPr lang="en-US" dirty="0"/>
              <a:t>Passing dynamic elements to custom tags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3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990600"/>
          </a:xfrm>
        </p:spPr>
        <p:txBody>
          <a:bodyPr/>
          <a:lstStyle/>
          <a:p>
            <a:r>
              <a:rPr lang="en-US" dirty="0" smtClean="0"/>
              <a:t>JSTL Core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en-US" dirty="0" smtClean="0"/>
              <a:t>Using conditional elements – these are critical to making a JSP flexible enough to be able to be reused in multiple contexts</a:t>
            </a:r>
          </a:p>
          <a:p>
            <a:r>
              <a:rPr lang="en-US" dirty="0" smtClean="0"/>
              <a:t>Why would you use “&lt;</a:t>
            </a:r>
            <a:r>
              <a:rPr lang="en-US" dirty="0" err="1" smtClean="0"/>
              <a:t>c:out</a:t>
            </a:r>
            <a:r>
              <a:rPr lang="en-US" dirty="0" smtClean="0"/>
              <a:t>” rather than just outputting the value of a variable directly?</a:t>
            </a:r>
          </a:p>
          <a:p>
            <a:r>
              <a:rPr lang="en-US" dirty="0" smtClean="0"/>
              <a:t>Loops – as in example in class for displaying people very useful for displaying collections with HTML rich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91400" cy="990600"/>
          </a:xfrm>
        </p:spPr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r>
              <a:rPr lang="en-US" dirty="0" smtClean="0"/>
              <a:t>What elements are necessary to setup a database to be accessed by the application server</a:t>
            </a:r>
          </a:p>
          <a:p>
            <a:r>
              <a:rPr lang="en-US" dirty="0" smtClean="0"/>
              <a:t>How would you make a 1-many relationship in the database </a:t>
            </a:r>
          </a:p>
          <a:p>
            <a:r>
              <a:rPr lang="en-US" dirty="0" smtClean="0"/>
              <a:t>What would be a scenario when it makes more sense to use JDBC rather than JPA?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Java Persistence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over JDBC</a:t>
            </a:r>
          </a:p>
          <a:p>
            <a:r>
              <a:rPr lang="en-US" dirty="0" smtClean="0"/>
              <a:t>How do you create a Entity bean </a:t>
            </a:r>
          </a:p>
          <a:p>
            <a:pPr lvl="1"/>
            <a:r>
              <a:rPr lang="en-US" dirty="0" smtClean="0"/>
              <a:t>What if bean fields don’t match database tables exactly?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you implement complex relationships such as 1-1,1-many, </a:t>
            </a:r>
            <a:r>
              <a:rPr lang="en-US" dirty="0" smtClean="0"/>
              <a:t>many-many</a:t>
            </a:r>
          </a:p>
          <a:p>
            <a:pPr lvl="2"/>
            <a:r>
              <a:rPr lang="en-US" dirty="0" smtClean="0"/>
              <a:t>Know matching table design</a:t>
            </a:r>
            <a:endParaRPr lang="en-US" dirty="0"/>
          </a:p>
          <a:p>
            <a:pPr lvl="1"/>
            <a:r>
              <a:rPr lang="en-US" dirty="0"/>
              <a:t>How do you persist such </a:t>
            </a:r>
            <a:r>
              <a:rPr lang="en-US" dirty="0" smtClean="0"/>
              <a:t>beans</a:t>
            </a:r>
          </a:p>
          <a:p>
            <a:r>
              <a:rPr lang="en-US" dirty="0" smtClean="0"/>
              <a:t>Inserting, Update, Delete – transactions</a:t>
            </a:r>
          </a:p>
          <a:p>
            <a:r>
              <a:rPr lang="en-US" dirty="0" smtClean="0"/>
              <a:t>Searching and working with results - JPQL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the purpose of the MVC architecture</a:t>
            </a:r>
          </a:p>
          <a:p>
            <a:r>
              <a:rPr lang="en-US" dirty="0" smtClean="0"/>
              <a:t>What is the role of each part of the MVC</a:t>
            </a:r>
          </a:p>
          <a:p>
            <a:r>
              <a:rPr lang="en-US" dirty="0" smtClean="0"/>
              <a:t>Given application description design implementation in anyone of our frameworks</a:t>
            </a:r>
          </a:p>
          <a:p>
            <a:pPr lvl="1"/>
            <a:r>
              <a:rPr lang="en-US" dirty="0"/>
              <a:t>Identify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 smtClean="0"/>
              <a:t>Identify business logic (and where it resides based on chosen framework)</a:t>
            </a:r>
            <a:endParaRPr lang="en-US" dirty="0"/>
          </a:p>
          <a:p>
            <a:pPr lvl="1"/>
            <a:r>
              <a:rPr lang="en-US" dirty="0"/>
              <a:t>Identify views</a:t>
            </a:r>
          </a:p>
          <a:p>
            <a:pPr lvl="1"/>
            <a:r>
              <a:rPr lang="en-US" dirty="0"/>
              <a:t>Identify controllers</a:t>
            </a:r>
          </a:p>
          <a:p>
            <a:pPr lvl="2"/>
            <a:r>
              <a:rPr lang="en-US" dirty="0"/>
              <a:t>How implemented</a:t>
            </a:r>
          </a:p>
          <a:p>
            <a:pPr lvl="1"/>
            <a:r>
              <a:rPr lang="en-US" b="1" dirty="0" smtClean="0"/>
              <a:t>Be able to draw flow tying elements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53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315200" cy="54864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Final worth 20% of your grade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1 letter size piece of paper, </a:t>
            </a:r>
            <a:r>
              <a:rPr lang="en-US" b="1" u="sng" dirty="0" smtClean="0"/>
              <a:t>hand written </a:t>
            </a:r>
            <a:r>
              <a:rPr lang="en-US" dirty="0" smtClean="0"/>
              <a:t>notes both sides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Exam will be a mix of: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True/False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Short answer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Essay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Design a solution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Key aspect will be testing your understanding of the fundamentals of each of the technologies and how multiple technologies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6016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Java Server 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What is the sweet spot for when you would want to use JSF</a:t>
            </a:r>
          </a:p>
          <a:p>
            <a:pPr marL="342900" lvl="1" indent="-342900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What is the role of the messages tag and how does it work</a:t>
            </a:r>
          </a:p>
          <a:p>
            <a:pPr marL="342900" lvl="1" indent="-342900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How does navigation work with JSF</a:t>
            </a:r>
          </a:p>
          <a:p>
            <a:pPr marL="342900" lvl="1" indent="-342900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What does binding an attribute value to a field mean/do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JSF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001000" cy="4800600"/>
          </a:xfrm>
        </p:spPr>
        <p:txBody>
          <a:bodyPr/>
          <a:lstStyle/>
          <a:p>
            <a:r>
              <a:rPr lang="en-US" dirty="0" smtClean="0"/>
              <a:t>Validation is one of the main purposes of JSF make sure you know</a:t>
            </a:r>
          </a:p>
          <a:p>
            <a:pPr lvl="1"/>
            <a:r>
              <a:rPr lang="en-US" dirty="0" smtClean="0"/>
              <a:t>How to use standard validation tags</a:t>
            </a:r>
          </a:p>
          <a:p>
            <a:pPr lvl="1"/>
            <a:r>
              <a:rPr lang="en-US" dirty="0" smtClean="0"/>
              <a:t>Custom validation</a:t>
            </a:r>
          </a:p>
          <a:p>
            <a:pPr lvl="2"/>
            <a:r>
              <a:rPr lang="en-US" dirty="0" smtClean="0"/>
              <a:t>Validator class</a:t>
            </a:r>
          </a:p>
          <a:p>
            <a:pPr lvl="2"/>
            <a:r>
              <a:rPr lang="en-US" dirty="0" smtClean="0"/>
              <a:t>Validator methods</a:t>
            </a:r>
          </a:p>
          <a:p>
            <a:pPr lvl="2"/>
            <a:r>
              <a:rPr lang="en-US" dirty="0" smtClean="0"/>
              <a:t>Where validation code should reside (bean vs. validation class)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066800"/>
          </a:xfrm>
        </p:spPr>
        <p:txBody>
          <a:bodyPr/>
          <a:lstStyle/>
          <a:p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202936"/>
          </a:xfrm>
        </p:spPr>
        <p:txBody>
          <a:bodyPr/>
          <a:lstStyle/>
          <a:p>
            <a:r>
              <a:rPr lang="en-US" dirty="0"/>
              <a:t>MVC with JSF </a:t>
            </a:r>
            <a:endParaRPr lang="en-US" dirty="0" smtClean="0"/>
          </a:p>
          <a:p>
            <a:pPr lvl="1"/>
            <a:r>
              <a:rPr lang="en-US" dirty="0" smtClean="0"/>
              <a:t>Role and integration </a:t>
            </a:r>
            <a:r>
              <a:rPr lang="en-US" dirty="0"/>
              <a:t>of the 3 </a:t>
            </a:r>
          </a:p>
          <a:p>
            <a:pPr lvl="1"/>
            <a:r>
              <a:rPr lang="en-US" dirty="0" smtClean="0"/>
              <a:t>Why MVC?  Is JSF only way to implement MVC?</a:t>
            </a:r>
          </a:p>
          <a:p>
            <a:pPr lvl="1"/>
            <a:r>
              <a:rPr lang="en-US" dirty="0" smtClean="0"/>
              <a:t>How do you develop and what are the responsibilities of the controller</a:t>
            </a:r>
          </a:p>
          <a:p>
            <a:pPr marL="457200" lvl="1" indent="0">
              <a:buNone/>
            </a:pPr>
            <a:r>
              <a:rPr lang="en-US" dirty="0" smtClean="0"/>
              <a:t>Ex.  You are developing a JSF page where the user is entering and creating a new record.  What classes are involved, the role of each of these classes and how are they implemented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JSF and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two methods of creation</a:t>
            </a:r>
          </a:p>
          <a:p>
            <a:pPr lvl="1"/>
            <a:r>
              <a:rPr lang="en-US" dirty="0" smtClean="0"/>
              <a:t>Event based</a:t>
            </a:r>
          </a:p>
          <a:p>
            <a:pPr lvl="1"/>
            <a:r>
              <a:rPr lang="en-US" dirty="0" smtClean="0"/>
              <a:t>Action listeners</a:t>
            </a:r>
          </a:p>
          <a:p>
            <a:r>
              <a:rPr lang="en-US" dirty="0" smtClean="0"/>
              <a:t>How do you control which fields will be provided as inputs and which fields will be updated?</a:t>
            </a:r>
          </a:p>
          <a:p>
            <a:r>
              <a:rPr lang="en-US" dirty="0" smtClean="0"/>
              <a:t>Given some Ajax code describe what the generated </a:t>
            </a:r>
            <a:r>
              <a:rPr lang="en-US" dirty="0" err="1" smtClean="0"/>
              <a:t>javascript</a:t>
            </a:r>
            <a:r>
              <a:rPr lang="en-US" dirty="0" smtClean="0"/>
              <a:t> code is doing (</a:t>
            </a:r>
            <a:r>
              <a:rPr lang="en-US" dirty="0" err="1" smtClean="0"/>
              <a:t>ie</a:t>
            </a:r>
            <a:r>
              <a:rPr lang="en-US" dirty="0" smtClean="0"/>
              <a:t>. What is being done with the initial server call, how is it knowing to update the page and how would you do that if you coded it by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084"/>
            <a:ext cx="8229600" cy="1066800"/>
          </a:xfrm>
        </p:spPr>
        <p:txBody>
          <a:bodyPr/>
          <a:lstStyle/>
          <a:p>
            <a:r>
              <a:rPr lang="en-US" dirty="0" smtClean="0"/>
              <a:t>Spring MVC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747000" cy="4648200"/>
          </a:xfrm>
        </p:spPr>
      </p:pic>
    </p:spTree>
    <p:extLst>
      <p:ext uri="{BB962C8B-B14F-4D97-AF65-F5344CB8AC3E}">
        <p14:creationId xmlns:p14="http://schemas.microsoft.com/office/powerpoint/2010/main" val="32239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Controllers, Services</a:t>
            </a:r>
          </a:p>
          <a:p>
            <a:r>
              <a:rPr lang="en-US" dirty="0" smtClean="0"/>
              <a:t>Interaction model and integration between model, view, and controller</a:t>
            </a:r>
          </a:p>
          <a:p>
            <a:r>
              <a:rPr lang="en-US" dirty="0" smtClean="0"/>
              <a:t>Validation model</a:t>
            </a:r>
          </a:p>
          <a:p>
            <a:r>
              <a:rPr lang="en-US" b="1" dirty="0" smtClean="0"/>
              <a:t>Services</a:t>
            </a:r>
          </a:p>
          <a:p>
            <a:endParaRPr lang="en-US" b="1" dirty="0"/>
          </a:p>
          <a:p>
            <a:r>
              <a:rPr lang="en-US" dirty="0" smtClean="0"/>
              <a:t>JPA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127956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127956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2100" y="4257322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0500" y="4257322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7086600" y="4154311"/>
            <a:ext cx="1447800" cy="11204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600200" y="2585156"/>
            <a:ext cx="1447800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9" idx="2"/>
          </p:cNvCxnSpPr>
          <p:nvPr/>
        </p:nvCxnSpPr>
        <p:spPr>
          <a:xfrm>
            <a:off x="5295900" y="4714522"/>
            <a:ext cx="1790700" cy="0"/>
          </a:xfrm>
          <a:prstGeom prst="straightConnector1">
            <a:avLst/>
          </a:prstGeom>
          <a:ln w="66675" cap="flat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3695700" y="3042356"/>
            <a:ext cx="952500" cy="1214966"/>
          </a:xfrm>
          <a:prstGeom prst="straightConnector1">
            <a:avLst/>
          </a:prstGeom>
          <a:ln w="66675" cap="flat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flipH="1">
            <a:off x="2209800" y="3042356"/>
            <a:ext cx="1485900" cy="121496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4" idx="2"/>
          </p:cNvCxnSpPr>
          <p:nvPr/>
        </p:nvCxnSpPr>
        <p:spPr>
          <a:xfrm flipH="1" flipV="1">
            <a:off x="952500" y="3042356"/>
            <a:ext cx="1257300" cy="121496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17390" y="215829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9602" y="358742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Rails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per application area</a:t>
            </a:r>
          </a:p>
          <a:p>
            <a:pPr lvl="1"/>
            <a:r>
              <a:rPr lang="en-US" dirty="0" smtClean="0"/>
              <a:t>Multiple views registered to same controller in application area</a:t>
            </a:r>
          </a:p>
          <a:p>
            <a:r>
              <a:rPr lang="en-US" dirty="0" smtClean="0"/>
              <a:t>Database schema is the model</a:t>
            </a:r>
          </a:p>
          <a:p>
            <a:pPr lvl="1"/>
            <a:r>
              <a:rPr lang="en-US" dirty="0" smtClean="0"/>
              <a:t>Validation belongs in model</a:t>
            </a:r>
          </a:p>
          <a:p>
            <a:r>
              <a:rPr lang="en-US" dirty="0" smtClean="0"/>
              <a:t>Database schema versioned like code (migrations)</a:t>
            </a:r>
          </a:p>
          <a:p>
            <a:endParaRPr lang="en-US" dirty="0"/>
          </a:p>
          <a:p>
            <a:r>
              <a:rPr lang="en-US" dirty="0" smtClean="0"/>
              <a:t>Strength is rapid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does it mean to </a:t>
            </a:r>
            <a:r>
              <a:rPr lang="en-US" b="1" dirty="0" smtClean="0"/>
              <a:t>program securely</a:t>
            </a:r>
          </a:p>
          <a:p>
            <a:pPr lvl="1"/>
            <a:r>
              <a:rPr lang="en-US" dirty="0" smtClean="0"/>
              <a:t>What is XSS, what specifically happens</a:t>
            </a:r>
          </a:p>
          <a:p>
            <a:pPr lvl="1"/>
            <a:r>
              <a:rPr lang="en-US" dirty="0" smtClean="0"/>
              <a:t>What is SQL injection, show/describe how it could be used</a:t>
            </a:r>
          </a:p>
          <a:p>
            <a:r>
              <a:rPr lang="en-US" dirty="0" smtClean="0"/>
              <a:t>Why JAAS</a:t>
            </a:r>
          </a:p>
          <a:p>
            <a:r>
              <a:rPr lang="en-US" dirty="0" smtClean="0"/>
              <a:t>What is a security realm</a:t>
            </a:r>
          </a:p>
          <a:p>
            <a:r>
              <a:rPr lang="en-US" dirty="0" smtClean="0"/>
              <a:t>Secure login considerations</a:t>
            </a:r>
          </a:p>
          <a:p>
            <a:pPr lvl="1"/>
            <a:r>
              <a:rPr lang="en-US" dirty="0" smtClean="0"/>
              <a:t>Storage of password</a:t>
            </a:r>
          </a:p>
          <a:p>
            <a:pPr lvl="1"/>
            <a:r>
              <a:rPr lang="en-US" dirty="0"/>
              <a:t>Why SSL critical</a:t>
            </a:r>
          </a:p>
          <a:p>
            <a:pPr lvl="1"/>
            <a:r>
              <a:rPr lang="en-US" dirty="0" smtClean="0"/>
              <a:t>Why LDAP</a:t>
            </a:r>
          </a:p>
          <a:p>
            <a:pPr lvl="1"/>
            <a:r>
              <a:rPr lang="en-US" dirty="0" smtClean="0"/>
              <a:t>Why JDBC</a:t>
            </a:r>
          </a:p>
          <a:p>
            <a:pPr lvl="1"/>
            <a:r>
              <a:rPr lang="en-US" dirty="0" smtClean="0"/>
              <a:t>Why Certificate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programming: application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/>
              <a:t>Many issues </a:t>
            </a:r>
            <a:endParaRPr lang="en-US" dirty="0" smtClean="0"/>
          </a:p>
          <a:p>
            <a:r>
              <a:rPr lang="en-US" b="1" dirty="0" smtClean="0"/>
              <a:t>Input </a:t>
            </a:r>
            <a:r>
              <a:rPr lang="en-US" b="1" dirty="0"/>
              <a:t>validation</a:t>
            </a:r>
            <a:r>
              <a:rPr lang="en-US" dirty="0"/>
              <a:t>: to prevent SQL </a:t>
            </a:r>
            <a:r>
              <a:rPr lang="en-US" dirty="0" smtClean="0"/>
              <a:t>injection, command </a:t>
            </a:r>
            <a:r>
              <a:rPr lang="en-US" dirty="0"/>
              <a:t>injection, other conﬁdentiality attacks.</a:t>
            </a:r>
          </a:p>
          <a:p>
            <a:r>
              <a:rPr lang="en-US" b="1" dirty="0"/>
              <a:t>Ajax</a:t>
            </a:r>
            <a:r>
              <a:rPr lang="en-US" dirty="0"/>
              <a:t>: beware client-side validation! </a:t>
            </a:r>
            <a:r>
              <a:rPr lang="en-US" dirty="0" smtClean="0"/>
              <a:t>Understand </a:t>
            </a:r>
            <a:r>
              <a:rPr lang="en-US" dirty="0" err="1" smtClean="0"/>
              <a:t>metacharacters</a:t>
            </a:r>
            <a:r>
              <a:rPr lang="en-US" dirty="0" smtClean="0"/>
              <a:t> </a:t>
            </a:r>
            <a:r>
              <a:rPr lang="en-US" dirty="0"/>
              <a:t>at every point. Use </a:t>
            </a:r>
            <a:r>
              <a:rPr lang="en-US" dirty="0" smtClean="0"/>
              <a:t>labels/indexes for </a:t>
            </a:r>
            <a:r>
              <a:rPr lang="en-US" dirty="0"/>
              <a:t>hidden values, not values themselves.</a:t>
            </a:r>
          </a:p>
          <a:p>
            <a:r>
              <a:rPr lang="en-US" b="1" dirty="0" smtClean="0"/>
              <a:t>Output </a:t>
            </a:r>
            <a:r>
              <a:rPr lang="en-US" b="1" dirty="0"/>
              <a:t>ﬁltering</a:t>
            </a:r>
            <a:r>
              <a:rPr lang="en-US" dirty="0"/>
              <a:t>: </a:t>
            </a:r>
            <a:r>
              <a:rPr lang="en-US" dirty="0" smtClean="0"/>
              <a:t>Beware passing informative </a:t>
            </a:r>
            <a:r>
              <a:rPr lang="en-US" dirty="0"/>
              <a:t>error messages.</a:t>
            </a:r>
          </a:p>
          <a:p>
            <a:r>
              <a:rPr lang="en-US" b="1" dirty="0" smtClean="0"/>
              <a:t>Careful </a:t>
            </a:r>
            <a:r>
              <a:rPr lang="en-US" b="1" dirty="0"/>
              <a:t>cryptography</a:t>
            </a:r>
            <a:r>
              <a:rPr lang="en-US" dirty="0"/>
              <a:t>: encryption/hashing </a:t>
            </a:r>
            <a:r>
              <a:rPr lang="en-US" dirty="0" smtClean="0"/>
              <a:t>to protect </a:t>
            </a:r>
            <a:r>
              <a:rPr lang="en-US" dirty="0"/>
              <a:t>server state in client, use of </a:t>
            </a:r>
            <a:r>
              <a:rPr lang="en-US" dirty="0" smtClean="0"/>
              <a:t>appropriate authentication </a:t>
            </a:r>
            <a:r>
              <a:rPr lang="en-US" dirty="0"/>
              <a:t>mechanisms for web </a:t>
            </a:r>
            <a:r>
              <a:rPr lang="en-US" dirty="0" smtClean="0"/>
              <a:t>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Important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/>
                </a:solidFill>
              </a:rPr>
              <a:t>Exam will be given at university scheduled time: 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/>
                </a:solidFill>
              </a:rPr>
              <a:t>Monday, December 14</a:t>
            </a:r>
            <a:r>
              <a:rPr lang="en-US" baseline="30000" dirty="0" smtClean="0">
                <a:solidFill>
                  <a:schemeClr val="tx2"/>
                </a:solidFill>
              </a:rPr>
              <a:t>th</a:t>
            </a:r>
            <a:r>
              <a:rPr lang="en-US" dirty="0" smtClean="0">
                <a:solidFill>
                  <a:schemeClr val="tx2"/>
                </a:solidFill>
              </a:rPr>
              <a:t> 11:00 am - 1:00 pm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/>
                </a:solidFill>
              </a:rPr>
              <a:t>Monday, December 14</a:t>
            </a:r>
            <a:r>
              <a:rPr lang="en-US" baseline="30000" dirty="0" smtClean="0">
                <a:solidFill>
                  <a:schemeClr val="tx2"/>
                </a:solidFill>
              </a:rPr>
              <a:t>th</a:t>
            </a:r>
            <a:r>
              <a:rPr lang="en-US" dirty="0" smtClean="0">
                <a:solidFill>
                  <a:schemeClr val="tx2"/>
                </a:solidFill>
              </a:rPr>
              <a:t> 4:30 pm - 6:30 pm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I </a:t>
            </a:r>
            <a:r>
              <a:rPr lang="en-US" b="1" dirty="0">
                <a:solidFill>
                  <a:srgbClr val="FF0000"/>
                </a:solidFill>
              </a:rPr>
              <a:t>GIVE PARTIAL CREDIT </a:t>
            </a:r>
            <a:r>
              <a:rPr lang="en-US" dirty="0">
                <a:solidFill>
                  <a:srgbClr val="FF0000"/>
                </a:solidFill>
              </a:rPr>
              <a:t>– if you don’t know </a:t>
            </a:r>
            <a:r>
              <a:rPr lang="en-US" dirty="0" smtClean="0">
                <a:solidFill>
                  <a:srgbClr val="FF0000"/>
                </a:solidFill>
              </a:rPr>
              <a:t>the full answer explain what you do so </a:t>
            </a:r>
            <a:r>
              <a:rPr lang="en-US" dirty="0">
                <a:solidFill>
                  <a:srgbClr val="FF0000"/>
                </a:solidFill>
              </a:rPr>
              <a:t>I can give you partial credit for what you do understand</a:t>
            </a:r>
            <a:endParaRPr lang="en-US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u="sng" dirty="0" smtClean="0"/>
              <a:t>If we didn’t cover it in class it won’t be on the exam.</a:t>
            </a:r>
            <a:r>
              <a:rPr lang="en-US" dirty="0" smtClean="0"/>
              <a:t>  The </a:t>
            </a:r>
            <a:r>
              <a:rPr lang="en-US" dirty="0"/>
              <a:t>slides </a:t>
            </a:r>
            <a:r>
              <a:rPr lang="en-US" dirty="0" smtClean="0"/>
              <a:t>and book go into some details we didn’t touch upon in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6553200" cy="685800"/>
          </a:xfrm>
        </p:spPr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5438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Questions similar to the midterm but which technologies to use will be cumulative:</a:t>
            </a:r>
          </a:p>
          <a:p>
            <a:pPr lvl="1"/>
            <a:r>
              <a:rPr lang="en-US" dirty="0" smtClean="0"/>
              <a:t>For situation YYY is technology XXX the best choice</a:t>
            </a:r>
          </a:p>
          <a:p>
            <a:pPr lvl="1"/>
            <a:r>
              <a:rPr lang="en-US" dirty="0" smtClean="0"/>
              <a:t>What would you use technology XXX for?</a:t>
            </a:r>
          </a:p>
          <a:p>
            <a:pPr lvl="1"/>
            <a:r>
              <a:rPr lang="en-US" dirty="0" smtClean="0"/>
              <a:t>Describe the difference between technology XXX and YYY</a:t>
            </a:r>
          </a:p>
          <a:p>
            <a:pPr lvl="1"/>
            <a:r>
              <a:rPr lang="en-US" dirty="0" smtClean="0"/>
              <a:t>Given an application description describe how you would use one or more technologies to solve it</a:t>
            </a:r>
          </a:p>
          <a:p>
            <a:r>
              <a:rPr lang="en-US" b="1" dirty="0" smtClean="0"/>
              <a:t>The goal of the test is to demonstrate that you know all of the technologies available to you and when to use each</a:t>
            </a:r>
          </a:p>
        </p:txBody>
      </p:sp>
    </p:spTree>
    <p:extLst>
      <p:ext uri="{BB962C8B-B14F-4D97-AF65-F5344CB8AC3E}">
        <p14:creationId xmlns:p14="http://schemas.microsoft.com/office/powerpoint/2010/main" val="15815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smtClean="0"/>
              <a:t>Broad level what we have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4864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HTML,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AJax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JEE core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Servlets, Filters, Listeners</a:t>
            </a:r>
            <a:endParaRPr lang="en-US" b="1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JSPs, JSTL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JDBC, JPA</a:t>
            </a:r>
          </a:p>
          <a:p>
            <a:pPr>
              <a:spcBef>
                <a:spcPts val="0"/>
              </a:spcBef>
            </a:pPr>
            <a:r>
              <a:rPr lang="en-US" b="1" dirty="0"/>
              <a:t>MVC </a:t>
            </a:r>
            <a:r>
              <a:rPr lang="en-US" b="1" dirty="0" smtClean="0"/>
              <a:t>design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Note MVC pattern can be implemented with core as well not just the frameworks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smtClean="0"/>
              <a:t>Frameworks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JSF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Spring MVC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Ruby on Rails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Security </a:t>
            </a:r>
          </a:p>
          <a:p>
            <a:pPr marL="0" indent="0">
              <a:buNone/>
            </a:pPr>
            <a:r>
              <a:rPr lang="en-US" dirty="0" smtClean="0"/>
              <a:t>(Integration of technologies and selection of the </a:t>
            </a:r>
            <a:r>
              <a:rPr lang="en-US" b="1" dirty="0" smtClean="0"/>
              <a:t>right</a:t>
            </a:r>
            <a:r>
              <a:rPr lang="en-US" dirty="0" smtClean="0"/>
              <a:t> </a:t>
            </a:r>
            <a:r>
              <a:rPr lang="en-US" b="1" dirty="0" smtClean="0"/>
              <a:t>technologie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for solution will be key focus</a:t>
            </a:r>
          </a:p>
        </p:txBody>
      </p:sp>
    </p:spTree>
    <p:extLst>
      <p:ext uri="{BB962C8B-B14F-4D97-AF65-F5344CB8AC3E}">
        <p14:creationId xmlns:p14="http://schemas.microsoft.com/office/powerpoint/2010/main" val="22588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What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HTML in the context of displaying elements</a:t>
            </a:r>
          </a:p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Various input types</a:t>
            </a:r>
          </a:p>
          <a:p>
            <a:pPr lvl="1"/>
            <a:r>
              <a:rPr lang="en-US" dirty="0" smtClean="0"/>
              <a:t>Form actions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b="1" dirty="0" smtClean="0"/>
              <a:t>GET vs.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534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and </a:t>
            </a:r>
            <a:r>
              <a:rPr lang="en-US" dirty="0" err="1" smtClean="0"/>
              <a:t>Javascript</a:t>
            </a:r>
            <a:r>
              <a:rPr lang="en-US" dirty="0" smtClean="0"/>
              <a:t> – What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  <a:solidFill>
            <a:schemeClr val="bg1"/>
          </a:solidFill>
        </p:spPr>
        <p:txBody>
          <a:bodyPr/>
          <a:lstStyle/>
          <a:p>
            <a:r>
              <a:rPr lang="en-US" b="1" dirty="0" smtClean="0"/>
              <a:t>GET vs POST</a:t>
            </a:r>
          </a:p>
          <a:p>
            <a:r>
              <a:rPr lang="en-US" b="1" dirty="0" smtClean="0"/>
              <a:t>Forms</a:t>
            </a:r>
          </a:p>
          <a:p>
            <a:r>
              <a:rPr lang="en-US" b="1" dirty="0" smtClean="0"/>
              <a:t>What is the purpose of </a:t>
            </a:r>
            <a:r>
              <a:rPr lang="en-US" b="1" dirty="0" err="1" smtClean="0"/>
              <a:t>Javascript</a:t>
            </a:r>
            <a:endParaRPr lang="en-US" b="1" dirty="0" smtClean="0"/>
          </a:p>
          <a:p>
            <a:pPr lvl="1"/>
            <a:r>
              <a:rPr lang="en-US" sz="2400" b="1" dirty="0" smtClean="0"/>
              <a:t>Cancelling form submit</a:t>
            </a:r>
          </a:p>
          <a:p>
            <a:pPr lvl="1"/>
            <a:r>
              <a:rPr lang="en-US" sz="2400" b="1" dirty="0" smtClean="0"/>
              <a:t>JUST BECAUSE WE CAN DO THINGS SERVER-SIDE DOESN’T MEAN IT IS ALWAYS THE BEST CHOICE</a:t>
            </a:r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While JSF/Spring/Rails generate a significant portion of HTML for tying page elements to server objects and </a:t>
            </a:r>
            <a:r>
              <a:rPr lang="en-US" dirty="0" err="1" smtClean="0"/>
              <a:t>javascript</a:t>
            </a:r>
            <a:r>
              <a:rPr lang="en-US" dirty="0" smtClean="0"/>
              <a:t> for AJAX it is important that you understand what is happening at a low level with the code it generates</a:t>
            </a:r>
          </a:p>
        </p:txBody>
      </p:sp>
    </p:spTree>
    <p:extLst>
      <p:ext uri="{BB962C8B-B14F-4D97-AF65-F5344CB8AC3E}">
        <p14:creationId xmlns:p14="http://schemas.microsoft.com/office/powerpoint/2010/main" val="10758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553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capability does it give your web application/when would you use it</a:t>
            </a:r>
          </a:p>
          <a:p>
            <a:r>
              <a:rPr lang="en-US" dirty="0" smtClean="0"/>
              <a:t>Sample application, given a description of a dynamic page describe how you would use Ajax to solve it describing the steps in the Ajax flow</a:t>
            </a:r>
          </a:p>
          <a:p>
            <a:r>
              <a:rPr lang="en-US" dirty="0" smtClean="0"/>
              <a:t>Difference in how you would do a GET vs. POST, and when you would need or its advantageous  to use one over the other (</a:t>
            </a:r>
            <a:r>
              <a:rPr lang="en-US" b="1" dirty="0" smtClean="0"/>
              <a:t>remember JSF generated code always uses a POST when wouldn’t you want to do this?)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6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Ajax cont.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4800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From server side what forms can the response take how does that effect how read on </a:t>
            </a:r>
            <a:r>
              <a:rPr lang="en-US" dirty="0" err="1" smtClean="0"/>
              <a:t>javascript</a:t>
            </a:r>
            <a:r>
              <a:rPr lang="en-US" dirty="0" smtClean="0"/>
              <a:t> side</a:t>
            </a:r>
          </a:p>
          <a:p>
            <a:r>
              <a:rPr lang="en-US" dirty="0" smtClean="0"/>
              <a:t>How do you write AJAX return to the page</a:t>
            </a:r>
          </a:p>
          <a:p>
            <a:r>
              <a:rPr lang="en-US" dirty="0" smtClean="0"/>
              <a:t>Conceptually how to process an XML response, how to process JSON response – why would you want one of these response types</a:t>
            </a:r>
          </a:p>
          <a:p>
            <a:r>
              <a:rPr lang="en-US" b="1" dirty="0" smtClean="0"/>
              <a:t>While JSF can generate Ajax code you still need to understand how it works	(i.e. what is the underlying flow)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82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3035</TotalTime>
  <Words>1519</Words>
  <Application>Microsoft Office PowerPoint</Application>
  <PresentationFormat>On-screen Show (4:3)</PresentationFormat>
  <Paragraphs>196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Georgia</vt:lpstr>
      <vt:lpstr>Trebuchet MS</vt:lpstr>
      <vt:lpstr>Wingdings</vt:lpstr>
      <vt:lpstr>Wingdings 2</vt:lpstr>
      <vt:lpstr>TP030003381</vt:lpstr>
      <vt:lpstr>CS 416 Web Programming  Final exam review</vt:lpstr>
      <vt:lpstr>Exam info</vt:lpstr>
      <vt:lpstr>Important details</vt:lpstr>
      <vt:lpstr>What to expect</vt:lpstr>
      <vt:lpstr>Broad level what we have covered</vt:lpstr>
      <vt:lpstr>HTML – What to know</vt:lpstr>
      <vt:lpstr>HTML and Javascript – What to know</vt:lpstr>
      <vt:lpstr>Ajax</vt:lpstr>
      <vt:lpstr>Ajax cont. </vt:lpstr>
      <vt:lpstr>Servlets</vt:lpstr>
      <vt:lpstr>Servlets cont. </vt:lpstr>
      <vt:lpstr>Servlets cont. </vt:lpstr>
      <vt:lpstr>JSP</vt:lpstr>
      <vt:lpstr>JSPs and Java Beans </vt:lpstr>
      <vt:lpstr>Custom tags</vt:lpstr>
      <vt:lpstr>JSTL Core library</vt:lpstr>
      <vt:lpstr>JDBC</vt:lpstr>
      <vt:lpstr>Java Persistence API </vt:lpstr>
      <vt:lpstr>MVC architecture and design</vt:lpstr>
      <vt:lpstr>Java Server Faces </vt:lpstr>
      <vt:lpstr>JSF Validation</vt:lpstr>
      <vt:lpstr>JSF</vt:lpstr>
      <vt:lpstr>JSF and Ajax</vt:lpstr>
      <vt:lpstr>Spring MVC Framework</vt:lpstr>
      <vt:lpstr>Spring MVC</vt:lpstr>
      <vt:lpstr>Rails flow</vt:lpstr>
      <vt:lpstr>High level Rails model</vt:lpstr>
      <vt:lpstr>Security</vt:lpstr>
      <vt:lpstr>Web programming: application security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206</cp:revision>
  <cp:lastPrinted>2015-12-02T17:12:26Z</cp:lastPrinted>
  <dcterms:created xsi:type="dcterms:W3CDTF">2012-01-17T17:23:45Z</dcterms:created>
  <dcterms:modified xsi:type="dcterms:W3CDTF">2015-12-02T19:04:36Z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