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3.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4.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notesSlides/notesSlide5.xml" ContentType="application/vnd.openxmlformats-officedocument.presentationml.notesSl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notesSlides/notesSlide6.xml" ContentType="application/vnd.openxmlformats-officedocument.presentationml.notesSlid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2"/>
  </p:notesMasterIdLst>
  <p:sldIdLst>
    <p:sldId id="1755" r:id="rId2"/>
    <p:sldId id="1756" r:id="rId3"/>
    <p:sldId id="1779" r:id="rId4"/>
    <p:sldId id="1757" r:id="rId5"/>
    <p:sldId id="1808" r:id="rId6"/>
    <p:sldId id="1758" r:id="rId7"/>
    <p:sldId id="1785" r:id="rId8"/>
    <p:sldId id="1811" r:id="rId9"/>
    <p:sldId id="1786" r:id="rId10"/>
    <p:sldId id="1812" r:id="rId11"/>
    <p:sldId id="1801" r:id="rId12"/>
    <p:sldId id="1787" r:id="rId13"/>
    <p:sldId id="1788" r:id="rId14"/>
    <p:sldId id="1789" r:id="rId15"/>
    <p:sldId id="1783" r:id="rId16"/>
    <p:sldId id="1792" r:id="rId17"/>
    <p:sldId id="1791" r:id="rId18"/>
    <p:sldId id="1794" r:id="rId19"/>
    <p:sldId id="1765" r:id="rId20"/>
    <p:sldId id="1766" r:id="rId21"/>
    <p:sldId id="1806" r:id="rId22"/>
    <p:sldId id="1775" r:id="rId23"/>
    <p:sldId id="1776" r:id="rId24"/>
    <p:sldId id="1797" r:id="rId25"/>
    <p:sldId id="1813" r:id="rId26"/>
    <p:sldId id="1778" r:id="rId27"/>
    <p:sldId id="1810" r:id="rId28"/>
    <p:sldId id="1809" r:id="rId29"/>
    <p:sldId id="257" r:id="rId30"/>
    <p:sldId id="256" r:id="rId31"/>
  </p:sldIdLst>
  <p:sldSz cx="12192000" cy="6858000"/>
  <p:notesSz cx="6858000" cy="9144000"/>
  <p:defaultTextStyle>
    <a:defPPr>
      <a:defRPr lang="en-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nald Alonso Cueva Chávez" initials="RACC" lastIdx="29" clrIdx="0">
    <p:extLst>
      <p:ext uri="{19B8F6BF-5375-455C-9EA6-DF929625EA0E}">
        <p15:presenceInfo xmlns:p15="http://schemas.microsoft.com/office/powerpoint/2012/main" userId="d8d293be360d4300" providerId="Windows Live"/>
      </p:ext>
    </p:extLst>
  </p:cmAuthor>
  <p:cmAuthor id="2" name="Maria Davalos" initials="MD" lastIdx="2" clrIdx="1">
    <p:extLst>
      <p:ext uri="{19B8F6BF-5375-455C-9EA6-DF929625EA0E}">
        <p15:presenceInfo xmlns:p15="http://schemas.microsoft.com/office/powerpoint/2012/main" userId="S::mdavalos@worldbank.org::46df985a-edd5-4b43-b04c-ea0af3e75ec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D5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73"/>
    <p:restoredTop sz="96928"/>
  </p:normalViewPr>
  <p:slideViewPr>
    <p:cSldViewPr snapToGrid="0" snapToObjects="1">
      <p:cViewPr varScale="1">
        <p:scale>
          <a:sx n="143" d="100"/>
          <a:sy n="143" d="100"/>
        </p:scale>
        <p:origin x="120"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Users\ronaldalonsocueva\Documents\BM\COVID-19\HFS\Peru\Outputs\Gra&#769;ficos_v02.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Users\ronaldalonsocueva\Documents\BM\COVID-19\HFS\Peru\Ronda%201\Outputs\Gra&#769;ficosLC6_v01.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Users\ronaldalonsocueva\Documents\BM\COVID-19\HFS\Peru\Ronda%201\Outputs\Gra&#769;ficosLC6_v01.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Users\ronaldalonsocueva\Documents\BM\COVID-19\HFS\Peru\Outputs\Gra&#769;ficos_v02.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Users\ronaldalonsocueva\Documents\BM\COVID-19\HFS\Peru\Ronda%201\Outputs\Gra&#769;ficosLC6_v01.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Users\ronaldalonsocueva\Documents\BM\COVID-19\HFS\Peru\Ronda%201\Outputs\Gra&#769;ficosLC6_v01.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Users\ronaldalonsocueva\Documents\BM\COVID-19\HFS\Peru\Ronda%201\Outputs\Gra&#769;ficosLC6_v01.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Users\ronaldalonsocueva\Documents\BM\COVID-19\HFS\Peru\Ronda%201\Outputs\Gra&#769;ficosLC6_v01.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Users\ronaldalonsocueva\Documents\BM\COVID-19\HFS\Peru\Ronda%201\Outputs\Gra&#769;ficosLC6_v01.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Users\ronaldalonsocueva\Documents\BM\COVID-19\HFS\Peru\Ronda%201\Outputs\Gra&#769;ficosLC6_v01.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Users\ronaldalonsocueva\Documents\BM\COVID-19\HFS\Peru\Ronda%201\Outputs\Gra&#769;ficosLC6_v01.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Users\ronaldalonsocueva\Documents\BM\COVID-19\HFS\Peru\Ronda%201\Outputs\Gra&#769;ficosLC6_v01.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Users\ronaldalonsocueva\Documents\BM\COVID-19\HFS\Peru\Ronda%201\Outputs\Gra&#769;ficosLC6_v01.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Users\ronaldalonsocueva\Documents\BM\COVID-19\HFS\Peru\Ronda%201\Outputs\Gra&#769;ficosLC6_v01.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Users\ronaldalonsocueva\Documents\BM\COVID-19\HFS\Peru\Ronda%201\Outputs\Gra&#769;ficosLC6_v01.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file:///\\Users\ronaldalonsocueva\Documents\BM\COVID-19\HFS\Peru\Ronda%201\Outputs\Gra&#769;ficosLC6_v01.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file:///\\Users\ronaldalonsocueva\Documents\BM\COVID-19\HFS\Peru\Ronda%201\Outputs\Gra&#769;ficosLC6_v01.xlsx"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file:///\\Users\ronaldalonsocueva\Documents\BM\COVID-19\HFS\Peru\Ronda%201\Outputs\Gra&#769;ficosLC6_v01.xlsx"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file:///\\Users\ronaldalonsocueva\Documents\BM\COVID-19\HFS\Peru\Ronda%201\Outputs\Gra&#769;ficosLC6_v01.xlsx" TargetMode="External"/><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oleObject" Target="file:///\\Users\ronaldalonsocueva\Documents\BM\COVID-19\HFS\Peru\Ronda%201\Outputs\Gra&#769;ficosLC6_v01.xlsx" TargetMode="External"/><Relationship Id="rId2" Type="http://schemas.microsoft.com/office/2011/relationships/chartColorStyle" Target="colors27.xml"/><Relationship Id="rId1" Type="http://schemas.microsoft.com/office/2011/relationships/chartStyle" Target="style27.xml"/></Relationships>
</file>

<file path=ppt/charts/_rels/chart3.xml.rels><?xml version="1.0" encoding="UTF-8" standalone="yes"?>
<Relationships xmlns="http://schemas.openxmlformats.org/package/2006/relationships"><Relationship Id="rId3" Type="http://schemas.openxmlformats.org/officeDocument/2006/relationships/oleObject" Target="file:///\\Users\ronaldalonsocueva\Documents\BM\COVID-19\HFS\Peru\Ronda%201\Outputs\Gra&#769;ficosLC6_v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ronaldalonsocueva\Documents\BM\COVID-19\HFS\Peru\Ronda%201\Outputs\Gra&#769;ficosLC6_v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ronaldalonsocueva\Documents\BM\COVID-19\HFS\Peru\Ronda%201\Outputs\Gra&#769;ficosLC6_v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ronaldalonsocueva\Documents\BM\COVID-19\HFS\Peru\Ronda%201\Outputs\Gra&#769;ficosLC6_v0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ronaldalonsocueva\Documents\BM\COVID-19\HFS\Peru\Ronda%201\Outputs\Gra&#769;ficosLC6_v0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ronaldalonsocueva\Documents\BM\COVID-19\HFS\Peru\Ronda%201\Outputs\Gra&#769;ficosLC6_v0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Users\ronaldalonsocueva\Documents\BM\COVID-19\HFS\Peru\Ronda%201\Outputs\Gra&#769;ficosLC6_v0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dirty="0" err="1"/>
              <a:t>Porcentaje</a:t>
            </a:r>
            <a:r>
              <a:rPr lang="en-US" sz="2000" dirty="0"/>
              <a:t> de </a:t>
            </a:r>
            <a:r>
              <a:rPr lang="en-US" sz="2000" dirty="0" err="1"/>
              <a:t>hogares</a:t>
            </a:r>
            <a:r>
              <a:rPr lang="en-US" sz="2000" baseline="0" dirty="0"/>
              <a:t> que </a:t>
            </a:r>
            <a:r>
              <a:rPr lang="en-US" sz="2000" baseline="0" dirty="0" err="1"/>
              <a:t>reportaron</a:t>
            </a:r>
            <a:r>
              <a:rPr lang="en-US" sz="2000" baseline="0" dirty="0"/>
              <a:t> una </a:t>
            </a:r>
            <a:r>
              <a:rPr lang="en-US" sz="2000" baseline="0" dirty="0" err="1"/>
              <a:t>reducción</a:t>
            </a:r>
            <a:r>
              <a:rPr lang="en-US" sz="2000" baseline="0" dirty="0"/>
              <a:t> del </a:t>
            </a:r>
            <a:r>
              <a:rPr lang="en-US" sz="2000" baseline="0" dirty="0" err="1"/>
              <a:t>ingreso</a:t>
            </a:r>
            <a:r>
              <a:rPr lang="en-US" sz="2000" baseline="0" dirty="0"/>
              <a:t> total familiar </a:t>
            </a:r>
            <a:r>
              <a:rPr lang="en-US" sz="2000" baseline="0" dirty="0" err="1"/>
              <a:t>durante</a:t>
            </a:r>
            <a:r>
              <a:rPr lang="en-US" sz="2000" baseline="0" dirty="0"/>
              <a:t> la </a:t>
            </a:r>
            <a:r>
              <a:rPr lang="en-US" sz="2000" baseline="0" dirty="0" err="1"/>
              <a:t>cuarentena</a:t>
            </a:r>
            <a:r>
              <a:rPr lang="en-US" sz="2000" baseline="0" dirty="0"/>
              <a:t> (mayo 2020)</a:t>
            </a:r>
            <a:endParaRPr lang="en-US" sz="2000" dirty="0"/>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s-AR"/>
        </a:p>
      </c:txPr>
    </c:title>
    <c:autoTitleDeleted val="0"/>
    <c:plotArea>
      <c:layout/>
      <c:barChart>
        <c:barDir val="col"/>
        <c:grouping val="clustered"/>
        <c:varyColors val="0"/>
        <c:ser>
          <c:idx val="0"/>
          <c:order val="0"/>
          <c:spPr>
            <a:solidFill>
              <a:srgbClr val="0070C0"/>
            </a:solidFill>
            <a:ln>
              <a:noFill/>
            </a:ln>
            <a:effectLst/>
          </c:spPr>
          <c:invertIfNegative val="0"/>
          <c:dPt>
            <c:idx val="0"/>
            <c:invertIfNegative val="0"/>
            <c:bubble3D val="0"/>
            <c:spPr>
              <a:solidFill>
                <a:srgbClr val="0070C0"/>
              </a:solidFill>
              <a:ln>
                <a:noFill/>
              </a:ln>
              <a:effectLst/>
            </c:spPr>
            <c:extLst>
              <c:ext xmlns:c16="http://schemas.microsoft.com/office/drawing/2014/chart" uri="{C3380CC4-5D6E-409C-BE32-E72D297353CC}">
                <c16:uniqueId val="{00000001-1393-7F4D-9E9A-5F5707790682}"/>
              </c:ext>
            </c:extLst>
          </c:dPt>
          <c:cat>
            <c:strRef>
              <c:f>'LAC Countries '!$B$56:$B$68</c:f>
              <c:strCache>
                <c:ptCount val="13"/>
                <c:pt idx="0">
                  <c:v>Perú</c:v>
                </c:pt>
                <c:pt idx="1">
                  <c:v>Ecuador</c:v>
                </c:pt>
                <c:pt idx="2">
                  <c:v>Colombia</c:v>
                </c:pt>
                <c:pt idx="3">
                  <c:v>Bolivia</c:v>
                </c:pt>
                <c:pt idx="4">
                  <c:v>Guatemala</c:v>
                </c:pt>
                <c:pt idx="5">
                  <c:v>El Salvador</c:v>
                </c:pt>
                <c:pt idx="6">
                  <c:v>Honduras</c:v>
                </c:pt>
                <c:pt idx="7">
                  <c:v>Paraguay</c:v>
                </c:pt>
                <c:pt idx="8">
                  <c:v>Costa Rica</c:v>
                </c:pt>
                <c:pt idx="9">
                  <c:v>México</c:v>
                </c:pt>
                <c:pt idx="10">
                  <c:v>República Dominicana</c:v>
                </c:pt>
                <c:pt idx="11">
                  <c:v>Chile</c:v>
                </c:pt>
                <c:pt idx="12">
                  <c:v>Argentina</c:v>
                </c:pt>
              </c:strCache>
            </c:strRef>
          </c:cat>
          <c:val>
            <c:numRef>
              <c:f>'LAC Countries '!$C$56:$C$68</c:f>
              <c:numCache>
                <c:formatCode>0.00%</c:formatCode>
                <c:ptCount val="13"/>
                <c:pt idx="0">
                  <c:v>0.81399999999999995</c:v>
                </c:pt>
                <c:pt idx="1">
                  <c:v>0.73799999999999999</c:v>
                </c:pt>
                <c:pt idx="2">
                  <c:v>0.71699999999999997</c:v>
                </c:pt>
                <c:pt idx="3">
                  <c:v>0.7</c:v>
                </c:pt>
                <c:pt idx="4">
                  <c:v>0.69899999999999995</c:v>
                </c:pt>
                <c:pt idx="5">
                  <c:v>0.68799999999999994</c:v>
                </c:pt>
                <c:pt idx="6">
                  <c:v>0.68100000000000005</c:v>
                </c:pt>
                <c:pt idx="7">
                  <c:v>0.63700000000000001</c:v>
                </c:pt>
                <c:pt idx="8">
                  <c:v>0.63100000000000001</c:v>
                </c:pt>
                <c:pt idx="9">
                  <c:v>0.6</c:v>
                </c:pt>
                <c:pt idx="10">
                  <c:v>0.59199999999999997</c:v>
                </c:pt>
                <c:pt idx="11">
                  <c:v>0.53900000000000003</c:v>
                </c:pt>
                <c:pt idx="12">
                  <c:v>0.40100000000000002</c:v>
                </c:pt>
              </c:numCache>
            </c:numRef>
          </c:val>
          <c:extLst>
            <c:ext xmlns:c16="http://schemas.microsoft.com/office/drawing/2014/chart" uri="{C3380CC4-5D6E-409C-BE32-E72D297353CC}">
              <c16:uniqueId val="{00000000-1393-7F4D-9E9A-5F5707790682}"/>
            </c:ext>
          </c:extLst>
        </c:ser>
        <c:dLbls>
          <c:showLegendKey val="0"/>
          <c:showVal val="0"/>
          <c:showCatName val="0"/>
          <c:showSerName val="0"/>
          <c:showPercent val="0"/>
          <c:showBubbleSize val="0"/>
        </c:dLbls>
        <c:gapWidth val="39"/>
        <c:overlap val="92"/>
        <c:axId val="1504897296"/>
        <c:axId val="1136412496"/>
      </c:barChart>
      <c:catAx>
        <c:axId val="1504897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s-AR"/>
          </a:p>
        </c:txPr>
        <c:crossAx val="1136412496"/>
        <c:crosses val="autoZero"/>
        <c:auto val="1"/>
        <c:lblAlgn val="ctr"/>
        <c:lblOffset val="100"/>
        <c:noMultiLvlLbl val="0"/>
      </c:catAx>
      <c:valAx>
        <c:axId val="1136412496"/>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s-AR"/>
          </a:p>
        </c:txPr>
        <c:crossAx val="1504897296"/>
        <c:crosses val="autoZero"/>
        <c:crossBetween val="between"/>
        <c:majorUnit val="0.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AR"/>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dirty="0" err="1">
                <a:effectLst/>
              </a:rPr>
              <a:t>Hogares</a:t>
            </a:r>
            <a:r>
              <a:rPr lang="en-US" sz="1800" b="0" i="0" baseline="0" dirty="0">
                <a:effectLst/>
              </a:rPr>
              <a:t> </a:t>
            </a:r>
            <a:r>
              <a:rPr lang="en-US" sz="1800" b="0" i="0" baseline="0" dirty="0" err="1">
                <a:effectLst/>
              </a:rPr>
              <a:t>en</a:t>
            </a:r>
            <a:r>
              <a:rPr lang="en-US" sz="1800" b="0" i="0" baseline="0" dirty="0">
                <a:effectLst/>
              </a:rPr>
              <a:t> </a:t>
            </a:r>
            <a:r>
              <a:rPr lang="en-US" sz="1800" b="0" i="0" baseline="0" dirty="0" err="1">
                <a:effectLst/>
              </a:rPr>
              <a:t>dónde</a:t>
            </a:r>
            <a:r>
              <a:rPr lang="en-US" sz="1800" b="0" i="0" baseline="0" dirty="0">
                <a:effectLst/>
              </a:rPr>
              <a:t> </a:t>
            </a:r>
            <a:r>
              <a:rPr lang="en-US" sz="1800" b="0" i="0" baseline="0" dirty="0" err="1">
                <a:effectLst/>
              </a:rPr>
              <a:t>algún</a:t>
            </a:r>
            <a:r>
              <a:rPr lang="en-US" sz="1800" b="0" i="0" baseline="0" dirty="0">
                <a:effectLst/>
              </a:rPr>
              <a:t> </a:t>
            </a:r>
            <a:r>
              <a:rPr lang="en-US" sz="1800" b="0" i="0" baseline="0" dirty="0" err="1">
                <a:effectLst/>
              </a:rPr>
              <a:t>adulto</a:t>
            </a:r>
            <a:r>
              <a:rPr lang="en-US" sz="1800" b="0" i="0" baseline="0" dirty="0">
                <a:effectLst/>
              </a:rPr>
              <a:t> se </a:t>
            </a:r>
            <a:r>
              <a:rPr lang="en-US" sz="1800" b="0" i="0" baseline="0" dirty="0" err="1">
                <a:effectLst/>
              </a:rPr>
              <a:t>saltó</a:t>
            </a:r>
            <a:r>
              <a:rPr lang="en-US" sz="1800" b="0" i="0" baseline="0" dirty="0">
                <a:effectLst/>
              </a:rPr>
              <a:t> una comida </a:t>
            </a:r>
            <a:r>
              <a:rPr lang="en-US" sz="1800" b="0" i="0" baseline="0" dirty="0" err="1">
                <a:effectLst/>
              </a:rPr>
              <a:t>debido</a:t>
            </a:r>
            <a:r>
              <a:rPr lang="en-US" sz="1800" b="0" i="0" baseline="0" dirty="0">
                <a:effectLst/>
              </a:rPr>
              <a:t> a </a:t>
            </a:r>
            <a:r>
              <a:rPr lang="en-US" sz="1800" b="0" i="0" baseline="0" dirty="0" err="1">
                <a:effectLst/>
              </a:rPr>
              <a:t>falta</a:t>
            </a:r>
            <a:r>
              <a:rPr lang="en-US" sz="1800" b="0" i="0" baseline="0" dirty="0">
                <a:effectLst/>
              </a:rPr>
              <a:t> de dinero o </a:t>
            </a:r>
            <a:r>
              <a:rPr lang="en-US" sz="1800" b="0" i="0" baseline="0" dirty="0" err="1">
                <a:effectLst/>
              </a:rPr>
              <a:t>recursos</a:t>
            </a:r>
            <a:r>
              <a:rPr lang="en-US" sz="1800" b="0" i="0" baseline="0" dirty="0">
                <a:effectLst/>
              </a:rPr>
              <a:t>, </a:t>
            </a:r>
            <a:r>
              <a:rPr lang="en-US" sz="1800" b="0" i="0" baseline="0" dirty="0" err="1">
                <a:effectLst/>
              </a:rPr>
              <a:t>según</a:t>
            </a:r>
            <a:r>
              <a:rPr lang="en-US" sz="1800" b="0" i="0" baseline="0" dirty="0">
                <a:effectLst/>
              </a:rPr>
              <a:t> </a:t>
            </a:r>
            <a:r>
              <a:rPr lang="en-US" sz="1800" b="0" i="0" baseline="0" dirty="0" err="1">
                <a:effectLst/>
              </a:rPr>
              <a:t>área</a:t>
            </a:r>
            <a:r>
              <a:rPr lang="en-US" sz="1800" b="0" i="0" baseline="0" dirty="0">
                <a:effectLst/>
              </a:rPr>
              <a:t> </a:t>
            </a:r>
            <a:r>
              <a:rPr lang="en-US" sz="1800" b="0" i="0" baseline="0" dirty="0" err="1">
                <a:effectLst/>
              </a:rPr>
              <a:t>geográfica</a:t>
            </a:r>
            <a:r>
              <a:rPr lang="en-US" sz="1800" b="0" i="0" baseline="0" dirty="0">
                <a:effectLst/>
              </a:rPr>
              <a:t> (</a:t>
            </a:r>
            <a:r>
              <a:rPr lang="en-US" sz="1800" b="0" i="0" baseline="0" dirty="0" err="1">
                <a:effectLst/>
              </a:rPr>
              <a:t>últimos</a:t>
            </a:r>
            <a:r>
              <a:rPr lang="en-US" sz="1800" b="0" i="0" baseline="0" dirty="0">
                <a:effectLst/>
              </a:rPr>
              <a:t> 30 días, </a:t>
            </a:r>
            <a:r>
              <a:rPr lang="en-US" sz="1800" b="0" i="0" baseline="0" dirty="0" err="1">
                <a:effectLst/>
              </a:rPr>
              <a:t>porcentaje</a:t>
            </a:r>
            <a:r>
              <a:rPr lang="en-US" sz="1800" b="0" i="0" baseline="0" dirty="0">
                <a:effectLst/>
              </a:rPr>
              <a:t>)</a:t>
            </a:r>
            <a:endParaRPr lang="en-PE"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AR"/>
        </a:p>
      </c:txPr>
    </c:title>
    <c:autoTitleDeleted val="0"/>
    <c:plotArea>
      <c:layout/>
      <c:barChart>
        <c:barDir val="col"/>
        <c:grouping val="clustered"/>
        <c:varyColors val="0"/>
        <c:ser>
          <c:idx val="0"/>
          <c:order val="0"/>
          <c:tx>
            <c:strRef>
              <c:f>'Urbano-Rural'!$H$6</c:f>
              <c:strCache>
                <c:ptCount val="1"/>
                <c:pt idx="0">
                  <c:v>Ronda 1</c:v>
                </c:pt>
              </c:strCache>
            </c:strRef>
          </c:tx>
          <c:spPr>
            <a:solidFill>
              <a:srgbClr val="0070C0"/>
            </a:solidFill>
            <a:ln>
              <a:noFill/>
            </a:ln>
            <a:effectLst/>
          </c:spPr>
          <c:invertIfNegative val="0"/>
          <c:cat>
            <c:multiLvlStrRef>
              <c:f>'Urbano-Rural'!$F$26:$G$33</c:f>
              <c:multiLvlStrCache>
                <c:ptCount val="8"/>
                <c:lvl>
                  <c:pt idx="0">
                    <c:v>Rural</c:v>
                  </c:pt>
                  <c:pt idx="1">
                    <c:v>Urbano</c:v>
                  </c:pt>
                  <c:pt idx="2">
                    <c:v>Rural</c:v>
                  </c:pt>
                  <c:pt idx="3">
                    <c:v>Urbano</c:v>
                  </c:pt>
                  <c:pt idx="4">
                    <c:v>Rural</c:v>
                  </c:pt>
                  <c:pt idx="5">
                    <c:v>Urbano</c:v>
                  </c:pt>
                  <c:pt idx="6">
                    <c:v>Rural</c:v>
                  </c:pt>
                  <c:pt idx="7">
                    <c:v>Urbano</c:v>
                  </c:pt>
                </c:lvl>
                <c:lvl>
                  <c:pt idx="0">
                    <c:v>Bolivia</c:v>
                  </c:pt>
                  <c:pt idx="2">
                    <c:v>Chile</c:v>
                  </c:pt>
                  <c:pt idx="4">
                    <c:v>Ecuador</c:v>
                  </c:pt>
                  <c:pt idx="6">
                    <c:v>Perú</c:v>
                  </c:pt>
                </c:lvl>
              </c:multiLvlStrCache>
            </c:multiLvlStrRef>
          </c:cat>
          <c:val>
            <c:numRef>
              <c:f>'Urbano-Rural'!$H$26:$H$33</c:f>
              <c:numCache>
                <c:formatCode>0%</c:formatCode>
                <c:ptCount val="8"/>
                <c:pt idx="0">
                  <c:v>0.37467699999999998</c:v>
                </c:pt>
                <c:pt idx="1">
                  <c:v>0.29161599999999999</c:v>
                </c:pt>
                <c:pt idx="2">
                  <c:v>0.156995</c:v>
                </c:pt>
                <c:pt idx="3">
                  <c:v>0.12625400000000001</c:v>
                </c:pt>
                <c:pt idx="4">
                  <c:v>0.471522</c:v>
                </c:pt>
                <c:pt idx="5">
                  <c:v>0.39924799999999999</c:v>
                </c:pt>
                <c:pt idx="6">
                  <c:v>0.47605500000000001</c:v>
                </c:pt>
                <c:pt idx="7">
                  <c:v>0.36995399999999995</c:v>
                </c:pt>
              </c:numCache>
            </c:numRef>
          </c:val>
          <c:extLst>
            <c:ext xmlns:c16="http://schemas.microsoft.com/office/drawing/2014/chart" uri="{C3380CC4-5D6E-409C-BE32-E72D297353CC}">
              <c16:uniqueId val="{00000000-3896-D84B-8485-BDC032E20147}"/>
            </c:ext>
          </c:extLst>
        </c:ser>
        <c:dLbls>
          <c:showLegendKey val="0"/>
          <c:showVal val="0"/>
          <c:showCatName val="0"/>
          <c:showSerName val="0"/>
          <c:showPercent val="0"/>
          <c:showBubbleSize val="0"/>
        </c:dLbls>
        <c:gapWidth val="39"/>
        <c:overlap val="-27"/>
        <c:axId val="87956687"/>
        <c:axId val="87958367"/>
      </c:barChart>
      <c:lineChart>
        <c:grouping val="standard"/>
        <c:varyColors val="0"/>
        <c:ser>
          <c:idx val="1"/>
          <c:order val="1"/>
          <c:tx>
            <c:strRef>
              <c:f>'Urbano-Rural'!$I$6</c:f>
              <c:strCache>
                <c:ptCount val="1"/>
                <c:pt idx="0">
                  <c:v>Ronda 2</c:v>
                </c:pt>
              </c:strCache>
            </c:strRef>
          </c:tx>
          <c:spPr>
            <a:ln w="25400" cap="rnd">
              <a:noFill/>
              <a:round/>
            </a:ln>
            <a:effectLst/>
          </c:spPr>
          <c:marker>
            <c:symbol val="diamond"/>
            <c:size val="15"/>
            <c:spPr>
              <a:solidFill>
                <a:schemeClr val="accent2">
                  <a:lumMod val="75000"/>
                </a:schemeClr>
              </a:solidFill>
              <a:ln w="9525">
                <a:solidFill>
                  <a:schemeClr val="accent2">
                    <a:lumMod val="75000"/>
                  </a:schemeClr>
                </a:solidFill>
              </a:ln>
              <a:effectLst/>
            </c:spPr>
          </c:marker>
          <c:cat>
            <c:multiLvlStrRef>
              <c:f>'Urbano-Rural'!$F$26:$G$33</c:f>
              <c:multiLvlStrCache>
                <c:ptCount val="8"/>
                <c:lvl>
                  <c:pt idx="0">
                    <c:v>Rural</c:v>
                  </c:pt>
                  <c:pt idx="1">
                    <c:v>Urbano</c:v>
                  </c:pt>
                  <c:pt idx="2">
                    <c:v>Rural</c:v>
                  </c:pt>
                  <c:pt idx="3">
                    <c:v>Urbano</c:v>
                  </c:pt>
                  <c:pt idx="4">
                    <c:v>Rural</c:v>
                  </c:pt>
                  <c:pt idx="5">
                    <c:v>Urbano</c:v>
                  </c:pt>
                  <c:pt idx="6">
                    <c:v>Rural</c:v>
                  </c:pt>
                  <c:pt idx="7">
                    <c:v>Urbano</c:v>
                  </c:pt>
                </c:lvl>
                <c:lvl>
                  <c:pt idx="0">
                    <c:v>Bolivia</c:v>
                  </c:pt>
                  <c:pt idx="2">
                    <c:v>Chile</c:v>
                  </c:pt>
                  <c:pt idx="4">
                    <c:v>Ecuador</c:v>
                  </c:pt>
                  <c:pt idx="6">
                    <c:v>Perú</c:v>
                  </c:pt>
                </c:lvl>
              </c:multiLvlStrCache>
            </c:multiLvlStrRef>
          </c:cat>
          <c:val>
            <c:numRef>
              <c:f>'Urbano-Rural'!$I$26:$I$33</c:f>
              <c:numCache>
                <c:formatCode>0%</c:formatCode>
                <c:ptCount val="8"/>
                <c:pt idx="0">
                  <c:v>0.30793300000000001</c:v>
                </c:pt>
                <c:pt idx="1">
                  <c:v>0.21186099999999999</c:v>
                </c:pt>
                <c:pt idx="2">
                  <c:v>0.12062200000000001</c:v>
                </c:pt>
                <c:pt idx="3">
                  <c:v>8.054299999999999E-2</c:v>
                </c:pt>
                <c:pt idx="4">
                  <c:v>0.32787100000000002</c:v>
                </c:pt>
                <c:pt idx="5">
                  <c:v>0.31442300000000001</c:v>
                </c:pt>
                <c:pt idx="6">
                  <c:v>0.30264000000000002</c:v>
                </c:pt>
                <c:pt idx="7">
                  <c:v>0.25491199999999997</c:v>
                </c:pt>
              </c:numCache>
            </c:numRef>
          </c:val>
          <c:smooth val="0"/>
          <c:extLst>
            <c:ext xmlns:c16="http://schemas.microsoft.com/office/drawing/2014/chart" uri="{C3380CC4-5D6E-409C-BE32-E72D297353CC}">
              <c16:uniqueId val="{00000001-3896-D84B-8485-BDC032E20147}"/>
            </c:ext>
          </c:extLst>
        </c:ser>
        <c:dLbls>
          <c:showLegendKey val="0"/>
          <c:showVal val="0"/>
          <c:showCatName val="0"/>
          <c:showSerName val="0"/>
          <c:showPercent val="0"/>
          <c:showBubbleSize val="0"/>
        </c:dLbls>
        <c:marker val="1"/>
        <c:smooth val="0"/>
        <c:axId val="87956687"/>
        <c:axId val="87958367"/>
      </c:lineChart>
      <c:catAx>
        <c:axId val="879566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AR"/>
          </a:p>
        </c:txPr>
        <c:crossAx val="87958367"/>
        <c:crosses val="autoZero"/>
        <c:auto val="1"/>
        <c:lblAlgn val="ctr"/>
        <c:lblOffset val="100"/>
        <c:noMultiLvlLbl val="0"/>
      </c:catAx>
      <c:valAx>
        <c:axId val="87958367"/>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s-AR"/>
          </a:p>
        </c:txPr>
        <c:crossAx val="879566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A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AR"/>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dirty="0" err="1">
                <a:effectLst/>
              </a:rPr>
              <a:t>Pérdida</a:t>
            </a:r>
            <a:r>
              <a:rPr lang="en-US" sz="1800" b="0" i="0" baseline="0" dirty="0">
                <a:effectLst/>
              </a:rPr>
              <a:t> de </a:t>
            </a:r>
            <a:r>
              <a:rPr lang="en-US" sz="1800" b="0" i="0" baseline="0" dirty="0" err="1">
                <a:effectLst/>
              </a:rPr>
              <a:t>empleo</a:t>
            </a:r>
            <a:r>
              <a:rPr lang="en-US" sz="1800" b="0" i="0" baseline="0" dirty="0">
                <a:effectLst/>
              </a:rPr>
              <a:t> y </a:t>
            </a:r>
            <a:r>
              <a:rPr lang="en-US" sz="1800" b="0" i="0" baseline="0" dirty="0" err="1">
                <a:effectLst/>
              </a:rPr>
              <a:t>porcentaje</a:t>
            </a:r>
            <a:r>
              <a:rPr lang="en-US" sz="1800" b="0" i="0" baseline="0" dirty="0">
                <a:effectLst/>
              </a:rPr>
              <a:t> de </a:t>
            </a:r>
            <a:r>
              <a:rPr lang="en-US" sz="1800" b="0" i="0" baseline="0" dirty="0" err="1">
                <a:effectLst/>
              </a:rPr>
              <a:t>trabajadores</a:t>
            </a:r>
            <a:r>
              <a:rPr lang="en-US" sz="1800" b="0" i="0" baseline="0" dirty="0">
                <a:effectLst/>
              </a:rPr>
              <a:t> </a:t>
            </a:r>
            <a:r>
              <a:rPr lang="en-US" sz="1800" b="0" i="0" baseline="0" dirty="0" err="1">
                <a:effectLst/>
              </a:rPr>
              <a:t>en</a:t>
            </a:r>
            <a:r>
              <a:rPr lang="en-US" sz="1800" b="0" i="0" baseline="0" dirty="0">
                <a:effectLst/>
              </a:rPr>
              <a:t> </a:t>
            </a:r>
            <a:r>
              <a:rPr lang="en-US" sz="1800" b="0" i="0" baseline="0" dirty="0" err="1">
                <a:effectLst/>
              </a:rPr>
              <a:t>empleos</a:t>
            </a:r>
            <a:r>
              <a:rPr lang="en-US" sz="1800" b="0" i="0" baseline="0" dirty="0">
                <a:effectLst/>
              </a:rPr>
              <a:t> </a:t>
            </a:r>
            <a:r>
              <a:rPr lang="en-US" sz="1800" b="0" i="0" baseline="0" dirty="0" err="1">
                <a:effectLst/>
              </a:rPr>
              <a:t>asalariados</a:t>
            </a:r>
            <a:r>
              <a:rPr lang="en-US" sz="1800" b="0" i="0" baseline="0" dirty="0">
                <a:effectLst/>
              </a:rPr>
              <a:t> (pre-</a:t>
            </a:r>
            <a:r>
              <a:rPr lang="en-US" sz="1800" b="0" i="0" baseline="0" dirty="0" err="1">
                <a:effectLst/>
              </a:rPr>
              <a:t>cuarentena</a:t>
            </a:r>
            <a:r>
              <a:rPr lang="en-US" sz="1800" b="0" i="0" baseline="0" dirty="0">
                <a:effectLst/>
              </a:rPr>
              <a:t>), mayo y </a:t>
            </a:r>
            <a:r>
              <a:rPr lang="en-US" sz="1800" b="0" i="0" baseline="0" dirty="0" err="1">
                <a:effectLst/>
              </a:rPr>
              <a:t>junio</a:t>
            </a:r>
            <a:r>
              <a:rPr lang="en-US" sz="1800" b="0" i="0" baseline="0" dirty="0">
                <a:effectLst/>
              </a:rPr>
              <a:t> 2020</a:t>
            </a:r>
            <a:endParaRPr lang="en-PE"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AR"/>
        </a:p>
      </c:txPr>
    </c:title>
    <c:autoTitleDeleted val="0"/>
    <c:plotArea>
      <c:layout/>
      <c:scatterChart>
        <c:scatterStyle val="lineMarker"/>
        <c:varyColors val="0"/>
        <c:ser>
          <c:idx val="0"/>
          <c:order val="0"/>
          <c:spPr>
            <a:ln w="19050" cap="rnd">
              <a:noFill/>
              <a:round/>
            </a:ln>
            <a:effectLst/>
          </c:spPr>
          <c:marker>
            <c:symbol val="circle"/>
            <c:size val="5"/>
            <c:spPr>
              <a:solidFill>
                <a:srgbClr val="0070C0"/>
              </a:solidFill>
              <a:ln w="9525">
                <a:solidFill>
                  <a:srgbClr val="0070C0"/>
                </a:solidFill>
              </a:ln>
              <a:effectLst/>
            </c:spPr>
          </c:marker>
          <c:dPt>
            <c:idx val="0"/>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00-E6AE-A444-BB40-337DD765879F}"/>
              </c:ext>
            </c:extLst>
          </c:dPt>
          <c:dPt>
            <c:idx val="1"/>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02-E6AE-A444-BB40-337DD765879F}"/>
              </c:ext>
            </c:extLst>
          </c:dPt>
          <c:dPt>
            <c:idx val="6"/>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07-E6AE-A444-BB40-337DD765879F}"/>
              </c:ext>
            </c:extLst>
          </c:dPt>
          <c:dPt>
            <c:idx val="12"/>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0D-E6AE-A444-BB40-337DD765879F}"/>
              </c:ext>
            </c:extLst>
          </c:dPt>
          <c:dPt>
            <c:idx val="13"/>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01-E6AE-A444-BB40-337DD765879F}"/>
              </c:ext>
            </c:extLst>
          </c:dPt>
          <c:dPt>
            <c:idx val="14"/>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0E-E6AE-A444-BB40-337DD765879F}"/>
              </c:ext>
            </c:extLst>
          </c:dPt>
          <c:dPt>
            <c:idx val="15"/>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0F-E6AE-A444-BB40-337DD765879F}"/>
              </c:ext>
            </c:extLst>
          </c:dPt>
          <c:dPt>
            <c:idx val="16"/>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10-E6AE-A444-BB40-337DD765879F}"/>
              </c:ext>
            </c:extLst>
          </c:dPt>
          <c:dLbls>
            <c:dLbl>
              <c:idx val="0"/>
              <c:tx>
                <c:rich>
                  <a:bodyPr/>
                  <a:lstStyle/>
                  <a:p>
                    <a:fld id="{E9A5DE37-D1FB-4039-AB78-ADAFC3CC3744}" type="CELLRANGE">
                      <a:rPr lang="es-AR"/>
                      <a:pPr/>
                      <a:t>[CELLRANGE]</a:t>
                    </a:fld>
                    <a:endParaRPr lang="es-AR"/>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E6AE-A444-BB40-337DD765879F}"/>
                </c:ext>
              </c:extLst>
            </c:dLbl>
            <c:dLbl>
              <c:idx val="1"/>
              <c:tx>
                <c:rich>
                  <a:bodyPr/>
                  <a:lstStyle/>
                  <a:p>
                    <a:fld id="{419C05AB-D960-4B45-A14F-C251D235625B}" type="CELLRANGE">
                      <a:rPr lang="es-AR"/>
                      <a:pPr/>
                      <a:t>[CELLRANGE]</a:t>
                    </a:fld>
                    <a:endParaRPr lang="es-AR"/>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E6AE-A444-BB40-337DD765879F}"/>
                </c:ext>
              </c:extLst>
            </c:dLbl>
            <c:dLbl>
              <c:idx val="2"/>
              <c:tx>
                <c:rich>
                  <a:bodyPr/>
                  <a:lstStyle/>
                  <a:p>
                    <a:fld id="{E1FE9C6D-3A4A-4282-995A-C75645F4C278}" type="CELLRANGE">
                      <a:rPr lang="es-AR"/>
                      <a:pPr/>
                      <a:t>[CELLRANGE]</a:t>
                    </a:fld>
                    <a:endParaRPr lang="es-AR"/>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E6AE-A444-BB40-337DD765879F}"/>
                </c:ext>
              </c:extLst>
            </c:dLbl>
            <c:dLbl>
              <c:idx val="3"/>
              <c:tx>
                <c:rich>
                  <a:bodyPr/>
                  <a:lstStyle/>
                  <a:p>
                    <a:fld id="{B02AE646-CDC6-4C35-9EFC-2256AB972CB7}" type="CELLRANGE">
                      <a:rPr lang="es-AR"/>
                      <a:pPr/>
                      <a:t>[CELLRANGE]</a:t>
                    </a:fld>
                    <a:endParaRPr lang="es-AR"/>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E6AE-A444-BB40-337DD765879F}"/>
                </c:ext>
              </c:extLst>
            </c:dLbl>
            <c:dLbl>
              <c:idx val="4"/>
              <c:tx>
                <c:rich>
                  <a:bodyPr/>
                  <a:lstStyle/>
                  <a:p>
                    <a:fld id="{78ABBA5F-C19D-41B0-BA2A-B45365560B68}" type="CELLRANGE">
                      <a:rPr lang="en-US"/>
                      <a:pPr/>
                      <a:t>[CELLRANGE]</a:t>
                    </a:fld>
                    <a:endParaRPr lang="es-AR"/>
                  </a:p>
                </c:rich>
              </c:tx>
              <c:dLblPos val="l"/>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E6AE-A444-BB40-337DD765879F}"/>
                </c:ext>
              </c:extLst>
            </c:dLbl>
            <c:dLbl>
              <c:idx val="5"/>
              <c:tx>
                <c:rich>
                  <a:bodyPr/>
                  <a:lstStyle/>
                  <a:p>
                    <a:fld id="{4738D831-E30E-4F0C-B332-20738F87B7D0}" type="CELLRANGE">
                      <a:rPr lang="es-AR"/>
                      <a:pPr/>
                      <a:t>[CELLRANGE]</a:t>
                    </a:fld>
                    <a:endParaRPr lang="es-AR"/>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E6AE-A444-BB40-337DD765879F}"/>
                </c:ext>
              </c:extLst>
            </c:dLbl>
            <c:dLbl>
              <c:idx val="6"/>
              <c:tx>
                <c:rich>
                  <a:bodyPr/>
                  <a:lstStyle/>
                  <a:p>
                    <a:fld id="{83512835-BF10-4083-9EBE-CF24048759A7}" type="CELLRANGE">
                      <a:rPr lang="es-AR"/>
                      <a:pPr/>
                      <a:t>[CELLRANGE]</a:t>
                    </a:fld>
                    <a:endParaRPr lang="es-AR"/>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E6AE-A444-BB40-337DD765879F}"/>
                </c:ext>
              </c:extLst>
            </c:dLbl>
            <c:dLbl>
              <c:idx val="7"/>
              <c:tx>
                <c:rich>
                  <a:bodyPr/>
                  <a:lstStyle/>
                  <a:p>
                    <a:fld id="{52F38881-B6C4-48D0-977A-D02678D29CDE}" type="CELLRANGE">
                      <a:rPr lang="en-US"/>
                      <a:pPr/>
                      <a:t>[CELLRANGE]</a:t>
                    </a:fld>
                    <a:endParaRPr lang="es-AR"/>
                  </a:p>
                </c:rich>
              </c:tx>
              <c:dLblPos val="t"/>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E6AE-A444-BB40-337DD765879F}"/>
                </c:ext>
              </c:extLst>
            </c:dLbl>
            <c:dLbl>
              <c:idx val="8"/>
              <c:tx>
                <c:rich>
                  <a:bodyPr/>
                  <a:lstStyle/>
                  <a:p>
                    <a:fld id="{26AC3407-C704-4670-A82A-A659D2F77408}" type="CELLRANGE">
                      <a:rPr lang="en-US"/>
                      <a:pPr/>
                      <a:t>[CELLRANGE]</a:t>
                    </a:fld>
                    <a:endParaRPr lang="es-AR"/>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9-E6AE-A444-BB40-337DD765879F}"/>
                </c:ext>
              </c:extLst>
            </c:dLbl>
            <c:dLbl>
              <c:idx val="9"/>
              <c:tx>
                <c:rich>
                  <a:bodyPr/>
                  <a:lstStyle/>
                  <a:p>
                    <a:fld id="{9C94908C-29AF-42FC-A6D3-47FCAAD5494B}" type="CELLRANGE">
                      <a:rPr lang="es-AR"/>
                      <a:pPr/>
                      <a:t>[CELLRANGE]</a:t>
                    </a:fld>
                    <a:endParaRPr lang="es-AR"/>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E6AE-A444-BB40-337DD765879F}"/>
                </c:ext>
              </c:extLst>
            </c:dLbl>
            <c:dLbl>
              <c:idx val="10"/>
              <c:tx>
                <c:rich>
                  <a:bodyPr/>
                  <a:lstStyle/>
                  <a:p>
                    <a:fld id="{E930CADF-75A9-407D-B268-D0DFB46937CB}" type="CELLRANGE">
                      <a:rPr lang="en-US"/>
                      <a:pPr/>
                      <a:t>[CELLRANGE]</a:t>
                    </a:fld>
                    <a:endParaRPr lang="es-AR"/>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E6AE-A444-BB40-337DD765879F}"/>
                </c:ext>
              </c:extLst>
            </c:dLbl>
            <c:dLbl>
              <c:idx val="11"/>
              <c:tx>
                <c:rich>
                  <a:bodyPr/>
                  <a:lstStyle/>
                  <a:p>
                    <a:fld id="{D63DC9FB-319F-4666-A3AB-632B7014DC21}" type="CELLRANGE">
                      <a:rPr lang="en-US"/>
                      <a:pPr/>
                      <a:t>[CELLRANGE]</a:t>
                    </a:fld>
                    <a:endParaRPr lang="es-AR"/>
                  </a:p>
                </c:rich>
              </c:tx>
              <c:dLblPos val="t"/>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E6AE-A444-BB40-337DD765879F}"/>
                </c:ext>
              </c:extLst>
            </c:dLbl>
            <c:dLbl>
              <c:idx val="12"/>
              <c:tx>
                <c:rich>
                  <a:bodyPr/>
                  <a:lstStyle/>
                  <a:p>
                    <a:fld id="{8EC097C2-3CDC-44EC-BE86-BF6F33EDD539}" type="CELLRANGE">
                      <a:rPr lang="es-AR"/>
                      <a:pPr/>
                      <a:t>[CELLRANGE]</a:t>
                    </a:fld>
                    <a:endParaRPr lang="es-AR"/>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E6AE-A444-BB40-337DD765879F}"/>
                </c:ext>
              </c:extLst>
            </c:dLbl>
            <c:dLbl>
              <c:idx val="13"/>
              <c:tx>
                <c:rich>
                  <a:bodyPr/>
                  <a:lstStyle/>
                  <a:p>
                    <a:fld id="{EE44B63F-4507-4699-AC4D-26B86D858A1E}" type="CELLRANGE">
                      <a:rPr lang="es-AR"/>
                      <a:pPr/>
                      <a:t>[CELLRANGE]</a:t>
                    </a:fld>
                    <a:endParaRPr lang="es-AR"/>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E6AE-A444-BB40-337DD765879F}"/>
                </c:ext>
              </c:extLst>
            </c:dLbl>
            <c:dLbl>
              <c:idx val="14"/>
              <c:tx>
                <c:rich>
                  <a:bodyPr/>
                  <a:lstStyle/>
                  <a:p>
                    <a:fld id="{E9F39415-EABB-41D2-A8AF-0C77AD8E99F0}" type="CELLRANGE">
                      <a:rPr lang="es-AR"/>
                      <a:pPr/>
                      <a:t>[CELLRANGE]</a:t>
                    </a:fld>
                    <a:endParaRPr lang="es-AR"/>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E6AE-A444-BB40-337DD765879F}"/>
                </c:ext>
              </c:extLst>
            </c:dLbl>
            <c:dLbl>
              <c:idx val="15"/>
              <c:tx>
                <c:rich>
                  <a:bodyPr/>
                  <a:lstStyle/>
                  <a:p>
                    <a:fld id="{1128D4B0-F180-4CB6-BF86-398B7A3D51D1}" type="CELLRANGE">
                      <a:rPr lang="en-US"/>
                      <a:pPr/>
                      <a:t>[CELLRANGE]</a:t>
                    </a:fld>
                    <a:endParaRPr lang="es-AR"/>
                  </a:p>
                </c:rich>
              </c:tx>
              <c:dLblPos val="t"/>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F-E6AE-A444-BB40-337DD765879F}"/>
                </c:ext>
              </c:extLst>
            </c:dLbl>
            <c:dLbl>
              <c:idx val="16"/>
              <c:layout>
                <c:manualLayout>
                  <c:x val="-7.840938754147854E-2"/>
                  <c:y val="2.8198010099026668E-2"/>
                </c:manualLayout>
              </c:layout>
              <c:tx>
                <c:rich>
                  <a:bodyPr/>
                  <a:lstStyle/>
                  <a:p>
                    <a:fld id="{2183BFFA-74F7-4AAE-986D-A691585925E9}" type="CELLRANGE">
                      <a:rPr lang="en-US"/>
                      <a:pPr/>
                      <a:t>[CELLRANGE]</a:t>
                    </a:fld>
                    <a:endParaRPr lang="es-AR"/>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0-E6AE-A444-BB40-337DD765879F}"/>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s-AR"/>
              </a:p>
            </c:txPr>
            <c:dLblPos val="b"/>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trendline>
            <c:spPr>
              <a:ln w="19050" cap="rnd">
                <a:solidFill>
                  <a:schemeClr val="accent3">
                    <a:lumMod val="75000"/>
                  </a:schemeClr>
                </a:solidFill>
                <a:prstDash val="sysDot"/>
              </a:ln>
              <a:effectLst/>
            </c:spPr>
            <c:trendlineType val="linear"/>
            <c:dispRSqr val="0"/>
            <c:dispEq val="0"/>
          </c:trendline>
          <c:xVal>
            <c:numRef>
              <c:f>'% Empleo Asalariado'!$F$5:$F$21</c:f>
              <c:numCache>
                <c:formatCode>0%</c:formatCode>
                <c:ptCount val="17"/>
                <c:pt idx="0">
                  <c:v>0.28000000000000003</c:v>
                </c:pt>
                <c:pt idx="1">
                  <c:v>6.5000000000000002E-2</c:v>
                </c:pt>
                <c:pt idx="2">
                  <c:v>0.26600000000000001</c:v>
                </c:pt>
                <c:pt idx="3">
                  <c:v>0.16400000000000001</c:v>
                </c:pt>
                <c:pt idx="4">
                  <c:v>0.11799999999999999</c:v>
                </c:pt>
                <c:pt idx="5">
                  <c:v>0.157</c:v>
                </c:pt>
                <c:pt idx="6">
                  <c:v>0.17499999999999999</c:v>
                </c:pt>
                <c:pt idx="7">
                  <c:v>0.16200000000000001</c:v>
                </c:pt>
                <c:pt idx="8">
                  <c:v>0.186</c:v>
                </c:pt>
                <c:pt idx="9">
                  <c:v>0.16</c:v>
                </c:pt>
                <c:pt idx="10">
                  <c:v>0.121</c:v>
                </c:pt>
                <c:pt idx="11">
                  <c:v>0.13800000000000001</c:v>
                </c:pt>
                <c:pt idx="12">
                  <c:v>0.28375299999999998</c:v>
                </c:pt>
                <c:pt idx="13">
                  <c:v>0.1961</c:v>
                </c:pt>
                <c:pt idx="14">
                  <c:v>0.15783</c:v>
                </c:pt>
                <c:pt idx="15">
                  <c:v>0.133659</c:v>
                </c:pt>
                <c:pt idx="16">
                  <c:v>0.20671200000000001</c:v>
                </c:pt>
              </c:numCache>
            </c:numRef>
          </c:xVal>
          <c:yVal>
            <c:numRef>
              <c:f>'% Empleo Asalariado'!$E$5:$E$21</c:f>
              <c:numCache>
                <c:formatCode>0%</c:formatCode>
                <c:ptCount val="17"/>
                <c:pt idx="0">
                  <c:v>0.45623001098632798</c:v>
                </c:pt>
                <c:pt idx="1">
                  <c:v>0.73052001953125001</c:v>
                </c:pt>
                <c:pt idx="2">
                  <c:v>0.48799999237060498</c:v>
                </c:pt>
                <c:pt idx="3">
                  <c:v>0.74867996215820298</c:v>
                </c:pt>
                <c:pt idx="4">
                  <c:v>0.74287002563476601</c:v>
                </c:pt>
                <c:pt idx="5">
                  <c:v>0.56192001342773401</c:v>
                </c:pt>
                <c:pt idx="6">
                  <c:v>0.50268001556396502</c:v>
                </c:pt>
                <c:pt idx="7">
                  <c:v>0.612939987182617</c:v>
                </c:pt>
                <c:pt idx="8">
                  <c:v>0.59658000946044898</c:v>
                </c:pt>
                <c:pt idx="9">
                  <c:v>0.48676998138427696</c:v>
                </c:pt>
                <c:pt idx="10">
                  <c:v>0.68280998229980494</c:v>
                </c:pt>
                <c:pt idx="11">
                  <c:v>0.571430015563965</c:v>
                </c:pt>
                <c:pt idx="12">
                  <c:v>0.318610000610352</c:v>
                </c:pt>
                <c:pt idx="13">
                  <c:v>0.45623001098632798</c:v>
                </c:pt>
                <c:pt idx="14">
                  <c:v>0.318610000610352</c:v>
                </c:pt>
                <c:pt idx="15">
                  <c:v>0.73052001953125001</c:v>
                </c:pt>
                <c:pt idx="16">
                  <c:v>0.50268001556396502</c:v>
                </c:pt>
              </c:numCache>
            </c:numRef>
          </c:yVal>
          <c:smooth val="0"/>
          <c:extLst>
            <c:ext xmlns:c15="http://schemas.microsoft.com/office/drawing/2012/chart" uri="{02D57815-91ED-43cb-92C2-25804820EDAC}">
              <c15:datalabelsRange>
                <c15:f>'% Empleo Asalariado'!$C$5:$C$21</c15:f>
                <c15:dlblRangeCache>
                  <c:ptCount val="17"/>
                  <c:pt idx="0">
                    <c:v>Perú</c:v>
                  </c:pt>
                  <c:pt idx="1">
                    <c:v>Chile</c:v>
                  </c:pt>
                  <c:pt idx="2">
                    <c:v>Colombia</c:v>
                  </c:pt>
                  <c:pt idx="3">
                    <c:v>Costa Rica</c:v>
                  </c:pt>
                  <c:pt idx="4">
                    <c:v>Argentina</c:v>
                  </c:pt>
                  <c:pt idx="5">
                    <c:v>República Dominicana</c:v>
                  </c:pt>
                  <c:pt idx="6">
                    <c:v>Ecuador</c:v>
                  </c:pt>
                  <c:pt idx="7">
                    <c:v>El Salvador</c:v>
                  </c:pt>
                  <c:pt idx="8">
                    <c:v>Guatemala</c:v>
                  </c:pt>
                  <c:pt idx="9">
                    <c:v>Honduras</c:v>
                  </c:pt>
                  <c:pt idx="10">
                    <c:v>México</c:v>
                  </c:pt>
                  <c:pt idx="11">
                    <c:v>Paraguay</c:v>
                  </c:pt>
                  <c:pt idx="12">
                    <c:v>Bolivia</c:v>
                  </c:pt>
                  <c:pt idx="13">
                    <c:v>Perú (ronda 2)</c:v>
                  </c:pt>
                  <c:pt idx="14">
                    <c:v>Bolivia (ronda 2)</c:v>
                  </c:pt>
                  <c:pt idx="15">
                    <c:v>Chile (ronda 2)</c:v>
                  </c:pt>
                  <c:pt idx="16">
                    <c:v>Ecuador (ronda 2)</c:v>
                  </c:pt>
                </c15:dlblRangeCache>
              </c15:datalabelsRange>
            </c:ext>
            <c:ext xmlns:c16="http://schemas.microsoft.com/office/drawing/2014/chart" uri="{C3380CC4-5D6E-409C-BE32-E72D297353CC}">
              <c16:uniqueId val="{00000012-E6AE-A444-BB40-337DD765879F}"/>
            </c:ext>
          </c:extLst>
        </c:ser>
        <c:dLbls>
          <c:showLegendKey val="0"/>
          <c:showVal val="0"/>
          <c:showCatName val="0"/>
          <c:showSerName val="0"/>
          <c:showPercent val="0"/>
          <c:showBubbleSize val="0"/>
        </c:dLbls>
        <c:axId val="807130928"/>
        <c:axId val="806890112"/>
      </c:scatterChart>
      <c:valAx>
        <c:axId val="807130928"/>
        <c:scaling>
          <c:orientation val="minMax"/>
          <c:min val="5.000000000000001E-2"/>
        </c:scaling>
        <c:delete val="0"/>
        <c:axPos val="b"/>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sz="1600" b="1"/>
                  <a:t>% de trabajadores</a:t>
                </a:r>
                <a:r>
                  <a:rPr lang="en-US" sz="1600" b="1" baseline="0"/>
                  <a:t> que perdieron su empleo durante la cuarentena</a:t>
                </a:r>
                <a:endParaRPr lang="en-US" sz="1600" b="1"/>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s-AR"/>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AR"/>
          </a:p>
        </c:txPr>
        <c:crossAx val="806890112"/>
        <c:crosses val="autoZero"/>
        <c:crossBetween val="midCat"/>
      </c:valAx>
      <c:valAx>
        <c:axId val="806890112"/>
        <c:scaling>
          <c:orientation val="minMax"/>
          <c:max val="0.9"/>
          <c:min val="0.2"/>
        </c:scaling>
        <c:delete val="0"/>
        <c:axPos val="l"/>
        <c:title>
          <c:tx>
            <c:rich>
              <a:bodyPr rot="-54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sz="1600" b="1"/>
                  <a:t>% de trabajadores asalariados,pre-cuarentena</a:t>
                </a:r>
                <a:r>
                  <a:rPr lang="en-US" sz="1600" b="1" baseline="0"/>
                  <a:t> </a:t>
                </a:r>
                <a:r>
                  <a:rPr lang="en-US" sz="1600" b="1"/>
                  <a:t>(2019)</a:t>
                </a:r>
              </a:p>
            </c:rich>
          </c:tx>
          <c:overlay val="0"/>
          <c:spPr>
            <a:noFill/>
            <a:ln>
              <a:noFill/>
            </a:ln>
            <a:effectLst/>
          </c:spPr>
          <c:txPr>
            <a:bodyPr rot="-54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s-AR"/>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AR"/>
          </a:p>
        </c:txPr>
        <c:crossAx val="8071309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s-AR"/>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0" i="0" baseline="0" dirty="0" err="1">
                <a:effectLst/>
              </a:rPr>
              <a:t>Incidencia</a:t>
            </a:r>
            <a:r>
              <a:rPr lang="en-US" sz="1200" b="0" i="0" baseline="0" dirty="0">
                <a:effectLst/>
              </a:rPr>
              <a:t> de </a:t>
            </a:r>
            <a:r>
              <a:rPr lang="en-US" sz="1200" b="0" i="0" baseline="0" dirty="0" err="1">
                <a:effectLst/>
              </a:rPr>
              <a:t>pobreza</a:t>
            </a:r>
            <a:r>
              <a:rPr lang="en-US" sz="1200" b="0" i="0" baseline="0" dirty="0">
                <a:effectLst/>
              </a:rPr>
              <a:t> (2018) y </a:t>
            </a:r>
            <a:r>
              <a:rPr lang="en-US" sz="1200" b="0" i="0" baseline="0" dirty="0" err="1">
                <a:effectLst/>
              </a:rPr>
              <a:t>porcentaje</a:t>
            </a:r>
            <a:r>
              <a:rPr lang="en-US" sz="1200" b="0" i="0" baseline="0" dirty="0">
                <a:effectLst/>
              </a:rPr>
              <a:t> de </a:t>
            </a:r>
            <a:r>
              <a:rPr lang="en-US" sz="1200" b="0" i="0" baseline="0" dirty="0" err="1">
                <a:effectLst/>
              </a:rPr>
              <a:t>hogares</a:t>
            </a:r>
            <a:r>
              <a:rPr lang="en-US" sz="1200" b="0" i="0" baseline="0" dirty="0">
                <a:effectLst/>
              </a:rPr>
              <a:t> que </a:t>
            </a:r>
            <a:r>
              <a:rPr lang="en-US" sz="1200" b="0" i="0" baseline="0" dirty="0" err="1">
                <a:effectLst/>
              </a:rPr>
              <a:t>reportaron</a:t>
            </a:r>
            <a:r>
              <a:rPr lang="en-US" sz="1200" b="0" i="0" baseline="0" dirty="0">
                <a:effectLst/>
              </a:rPr>
              <a:t> una </a:t>
            </a:r>
            <a:r>
              <a:rPr lang="en-US" sz="1200" b="0" i="0" baseline="0" dirty="0" err="1">
                <a:effectLst/>
              </a:rPr>
              <a:t>reducción</a:t>
            </a:r>
            <a:r>
              <a:rPr lang="en-US" sz="1200" b="0" i="0" baseline="0" dirty="0">
                <a:effectLst/>
              </a:rPr>
              <a:t> de </a:t>
            </a:r>
            <a:r>
              <a:rPr lang="en-US" sz="1200" b="0" i="0" baseline="0" dirty="0" err="1">
                <a:effectLst/>
              </a:rPr>
              <a:t>su</a:t>
            </a:r>
            <a:r>
              <a:rPr lang="en-US" sz="1200" b="0" i="0" baseline="0" dirty="0">
                <a:effectLst/>
              </a:rPr>
              <a:t> </a:t>
            </a:r>
            <a:r>
              <a:rPr lang="en-US" sz="1200" b="0" i="0" baseline="0" dirty="0" err="1">
                <a:effectLst/>
              </a:rPr>
              <a:t>ingreso</a:t>
            </a:r>
            <a:r>
              <a:rPr lang="en-US" sz="1200" b="0" i="0" baseline="0" dirty="0">
                <a:effectLst/>
              </a:rPr>
              <a:t> (mayo 2020)</a:t>
            </a:r>
            <a:endParaRPr lang="en-PE" sz="1050"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AR"/>
        </a:p>
      </c:txPr>
    </c:title>
    <c:autoTitleDeleted val="0"/>
    <c:plotArea>
      <c:layout/>
      <c:scatterChart>
        <c:scatterStyle val="lineMarker"/>
        <c:varyColors val="0"/>
        <c:ser>
          <c:idx val="0"/>
          <c:order val="0"/>
          <c:spPr>
            <a:ln w="19050" cap="rnd">
              <a:noFill/>
              <a:round/>
            </a:ln>
            <a:effectLst/>
          </c:spPr>
          <c:marker>
            <c:symbol val="circle"/>
            <c:size val="7"/>
            <c:spPr>
              <a:solidFill>
                <a:srgbClr val="0070C0"/>
              </a:solidFill>
              <a:ln w="9525">
                <a:solidFill>
                  <a:srgbClr val="0070C0"/>
                </a:solidFill>
              </a:ln>
              <a:effectLst/>
            </c:spPr>
          </c:marker>
          <c:dPt>
            <c:idx val="3"/>
            <c:marker>
              <c:symbol val="circle"/>
              <c:size val="7"/>
              <c:spPr>
                <a:solidFill>
                  <a:srgbClr val="C00000"/>
                </a:solidFill>
                <a:ln w="9525">
                  <a:solidFill>
                    <a:srgbClr val="C00000"/>
                  </a:solidFill>
                </a:ln>
                <a:effectLst/>
              </c:spPr>
            </c:marker>
            <c:bubble3D val="0"/>
            <c:extLst>
              <c:ext xmlns:c16="http://schemas.microsoft.com/office/drawing/2014/chart" uri="{C3380CC4-5D6E-409C-BE32-E72D297353CC}">
                <c16:uniqueId val="{00000003-4B01-094E-B5A4-D64253E29D0D}"/>
              </c:ext>
            </c:extLst>
          </c:dPt>
          <c:dPt>
            <c:idx val="4"/>
            <c:marker>
              <c:symbol val="circle"/>
              <c:size val="7"/>
              <c:spPr>
                <a:solidFill>
                  <a:srgbClr val="C00000"/>
                </a:solidFill>
                <a:ln w="9525">
                  <a:solidFill>
                    <a:srgbClr val="C00000"/>
                  </a:solidFill>
                </a:ln>
                <a:effectLst/>
              </c:spPr>
            </c:marker>
            <c:bubble3D val="0"/>
            <c:extLst>
              <c:ext xmlns:c16="http://schemas.microsoft.com/office/drawing/2014/chart" uri="{C3380CC4-5D6E-409C-BE32-E72D297353CC}">
                <c16:uniqueId val="{00000004-4B01-094E-B5A4-D64253E29D0D}"/>
              </c:ext>
            </c:extLst>
          </c:dPt>
          <c:dPt>
            <c:idx val="6"/>
            <c:marker>
              <c:symbol val="circle"/>
              <c:size val="7"/>
              <c:spPr>
                <a:solidFill>
                  <a:srgbClr val="C00000"/>
                </a:solidFill>
                <a:ln w="9525">
                  <a:solidFill>
                    <a:srgbClr val="C00000"/>
                  </a:solidFill>
                </a:ln>
                <a:effectLst/>
              </c:spPr>
            </c:marker>
            <c:bubble3D val="0"/>
            <c:extLst>
              <c:ext xmlns:c16="http://schemas.microsoft.com/office/drawing/2014/chart" uri="{C3380CC4-5D6E-409C-BE32-E72D297353CC}">
                <c16:uniqueId val="{00000006-4B01-094E-B5A4-D64253E29D0D}"/>
              </c:ext>
            </c:extLst>
          </c:dPt>
          <c:dPt>
            <c:idx val="10"/>
            <c:marker>
              <c:symbol val="circle"/>
              <c:size val="7"/>
              <c:spPr>
                <a:solidFill>
                  <a:srgbClr val="C00000"/>
                </a:solidFill>
                <a:ln w="9525">
                  <a:solidFill>
                    <a:srgbClr val="C00000"/>
                  </a:solidFill>
                </a:ln>
                <a:effectLst/>
              </c:spPr>
            </c:marker>
            <c:bubble3D val="0"/>
            <c:extLst>
              <c:ext xmlns:c16="http://schemas.microsoft.com/office/drawing/2014/chart" uri="{C3380CC4-5D6E-409C-BE32-E72D297353CC}">
                <c16:uniqueId val="{0000000A-4B01-094E-B5A4-D64253E29D0D}"/>
              </c:ext>
            </c:extLst>
          </c:dPt>
          <c:dLbls>
            <c:dLbl>
              <c:idx val="0"/>
              <c:tx>
                <c:rich>
                  <a:bodyPr/>
                  <a:lstStyle/>
                  <a:p>
                    <a:fld id="{5FD818B8-A8D4-45C5-BDE2-36F72C7B00C3}" type="CELLRANGE">
                      <a:rPr lang="en-US"/>
                      <a:pPr/>
                      <a:t>[CELLRANGE]</a:t>
                    </a:fld>
                    <a:endParaRPr lang="es-AR"/>
                  </a:p>
                </c:rich>
              </c:tx>
              <c:dLblPos val="l"/>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B01-094E-B5A4-D64253E29D0D}"/>
                </c:ext>
              </c:extLst>
            </c:dLbl>
            <c:dLbl>
              <c:idx val="1"/>
              <c:tx>
                <c:rich>
                  <a:bodyPr/>
                  <a:lstStyle/>
                  <a:p>
                    <a:fld id="{C5B7904D-5C4F-4AAC-9AE8-A5B75C6A50A5}" type="CELLRANGE">
                      <a:rPr lang="en-US"/>
                      <a:pPr/>
                      <a:t>[CELLRANGE]</a:t>
                    </a:fld>
                    <a:endParaRPr lang="es-AR"/>
                  </a:p>
                </c:rich>
              </c:tx>
              <c:dLblPos val="t"/>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4B01-094E-B5A4-D64253E29D0D}"/>
                </c:ext>
              </c:extLst>
            </c:dLbl>
            <c:dLbl>
              <c:idx val="2"/>
              <c:tx>
                <c:rich>
                  <a:bodyPr/>
                  <a:lstStyle/>
                  <a:p>
                    <a:fld id="{07A67567-34F0-400D-A010-A5271468AF64}" type="CELLRANGE">
                      <a:rPr lang="es-AR"/>
                      <a:pPr/>
                      <a:t>[CELLRANGE]</a:t>
                    </a:fld>
                    <a:endParaRPr lang="es-AR"/>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B01-094E-B5A4-D64253E29D0D}"/>
                </c:ext>
              </c:extLst>
            </c:dLbl>
            <c:dLbl>
              <c:idx val="3"/>
              <c:tx>
                <c:rich>
                  <a:bodyPr/>
                  <a:lstStyle/>
                  <a:p>
                    <a:fld id="{15331B6C-B5B5-4CAE-8B01-0FE5DC3F84F1}" type="CELLRANGE">
                      <a:rPr lang="en-US"/>
                      <a:pPr/>
                      <a:t>[CELLRANGE]</a:t>
                    </a:fld>
                    <a:endParaRPr lang="es-AR"/>
                  </a:p>
                </c:rich>
              </c:tx>
              <c:dLblPos val="t"/>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4B01-094E-B5A4-D64253E29D0D}"/>
                </c:ext>
              </c:extLst>
            </c:dLbl>
            <c:dLbl>
              <c:idx val="4"/>
              <c:tx>
                <c:rich>
                  <a:bodyPr/>
                  <a:lstStyle/>
                  <a:p>
                    <a:fld id="{5B9E3357-18CD-431E-B26C-DE5CBFA17FA0}" type="CELLRANGE">
                      <a:rPr lang="en-US"/>
                      <a:pPr/>
                      <a:t>[CELLRANGE]</a:t>
                    </a:fld>
                    <a:endParaRPr lang="es-AR"/>
                  </a:p>
                </c:rich>
              </c:tx>
              <c:dLblPos val="l"/>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4B01-094E-B5A4-D64253E29D0D}"/>
                </c:ext>
              </c:extLst>
            </c:dLbl>
            <c:dLbl>
              <c:idx val="5"/>
              <c:tx>
                <c:rich>
                  <a:bodyPr/>
                  <a:lstStyle/>
                  <a:p>
                    <a:fld id="{4083E829-5F39-4320-B7C8-7CE080CEF970}" type="CELLRANGE">
                      <a:rPr lang="es-AR"/>
                      <a:pPr/>
                      <a:t>[CELLRANGE]</a:t>
                    </a:fld>
                    <a:endParaRPr lang="es-AR"/>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B01-094E-B5A4-D64253E29D0D}"/>
                </c:ext>
              </c:extLst>
            </c:dLbl>
            <c:dLbl>
              <c:idx val="6"/>
              <c:tx>
                <c:rich>
                  <a:bodyPr/>
                  <a:lstStyle/>
                  <a:p>
                    <a:fld id="{8CFA3E83-F1CB-4BE6-ABA8-BC4F79AD4317}" type="CELLRANGE">
                      <a:rPr lang="en-US"/>
                      <a:pPr/>
                      <a:t>[CELLRANGE]</a:t>
                    </a:fld>
                    <a:endParaRPr lang="es-AR"/>
                  </a:p>
                </c:rich>
              </c:tx>
              <c:dLblPos val="t"/>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4B01-094E-B5A4-D64253E29D0D}"/>
                </c:ext>
              </c:extLst>
            </c:dLbl>
            <c:dLbl>
              <c:idx val="7"/>
              <c:tx>
                <c:rich>
                  <a:bodyPr/>
                  <a:lstStyle/>
                  <a:p>
                    <a:fld id="{6A62167B-4CE8-499E-A155-7B6260886453}" type="CELLRANGE">
                      <a:rPr lang="en-US"/>
                      <a:pPr/>
                      <a:t>[CELLRANGE]</a:t>
                    </a:fld>
                    <a:endParaRPr lang="es-AR"/>
                  </a:p>
                </c:rich>
              </c:tx>
              <c:dLblPos val="t"/>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4B01-094E-B5A4-D64253E29D0D}"/>
                </c:ext>
              </c:extLst>
            </c:dLbl>
            <c:dLbl>
              <c:idx val="8"/>
              <c:tx>
                <c:rich>
                  <a:bodyPr/>
                  <a:lstStyle/>
                  <a:p>
                    <a:fld id="{12A49532-D382-4CD2-857B-DFF6D54ABC8C}" type="CELLRANGE">
                      <a:rPr lang="es-AR"/>
                      <a:pPr/>
                      <a:t>[CELLRANGE]</a:t>
                    </a:fld>
                    <a:endParaRPr lang="es-AR"/>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4B01-094E-B5A4-D64253E29D0D}"/>
                </c:ext>
              </c:extLst>
            </c:dLbl>
            <c:dLbl>
              <c:idx val="9"/>
              <c:tx>
                <c:rich>
                  <a:bodyPr/>
                  <a:lstStyle/>
                  <a:p>
                    <a:fld id="{81F17AD4-85EE-4C60-B157-38B1024D0E24}" type="CELLRANGE">
                      <a:rPr lang="es-AR"/>
                      <a:pPr/>
                      <a:t>[CELLRANGE]</a:t>
                    </a:fld>
                    <a:endParaRPr lang="es-AR"/>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4B01-094E-B5A4-D64253E29D0D}"/>
                </c:ext>
              </c:extLst>
            </c:dLbl>
            <c:dLbl>
              <c:idx val="10"/>
              <c:tx>
                <c:rich>
                  <a:bodyPr/>
                  <a:lstStyle/>
                  <a:p>
                    <a:fld id="{54F5B4F4-14B6-4439-B6D4-B28E0B12A62E}" type="CELLRANGE">
                      <a:rPr lang="es-AR"/>
                      <a:pPr/>
                      <a:t>[CELLRANGE]</a:t>
                    </a:fld>
                    <a:endParaRPr lang="es-AR"/>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4B01-094E-B5A4-D64253E29D0D}"/>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s-AR"/>
              </a:p>
            </c:txPr>
            <c:dLblPos val="b"/>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trendline>
            <c:spPr>
              <a:ln w="19050" cap="rnd">
                <a:solidFill>
                  <a:schemeClr val="accent3">
                    <a:lumMod val="75000"/>
                  </a:schemeClr>
                </a:solidFill>
                <a:prstDash val="sysDot"/>
              </a:ln>
              <a:effectLst/>
            </c:spPr>
            <c:trendlineType val="linear"/>
            <c:dispRSqr val="0"/>
            <c:dispEq val="0"/>
          </c:trendline>
          <c:xVal>
            <c:numRef>
              <c:f>'Poverty Headcount'!$C$5:$C$15</c:f>
              <c:numCache>
                <c:formatCode>0.00%</c:formatCode>
                <c:ptCount val="11"/>
                <c:pt idx="0">
                  <c:v>0.109</c:v>
                </c:pt>
                <c:pt idx="1">
                  <c:v>0.27800000000000002</c:v>
                </c:pt>
                <c:pt idx="2">
                  <c:v>0.25700000000000001</c:v>
                </c:pt>
                <c:pt idx="3">
                  <c:v>0.24199999999999999</c:v>
                </c:pt>
                <c:pt idx="4">
                  <c:v>0.23100000000000001</c:v>
                </c:pt>
                <c:pt idx="5">
                  <c:v>0.23</c:v>
                </c:pt>
                <c:pt idx="6">
                  <c:v>0.221</c:v>
                </c:pt>
                <c:pt idx="7">
                  <c:v>0.17</c:v>
                </c:pt>
                <c:pt idx="8">
                  <c:v>0.13800000000000001</c:v>
                </c:pt>
                <c:pt idx="9">
                  <c:v>9.6000000000000002E-2</c:v>
                </c:pt>
                <c:pt idx="10">
                  <c:v>3.7000000000000005E-2</c:v>
                </c:pt>
              </c:numCache>
            </c:numRef>
          </c:xVal>
          <c:yVal>
            <c:numRef>
              <c:f>'Poverty Headcount'!$D$5:$D$15</c:f>
              <c:numCache>
                <c:formatCode>0.00%</c:formatCode>
                <c:ptCount val="11"/>
                <c:pt idx="0">
                  <c:v>0.63100000000000001</c:v>
                </c:pt>
                <c:pt idx="1">
                  <c:v>0.71699999999999997</c:v>
                </c:pt>
                <c:pt idx="2">
                  <c:v>0.68799999999999994</c:v>
                </c:pt>
                <c:pt idx="3">
                  <c:v>0.73799999999999999</c:v>
                </c:pt>
                <c:pt idx="4">
                  <c:v>0.7</c:v>
                </c:pt>
                <c:pt idx="5">
                  <c:v>0.6</c:v>
                </c:pt>
                <c:pt idx="6">
                  <c:v>0.81399999999999995</c:v>
                </c:pt>
                <c:pt idx="7">
                  <c:v>0.63700000000000001</c:v>
                </c:pt>
                <c:pt idx="8">
                  <c:v>0.59199999999999997</c:v>
                </c:pt>
                <c:pt idx="9">
                  <c:v>0.40100000000000002</c:v>
                </c:pt>
                <c:pt idx="10">
                  <c:v>0.53900000000000003</c:v>
                </c:pt>
              </c:numCache>
            </c:numRef>
          </c:yVal>
          <c:smooth val="0"/>
          <c:extLst>
            <c:ext xmlns:c15="http://schemas.microsoft.com/office/drawing/2012/chart" uri="{02D57815-91ED-43cb-92C2-25804820EDAC}">
              <c15:datalabelsRange>
                <c15:f>'Poverty Headcount'!$B$5:$B$15</c15:f>
                <c15:dlblRangeCache>
                  <c:ptCount val="11"/>
                  <c:pt idx="0">
                    <c:v>Costa Rica</c:v>
                  </c:pt>
                  <c:pt idx="1">
                    <c:v>Colombia</c:v>
                  </c:pt>
                  <c:pt idx="2">
                    <c:v>El Salvador</c:v>
                  </c:pt>
                  <c:pt idx="3">
                    <c:v>Ecuador</c:v>
                  </c:pt>
                  <c:pt idx="4">
                    <c:v>Bolivia</c:v>
                  </c:pt>
                  <c:pt idx="5">
                    <c:v>México</c:v>
                  </c:pt>
                  <c:pt idx="6">
                    <c:v>Perú</c:v>
                  </c:pt>
                  <c:pt idx="7">
                    <c:v>Paraguay</c:v>
                  </c:pt>
                  <c:pt idx="8">
                    <c:v>República Dominicana</c:v>
                  </c:pt>
                  <c:pt idx="9">
                    <c:v>Argentina</c:v>
                  </c:pt>
                  <c:pt idx="10">
                    <c:v>Chile</c:v>
                  </c:pt>
                </c15:dlblRangeCache>
              </c15:datalabelsRange>
            </c:ext>
            <c:ext xmlns:c16="http://schemas.microsoft.com/office/drawing/2014/chart" uri="{C3380CC4-5D6E-409C-BE32-E72D297353CC}">
              <c16:uniqueId val="{0000000C-4B01-094E-B5A4-D64253E29D0D}"/>
            </c:ext>
          </c:extLst>
        </c:ser>
        <c:dLbls>
          <c:showLegendKey val="0"/>
          <c:showVal val="0"/>
          <c:showCatName val="0"/>
          <c:showSerName val="0"/>
          <c:showPercent val="0"/>
          <c:showBubbleSize val="0"/>
        </c:dLbls>
        <c:axId val="815716864"/>
        <c:axId val="782329120"/>
      </c:scatterChart>
      <c:valAx>
        <c:axId val="815716864"/>
        <c:scaling>
          <c:orientation val="minMax"/>
        </c:scaling>
        <c:delete val="0"/>
        <c:axPos val="b"/>
        <c:title>
          <c:tx>
            <c:rich>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r>
                  <a:rPr lang="en-US" sz="1200" b="1" dirty="0" err="1"/>
                  <a:t>Incidencia</a:t>
                </a:r>
                <a:r>
                  <a:rPr lang="en-US" sz="1200" b="1" baseline="0" dirty="0"/>
                  <a:t> de </a:t>
                </a:r>
                <a:r>
                  <a:rPr lang="en-US" sz="1200" b="1" baseline="0" dirty="0" err="1"/>
                  <a:t>Pobreza</a:t>
                </a:r>
                <a:r>
                  <a:rPr lang="en-US" sz="1200" b="1" baseline="0" dirty="0"/>
                  <a:t>, 2018 </a:t>
                </a:r>
                <a:r>
                  <a:rPr lang="en-US" sz="1200" b="1" dirty="0"/>
                  <a:t>(5.5 USD/</a:t>
                </a:r>
                <a:r>
                  <a:rPr lang="en-US" sz="1200" b="1" dirty="0" err="1"/>
                  <a:t>día</a:t>
                </a:r>
                <a:r>
                  <a:rPr lang="en-US" sz="1200" b="1" dirty="0"/>
                  <a:t>)</a:t>
                </a:r>
              </a:p>
            </c:rich>
          </c:tx>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s-AR"/>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crossAx val="782329120"/>
        <c:crosses val="autoZero"/>
        <c:crossBetween val="midCat"/>
      </c:valAx>
      <c:valAx>
        <c:axId val="782329120"/>
        <c:scaling>
          <c:orientation val="minMax"/>
          <c:min val="0.30000000000000004"/>
        </c:scaling>
        <c:delete val="0"/>
        <c:axPos val="l"/>
        <c:title>
          <c:tx>
            <c:rich>
              <a:bodyPr rot="-54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r>
                  <a:rPr lang="en-US" sz="1200" b="1" dirty="0"/>
                  <a:t>% de </a:t>
                </a:r>
                <a:r>
                  <a:rPr lang="en-US" sz="1200" b="1" dirty="0" err="1"/>
                  <a:t>hogares</a:t>
                </a:r>
                <a:r>
                  <a:rPr lang="en-US" sz="1200" b="1" baseline="0" dirty="0"/>
                  <a:t> que </a:t>
                </a:r>
                <a:r>
                  <a:rPr lang="en-US" sz="1200" b="1" baseline="0" dirty="0" err="1"/>
                  <a:t>reportaton</a:t>
                </a:r>
                <a:r>
                  <a:rPr lang="en-US" sz="1200" b="1" baseline="0" dirty="0"/>
                  <a:t> una </a:t>
                </a:r>
                <a:r>
                  <a:rPr lang="en-US" sz="1200" b="1" baseline="0" dirty="0" err="1"/>
                  <a:t>reducción</a:t>
                </a:r>
                <a:r>
                  <a:rPr lang="en-US" sz="1200" b="1" baseline="0" dirty="0"/>
                  <a:t> de </a:t>
                </a:r>
                <a:r>
                  <a:rPr lang="en-US" sz="1200" b="1" baseline="0" dirty="0" err="1"/>
                  <a:t>su</a:t>
                </a:r>
                <a:r>
                  <a:rPr lang="en-US" sz="1200" b="1" baseline="0" dirty="0"/>
                  <a:t> </a:t>
                </a:r>
                <a:r>
                  <a:rPr lang="en-US" sz="1200" b="1" baseline="0" dirty="0" err="1"/>
                  <a:t>ingreso</a:t>
                </a:r>
                <a:r>
                  <a:rPr lang="en-US" sz="1200" b="1" baseline="0" dirty="0"/>
                  <a:t> </a:t>
                </a:r>
              </a:p>
            </c:rich>
          </c:tx>
          <c:overlay val="0"/>
          <c:spPr>
            <a:noFill/>
            <a:ln>
              <a:noFill/>
            </a:ln>
            <a:effectLst/>
          </c:spPr>
          <c:txPr>
            <a:bodyPr rot="-54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s-AR"/>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crossAx val="81571686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s-AR"/>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0" i="0" baseline="0" dirty="0" err="1">
                <a:effectLst/>
              </a:rPr>
              <a:t>Índice</a:t>
            </a:r>
            <a:r>
              <a:rPr lang="en-US" sz="1200" b="0" i="0" baseline="0" dirty="0">
                <a:effectLst/>
              </a:rPr>
              <a:t> de </a:t>
            </a:r>
            <a:r>
              <a:rPr lang="en-US" sz="1200" b="0" i="0" baseline="0" dirty="0" err="1">
                <a:effectLst/>
              </a:rPr>
              <a:t>seguridad</a:t>
            </a:r>
            <a:r>
              <a:rPr lang="en-US" sz="1200" b="0" i="0" baseline="0" dirty="0">
                <a:effectLst/>
              </a:rPr>
              <a:t> alimentaria (2019) y </a:t>
            </a:r>
            <a:r>
              <a:rPr lang="en-US" sz="1200" b="0" i="0" baseline="0" dirty="0" err="1">
                <a:effectLst/>
              </a:rPr>
              <a:t>porcentaje</a:t>
            </a:r>
            <a:r>
              <a:rPr lang="en-US" sz="1200" b="0" i="0" baseline="0" dirty="0">
                <a:effectLst/>
              </a:rPr>
              <a:t> de </a:t>
            </a:r>
            <a:r>
              <a:rPr lang="en-US" sz="1200" b="0" i="0" baseline="0" dirty="0" err="1">
                <a:effectLst/>
              </a:rPr>
              <a:t>hogares</a:t>
            </a:r>
            <a:r>
              <a:rPr lang="en-US" sz="1200" b="0" i="0" baseline="0" dirty="0">
                <a:effectLst/>
              </a:rPr>
              <a:t> que se </a:t>
            </a:r>
            <a:r>
              <a:rPr lang="en-US" sz="1200" b="0" i="0" baseline="0" dirty="0" err="1">
                <a:effectLst/>
              </a:rPr>
              <a:t>quedaron</a:t>
            </a:r>
            <a:r>
              <a:rPr lang="en-US" sz="1200" b="0" i="0" baseline="0" dirty="0">
                <a:effectLst/>
              </a:rPr>
              <a:t> sin comida (mayo y </a:t>
            </a:r>
            <a:r>
              <a:rPr lang="en-US" sz="1200" b="0" i="0" baseline="0" dirty="0" err="1">
                <a:effectLst/>
              </a:rPr>
              <a:t>junio</a:t>
            </a:r>
            <a:r>
              <a:rPr lang="en-US" sz="1200" b="0" i="0" baseline="0" dirty="0">
                <a:effectLst/>
              </a:rPr>
              <a:t> 2020)</a:t>
            </a:r>
            <a:endParaRPr lang="en-PE" sz="1200"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AR"/>
        </a:p>
      </c:txPr>
    </c:title>
    <c:autoTitleDeleted val="0"/>
    <c:plotArea>
      <c:layout/>
      <c:scatterChart>
        <c:scatterStyle val="lineMarker"/>
        <c:varyColors val="0"/>
        <c:ser>
          <c:idx val="0"/>
          <c:order val="0"/>
          <c:tx>
            <c:strRef>
              <c:f>'Seguridad Alimentaria'!$E$2</c:f>
              <c:strCache>
                <c:ptCount val="1"/>
                <c:pt idx="0">
                  <c:v>% households that ran out of food because of a lack of money or other resources (last 30 days)</c:v>
                </c:pt>
              </c:strCache>
            </c:strRef>
          </c:tx>
          <c:spPr>
            <a:ln w="19050" cap="rnd">
              <a:noFill/>
              <a:round/>
            </a:ln>
            <a:effectLst/>
          </c:spPr>
          <c:marker>
            <c:symbol val="circle"/>
            <c:size val="5"/>
            <c:spPr>
              <a:solidFill>
                <a:srgbClr val="0070C0"/>
              </a:solidFill>
              <a:ln w="9525">
                <a:solidFill>
                  <a:srgbClr val="0070C0"/>
                </a:solidFill>
              </a:ln>
              <a:effectLst/>
            </c:spPr>
          </c:marker>
          <c:dPt>
            <c:idx val="0"/>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00-BE80-D74B-A27F-4B294E4E166B}"/>
              </c:ext>
            </c:extLst>
          </c:dPt>
          <c:dPt>
            <c:idx val="5"/>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01-BE80-D74B-A27F-4B294E4E166B}"/>
              </c:ext>
            </c:extLst>
          </c:dPt>
          <c:dPt>
            <c:idx val="6"/>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02-BE80-D74B-A27F-4B294E4E166B}"/>
              </c:ext>
            </c:extLst>
          </c:dPt>
          <c:dPt>
            <c:idx val="11"/>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03-BE80-D74B-A27F-4B294E4E166B}"/>
              </c:ext>
            </c:extLst>
          </c:dPt>
          <c:dPt>
            <c:idx val="13"/>
            <c:marker>
              <c:symbol val="circle"/>
              <c:size val="5"/>
              <c:spPr>
                <a:solidFill>
                  <a:srgbClr val="FF0000"/>
                </a:solidFill>
                <a:ln w="9525">
                  <a:solidFill>
                    <a:srgbClr val="0070C0"/>
                  </a:solidFill>
                </a:ln>
                <a:effectLst/>
              </c:spPr>
            </c:marker>
            <c:bubble3D val="0"/>
            <c:extLst>
              <c:ext xmlns:c16="http://schemas.microsoft.com/office/drawing/2014/chart" uri="{C3380CC4-5D6E-409C-BE32-E72D297353CC}">
                <c16:uniqueId val="{00000010-BE80-D74B-A27F-4B294E4E166B}"/>
              </c:ext>
            </c:extLst>
          </c:dPt>
          <c:dPt>
            <c:idx val="14"/>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04-BE80-D74B-A27F-4B294E4E166B}"/>
              </c:ext>
            </c:extLst>
          </c:dPt>
          <c:dPt>
            <c:idx val="15"/>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05-BE80-D74B-A27F-4B294E4E166B}"/>
              </c:ext>
            </c:extLst>
          </c:dPt>
          <c:dPt>
            <c:idx val="16"/>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06-BE80-D74B-A27F-4B294E4E166B}"/>
              </c:ext>
            </c:extLst>
          </c:dPt>
          <c:dLbls>
            <c:dLbl>
              <c:idx val="0"/>
              <c:tx>
                <c:rich>
                  <a:bodyPr/>
                  <a:lstStyle/>
                  <a:p>
                    <a:fld id="{D51B6AA3-17E9-4337-946B-45C758F2C0AE}" type="CELLRANGE">
                      <a:rPr lang="es-AR"/>
                      <a:pPr/>
                      <a:t>[CELLRANGE]</a:t>
                    </a:fld>
                    <a:endParaRPr lang="es-AR"/>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BE80-D74B-A27F-4B294E4E166B}"/>
                </c:ext>
              </c:extLst>
            </c:dLbl>
            <c:dLbl>
              <c:idx val="1"/>
              <c:tx>
                <c:rich>
                  <a:bodyPr/>
                  <a:lstStyle/>
                  <a:p>
                    <a:fld id="{197EF1DC-CA6F-4528-88E3-E8BB5A6A07B9}" type="CELLRANGE">
                      <a:rPr lang="es-AR"/>
                      <a:pPr/>
                      <a:t>[CELLRANGE]</a:t>
                    </a:fld>
                    <a:endParaRPr lang="es-AR"/>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BE80-D74B-A27F-4B294E4E166B}"/>
                </c:ext>
              </c:extLst>
            </c:dLbl>
            <c:dLbl>
              <c:idx val="2"/>
              <c:tx>
                <c:rich>
                  <a:bodyPr/>
                  <a:lstStyle/>
                  <a:p>
                    <a:fld id="{61492690-1C68-48E9-B5C6-9E70693B536B}" type="CELLRANGE">
                      <a:rPr lang="es-AR"/>
                      <a:pPr/>
                      <a:t>[CELLRANGE]</a:t>
                    </a:fld>
                    <a:endParaRPr lang="es-AR"/>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BE80-D74B-A27F-4B294E4E166B}"/>
                </c:ext>
              </c:extLst>
            </c:dLbl>
            <c:dLbl>
              <c:idx val="3"/>
              <c:tx>
                <c:rich>
                  <a:bodyPr/>
                  <a:lstStyle/>
                  <a:p>
                    <a:fld id="{C832E5AC-E184-401F-9DEE-4C05C84E5026}" type="CELLRANGE">
                      <a:rPr lang="es-AR"/>
                      <a:pPr/>
                      <a:t>[CELLRANGE]</a:t>
                    </a:fld>
                    <a:endParaRPr lang="es-AR"/>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BE80-D74B-A27F-4B294E4E166B}"/>
                </c:ext>
              </c:extLst>
            </c:dLbl>
            <c:dLbl>
              <c:idx val="4"/>
              <c:tx>
                <c:rich>
                  <a:bodyPr/>
                  <a:lstStyle/>
                  <a:p>
                    <a:fld id="{F4FB6252-E009-45A2-8462-BB3C90E34978}" type="CELLRANGE">
                      <a:rPr lang="es-AR"/>
                      <a:pPr/>
                      <a:t>[CELLRANGE]</a:t>
                    </a:fld>
                    <a:endParaRPr lang="es-AR"/>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BE80-D74B-A27F-4B294E4E166B}"/>
                </c:ext>
              </c:extLst>
            </c:dLbl>
            <c:dLbl>
              <c:idx val="5"/>
              <c:tx>
                <c:rich>
                  <a:bodyPr/>
                  <a:lstStyle/>
                  <a:p>
                    <a:fld id="{6840F4C7-E9CA-47C2-A5B7-AE1F7603D71A}" type="CELLRANGE">
                      <a:rPr lang="es-AR"/>
                      <a:pPr/>
                      <a:t>[CELLRANGE]</a:t>
                    </a:fld>
                    <a:endParaRPr lang="es-AR"/>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BE80-D74B-A27F-4B294E4E166B}"/>
                </c:ext>
              </c:extLst>
            </c:dLbl>
            <c:dLbl>
              <c:idx val="6"/>
              <c:tx>
                <c:rich>
                  <a:bodyPr/>
                  <a:lstStyle/>
                  <a:p>
                    <a:fld id="{F7C4410A-9497-4223-A117-0FB78E437C60}" type="CELLRANGE">
                      <a:rPr lang="es-AR"/>
                      <a:pPr/>
                      <a:t>[CELLRANGE]</a:t>
                    </a:fld>
                    <a:endParaRPr lang="es-AR"/>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BE80-D74B-A27F-4B294E4E166B}"/>
                </c:ext>
              </c:extLst>
            </c:dLbl>
            <c:dLbl>
              <c:idx val="7"/>
              <c:tx>
                <c:rich>
                  <a:bodyPr/>
                  <a:lstStyle/>
                  <a:p>
                    <a:fld id="{9354D9CA-4B83-4F7C-8A27-3DD04C123160}" type="CELLRANGE">
                      <a:rPr lang="es-AR"/>
                      <a:pPr/>
                      <a:t>[CELLRANGE]</a:t>
                    </a:fld>
                    <a:endParaRPr lang="es-AR"/>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BE80-D74B-A27F-4B294E4E166B}"/>
                </c:ext>
              </c:extLst>
            </c:dLbl>
            <c:dLbl>
              <c:idx val="8"/>
              <c:tx>
                <c:rich>
                  <a:bodyPr/>
                  <a:lstStyle/>
                  <a:p>
                    <a:fld id="{F9C2A3CE-47EB-4F41-B4C4-F8A3A7F32C5A}" type="CELLRANGE">
                      <a:rPr lang="es-AR"/>
                      <a:pPr/>
                      <a:t>[CELLRANGE]</a:t>
                    </a:fld>
                    <a:endParaRPr lang="es-AR"/>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BE80-D74B-A27F-4B294E4E166B}"/>
                </c:ext>
              </c:extLst>
            </c:dLbl>
            <c:dLbl>
              <c:idx val="9"/>
              <c:tx>
                <c:rich>
                  <a:bodyPr/>
                  <a:lstStyle/>
                  <a:p>
                    <a:fld id="{92A71278-D085-4F48-845A-1005C8891BE3}" type="CELLRANGE">
                      <a:rPr lang="es-AR"/>
                      <a:pPr/>
                      <a:t>[CELLRANGE]</a:t>
                    </a:fld>
                    <a:endParaRPr lang="es-AR"/>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BE80-D74B-A27F-4B294E4E166B}"/>
                </c:ext>
              </c:extLst>
            </c:dLbl>
            <c:dLbl>
              <c:idx val="10"/>
              <c:tx>
                <c:rich>
                  <a:bodyPr/>
                  <a:lstStyle/>
                  <a:p>
                    <a:fld id="{0B40D33D-2A90-4CB5-B932-DA5A44972F62}" type="CELLRANGE">
                      <a:rPr lang="en-US"/>
                      <a:pPr/>
                      <a:t>[CELLRANGE]</a:t>
                    </a:fld>
                    <a:endParaRPr lang="es-AR"/>
                  </a:p>
                </c:rich>
              </c:tx>
              <c:dLblPos val="t"/>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E-BE80-D74B-A27F-4B294E4E166B}"/>
                </c:ext>
              </c:extLst>
            </c:dLbl>
            <c:dLbl>
              <c:idx val="11"/>
              <c:tx>
                <c:rich>
                  <a:bodyPr/>
                  <a:lstStyle/>
                  <a:p>
                    <a:fld id="{A085B5FA-404C-44D0-954A-0D6297C5EEC6}" type="CELLRANGE">
                      <a:rPr lang="es-AR"/>
                      <a:pPr/>
                      <a:t>[CELLRANGE]</a:t>
                    </a:fld>
                    <a:endParaRPr lang="es-AR"/>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BE80-D74B-A27F-4B294E4E166B}"/>
                </c:ext>
              </c:extLst>
            </c:dLbl>
            <c:dLbl>
              <c:idx val="12"/>
              <c:tx>
                <c:rich>
                  <a:bodyPr/>
                  <a:lstStyle/>
                  <a:p>
                    <a:fld id="{7773CDEC-7553-48BD-98A2-B83F2E98B4DF}" type="CELLRANGE">
                      <a:rPr lang="es-AR"/>
                      <a:pPr/>
                      <a:t>[CELLRANGE]</a:t>
                    </a:fld>
                    <a:endParaRPr lang="es-AR"/>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BE80-D74B-A27F-4B294E4E166B}"/>
                </c:ext>
              </c:extLst>
            </c:dLbl>
            <c:dLbl>
              <c:idx val="13"/>
              <c:tx>
                <c:rich>
                  <a:bodyPr/>
                  <a:lstStyle/>
                  <a:p>
                    <a:fld id="{FE18A0DF-969E-423B-86BD-FFAA8DB0D4DC}" type="CELLRANGE">
                      <a:rPr lang="en-US"/>
                      <a:pPr/>
                      <a:t>[CELLRANGE]</a:t>
                    </a:fld>
                    <a:endParaRPr lang="es-AR"/>
                  </a:p>
                </c:rich>
              </c:tx>
              <c:dLblPos val="t"/>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0-BE80-D74B-A27F-4B294E4E166B}"/>
                </c:ext>
              </c:extLst>
            </c:dLbl>
            <c:dLbl>
              <c:idx val="14"/>
              <c:layout>
                <c:manualLayout>
                  <c:x val="-1.8694061562709512E-2"/>
                  <c:y val="5.8780429839690923E-2"/>
                </c:manualLayout>
              </c:layout>
              <c:tx>
                <c:rich>
                  <a:bodyPr/>
                  <a:lstStyle/>
                  <a:p>
                    <a:fld id="{A47E6FF0-6204-4EE7-8DE7-4565E7FC18E1}" type="CELLRANGE">
                      <a:rPr lang="en-US"/>
                      <a:pPr/>
                      <a:t>[CELLRANGE]</a:t>
                    </a:fld>
                    <a:endParaRPr lang="es-AR"/>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BE80-D74B-A27F-4B294E4E166B}"/>
                </c:ext>
              </c:extLst>
            </c:dLbl>
            <c:dLbl>
              <c:idx val="15"/>
              <c:tx>
                <c:rich>
                  <a:bodyPr/>
                  <a:lstStyle/>
                  <a:p>
                    <a:fld id="{332A1A31-A241-441D-B42F-AC7036F4899A}" type="CELLRANGE">
                      <a:rPr lang="es-AR"/>
                      <a:pPr/>
                      <a:t>[CELLRANGE]</a:t>
                    </a:fld>
                    <a:endParaRPr lang="es-AR"/>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BE80-D74B-A27F-4B294E4E166B}"/>
                </c:ext>
              </c:extLst>
            </c:dLbl>
            <c:dLbl>
              <c:idx val="16"/>
              <c:tx>
                <c:rich>
                  <a:bodyPr/>
                  <a:lstStyle/>
                  <a:p>
                    <a:fld id="{026B4167-F571-4901-8F91-743BCF376252}" type="CELLRANGE">
                      <a:rPr lang="es-AR"/>
                      <a:pPr/>
                      <a:t>[CELLRANGE]</a:t>
                    </a:fld>
                    <a:endParaRPr lang="es-AR"/>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BE80-D74B-A27F-4B294E4E166B}"/>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s-AR"/>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trendline>
            <c:spPr>
              <a:ln w="19050" cap="rnd">
                <a:solidFill>
                  <a:schemeClr val="accent3">
                    <a:lumMod val="75000"/>
                  </a:schemeClr>
                </a:solidFill>
                <a:prstDash val="sysDot"/>
              </a:ln>
              <a:effectLst/>
            </c:spPr>
            <c:trendlineType val="linear"/>
            <c:dispRSqr val="0"/>
            <c:dispEq val="0"/>
          </c:trendline>
          <c:xVal>
            <c:numRef>
              <c:f>'Seguridad Alimentaria'!$D$3:$D$19</c:f>
              <c:numCache>
                <c:formatCode>General</c:formatCode>
                <c:ptCount val="17"/>
                <c:pt idx="0">
                  <c:v>75.5</c:v>
                </c:pt>
                <c:pt idx="1">
                  <c:v>70.8</c:v>
                </c:pt>
                <c:pt idx="2">
                  <c:v>70.099999999999994</c:v>
                </c:pt>
                <c:pt idx="3">
                  <c:v>69.400000000000006</c:v>
                </c:pt>
                <c:pt idx="4">
                  <c:v>64.2</c:v>
                </c:pt>
                <c:pt idx="5">
                  <c:v>63.3</c:v>
                </c:pt>
                <c:pt idx="6">
                  <c:v>61.8</c:v>
                </c:pt>
                <c:pt idx="7">
                  <c:v>60.7</c:v>
                </c:pt>
                <c:pt idx="8">
                  <c:v>60.6</c:v>
                </c:pt>
                <c:pt idx="9">
                  <c:v>58</c:v>
                </c:pt>
                <c:pt idx="10">
                  <c:v>57.9</c:v>
                </c:pt>
                <c:pt idx="11">
                  <c:v>57.7</c:v>
                </c:pt>
                <c:pt idx="12">
                  <c:v>69.400000000000006</c:v>
                </c:pt>
                <c:pt idx="13">
                  <c:v>63.3</c:v>
                </c:pt>
                <c:pt idx="14">
                  <c:v>57.7</c:v>
                </c:pt>
                <c:pt idx="15">
                  <c:v>75.5</c:v>
                </c:pt>
                <c:pt idx="16">
                  <c:v>61.8</c:v>
                </c:pt>
              </c:numCache>
            </c:numRef>
          </c:xVal>
          <c:yVal>
            <c:numRef>
              <c:f>'Seguridad Alimentaria'!$E$3:$E$19</c:f>
              <c:numCache>
                <c:formatCode>0%</c:formatCode>
                <c:ptCount val="17"/>
                <c:pt idx="0">
                  <c:v>0.17799999999999999</c:v>
                </c:pt>
                <c:pt idx="1">
                  <c:v>0.21199999999999999</c:v>
                </c:pt>
                <c:pt idx="2">
                  <c:v>0.29699999999999999</c:v>
                </c:pt>
                <c:pt idx="3">
                  <c:v>0.438</c:v>
                </c:pt>
                <c:pt idx="4">
                  <c:v>0.436</c:v>
                </c:pt>
                <c:pt idx="5">
                  <c:v>0.47099999999999997</c:v>
                </c:pt>
                <c:pt idx="6">
                  <c:v>0.502</c:v>
                </c:pt>
                <c:pt idx="7">
                  <c:v>0.39500000000000002</c:v>
                </c:pt>
                <c:pt idx="8">
                  <c:v>0.46300000000000002</c:v>
                </c:pt>
                <c:pt idx="9">
                  <c:v>0.52500000000000002</c:v>
                </c:pt>
                <c:pt idx="10">
                  <c:v>0.27300000000000002</c:v>
                </c:pt>
                <c:pt idx="11">
                  <c:v>0.432</c:v>
                </c:pt>
                <c:pt idx="12">
                  <c:v>0.23300000000000001</c:v>
                </c:pt>
                <c:pt idx="13">
                  <c:v>0.23649999999999999</c:v>
                </c:pt>
                <c:pt idx="14">
                  <c:v>0.24008199999999999</c:v>
                </c:pt>
                <c:pt idx="15">
                  <c:v>0.110235</c:v>
                </c:pt>
                <c:pt idx="16">
                  <c:v>0.35637000000000002</c:v>
                </c:pt>
              </c:numCache>
            </c:numRef>
          </c:yVal>
          <c:smooth val="0"/>
          <c:extLst>
            <c:ext xmlns:c15="http://schemas.microsoft.com/office/drawing/2012/chart" uri="{02D57815-91ED-43cb-92C2-25804820EDAC}">
              <c15:datalabelsRange>
                <c15:f>'Seguridad Alimentaria'!$C$3:$C$19</c15:f>
                <c15:dlblRangeCache>
                  <c:ptCount val="17"/>
                  <c:pt idx="0">
                    <c:v>Chile</c:v>
                  </c:pt>
                  <c:pt idx="1">
                    <c:v>Argentina</c:v>
                  </c:pt>
                  <c:pt idx="2">
                    <c:v>Costa Rica</c:v>
                  </c:pt>
                  <c:pt idx="3">
                    <c:v>Colombia</c:v>
                  </c:pt>
                  <c:pt idx="4">
                    <c:v>República Dominicana</c:v>
                  </c:pt>
                  <c:pt idx="5">
                    <c:v>Perú</c:v>
                  </c:pt>
                  <c:pt idx="6">
                    <c:v>Ecuador</c:v>
                  </c:pt>
                  <c:pt idx="7">
                    <c:v>El Salvador</c:v>
                  </c:pt>
                  <c:pt idx="8">
                    <c:v>Guatemala</c:v>
                  </c:pt>
                  <c:pt idx="9">
                    <c:v>Honduras</c:v>
                  </c:pt>
                  <c:pt idx="10">
                    <c:v>Paraguay</c:v>
                  </c:pt>
                  <c:pt idx="11">
                    <c:v>Bolivia</c:v>
                  </c:pt>
                  <c:pt idx="12">
                    <c:v>México</c:v>
                  </c:pt>
                  <c:pt idx="13">
                    <c:v>Perú (ronda 2)</c:v>
                  </c:pt>
                  <c:pt idx="14">
                    <c:v>Bolivia (ronda 2)</c:v>
                  </c:pt>
                  <c:pt idx="15">
                    <c:v>Chile (ronda 2)</c:v>
                  </c:pt>
                  <c:pt idx="16">
                    <c:v>Ecuador (ronda 2)</c:v>
                  </c:pt>
                </c15:dlblRangeCache>
              </c15:datalabelsRange>
            </c:ext>
            <c:ext xmlns:c16="http://schemas.microsoft.com/office/drawing/2014/chart" uri="{C3380CC4-5D6E-409C-BE32-E72D297353CC}">
              <c16:uniqueId val="{00000012-BE80-D74B-A27F-4B294E4E166B}"/>
            </c:ext>
          </c:extLst>
        </c:ser>
        <c:dLbls>
          <c:showLegendKey val="0"/>
          <c:showVal val="0"/>
          <c:showCatName val="0"/>
          <c:showSerName val="0"/>
          <c:showPercent val="0"/>
          <c:showBubbleSize val="0"/>
        </c:dLbls>
        <c:axId val="100051071"/>
        <c:axId val="100419727"/>
      </c:scatterChart>
      <c:valAx>
        <c:axId val="100051071"/>
        <c:scaling>
          <c:orientation val="minMax"/>
          <c:min val="55"/>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1" i="0" baseline="0" dirty="0" err="1">
                    <a:effectLst/>
                  </a:rPr>
                  <a:t>Índice</a:t>
                </a:r>
                <a:r>
                  <a:rPr lang="en-US" sz="1200" b="1" i="0" baseline="0" dirty="0">
                    <a:effectLst/>
                  </a:rPr>
                  <a:t> de </a:t>
                </a:r>
                <a:r>
                  <a:rPr lang="en-US" sz="1200" b="1" i="0" baseline="0" dirty="0" err="1">
                    <a:effectLst/>
                  </a:rPr>
                  <a:t>Seguridad</a:t>
                </a:r>
                <a:r>
                  <a:rPr lang="en-US" sz="1200" b="1" i="0" baseline="0" dirty="0">
                    <a:effectLst/>
                  </a:rPr>
                  <a:t> Alimentaria Global (2019)</a:t>
                </a:r>
                <a:endParaRPr lang="en-PE" sz="1200" dirty="0">
                  <a:effectLst/>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A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crossAx val="100419727"/>
        <c:crosses val="autoZero"/>
        <c:crossBetween val="midCat"/>
      </c:valAx>
      <c:valAx>
        <c:axId val="100419727"/>
        <c:scaling>
          <c:orientation val="minMax"/>
          <c:min val="0.1"/>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1" i="0" baseline="0" dirty="0">
                    <a:effectLst/>
                  </a:rPr>
                  <a:t>% de </a:t>
                </a:r>
                <a:r>
                  <a:rPr lang="en-US" sz="1000" b="1" i="0" baseline="0" dirty="0" err="1">
                    <a:effectLst/>
                  </a:rPr>
                  <a:t>hogares</a:t>
                </a:r>
                <a:r>
                  <a:rPr lang="en-US" sz="1000" b="1" i="0" baseline="0" dirty="0">
                    <a:effectLst/>
                  </a:rPr>
                  <a:t> que se </a:t>
                </a:r>
                <a:r>
                  <a:rPr lang="en-US" sz="1000" b="1" i="0" baseline="0" dirty="0" err="1">
                    <a:effectLst/>
                  </a:rPr>
                  <a:t>quedaron</a:t>
                </a:r>
                <a:r>
                  <a:rPr lang="en-US" sz="1000" b="1" i="0" baseline="0" dirty="0">
                    <a:effectLst/>
                  </a:rPr>
                  <a:t> sin comida </a:t>
                </a:r>
                <a:r>
                  <a:rPr lang="en-US" sz="1000" b="1" i="0" baseline="0" dirty="0" err="1">
                    <a:effectLst/>
                  </a:rPr>
                  <a:t>debido</a:t>
                </a:r>
                <a:r>
                  <a:rPr lang="en-US" sz="1000" b="1" i="0" baseline="0" dirty="0">
                    <a:effectLst/>
                  </a:rPr>
                  <a:t> a </a:t>
                </a:r>
                <a:r>
                  <a:rPr lang="en-US" sz="1000" b="1" i="0" baseline="0" dirty="0" err="1">
                    <a:effectLst/>
                  </a:rPr>
                  <a:t>falta</a:t>
                </a:r>
                <a:r>
                  <a:rPr lang="en-US" sz="1000" b="1" i="0" baseline="0" dirty="0">
                    <a:effectLst/>
                  </a:rPr>
                  <a:t> de </a:t>
                </a:r>
                <a:r>
                  <a:rPr lang="en-US" sz="1000" b="1" i="0" baseline="0" dirty="0" err="1">
                    <a:effectLst/>
                  </a:rPr>
                  <a:t>recursos</a:t>
                </a:r>
                <a:endParaRPr lang="en-PE" sz="1000" dirty="0">
                  <a:effectLst/>
                </a:endParaRPr>
              </a:p>
              <a:p>
                <a:pPr>
                  <a:defRPr/>
                </a:pPr>
                <a:r>
                  <a:rPr lang="en-US" sz="1000" b="1" i="0" baseline="0" dirty="0">
                    <a:effectLst/>
                  </a:rPr>
                  <a:t> (</a:t>
                </a:r>
                <a:r>
                  <a:rPr lang="en-US" sz="1000" b="1" i="0" baseline="0" dirty="0" err="1">
                    <a:effectLst/>
                  </a:rPr>
                  <a:t>últimos</a:t>
                </a:r>
                <a:r>
                  <a:rPr lang="en-US" sz="1000" b="1" i="0" baseline="0" dirty="0">
                    <a:effectLst/>
                  </a:rPr>
                  <a:t> 30 días)</a:t>
                </a:r>
                <a:endParaRPr lang="en-PE" sz="1000" dirty="0">
                  <a:effectLst/>
                </a:endParaRPr>
              </a:p>
              <a:p>
                <a:pPr>
                  <a:defRPr/>
                </a:pPr>
                <a:endParaRPr lang="en-PE" sz="1000" dirty="0">
                  <a:effectLst/>
                </a:endParaRPr>
              </a:p>
            </c:rich>
          </c:tx>
          <c:layout>
            <c:manualLayout>
              <c:xMode val="edge"/>
              <c:yMode val="edge"/>
              <c:x val="2.8198462406675857E-2"/>
              <c:y val="0.1405382935453184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AR"/>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crossAx val="10005107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AR"/>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0" i="0" baseline="0" dirty="0" err="1">
                <a:effectLst/>
              </a:rPr>
              <a:t>Índice</a:t>
            </a:r>
            <a:r>
              <a:rPr lang="en-US" sz="1600" b="0" i="0" baseline="0" dirty="0">
                <a:effectLst/>
              </a:rPr>
              <a:t> de </a:t>
            </a:r>
            <a:r>
              <a:rPr lang="en-US" sz="1600" b="0" i="0" baseline="0" dirty="0" err="1">
                <a:effectLst/>
              </a:rPr>
              <a:t>rigurosidad</a:t>
            </a:r>
            <a:r>
              <a:rPr lang="en-US" sz="1600" b="0" i="0" baseline="0" dirty="0">
                <a:effectLst/>
              </a:rPr>
              <a:t> de la </a:t>
            </a:r>
            <a:r>
              <a:rPr lang="en-US" sz="1600" b="0" i="0" baseline="0" dirty="0" err="1">
                <a:effectLst/>
              </a:rPr>
              <a:t>cuarentena</a:t>
            </a:r>
            <a:r>
              <a:rPr lang="en-US" sz="1600" b="0" i="0" baseline="0" dirty="0">
                <a:effectLst/>
              </a:rPr>
              <a:t> y </a:t>
            </a:r>
            <a:r>
              <a:rPr lang="en-US" sz="1600" b="0" i="0" baseline="0" dirty="0" err="1">
                <a:effectLst/>
              </a:rPr>
              <a:t>porcentaje</a:t>
            </a:r>
            <a:r>
              <a:rPr lang="en-US" sz="1600" b="0" i="0" baseline="0" dirty="0">
                <a:effectLst/>
              </a:rPr>
              <a:t> de </a:t>
            </a:r>
            <a:r>
              <a:rPr lang="en-US" sz="1600" b="0" i="0" baseline="0" dirty="0" err="1">
                <a:effectLst/>
              </a:rPr>
              <a:t>hogares</a:t>
            </a:r>
            <a:r>
              <a:rPr lang="en-US" sz="1600" b="0" i="0" baseline="0" dirty="0">
                <a:effectLst/>
              </a:rPr>
              <a:t> que no </a:t>
            </a:r>
            <a:r>
              <a:rPr lang="en-US" sz="1600" b="0" i="0" baseline="0" dirty="0" err="1">
                <a:effectLst/>
              </a:rPr>
              <a:t>tuvieron</a:t>
            </a:r>
            <a:r>
              <a:rPr lang="en-US" sz="1600" b="0" i="0" baseline="0" dirty="0">
                <a:effectLst/>
              </a:rPr>
              <a:t> </a:t>
            </a:r>
            <a:r>
              <a:rPr lang="en-US" sz="1600" b="0" i="0" baseline="0" dirty="0" err="1">
                <a:effectLst/>
              </a:rPr>
              <a:t>acceso</a:t>
            </a:r>
            <a:r>
              <a:rPr lang="en-US" sz="1600" b="0" i="0" baseline="0" dirty="0">
                <a:effectLst/>
              </a:rPr>
              <a:t> a una consulta </a:t>
            </a:r>
            <a:r>
              <a:rPr lang="en-US" sz="1600" b="0" i="0" baseline="0" dirty="0" err="1">
                <a:effectLst/>
              </a:rPr>
              <a:t>médica</a:t>
            </a:r>
            <a:r>
              <a:rPr lang="en-US" sz="1600" b="0" i="0" baseline="0" dirty="0">
                <a:effectLst/>
              </a:rPr>
              <a:t> (mayo y </a:t>
            </a:r>
            <a:r>
              <a:rPr lang="en-US" sz="1600" b="0" i="0" baseline="0" dirty="0" err="1">
                <a:effectLst/>
              </a:rPr>
              <a:t>junio</a:t>
            </a:r>
            <a:r>
              <a:rPr lang="en-US" sz="1600" b="0" i="0" baseline="0" dirty="0">
                <a:effectLst/>
              </a:rPr>
              <a:t> 2020)</a:t>
            </a:r>
            <a:endParaRPr lang="en-PE" sz="1600"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AR"/>
        </a:p>
      </c:txPr>
    </c:title>
    <c:autoTitleDeleted val="0"/>
    <c:plotArea>
      <c:layout/>
      <c:scatterChart>
        <c:scatterStyle val="lineMarker"/>
        <c:varyColors val="0"/>
        <c:ser>
          <c:idx val="0"/>
          <c:order val="0"/>
          <c:spPr>
            <a:ln w="19050" cap="rnd">
              <a:noFill/>
              <a:round/>
            </a:ln>
            <a:effectLst/>
          </c:spPr>
          <c:marker>
            <c:symbol val="circle"/>
            <c:size val="5"/>
            <c:spPr>
              <a:solidFill>
                <a:srgbClr val="0070C0"/>
              </a:solidFill>
              <a:ln w="9525">
                <a:solidFill>
                  <a:srgbClr val="0070C0"/>
                </a:solidFill>
              </a:ln>
              <a:effectLst/>
            </c:spPr>
          </c:marker>
          <c:dPt>
            <c:idx val="1"/>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01-72A8-5B41-8E57-B96BB3E9E9F5}"/>
              </c:ext>
            </c:extLst>
          </c:dPt>
          <c:dPt>
            <c:idx val="3"/>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03-72A8-5B41-8E57-B96BB3E9E9F5}"/>
              </c:ext>
            </c:extLst>
          </c:dPt>
          <c:dPt>
            <c:idx val="11"/>
            <c:marker>
              <c:symbol val="circle"/>
              <c:size val="5"/>
              <c:spPr>
                <a:solidFill>
                  <a:srgbClr val="FF0000"/>
                </a:solidFill>
                <a:ln w="9525">
                  <a:solidFill>
                    <a:srgbClr val="0070C0"/>
                  </a:solidFill>
                </a:ln>
                <a:effectLst/>
              </c:spPr>
            </c:marker>
            <c:bubble3D val="0"/>
            <c:extLst>
              <c:ext xmlns:c16="http://schemas.microsoft.com/office/drawing/2014/chart" uri="{C3380CC4-5D6E-409C-BE32-E72D297353CC}">
                <c16:uniqueId val="{0000000B-72A8-5B41-8E57-B96BB3E9E9F5}"/>
              </c:ext>
            </c:extLst>
          </c:dPt>
          <c:dPt>
            <c:idx val="12"/>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0C-72A8-5B41-8E57-B96BB3E9E9F5}"/>
              </c:ext>
            </c:extLst>
          </c:dPt>
          <c:dPt>
            <c:idx val="13"/>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0D-72A8-5B41-8E57-B96BB3E9E9F5}"/>
              </c:ext>
            </c:extLst>
          </c:dPt>
          <c:dPt>
            <c:idx val="14"/>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0E-72A8-5B41-8E57-B96BB3E9E9F5}"/>
              </c:ext>
            </c:extLst>
          </c:dPt>
          <c:dPt>
            <c:idx val="15"/>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0F-72A8-5B41-8E57-B96BB3E9E9F5}"/>
              </c:ext>
            </c:extLst>
          </c:dPt>
          <c:dPt>
            <c:idx val="16"/>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10-72A8-5B41-8E57-B96BB3E9E9F5}"/>
              </c:ext>
            </c:extLst>
          </c:dPt>
          <c:dLbls>
            <c:dLbl>
              <c:idx val="0"/>
              <c:tx>
                <c:rich>
                  <a:bodyPr/>
                  <a:lstStyle/>
                  <a:p>
                    <a:fld id="{236C6433-4799-4AC0-A8B3-E3272723B148}" type="CELLRANGE">
                      <a:rPr lang="en-US"/>
                      <a:pPr/>
                      <a:t>[CELLRANGE]</a:t>
                    </a:fld>
                    <a:endParaRPr lang="es-AR"/>
                  </a:p>
                </c:rich>
              </c:tx>
              <c:dLblPos val="l"/>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2A8-5B41-8E57-B96BB3E9E9F5}"/>
                </c:ext>
              </c:extLst>
            </c:dLbl>
            <c:dLbl>
              <c:idx val="1"/>
              <c:tx>
                <c:rich>
                  <a:bodyPr/>
                  <a:lstStyle/>
                  <a:p>
                    <a:fld id="{BD7187FD-8D6F-46A8-A58B-ECBB8DFE405A}" type="CELLRANGE">
                      <a:rPr lang="es-AR"/>
                      <a:pPr/>
                      <a:t>[CELLRANGE]</a:t>
                    </a:fld>
                    <a:endParaRPr lang="es-AR"/>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72A8-5B41-8E57-B96BB3E9E9F5}"/>
                </c:ext>
              </c:extLst>
            </c:dLbl>
            <c:dLbl>
              <c:idx val="2"/>
              <c:tx>
                <c:rich>
                  <a:bodyPr/>
                  <a:lstStyle/>
                  <a:p>
                    <a:fld id="{5E01B126-C84E-4E2A-9BA0-AF9DCBC6F5B8}" type="CELLRANGE">
                      <a:rPr lang="es-AR"/>
                      <a:pPr/>
                      <a:t>[CELLRANGE]</a:t>
                    </a:fld>
                    <a:endParaRPr lang="es-AR"/>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72A8-5B41-8E57-B96BB3E9E9F5}"/>
                </c:ext>
              </c:extLst>
            </c:dLbl>
            <c:dLbl>
              <c:idx val="3"/>
              <c:tx>
                <c:rich>
                  <a:bodyPr/>
                  <a:lstStyle/>
                  <a:p>
                    <a:fld id="{0EAC89CD-4287-495A-B857-4FB750AEB506}" type="CELLRANGE">
                      <a:rPr lang="es-AR"/>
                      <a:pPr/>
                      <a:t>[CELLRANGE]</a:t>
                    </a:fld>
                    <a:endParaRPr lang="es-AR"/>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72A8-5B41-8E57-B96BB3E9E9F5}"/>
                </c:ext>
              </c:extLst>
            </c:dLbl>
            <c:dLbl>
              <c:idx val="4"/>
              <c:layout>
                <c:manualLayout>
                  <c:x val="2.3671277160460691E-2"/>
                  <c:y val="-5.3670876660944587E-3"/>
                </c:manualLayout>
              </c:layout>
              <c:tx>
                <c:rich>
                  <a:bodyPr/>
                  <a:lstStyle/>
                  <a:p>
                    <a:r>
                      <a:rPr lang="en-US" dirty="0"/>
                      <a:t>R. </a:t>
                    </a:r>
                    <a:r>
                      <a:rPr lang="en-US" dirty="0" err="1"/>
                      <a:t>Dominicana</a:t>
                    </a:r>
                    <a:endParaRPr lang="en-US" dirty="0"/>
                  </a:p>
                </c:rich>
              </c:tx>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72A8-5B41-8E57-B96BB3E9E9F5}"/>
                </c:ext>
              </c:extLst>
            </c:dLbl>
            <c:dLbl>
              <c:idx val="5"/>
              <c:tx>
                <c:rich>
                  <a:bodyPr/>
                  <a:lstStyle/>
                  <a:p>
                    <a:fld id="{C9185FF1-6B55-40EC-9F54-1C6AB8EFC835}" type="CELLRANGE">
                      <a:rPr lang="es-AR"/>
                      <a:pPr/>
                      <a:t>[CELLRANGE]</a:t>
                    </a:fld>
                    <a:endParaRPr lang="es-AR"/>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72A8-5B41-8E57-B96BB3E9E9F5}"/>
                </c:ext>
              </c:extLst>
            </c:dLbl>
            <c:dLbl>
              <c:idx val="6"/>
              <c:tx>
                <c:rich>
                  <a:bodyPr/>
                  <a:lstStyle/>
                  <a:p>
                    <a:fld id="{3EE2A9E7-2116-4CA2-8577-02CCFBB6999F}" type="CELLRANGE">
                      <a:rPr lang="es-AR"/>
                      <a:pPr/>
                      <a:t>[CELLRANGE]</a:t>
                    </a:fld>
                    <a:endParaRPr lang="es-AR"/>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72A8-5B41-8E57-B96BB3E9E9F5}"/>
                </c:ext>
              </c:extLst>
            </c:dLbl>
            <c:dLbl>
              <c:idx val="7"/>
              <c:tx>
                <c:rich>
                  <a:bodyPr/>
                  <a:lstStyle/>
                  <a:p>
                    <a:fld id="{5284550B-1854-46FA-8B8C-B611482730DD}" type="CELLRANGE">
                      <a:rPr lang="es-AR"/>
                      <a:pPr/>
                      <a:t>[CELLRANGE]</a:t>
                    </a:fld>
                    <a:endParaRPr lang="es-AR"/>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72A8-5B41-8E57-B96BB3E9E9F5}"/>
                </c:ext>
              </c:extLst>
            </c:dLbl>
            <c:dLbl>
              <c:idx val="8"/>
              <c:layout>
                <c:manualLayout>
                  <c:x val="-8.6793680273688282E-17"/>
                  <c:y val="-1.3417719165236148E-2"/>
                </c:manualLayout>
              </c:layout>
              <c:tx>
                <c:rich>
                  <a:bodyPr/>
                  <a:lstStyle/>
                  <a:p>
                    <a:fld id="{3BC95E63-6664-4D5C-A653-08760017E437}" type="CELLRANGE">
                      <a:rPr lang="en-US"/>
                      <a:pPr/>
                      <a:t>[CELLRANGE]</a:t>
                    </a:fld>
                    <a:endParaRPr lang="es-AR"/>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72A8-5B41-8E57-B96BB3E9E9F5}"/>
                </c:ext>
              </c:extLst>
            </c:dLbl>
            <c:dLbl>
              <c:idx val="9"/>
              <c:tx>
                <c:rich>
                  <a:bodyPr/>
                  <a:lstStyle/>
                  <a:p>
                    <a:fld id="{FB1190AC-7365-4770-89AE-210434ADB154}" type="CELLRANGE">
                      <a:rPr lang="es-AR"/>
                      <a:pPr/>
                      <a:t>[CELLRANGE]</a:t>
                    </a:fld>
                    <a:endParaRPr lang="es-AR"/>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72A8-5B41-8E57-B96BB3E9E9F5}"/>
                </c:ext>
              </c:extLst>
            </c:dLbl>
            <c:dLbl>
              <c:idx val="10"/>
              <c:tx>
                <c:rich>
                  <a:bodyPr/>
                  <a:lstStyle/>
                  <a:p>
                    <a:fld id="{38635784-869F-4B14-9D53-E61E29FE8D94}" type="CELLRANGE">
                      <a:rPr lang="en-US"/>
                      <a:pPr/>
                      <a:t>[CELLRANGE]</a:t>
                    </a:fld>
                    <a:endParaRPr lang="es-AR"/>
                  </a:p>
                </c:rich>
              </c:tx>
              <c:dLblPos val="t"/>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A-72A8-5B41-8E57-B96BB3E9E9F5}"/>
                </c:ext>
              </c:extLst>
            </c:dLbl>
            <c:dLbl>
              <c:idx val="11"/>
              <c:tx>
                <c:rich>
                  <a:bodyPr/>
                  <a:lstStyle/>
                  <a:p>
                    <a:fld id="{7FD5CD8F-7518-4B6A-BE60-566776A59586}" type="CELLRANGE">
                      <a:rPr lang="es-AR"/>
                      <a:pPr/>
                      <a:t>[CELLRANGE]</a:t>
                    </a:fld>
                    <a:endParaRPr lang="es-AR"/>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2A8-5B41-8E57-B96BB3E9E9F5}"/>
                </c:ext>
              </c:extLst>
            </c:dLbl>
            <c:dLbl>
              <c:idx val="12"/>
              <c:tx>
                <c:rich>
                  <a:bodyPr/>
                  <a:lstStyle/>
                  <a:p>
                    <a:fld id="{901DEA3A-B9CC-4626-A335-1E80416E29A1}" type="CELLRANGE">
                      <a:rPr lang="es-AR"/>
                      <a:pPr/>
                      <a:t>[CELLRANGE]</a:t>
                    </a:fld>
                    <a:endParaRPr lang="es-AR"/>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2A8-5B41-8E57-B96BB3E9E9F5}"/>
                </c:ext>
              </c:extLst>
            </c:dLbl>
            <c:dLbl>
              <c:idx val="13"/>
              <c:layout>
                <c:manualLayout>
                  <c:x val="-0.16036116031754552"/>
                  <c:y val="8.05063149914159E-3"/>
                </c:manualLayout>
              </c:layout>
              <c:tx>
                <c:rich>
                  <a:bodyPr/>
                  <a:lstStyle/>
                  <a:p>
                    <a:fld id="{C45A48C7-B2FF-4D91-B2F0-71FD6754415A}" type="CELLRANGE">
                      <a:rPr lang="en-US"/>
                      <a:pPr/>
                      <a:t>[CELLRANGE]</a:t>
                    </a:fld>
                    <a:endParaRPr lang="es-AR"/>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D-72A8-5B41-8E57-B96BB3E9E9F5}"/>
                </c:ext>
              </c:extLst>
            </c:dLbl>
            <c:dLbl>
              <c:idx val="14"/>
              <c:tx>
                <c:rich>
                  <a:bodyPr/>
                  <a:lstStyle/>
                  <a:p>
                    <a:fld id="{964DF8AA-62CC-47AB-9BB3-652FA8E6DDC5}" type="CELLRANGE">
                      <a:rPr lang="es-AR"/>
                      <a:pPr/>
                      <a:t>[CELLRANGE]</a:t>
                    </a:fld>
                    <a:endParaRPr lang="es-AR"/>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72A8-5B41-8E57-B96BB3E9E9F5}"/>
                </c:ext>
              </c:extLst>
            </c:dLbl>
            <c:dLbl>
              <c:idx val="15"/>
              <c:tx>
                <c:rich>
                  <a:bodyPr/>
                  <a:lstStyle/>
                  <a:p>
                    <a:fld id="{A488AD7B-C121-4CFA-9467-BCD16258CDCF}" type="CELLRANGE">
                      <a:rPr lang="es-AR"/>
                      <a:pPr/>
                      <a:t>[CELLRANGE]</a:t>
                    </a:fld>
                    <a:endParaRPr lang="es-AR"/>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2A8-5B41-8E57-B96BB3E9E9F5}"/>
                </c:ext>
              </c:extLst>
            </c:dLbl>
            <c:dLbl>
              <c:idx val="16"/>
              <c:tx>
                <c:rich>
                  <a:bodyPr/>
                  <a:lstStyle/>
                  <a:p>
                    <a:fld id="{2182A35A-6709-490A-AF52-60E8633255C7}" type="CELLRANGE">
                      <a:rPr lang="es-AR"/>
                      <a:pPr/>
                      <a:t>[CELLRANGE]</a:t>
                    </a:fld>
                    <a:endParaRPr lang="es-AR"/>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0-72A8-5B41-8E57-B96BB3E9E9F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AR"/>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trendline>
            <c:spPr>
              <a:ln w="19050" cap="rnd">
                <a:solidFill>
                  <a:schemeClr val="accent3">
                    <a:lumMod val="75000"/>
                  </a:schemeClr>
                </a:solidFill>
                <a:prstDash val="sysDot"/>
              </a:ln>
              <a:effectLst/>
            </c:spPr>
            <c:trendlineType val="linear"/>
            <c:dispRSqr val="0"/>
            <c:dispEq val="0"/>
          </c:trendline>
          <c:xVal>
            <c:numRef>
              <c:f>'Acceso a Salud'!$C$5:$C$21</c:f>
              <c:numCache>
                <c:formatCode>0%</c:formatCode>
                <c:ptCount val="17"/>
                <c:pt idx="0">
                  <c:v>0.16400000000000001</c:v>
                </c:pt>
                <c:pt idx="1">
                  <c:v>0.374</c:v>
                </c:pt>
                <c:pt idx="2">
                  <c:v>0.28799999999999998</c:v>
                </c:pt>
                <c:pt idx="3">
                  <c:v>0.21299999999999999</c:v>
                </c:pt>
                <c:pt idx="4">
                  <c:v>0.27200000000000002</c:v>
                </c:pt>
                <c:pt idx="5">
                  <c:v>0.25800000000000001</c:v>
                </c:pt>
                <c:pt idx="6">
                  <c:v>9.6000000000000002E-2</c:v>
                </c:pt>
                <c:pt idx="7">
                  <c:v>0.193</c:v>
                </c:pt>
                <c:pt idx="8">
                  <c:v>0.21099999999999999</c:v>
                </c:pt>
                <c:pt idx="9">
                  <c:v>0.109</c:v>
                </c:pt>
                <c:pt idx="10">
                  <c:v>0.28699999999999998</c:v>
                </c:pt>
                <c:pt idx="11">
                  <c:v>0.41499999999999998</c:v>
                </c:pt>
                <c:pt idx="12">
                  <c:v>0.48299999999999998</c:v>
                </c:pt>
                <c:pt idx="13">
                  <c:v>0.25629999999999997</c:v>
                </c:pt>
                <c:pt idx="14">
                  <c:v>0.32450000000000001</c:v>
                </c:pt>
                <c:pt idx="15">
                  <c:v>8.1000000000000003E-2</c:v>
                </c:pt>
                <c:pt idx="16" formatCode="0.00%">
                  <c:v>0.21929999999999999</c:v>
                </c:pt>
              </c:numCache>
            </c:numRef>
          </c:xVal>
          <c:yVal>
            <c:numRef>
              <c:f>'Acceso a Salud'!$G$5:$G$21</c:f>
              <c:numCache>
                <c:formatCode>0.00</c:formatCode>
                <c:ptCount val="17"/>
                <c:pt idx="0">
                  <c:v>90.262580999999997</c:v>
                </c:pt>
                <c:pt idx="1">
                  <c:v>95.672257999999999</c:v>
                </c:pt>
                <c:pt idx="2">
                  <c:v>87.636774000000003</c:v>
                </c:pt>
                <c:pt idx="3">
                  <c:v>76.569032000000007</c:v>
                </c:pt>
                <c:pt idx="4">
                  <c:v>91.964516000000003</c:v>
                </c:pt>
                <c:pt idx="5">
                  <c:v>98.923871000000005</c:v>
                </c:pt>
                <c:pt idx="6">
                  <c:v>72.22</c:v>
                </c:pt>
                <c:pt idx="7">
                  <c:v>96.3</c:v>
                </c:pt>
                <c:pt idx="8">
                  <c:v>100</c:v>
                </c:pt>
                <c:pt idx="9">
                  <c:v>82.41</c:v>
                </c:pt>
                <c:pt idx="10">
                  <c:v>91.513548</c:v>
                </c:pt>
                <c:pt idx="11">
                  <c:v>93.159031999999996</c:v>
                </c:pt>
                <c:pt idx="12">
                  <c:v>86.827096999999995</c:v>
                </c:pt>
                <c:pt idx="13" formatCode="General">
                  <c:v>89.81</c:v>
                </c:pt>
                <c:pt idx="14">
                  <c:v>86.206666999999996</c:v>
                </c:pt>
                <c:pt idx="15" formatCode="General">
                  <c:v>78.239999999999995</c:v>
                </c:pt>
                <c:pt idx="16" formatCode="General">
                  <c:v>84.63</c:v>
                </c:pt>
              </c:numCache>
            </c:numRef>
          </c:yVal>
          <c:smooth val="0"/>
          <c:extLst>
            <c:ext xmlns:c15="http://schemas.microsoft.com/office/drawing/2012/chart" uri="{02D57815-91ED-43cb-92C2-25804820EDAC}">
              <c15:datalabelsRange>
                <c15:f>'Acceso a Salud'!$B$5:$B$21</c15:f>
                <c15:dlblRangeCache>
                  <c:ptCount val="17"/>
                  <c:pt idx="0">
                    <c:v>Argentina</c:v>
                  </c:pt>
                  <c:pt idx="1">
                    <c:v>Bolivia</c:v>
                  </c:pt>
                  <c:pt idx="2">
                    <c:v>Colombia</c:v>
                  </c:pt>
                  <c:pt idx="3">
                    <c:v>Chile</c:v>
                  </c:pt>
                  <c:pt idx="4">
                    <c:v>República Dominicana</c:v>
                  </c:pt>
                  <c:pt idx="5">
                    <c:v>El Salvador</c:v>
                  </c:pt>
                  <c:pt idx="6">
                    <c:v>Costa Rica</c:v>
                  </c:pt>
                  <c:pt idx="7">
                    <c:v>Guatemala</c:v>
                  </c:pt>
                  <c:pt idx="8">
                    <c:v>Honduras</c:v>
                  </c:pt>
                  <c:pt idx="9">
                    <c:v>México</c:v>
                  </c:pt>
                  <c:pt idx="10">
                    <c:v>Paraguay</c:v>
                  </c:pt>
                  <c:pt idx="11">
                    <c:v>Perú</c:v>
                  </c:pt>
                  <c:pt idx="12">
                    <c:v>Ecuador</c:v>
                  </c:pt>
                  <c:pt idx="13">
                    <c:v>Perú (ronda 2)</c:v>
                  </c:pt>
                  <c:pt idx="14">
                    <c:v>Bolivia (ronda 2)</c:v>
                  </c:pt>
                  <c:pt idx="15">
                    <c:v>Chile (ronda 2)</c:v>
                  </c:pt>
                  <c:pt idx="16">
                    <c:v>Ecuador (ronda 2)</c:v>
                  </c:pt>
                </c15:dlblRangeCache>
              </c15:datalabelsRange>
            </c:ext>
            <c:ext xmlns:c16="http://schemas.microsoft.com/office/drawing/2014/chart" uri="{C3380CC4-5D6E-409C-BE32-E72D297353CC}">
              <c16:uniqueId val="{00000012-72A8-5B41-8E57-B96BB3E9E9F5}"/>
            </c:ext>
          </c:extLst>
        </c:ser>
        <c:dLbls>
          <c:showLegendKey val="0"/>
          <c:showVal val="0"/>
          <c:showCatName val="0"/>
          <c:showSerName val="0"/>
          <c:showPercent val="0"/>
          <c:showBubbleSize val="0"/>
        </c:dLbls>
        <c:axId val="782415920"/>
        <c:axId val="783241920"/>
      </c:scatterChart>
      <c:valAx>
        <c:axId val="782415920"/>
        <c:scaling>
          <c:orientation val="minMax"/>
          <c:min val="5.000000000000001E-2"/>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0" i="0" baseline="0" dirty="0">
                    <a:effectLst/>
                  </a:rPr>
                  <a:t>% de </a:t>
                </a:r>
                <a:r>
                  <a:rPr lang="en-US" sz="1200" b="0" i="0" baseline="0" dirty="0" err="1">
                    <a:effectLst/>
                  </a:rPr>
                  <a:t>hogares</a:t>
                </a:r>
                <a:r>
                  <a:rPr lang="en-US" sz="1200" b="0" i="0" baseline="0" dirty="0">
                    <a:effectLst/>
                  </a:rPr>
                  <a:t> </a:t>
                </a:r>
                <a:r>
                  <a:rPr lang="en-US" sz="1200" b="0" i="0" baseline="0" dirty="0" err="1">
                    <a:effectLst/>
                  </a:rPr>
                  <a:t>en</a:t>
                </a:r>
                <a:r>
                  <a:rPr lang="en-US" sz="1200" b="0" i="0" baseline="0" dirty="0">
                    <a:effectLst/>
                  </a:rPr>
                  <a:t> </a:t>
                </a:r>
                <a:r>
                  <a:rPr lang="en-US" sz="1200" b="0" i="0" baseline="0" dirty="0" err="1">
                    <a:effectLst/>
                  </a:rPr>
                  <a:t>donde</a:t>
                </a:r>
                <a:r>
                  <a:rPr lang="en-US" sz="1200" b="0" i="0" baseline="0" dirty="0">
                    <a:effectLst/>
                  </a:rPr>
                  <a:t> </a:t>
                </a:r>
                <a:r>
                  <a:rPr lang="en-US" sz="1200" b="0" i="0" baseline="0" dirty="0" err="1">
                    <a:effectLst/>
                  </a:rPr>
                  <a:t>algún</a:t>
                </a:r>
                <a:r>
                  <a:rPr lang="en-US" sz="1200" b="0" i="0" baseline="0" dirty="0">
                    <a:effectLst/>
                  </a:rPr>
                  <a:t> </a:t>
                </a:r>
                <a:r>
                  <a:rPr lang="en-US" sz="1200" b="0" i="0" baseline="0" dirty="0" err="1">
                    <a:effectLst/>
                  </a:rPr>
                  <a:t>miembro</a:t>
                </a:r>
                <a:r>
                  <a:rPr lang="en-US" sz="1200" b="0" i="0" baseline="0" dirty="0">
                    <a:effectLst/>
                  </a:rPr>
                  <a:t> no </a:t>
                </a:r>
                <a:r>
                  <a:rPr lang="en-US" sz="1200" b="0" i="0" baseline="0" dirty="0" err="1">
                    <a:effectLst/>
                  </a:rPr>
                  <a:t>pudo</a:t>
                </a:r>
                <a:r>
                  <a:rPr lang="en-US" sz="1200" b="0" i="0" baseline="0" dirty="0">
                    <a:effectLst/>
                  </a:rPr>
                  <a:t> </a:t>
                </a:r>
                <a:r>
                  <a:rPr lang="en-US" sz="1200" b="0" i="0" baseline="0" dirty="0" err="1">
                    <a:effectLst/>
                  </a:rPr>
                  <a:t>realizarse</a:t>
                </a:r>
                <a:r>
                  <a:rPr lang="en-US" sz="1200" b="0" i="0" baseline="0" dirty="0">
                    <a:effectLst/>
                  </a:rPr>
                  <a:t> una consulta </a:t>
                </a:r>
                <a:r>
                  <a:rPr lang="en-US" sz="1200" b="0" i="0" baseline="0" dirty="0" err="1">
                    <a:effectLst/>
                  </a:rPr>
                  <a:t>médica</a:t>
                </a:r>
                <a:r>
                  <a:rPr lang="en-US" sz="1200" b="0" i="0" baseline="0" dirty="0">
                    <a:effectLst/>
                  </a:rPr>
                  <a:t> </a:t>
                </a:r>
                <a:endParaRPr lang="en-PE" sz="700" dirty="0">
                  <a:effectLst/>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AR"/>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crossAx val="783241920"/>
        <c:crosses val="autoZero"/>
        <c:crossBetween val="midCat"/>
      </c:valAx>
      <c:valAx>
        <c:axId val="783241920"/>
        <c:scaling>
          <c:orientation val="minMax"/>
          <c:min val="65"/>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0" i="0" baseline="0" dirty="0" err="1">
                    <a:effectLst/>
                  </a:rPr>
                  <a:t>Índice</a:t>
                </a:r>
                <a:r>
                  <a:rPr lang="en-US" sz="1200" b="0" i="0" baseline="0" dirty="0">
                    <a:effectLst/>
                  </a:rPr>
                  <a:t> de </a:t>
                </a:r>
                <a:r>
                  <a:rPr lang="en-US" sz="1200" b="0" i="0" baseline="0" dirty="0" err="1">
                    <a:effectLst/>
                  </a:rPr>
                  <a:t>rigurosidad</a:t>
                </a:r>
                <a:r>
                  <a:rPr lang="en-US" sz="1200" b="0" i="0" baseline="0" dirty="0">
                    <a:effectLst/>
                  </a:rPr>
                  <a:t> de la </a:t>
                </a:r>
                <a:r>
                  <a:rPr lang="en-US" sz="1200" b="0" i="0" baseline="0" dirty="0" err="1">
                    <a:effectLst/>
                  </a:rPr>
                  <a:t>cuarentena</a:t>
                </a:r>
                <a:r>
                  <a:rPr lang="en-US" sz="1200" b="0" i="0" baseline="0" dirty="0">
                    <a:effectLst/>
                  </a:rPr>
                  <a:t> (mayo y </a:t>
                </a:r>
                <a:r>
                  <a:rPr lang="en-US" sz="1200" b="0" i="0" baseline="0" dirty="0" err="1">
                    <a:effectLst/>
                  </a:rPr>
                  <a:t>junio</a:t>
                </a:r>
                <a:r>
                  <a:rPr lang="en-US" sz="1200" b="0" i="0" baseline="0" dirty="0">
                    <a:effectLst/>
                  </a:rPr>
                  <a:t> 2020) </a:t>
                </a:r>
                <a:endParaRPr lang="en-PE" sz="700" dirty="0">
                  <a:effectLst/>
                </a:endParaRPr>
              </a:p>
            </c:rich>
          </c:tx>
          <c:layout>
            <c:manualLayout>
              <c:xMode val="edge"/>
              <c:yMode val="edge"/>
              <c:x val="2.6038404876506761E-2"/>
              <c:y val="0.16074427559952906"/>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AR"/>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crossAx val="7824159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s-AR"/>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0" i="0" baseline="0" dirty="0" err="1">
                <a:effectLst/>
              </a:rPr>
              <a:t>Índice</a:t>
            </a:r>
            <a:r>
              <a:rPr lang="en-US" sz="1600" b="0" i="0" baseline="0" dirty="0">
                <a:effectLst/>
              </a:rPr>
              <a:t> de </a:t>
            </a:r>
            <a:r>
              <a:rPr lang="en-US" sz="1600" b="0" i="0" baseline="0" dirty="0" err="1">
                <a:effectLst/>
              </a:rPr>
              <a:t>movilidad</a:t>
            </a:r>
            <a:r>
              <a:rPr lang="en-US" sz="1600" b="0" i="0" baseline="0" dirty="0">
                <a:effectLst/>
              </a:rPr>
              <a:t> </a:t>
            </a:r>
            <a:r>
              <a:rPr lang="en-US" sz="1600" b="0" i="0" baseline="0" dirty="0" err="1">
                <a:effectLst/>
              </a:rPr>
              <a:t>en</a:t>
            </a:r>
            <a:r>
              <a:rPr lang="en-US" sz="1600" b="0" i="0" baseline="0" dirty="0">
                <a:effectLst/>
              </a:rPr>
              <a:t> zonas </a:t>
            </a:r>
            <a:r>
              <a:rPr lang="en-US" sz="1600" b="0" i="0" baseline="0" dirty="0" err="1">
                <a:effectLst/>
              </a:rPr>
              <a:t>residenciales</a:t>
            </a:r>
            <a:r>
              <a:rPr lang="en-US" sz="1600" b="0" i="0" baseline="0" dirty="0">
                <a:effectLst/>
              </a:rPr>
              <a:t> y </a:t>
            </a:r>
            <a:r>
              <a:rPr lang="en-US" sz="1600" b="0" i="0" baseline="0" dirty="0" err="1">
                <a:effectLst/>
              </a:rPr>
              <a:t>porcentaje</a:t>
            </a:r>
            <a:r>
              <a:rPr lang="en-US" sz="1600" b="0" i="0" baseline="0" dirty="0">
                <a:effectLst/>
              </a:rPr>
              <a:t> de </a:t>
            </a:r>
            <a:r>
              <a:rPr lang="en-US" sz="1600" b="0" i="0" baseline="0" dirty="0" err="1">
                <a:effectLst/>
              </a:rPr>
              <a:t>hogares</a:t>
            </a:r>
            <a:r>
              <a:rPr lang="en-US" sz="1600" b="0" i="0" baseline="0" dirty="0">
                <a:effectLst/>
              </a:rPr>
              <a:t> que no </a:t>
            </a:r>
            <a:r>
              <a:rPr lang="en-US" sz="1600" b="0" i="0" baseline="0" dirty="0" err="1">
                <a:effectLst/>
              </a:rPr>
              <a:t>tuvieron</a:t>
            </a:r>
            <a:r>
              <a:rPr lang="en-US" sz="1600" b="0" i="0" baseline="0" dirty="0">
                <a:effectLst/>
              </a:rPr>
              <a:t> </a:t>
            </a:r>
            <a:r>
              <a:rPr lang="en-US" sz="1600" b="0" i="0" baseline="0" dirty="0" err="1">
                <a:effectLst/>
              </a:rPr>
              <a:t>acceso</a:t>
            </a:r>
            <a:r>
              <a:rPr lang="en-US" sz="1600" b="0" i="0" baseline="0" dirty="0">
                <a:effectLst/>
              </a:rPr>
              <a:t> a una consulta </a:t>
            </a:r>
            <a:r>
              <a:rPr lang="en-US" sz="1600" b="0" i="0" baseline="0" dirty="0" err="1">
                <a:effectLst/>
              </a:rPr>
              <a:t>médica</a:t>
            </a:r>
            <a:r>
              <a:rPr lang="en-US" sz="1600" b="0" i="0" baseline="0" dirty="0">
                <a:effectLst/>
              </a:rPr>
              <a:t> (mayo y </a:t>
            </a:r>
            <a:r>
              <a:rPr lang="en-US" sz="1600" b="0" i="0" baseline="0" dirty="0" err="1">
                <a:effectLst/>
              </a:rPr>
              <a:t>junio</a:t>
            </a:r>
            <a:r>
              <a:rPr lang="en-US" sz="1600" b="0" i="0" baseline="0" dirty="0">
                <a:effectLst/>
              </a:rPr>
              <a:t>  2020) </a:t>
            </a:r>
            <a:endParaRPr lang="en-PE" sz="1600"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AR"/>
        </a:p>
      </c:txPr>
    </c:title>
    <c:autoTitleDeleted val="0"/>
    <c:plotArea>
      <c:layout/>
      <c:scatterChart>
        <c:scatterStyle val="lineMarker"/>
        <c:varyColors val="0"/>
        <c:ser>
          <c:idx val="0"/>
          <c:order val="0"/>
          <c:spPr>
            <a:ln w="19050" cap="rnd">
              <a:noFill/>
              <a:round/>
            </a:ln>
            <a:effectLst/>
          </c:spPr>
          <c:marker>
            <c:symbol val="circle"/>
            <c:size val="5"/>
            <c:spPr>
              <a:solidFill>
                <a:srgbClr val="0070C0"/>
              </a:solidFill>
              <a:ln w="9525">
                <a:solidFill>
                  <a:srgbClr val="0070C0"/>
                </a:solidFill>
              </a:ln>
              <a:effectLst/>
            </c:spPr>
          </c:marker>
          <c:dPt>
            <c:idx val="1"/>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01-AE48-3E49-99C9-09A159A0C6BB}"/>
              </c:ext>
            </c:extLst>
          </c:dPt>
          <c:dPt>
            <c:idx val="3"/>
            <c:marker>
              <c:symbol val="circle"/>
              <c:size val="5"/>
              <c:spPr>
                <a:solidFill>
                  <a:srgbClr val="FF0000"/>
                </a:solidFill>
                <a:ln w="9525">
                  <a:solidFill>
                    <a:srgbClr val="0070C0"/>
                  </a:solidFill>
                </a:ln>
                <a:effectLst/>
              </c:spPr>
            </c:marker>
            <c:bubble3D val="0"/>
            <c:extLst>
              <c:ext xmlns:c16="http://schemas.microsoft.com/office/drawing/2014/chart" uri="{C3380CC4-5D6E-409C-BE32-E72D297353CC}">
                <c16:uniqueId val="{00000003-AE48-3E49-99C9-09A159A0C6BB}"/>
              </c:ext>
            </c:extLst>
          </c:dPt>
          <c:dPt>
            <c:idx val="11"/>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0B-AE48-3E49-99C9-09A159A0C6BB}"/>
              </c:ext>
            </c:extLst>
          </c:dPt>
          <c:dPt>
            <c:idx val="12"/>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0C-AE48-3E49-99C9-09A159A0C6BB}"/>
              </c:ext>
            </c:extLst>
          </c:dPt>
          <c:dPt>
            <c:idx val="13"/>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0D-AE48-3E49-99C9-09A159A0C6BB}"/>
              </c:ext>
            </c:extLst>
          </c:dPt>
          <c:dPt>
            <c:idx val="14"/>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0E-AE48-3E49-99C9-09A159A0C6BB}"/>
              </c:ext>
            </c:extLst>
          </c:dPt>
          <c:dPt>
            <c:idx val="15"/>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0F-AE48-3E49-99C9-09A159A0C6BB}"/>
              </c:ext>
            </c:extLst>
          </c:dPt>
          <c:dPt>
            <c:idx val="16"/>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10-AE48-3E49-99C9-09A159A0C6BB}"/>
              </c:ext>
            </c:extLst>
          </c:dPt>
          <c:dLbls>
            <c:dLbl>
              <c:idx val="0"/>
              <c:tx>
                <c:rich>
                  <a:bodyPr/>
                  <a:lstStyle/>
                  <a:p>
                    <a:fld id="{C8871C6F-2BDA-4913-A286-B7EEC28B5B0D}" type="CELLRANGE">
                      <a:rPr lang="es-AR"/>
                      <a:pPr/>
                      <a:t>[CELLRANGE]</a:t>
                    </a:fld>
                    <a:endParaRPr lang="es-AR"/>
                  </a:p>
                </c:rich>
              </c:tx>
              <c:showLegendKey val="0"/>
              <c:showVal val="0"/>
              <c:showCatName val="0"/>
              <c:showSerName val="0"/>
              <c:showPercent val="0"/>
              <c:showBubbleSize val="0"/>
              <c:separator>, </c:separator>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AE48-3E49-99C9-09A159A0C6BB}"/>
                </c:ext>
              </c:extLst>
            </c:dLbl>
            <c:dLbl>
              <c:idx val="1"/>
              <c:tx>
                <c:rich>
                  <a:bodyPr/>
                  <a:lstStyle/>
                  <a:p>
                    <a:fld id="{FBFA891D-FFAF-4AD3-B6B6-87CD3189DF10}" type="CELLRANGE">
                      <a:rPr lang="en-US"/>
                      <a:pPr/>
                      <a:t>[CELLRANGE]</a:t>
                    </a:fld>
                    <a:endParaRPr lang="es-AR"/>
                  </a:p>
                </c:rich>
              </c:tx>
              <c:dLblPos val="b"/>
              <c:showLegendKey val="0"/>
              <c:showVal val="0"/>
              <c:showCatName val="0"/>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1-AE48-3E49-99C9-09A159A0C6BB}"/>
                </c:ext>
              </c:extLst>
            </c:dLbl>
            <c:dLbl>
              <c:idx val="2"/>
              <c:tx>
                <c:rich>
                  <a:bodyPr/>
                  <a:lstStyle/>
                  <a:p>
                    <a:fld id="{02A925F2-4D82-4E45-9396-1E9E6A17E8CE}" type="CELLRANGE">
                      <a:rPr lang="es-AR"/>
                      <a:pPr/>
                      <a:t>[CELLRANGE]</a:t>
                    </a:fld>
                    <a:endParaRPr lang="es-AR"/>
                  </a:p>
                </c:rich>
              </c:tx>
              <c:showLegendKey val="0"/>
              <c:showVal val="0"/>
              <c:showCatName val="0"/>
              <c:showSerName val="0"/>
              <c:showPercent val="0"/>
              <c:showBubbleSize val="0"/>
              <c:separator>, </c:separator>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AE48-3E49-99C9-09A159A0C6BB}"/>
                </c:ext>
              </c:extLst>
            </c:dLbl>
            <c:dLbl>
              <c:idx val="3"/>
              <c:tx>
                <c:rich>
                  <a:bodyPr/>
                  <a:lstStyle/>
                  <a:p>
                    <a:fld id="{CCF17196-6BB4-4C75-B12E-ABCF4683EDC8}" type="CELLRANGE">
                      <a:rPr lang="en-US"/>
                      <a:pPr/>
                      <a:t>[CELLRANGE]</a:t>
                    </a:fld>
                    <a:endParaRPr lang="es-AR"/>
                  </a:p>
                </c:rich>
              </c:tx>
              <c:dLblPos val="t"/>
              <c:showLegendKey val="0"/>
              <c:showVal val="0"/>
              <c:showCatName val="0"/>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3-AE48-3E49-99C9-09A159A0C6BB}"/>
                </c:ext>
              </c:extLst>
            </c:dLbl>
            <c:dLbl>
              <c:idx val="4"/>
              <c:tx>
                <c:rich>
                  <a:bodyPr/>
                  <a:lstStyle/>
                  <a:p>
                    <a:r>
                      <a:rPr lang="en-US"/>
                      <a:t>R.</a:t>
                    </a:r>
                    <a:r>
                      <a:rPr lang="en-US" baseline="0"/>
                      <a:t> Dominicana</a:t>
                    </a:r>
                    <a:endParaRPr lang="en-US" dirty="0"/>
                  </a:p>
                </c:rich>
              </c:tx>
              <c:showLegendKey val="0"/>
              <c:showVal val="0"/>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4-AE48-3E49-99C9-09A159A0C6BB}"/>
                </c:ext>
              </c:extLst>
            </c:dLbl>
            <c:dLbl>
              <c:idx val="5"/>
              <c:tx>
                <c:rich>
                  <a:bodyPr/>
                  <a:lstStyle/>
                  <a:p>
                    <a:fld id="{7FC8C58B-0CCD-4B38-A551-DF32E1B80155}" type="CELLRANGE">
                      <a:rPr lang="es-AR"/>
                      <a:pPr/>
                      <a:t>[CELLRANGE]</a:t>
                    </a:fld>
                    <a:endParaRPr lang="es-AR"/>
                  </a:p>
                </c:rich>
              </c:tx>
              <c:showLegendKey val="0"/>
              <c:showVal val="0"/>
              <c:showCatName val="0"/>
              <c:showSerName val="0"/>
              <c:showPercent val="0"/>
              <c:showBubbleSize val="0"/>
              <c:separator>, </c:separator>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AE48-3E49-99C9-09A159A0C6BB}"/>
                </c:ext>
              </c:extLst>
            </c:dLbl>
            <c:dLbl>
              <c:idx val="6"/>
              <c:tx>
                <c:rich>
                  <a:bodyPr/>
                  <a:lstStyle/>
                  <a:p>
                    <a:fld id="{9FF3DA91-B4DC-4E8C-8823-C2A9C4433B3E}" type="CELLRANGE">
                      <a:rPr lang="es-AR"/>
                      <a:pPr/>
                      <a:t>[CELLRANGE]</a:t>
                    </a:fld>
                    <a:endParaRPr lang="es-AR"/>
                  </a:p>
                </c:rich>
              </c:tx>
              <c:showLegendKey val="0"/>
              <c:showVal val="0"/>
              <c:showCatName val="0"/>
              <c:showSerName val="0"/>
              <c:showPercent val="0"/>
              <c:showBubbleSize val="0"/>
              <c:separator>, </c:separator>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AE48-3E49-99C9-09A159A0C6BB}"/>
                </c:ext>
              </c:extLst>
            </c:dLbl>
            <c:dLbl>
              <c:idx val="7"/>
              <c:tx>
                <c:rich>
                  <a:bodyPr/>
                  <a:lstStyle/>
                  <a:p>
                    <a:fld id="{4F608599-32A3-44D3-B94F-FADECF6AB603}" type="CELLRANGE">
                      <a:rPr lang="en-US"/>
                      <a:pPr/>
                      <a:t>[CELLRANGE]</a:t>
                    </a:fld>
                    <a:endParaRPr lang="es-AR"/>
                  </a:p>
                </c:rich>
              </c:tx>
              <c:dLblPos val="l"/>
              <c:showLegendKey val="0"/>
              <c:showVal val="0"/>
              <c:showCatName val="0"/>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7-AE48-3E49-99C9-09A159A0C6BB}"/>
                </c:ext>
              </c:extLst>
            </c:dLbl>
            <c:dLbl>
              <c:idx val="8"/>
              <c:layout>
                <c:manualLayout>
                  <c:x val="-9.6583161524310436E-3"/>
                  <c:y val="-2.1360203460142724E-2"/>
                </c:manualLayout>
              </c:layout>
              <c:tx>
                <c:rich>
                  <a:bodyPr/>
                  <a:lstStyle/>
                  <a:p>
                    <a:fld id="{9834BD24-F0B0-41E7-B07D-DECDA968AD13}" type="CELLRANGE">
                      <a:rPr lang="en-US"/>
                      <a:pPr/>
                      <a:t>[CELLRANGE]</a:t>
                    </a:fld>
                    <a:endParaRPr lang="es-AR"/>
                  </a:p>
                </c:rich>
              </c:tx>
              <c:showLegendKey val="0"/>
              <c:showVal val="0"/>
              <c:showCatName val="0"/>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8-AE48-3E49-99C9-09A159A0C6BB}"/>
                </c:ext>
              </c:extLst>
            </c:dLbl>
            <c:dLbl>
              <c:idx val="9"/>
              <c:tx>
                <c:rich>
                  <a:bodyPr/>
                  <a:lstStyle/>
                  <a:p>
                    <a:fld id="{B26149EB-C2E1-4C2A-996F-76E2B087FF93}" type="CELLRANGE">
                      <a:rPr lang="es-AR"/>
                      <a:pPr/>
                      <a:t>[CELLRANGE]</a:t>
                    </a:fld>
                    <a:endParaRPr lang="es-AR"/>
                  </a:p>
                </c:rich>
              </c:tx>
              <c:showLegendKey val="0"/>
              <c:showVal val="0"/>
              <c:showCatName val="0"/>
              <c:showSerName val="0"/>
              <c:showPercent val="0"/>
              <c:showBubbleSize val="0"/>
              <c:separator>, </c:separator>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AE48-3E49-99C9-09A159A0C6BB}"/>
                </c:ext>
              </c:extLst>
            </c:dLbl>
            <c:dLbl>
              <c:idx val="10"/>
              <c:tx>
                <c:rich>
                  <a:bodyPr/>
                  <a:lstStyle/>
                  <a:p>
                    <a:fld id="{E868EF5B-C6E8-4CCA-B872-647D396C2EBA}" type="CELLRANGE">
                      <a:rPr lang="es-AR"/>
                      <a:pPr/>
                      <a:t>[CELLRANGE]</a:t>
                    </a:fld>
                    <a:endParaRPr lang="es-AR"/>
                  </a:p>
                </c:rich>
              </c:tx>
              <c:showLegendKey val="0"/>
              <c:showVal val="0"/>
              <c:showCatName val="0"/>
              <c:showSerName val="0"/>
              <c:showPercent val="0"/>
              <c:showBubbleSize val="0"/>
              <c:separator>, </c:separator>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AE48-3E49-99C9-09A159A0C6BB}"/>
                </c:ext>
              </c:extLst>
            </c:dLbl>
            <c:dLbl>
              <c:idx val="11"/>
              <c:tx>
                <c:rich>
                  <a:bodyPr/>
                  <a:lstStyle/>
                  <a:p>
                    <a:fld id="{C0F0E138-B419-4CBE-B2AE-7AD6F3719D70}" type="CELLRANGE">
                      <a:rPr lang="es-AR"/>
                      <a:pPr/>
                      <a:t>[CELLRANGE]</a:t>
                    </a:fld>
                    <a:endParaRPr lang="es-AR"/>
                  </a:p>
                </c:rich>
              </c:tx>
              <c:showLegendKey val="0"/>
              <c:showVal val="0"/>
              <c:showCatName val="0"/>
              <c:showSerName val="0"/>
              <c:showPercent val="0"/>
              <c:showBubbleSize val="0"/>
              <c:separator>, </c:separator>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AE48-3E49-99C9-09A159A0C6BB}"/>
                </c:ext>
              </c:extLst>
            </c:dLbl>
            <c:dLbl>
              <c:idx val="12"/>
              <c:tx>
                <c:rich>
                  <a:bodyPr/>
                  <a:lstStyle/>
                  <a:p>
                    <a:fld id="{1CC8D0E0-6498-4D1A-B783-EE155605E9FC}" type="CELLRANGE">
                      <a:rPr lang="es-AR"/>
                      <a:pPr/>
                      <a:t>[CELLRANGE]</a:t>
                    </a:fld>
                    <a:endParaRPr lang="es-AR"/>
                  </a:p>
                </c:rich>
              </c:tx>
              <c:showLegendKey val="0"/>
              <c:showVal val="0"/>
              <c:showCatName val="0"/>
              <c:showSerName val="0"/>
              <c:showPercent val="0"/>
              <c:showBubbleSize val="0"/>
              <c:separator>, </c:separator>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AE48-3E49-99C9-09A159A0C6BB}"/>
                </c:ext>
              </c:extLst>
            </c:dLbl>
            <c:dLbl>
              <c:idx val="13"/>
              <c:tx>
                <c:rich>
                  <a:bodyPr/>
                  <a:lstStyle/>
                  <a:p>
                    <a:fld id="{67C7243D-CE71-4BE0-AF06-353AE423F3FF}" type="CELLRANGE">
                      <a:rPr lang="es-AR"/>
                      <a:pPr/>
                      <a:t>[CELLRANGE]</a:t>
                    </a:fld>
                    <a:endParaRPr lang="es-AR"/>
                  </a:p>
                </c:rich>
              </c:tx>
              <c:showLegendKey val="0"/>
              <c:showVal val="0"/>
              <c:showCatName val="0"/>
              <c:showSerName val="0"/>
              <c:showPercent val="0"/>
              <c:showBubbleSize val="0"/>
              <c:separator>, </c:separator>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AE48-3E49-99C9-09A159A0C6BB}"/>
                </c:ext>
              </c:extLst>
            </c:dLbl>
            <c:dLbl>
              <c:idx val="14"/>
              <c:tx>
                <c:rich>
                  <a:bodyPr/>
                  <a:lstStyle/>
                  <a:p>
                    <a:fld id="{F9CF8527-C4FC-47FA-B8B1-87A9F0506F76}" type="CELLRANGE">
                      <a:rPr lang="es-AR"/>
                      <a:pPr/>
                      <a:t>[CELLRANGE]</a:t>
                    </a:fld>
                    <a:endParaRPr lang="es-AR"/>
                  </a:p>
                </c:rich>
              </c:tx>
              <c:showLegendKey val="0"/>
              <c:showVal val="0"/>
              <c:showCatName val="0"/>
              <c:showSerName val="0"/>
              <c:showPercent val="0"/>
              <c:showBubbleSize val="0"/>
              <c:separator>, </c:separator>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AE48-3E49-99C9-09A159A0C6BB}"/>
                </c:ext>
              </c:extLst>
            </c:dLbl>
            <c:dLbl>
              <c:idx val="15"/>
              <c:tx>
                <c:rich>
                  <a:bodyPr/>
                  <a:lstStyle/>
                  <a:p>
                    <a:fld id="{14FADA38-6940-4812-9880-34A68A4B8565}" type="CELLRANGE">
                      <a:rPr lang="es-AR"/>
                      <a:pPr/>
                      <a:t>[CELLRANGE]</a:t>
                    </a:fld>
                    <a:endParaRPr lang="es-AR"/>
                  </a:p>
                </c:rich>
              </c:tx>
              <c:showLegendKey val="0"/>
              <c:showVal val="0"/>
              <c:showCatName val="0"/>
              <c:showSerName val="0"/>
              <c:showPercent val="0"/>
              <c:showBubbleSize val="0"/>
              <c:separator>, </c:separator>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AE48-3E49-99C9-09A159A0C6BB}"/>
                </c:ext>
              </c:extLst>
            </c:dLbl>
            <c:dLbl>
              <c:idx val="16"/>
              <c:layout>
                <c:manualLayout>
                  <c:x val="-7.2437371143232827E-3"/>
                  <c:y val="1.3350127162589201E-2"/>
                </c:manualLayout>
              </c:layout>
              <c:tx>
                <c:rich>
                  <a:bodyPr/>
                  <a:lstStyle/>
                  <a:p>
                    <a:fld id="{9DE4F72F-D177-439B-93AB-0F5F17DBD691}" type="CELLRANGE">
                      <a:rPr lang="en-US"/>
                      <a:pPr/>
                      <a:t>[CELLRANGE]</a:t>
                    </a:fld>
                    <a:endParaRPr lang="es-AR"/>
                  </a:p>
                </c:rich>
              </c:tx>
              <c:showLegendKey val="0"/>
              <c:showVal val="0"/>
              <c:showCatName val="0"/>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10-AE48-3E49-99C9-09A159A0C6B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AR"/>
              </a:p>
            </c:txPr>
            <c:showLegendKey val="0"/>
            <c:showVal val="0"/>
            <c:showCatName val="0"/>
            <c:showSerName val="0"/>
            <c:showPercent val="0"/>
            <c:showBubbleSize val="0"/>
            <c:separator>, </c:separator>
            <c:showLeaderLines val="0"/>
            <c:extLst>
              <c:ext xmlns:c15="http://schemas.microsoft.com/office/drawing/2012/chart" uri="{CE6537A1-D6FC-4f65-9D91-7224C49458BB}">
                <c15:showDataLabelsRange val="1"/>
                <c15:showLeaderLines val="0"/>
              </c:ext>
            </c:extLst>
          </c:dLbls>
          <c:trendline>
            <c:spPr>
              <a:ln w="19050" cap="rnd">
                <a:solidFill>
                  <a:schemeClr val="accent3">
                    <a:lumMod val="75000"/>
                  </a:schemeClr>
                </a:solidFill>
                <a:prstDash val="sysDot"/>
              </a:ln>
              <a:effectLst/>
            </c:spPr>
            <c:trendlineType val="linear"/>
            <c:dispRSqr val="0"/>
            <c:dispEq val="0"/>
          </c:trendline>
          <c:xVal>
            <c:numRef>
              <c:f>'Acceso a Salud'!$C$5:$C$21</c:f>
              <c:numCache>
                <c:formatCode>0%</c:formatCode>
                <c:ptCount val="17"/>
                <c:pt idx="0">
                  <c:v>0.16400000000000001</c:v>
                </c:pt>
                <c:pt idx="1">
                  <c:v>0.374</c:v>
                </c:pt>
                <c:pt idx="2">
                  <c:v>0.28799999999999998</c:v>
                </c:pt>
                <c:pt idx="3">
                  <c:v>0.21299999999999999</c:v>
                </c:pt>
                <c:pt idx="4">
                  <c:v>0.27200000000000002</c:v>
                </c:pt>
                <c:pt idx="5">
                  <c:v>0.25800000000000001</c:v>
                </c:pt>
                <c:pt idx="6">
                  <c:v>9.6000000000000002E-2</c:v>
                </c:pt>
                <c:pt idx="7">
                  <c:v>0.193</c:v>
                </c:pt>
                <c:pt idx="8">
                  <c:v>0.21099999999999999</c:v>
                </c:pt>
                <c:pt idx="9">
                  <c:v>0.109</c:v>
                </c:pt>
                <c:pt idx="10">
                  <c:v>0.28699999999999998</c:v>
                </c:pt>
                <c:pt idx="11">
                  <c:v>0.41499999999999998</c:v>
                </c:pt>
                <c:pt idx="12">
                  <c:v>0.48299999999999998</c:v>
                </c:pt>
                <c:pt idx="13">
                  <c:v>0.25629999999999997</c:v>
                </c:pt>
                <c:pt idx="14">
                  <c:v>0.32450000000000001</c:v>
                </c:pt>
                <c:pt idx="15">
                  <c:v>8.1000000000000003E-2</c:v>
                </c:pt>
                <c:pt idx="16" formatCode="0.00%">
                  <c:v>0.21929999999999999</c:v>
                </c:pt>
              </c:numCache>
            </c:numRef>
          </c:xVal>
          <c:yVal>
            <c:numRef>
              <c:f>'Acceso a Salud'!$I$5:$I$21</c:f>
              <c:numCache>
                <c:formatCode>0.0</c:formatCode>
                <c:ptCount val="17"/>
                <c:pt idx="0">
                  <c:v>20.741900000000001</c:v>
                </c:pt>
                <c:pt idx="1">
                  <c:v>33.451599999999999</c:v>
                </c:pt>
                <c:pt idx="2">
                  <c:v>25.2258</c:v>
                </c:pt>
                <c:pt idx="3">
                  <c:v>24.870999999999999</c:v>
                </c:pt>
                <c:pt idx="4">
                  <c:v>22.709700000000002</c:v>
                </c:pt>
                <c:pt idx="5">
                  <c:v>30.3871</c:v>
                </c:pt>
                <c:pt idx="6">
                  <c:v>17</c:v>
                </c:pt>
                <c:pt idx="7">
                  <c:v>24.741900000000001</c:v>
                </c:pt>
                <c:pt idx="8">
                  <c:v>22.354800000000001</c:v>
                </c:pt>
                <c:pt idx="9">
                  <c:v>19.4194</c:v>
                </c:pt>
                <c:pt idx="10">
                  <c:v>18.258099999999999</c:v>
                </c:pt>
                <c:pt idx="11">
                  <c:v>34.096800000000002</c:v>
                </c:pt>
                <c:pt idx="12">
                  <c:v>29.161300000000001</c:v>
                </c:pt>
                <c:pt idx="13" formatCode="0">
                  <c:v>28.9</c:v>
                </c:pt>
                <c:pt idx="14" formatCode="0">
                  <c:v>27.6</c:v>
                </c:pt>
                <c:pt idx="15" formatCode="0">
                  <c:v>27</c:v>
                </c:pt>
                <c:pt idx="16" formatCode="0">
                  <c:v>22.266666669999999</c:v>
                </c:pt>
              </c:numCache>
            </c:numRef>
          </c:yVal>
          <c:smooth val="0"/>
          <c:extLst>
            <c:ext xmlns:c15="http://schemas.microsoft.com/office/drawing/2012/chart" uri="{02D57815-91ED-43cb-92C2-25804820EDAC}">
              <c15:datalabelsRange>
                <c15:f>'Acceso a Salud'!$B$5:$B$21</c15:f>
                <c15:dlblRangeCache>
                  <c:ptCount val="17"/>
                  <c:pt idx="0">
                    <c:v>Argentina</c:v>
                  </c:pt>
                  <c:pt idx="1">
                    <c:v>Bolivia</c:v>
                  </c:pt>
                  <c:pt idx="2">
                    <c:v>Colombia</c:v>
                  </c:pt>
                  <c:pt idx="3">
                    <c:v>Chile</c:v>
                  </c:pt>
                  <c:pt idx="4">
                    <c:v>República Dominicana</c:v>
                  </c:pt>
                  <c:pt idx="5">
                    <c:v>El Salvador</c:v>
                  </c:pt>
                  <c:pt idx="6">
                    <c:v>Costa Rica</c:v>
                  </c:pt>
                  <c:pt idx="7">
                    <c:v>Guatemala</c:v>
                  </c:pt>
                  <c:pt idx="8">
                    <c:v>Honduras</c:v>
                  </c:pt>
                  <c:pt idx="9">
                    <c:v>México</c:v>
                  </c:pt>
                  <c:pt idx="10">
                    <c:v>Paraguay</c:v>
                  </c:pt>
                  <c:pt idx="11">
                    <c:v>Perú</c:v>
                  </c:pt>
                  <c:pt idx="12">
                    <c:v>Ecuador</c:v>
                  </c:pt>
                  <c:pt idx="13">
                    <c:v>Perú (ronda 2)</c:v>
                  </c:pt>
                  <c:pt idx="14">
                    <c:v>Bolivia (ronda 2)</c:v>
                  </c:pt>
                  <c:pt idx="15">
                    <c:v>Chile (ronda 2)</c:v>
                  </c:pt>
                  <c:pt idx="16">
                    <c:v>Ecuador (ronda 2)</c:v>
                  </c:pt>
                </c15:dlblRangeCache>
              </c15:datalabelsRange>
            </c:ext>
            <c:ext xmlns:c16="http://schemas.microsoft.com/office/drawing/2014/chart" uri="{C3380CC4-5D6E-409C-BE32-E72D297353CC}">
              <c16:uniqueId val="{00000012-AE48-3E49-99C9-09A159A0C6BB}"/>
            </c:ext>
          </c:extLst>
        </c:ser>
        <c:dLbls>
          <c:showLegendKey val="0"/>
          <c:showVal val="0"/>
          <c:showCatName val="0"/>
          <c:showSerName val="0"/>
          <c:showPercent val="0"/>
          <c:showBubbleSize val="0"/>
        </c:dLbls>
        <c:axId val="40788192"/>
        <c:axId val="439214832"/>
      </c:scatterChart>
      <c:valAx>
        <c:axId val="40788192"/>
        <c:scaling>
          <c:orientation val="minMax"/>
        </c:scaling>
        <c:delete val="0"/>
        <c:axPos val="b"/>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r>
                  <a:rPr lang="en-US" sz="1000" b="0" i="0" baseline="0" dirty="0">
                    <a:effectLst/>
                  </a:rPr>
                  <a:t>% de </a:t>
                </a:r>
                <a:r>
                  <a:rPr lang="en-US" sz="1000" b="0" i="0" baseline="0" dirty="0" err="1">
                    <a:effectLst/>
                  </a:rPr>
                  <a:t>hogares</a:t>
                </a:r>
                <a:r>
                  <a:rPr lang="en-US" sz="1000" b="0" i="0" baseline="0" dirty="0">
                    <a:effectLst/>
                  </a:rPr>
                  <a:t> </a:t>
                </a:r>
                <a:r>
                  <a:rPr lang="en-US" sz="1000" b="0" i="0" baseline="0" dirty="0" err="1">
                    <a:effectLst/>
                  </a:rPr>
                  <a:t>en</a:t>
                </a:r>
                <a:r>
                  <a:rPr lang="en-US" sz="1000" b="0" i="0" baseline="0" dirty="0">
                    <a:effectLst/>
                  </a:rPr>
                  <a:t> </a:t>
                </a:r>
                <a:r>
                  <a:rPr lang="en-US" sz="1000" b="0" i="0" baseline="0" dirty="0" err="1">
                    <a:effectLst/>
                  </a:rPr>
                  <a:t>donde</a:t>
                </a:r>
                <a:r>
                  <a:rPr lang="en-US" sz="1000" b="0" i="0" baseline="0" dirty="0">
                    <a:effectLst/>
                  </a:rPr>
                  <a:t> </a:t>
                </a:r>
                <a:r>
                  <a:rPr lang="en-US" sz="1000" b="0" i="0" baseline="0" dirty="0" err="1">
                    <a:effectLst/>
                  </a:rPr>
                  <a:t>algún</a:t>
                </a:r>
                <a:r>
                  <a:rPr lang="en-US" sz="1000" b="0" i="0" baseline="0" dirty="0">
                    <a:effectLst/>
                  </a:rPr>
                  <a:t> </a:t>
                </a:r>
                <a:r>
                  <a:rPr lang="en-US" sz="1000" b="0" i="0" baseline="0" dirty="0" err="1">
                    <a:effectLst/>
                  </a:rPr>
                  <a:t>miembro</a:t>
                </a:r>
                <a:r>
                  <a:rPr lang="en-US" sz="1000" b="0" i="0" baseline="0" dirty="0">
                    <a:effectLst/>
                  </a:rPr>
                  <a:t> no </a:t>
                </a:r>
                <a:r>
                  <a:rPr lang="en-US" sz="1000" b="0" i="0" baseline="0" dirty="0" err="1">
                    <a:effectLst/>
                  </a:rPr>
                  <a:t>pudo</a:t>
                </a:r>
                <a:r>
                  <a:rPr lang="en-US" sz="1000" b="0" i="0" baseline="0" dirty="0">
                    <a:effectLst/>
                  </a:rPr>
                  <a:t> </a:t>
                </a:r>
                <a:r>
                  <a:rPr lang="en-US" sz="1000" b="0" i="0" baseline="0" dirty="0" err="1">
                    <a:effectLst/>
                  </a:rPr>
                  <a:t>realizarse</a:t>
                </a:r>
                <a:r>
                  <a:rPr lang="en-US" sz="1000" b="0" i="0" baseline="0" dirty="0">
                    <a:effectLst/>
                  </a:rPr>
                  <a:t> una consulta </a:t>
                </a:r>
                <a:r>
                  <a:rPr lang="en-US" sz="1000" b="0" i="0" baseline="0" dirty="0" err="1">
                    <a:effectLst/>
                  </a:rPr>
                  <a:t>médica</a:t>
                </a:r>
                <a:r>
                  <a:rPr lang="en-US" sz="1000" b="0" i="0" baseline="0" dirty="0">
                    <a:effectLst/>
                  </a:rPr>
                  <a:t> </a:t>
                </a:r>
                <a:endParaRPr lang="en-PE" sz="1000"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US" dirty="0"/>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endParaRPr lang="es-AR"/>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crossAx val="439214832"/>
        <c:crosses val="autoZero"/>
        <c:crossBetween val="midCat"/>
      </c:valAx>
      <c:valAx>
        <c:axId val="439214832"/>
        <c:scaling>
          <c:orientation val="minMax"/>
          <c:min val="1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b="0" i="0" baseline="0" dirty="0" err="1">
                    <a:effectLst/>
                  </a:rPr>
                  <a:t>Caida</a:t>
                </a:r>
                <a:r>
                  <a:rPr lang="en-US" sz="1100" b="0" i="0" baseline="0" dirty="0">
                    <a:effectLst/>
                  </a:rPr>
                  <a:t> de </a:t>
                </a:r>
                <a:r>
                  <a:rPr lang="en-US" sz="1100" b="0" i="0" baseline="0" dirty="0" err="1">
                    <a:effectLst/>
                  </a:rPr>
                  <a:t>movilidad</a:t>
                </a:r>
                <a:r>
                  <a:rPr lang="en-US" sz="1100" b="0" i="0" baseline="0" dirty="0">
                    <a:effectLst/>
                  </a:rPr>
                  <a:t> (mayo y </a:t>
                </a:r>
                <a:r>
                  <a:rPr lang="en-US" sz="1100" b="0" i="0" baseline="0" dirty="0" err="1">
                    <a:effectLst/>
                  </a:rPr>
                  <a:t>junio</a:t>
                </a:r>
                <a:r>
                  <a:rPr lang="en-US" sz="1100" b="0" i="0" baseline="0" dirty="0">
                    <a:effectLst/>
                  </a:rPr>
                  <a:t> 2020)</a:t>
                </a:r>
                <a:endParaRPr lang="en-PE" sz="1100" dirty="0">
                  <a:effectLst/>
                </a:endParaRPr>
              </a:p>
            </c:rich>
          </c:tx>
          <c:layout>
            <c:manualLayout>
              <c:xMode val="edge"/>
              <c:yMode val="edge"/>
              <c:x val="2.6560369419185371E-2"/>
              <c:y val="0.1812947268679613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AR"/>
            </a:p>
          </c:txPr>
        </c:title>
        <c:numFmt formatCod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crossAx val="4078819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s-AR"/>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Empleo!$D$40</c:f>
              <c:strCache>
                <c:ptCount val="1"/>
                <c:pt idx="0">
                  <c:v>Ronda 1 </c:v>
                </c:pt>
              </c:strCache>
            </c:strRef>
          </c:tx>
          <c:spPr>
            <a:solidFill>
              <a:srgbClr val="0070C0"/>
            </a:solidFill>
            <a:ln>
              <a:noFill/>
            </a:ln>
            <a:effectLst/>
          </c:spPr>
          <c:invertIfNegative val="0"/>
          <c:cat>
            <c:multiLvlStrRef>
              <c:f>Empleo!$B$41:$C$48</c:f>
              <c:multiLvlStrCache>
                <c:ptCount val="8"/>
                <c:lvl>
                  <c:pt idx="0">
                    <c:v>Baja Calificación</c:v>
                  </c:pt>
                  <c:pt idx="1">
                    <c:v>Alta calificación</c:v>
                  </c:pt>
                  <c:pt idx="2">
                    <c:v>Baja Calificación</c:v>
                  </c:pt>
                  <c:pt idx="3">
                    <c:v>Alta calificación</c:v>
                  </c:pt>
                  <c:pt idx="4">
                    <c:v>Baja Calificación</c:v>
                  </c:pt>
                  <c:pt idx="5">
                    <c:v>Alta calificación</c:v>
                  </c:pt>
                  <c:pt idx="6">
                    <c:v>Baja Calificación</c:v>
                  </c:pt>
                  <c:pt idx="7">
                    <c:v>Alta calificación</c:v>
                  </c:pt>
                </c:lvl>
                <c:lvl>
                  <c:pt idx="0">
                    <c:v>Bolivia </c:v>
                  </c:pt>
                  <c:pt idx="2">
                    <c:v>Chile</c:v>
                  </c:pt>
                  <c:pt idx="4">
                    <c:v>Ecuador</c:v>
                  </c:pt>
                  <c:pt idx="6">
                    <c:v>Perú</c:v>
                  </c:pt>
                </c:lvl>
              </c:multiLvlStrCache>
            </c:multiLvlStrRef>
          </c:cat>
          <c:val>
            <c:numRef>
              <c:f>Empleo!$D$41:$D$48</c:f>
              <c:numCache>
                <c:formatCode>0%</c:formatCode>
                <c:ptCount val="8"/>
                <c:pt idx="0">
                  <c:v>0.22561200000000001</c:v>
                </c:pt>
                <c:pt idx="1">
                  <c:v>0.31610499999999997</c:v>
                </c:pt>
                <c:pt idx="2">
                  <c:v>0.59958199999999995</c:v>
                </c:pt>
                <c:pt idx="3">
                  <c:v>0.77226299999999992</c:v>
                </c:pt>
                <c:pt idx="4">
                  <c:v>0.365344</c:v>
                </c:pt>
                <c:pt idx="5">
                  <c:v>0.53918299999999997</c:v>
                </c:pt>
                <c:pt idx="6">
                  <c:v>0.309778</c:v>
                </c:pt>
                <c:pt idx="7">
                  <c:v>0.46499000000000001</c:v>
                </c:pt>
              </c:numCache>
            </c:numRef>
          </c:val>
          <c:extLst>
            <c:ext xmlns:c16="http://schemas.microsoft.com/office/drawing/2014/chart" uri="{C3380CC4-5D6E-409C-BE32-E72D297353CC}">
              <c16:uniqueId val="{00000000-B1A9-DC41-8F9B-3C5BD6A53A69}"/>
            </c:ext>
          </c:extLst>
        </c:ser>
        <c:dLbls>
          <c:showLegendKey val="0"/>
          <c:showVal val="0"/>
          <c:showCatName val="0"/>
          <c:showSerName val="0"/>
          <c:showPercent val="0"/>
          <c:showBubbleSize val="0"/>
        </c:dLbls>
        <c:gapWidth val="219"/>
        <c:overlap val="-27"/>
        <c:axId val="1668730032"/>
        <c:axId val="2087502640"/>
      </c:barChart>
      <c:lineChart>
        <c:grouping val="standard"/>
        <c:varyColors val="0"/>
        <c:ser>
          <c:idx val="1"/>
          <c:order val="1"/>
          <c:tx>
            <c:strRef>
              <c:f>Empleo!$E$40</c:f>
              <c:strCache>
                <c:ptCount val="1"/>
                <c:pt idx="0">
                  <c:v>Ronda 2</c:v>
                </c:pt>
              </c:strCache>
            </c:strRef>
          </c:tx>
          <c:spPr>
            <a:ln w="28575" cap="rnd">
              <a:noFill/>
              <a:round/>
            </a:ln>
            <a:effectLst/>
          </c:spPr>
          <c:marker>
            <c:symbol val="diamond"/>
            <c:size val="12"/>
            <c:spPr>
              <a:solidFill>
                <a:schemeClr val="accent2">
                  <a:lumMod val="75000"/>
                </a:schemeClr>
              </a:solidFill>
              <a:ln w="9525">
                <a:solidFill>
                  <a:schemeClr val="accent2">
                    <a:lumMod val="75000"/>
                  </a:schemeClr>
                </a:solidFill>
              </a:ln>
              <a:effectLst/>
            </c:spPr>
          </c:marker>
          <c:cat>
            <c:multiLvlStrRef>
              <c:f>Empleo!$B$41:$C$48</c:f>
              <c:multiLvlStrCache>
                <c:ptCount val="8"/>
                <c:lvl>
                  <c:pt idx="0">
                    <c:v>Baja Calificación</c:v>
                  </c:pt>
                  <c:pt idx="1">
                    <c:v>Alta calificación</c:v>
                  </c:pt>
                  <c:pt idx="2">
                    <c:v>Baja Calificación</c:v>
                  </c:pt>
                  <c:pt idx="3">
                    <c:v>Alta calificación</c:v>
                  </c:pt>
                  <c:pt idx="4">
                    <c:v>Baja Calificación</c:v>
                  </c:pt>
                  <c:pt idx="5">
                    <c:v>Alta calificación</c:v>
                  </c:pt>
                  <c:pt idx="6">
                    <c:v>Baja Calificación</c:v>
                  </c:pt>
                  <c:pt idx="7">
                    <c:v>Alta calificación</c:v>
                  </c:pt>
                </c:lvl>
                <c:lvl>
                  <c:pt idx="0">
                    <c:v>Bolivia </c:v>
                  </c:pt>
                  <c:pt idx="2">
                    <c:v>Chile</c:v>
                  </c:pt>
                  <c:pt idx="4">
                    <c:v>Ecuador</c:v>
                  </c:pt>
                  <c:pt idx="6">
                    <c:v>Perú</c:v>
                  </c:pt>
                </c:lvl>
              </c:multiLvlStrCache>
            </c:multiLvlStrRef>
          </c:cat>
          <c:val>
            <c:numRef>
              <c:f>Empleo!$E$41:$E$48</c:f>
              <c:numCache>
                <c:formatCode>0%</c:formatCode>
                <c:ptCount val="8"/>
                <c:pt idx="0">
                  <c:v>0.37555500000000003</c:v>
                </c:pt>
                <c:pt idx="1">
                  <c:v>0.58139799999999997</c:v>
                </c:pt>
                <c:pt idx="2">
                  <c:v>0.48190100000000002</c:v>
                </c:pt>
                <c:pt idx="3">
                  <c:v>0.72010599999999991</c:v>
                </c:pt>
                <c:pt idx="4">
                  <c:v>0.577928</c:v>
                </c:pt>
                <c:pt idx="5">
                  <c:v>0.54788099999999995</c:v>
                </c:pt>
                <c:pt idx="6">
                  <c:v>0.47599200000000003</c:v>
                </c:pt>
                <c:pt idx="7">
                  <c:v>0.61171999999999993</c:v>
                </c:pt>
              </c:numCache>
            </c:numRef>
          </c:val>
          <c:smooth val="0"/>
          <c:extLst>
            <c:ext xmlns:c16="http://schemas.microsoft.com/office/drawing/2014/chart" uri="{C3380CC4-5D6E-409C-BE32-E72D297353CC}">
              <c16:uniqueId val="{00000001-B1A9-DC41-8F9B-3C5BD6A53A69}"/>
            </c:ext>
          </c:extLst>
        </c:ser>
        <c:dLbls>
          <c:showLegendKey val="0"/>
          <c:showVal val="0"/>
          <c:showCatName val="0"/>
          <c:showSerName val="0"/>
          <c:showPercent val="0"/>
          <c:showBubbleSize val="0"/>
        </c:dLbls>
        <c:marker val="1"/>
        <c:smooth val="0"/>
        <c:axId val="1668730032"/>
        <c:axId val="2087502640"/>
      </c:lineChart>
      <c:catAx>
        <c:axId val="1668730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AR"/>
          </a:p>
        </c:txPr>
        <c:crossAx val="2087502640"/>
        <c:crosses val="autoZero"/>
        <c:auto val="1"/>
        <c:lblAlgn val="ctr"/>
        <c:lblOffset val="100"/>
        <c:noMultiLvlLbl val="0"/>
      </c:catAx>
      <c:valAx>
        <c:axId val="208750264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AR"/>
          </a:p>
        </c:txPr>
        <c:crossAx val="1668730032"/>
        <c:crosses val="autoZero"/>
        <c:crossBetween val="between"/>
        <c:majorUnit val="0.2"/>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A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AR"/>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Empleo!$D$24</c:f>
              <c:strCache>
                <c:ptCount val="1"/>
                <c:pt idx="0">
                  <c:v>Ronda 1 </c:v>
                </c:pt>
              </c:strCache>
            </c:strRef>
          </c:tx>
          <c:spPr>
            <a:solidFill>
              <a:srgbClr val="0070C0"/>
            </a:solidFill>
            <a:ln>
              <a:noFill/>
            </a:ln>
            <a:effectLst/>
          </c:spPr>
          <c:invertIfNegative val="0"/>
          <c:cat>
            <c:multiLvlStrRef>
              <c:f>Empleo!$B$25:$C$32</c:f>
              <c:multiLvlStrCache>
                <c:ptCount val="8"/>
                <c:lvl>
                  <c:pt idx="0">
                    <c:v>No Asalariados</c:v>
                  </c:pt>
                  <c:pt idx="1">
                    <c:v>Asalariados</c:v>
                  </c:pt>
                  <c:pt idx="2">
                    <c:v>No Asalariados</c:v>
                  </c:pt>
                  <c:pt idx="3">
                    <c:v>Asalariados</c:v>
                  </c:pt>
                  <c:pt idx="4">
                    <c:v>No Asalariados</c:v>
                  </c:pt>
                  <c:pt idx="5">
                    <c:v>Asalariados</c:v>
                  </c:pt>
                  <c:pt idx="6">
                    <c:v>No Asalariados</c:v>
                  </c:pt>
                  <c:pt idx="7">
                    <c:v>Asalariados</c:v>
                  </c:pt>
                </c:lvl>
                <c:lvl>
                  <c:pt idx="0">
                    <c:v>Bolivia </c:v>
                  </c:pt>
                  <c:pt idx="2">
                    <c:v>Chile</c:v>
                  </c:pt>
                  <c:pt idx="4">
                    <c:v>Ecuador</c:v>
                  </c:pt>
                  <c:pt idx="6">
                    <c:v>Perú</c:v>
                  </c:pt>
                </c:lvl>
              </c:multiLvlStrCache>
            </c:multiLvlStrRef>
          </c:cat>
          <c:val>
            <c:numRef>
              <c:f>Empleo!$D$25:$D$32</c:f>
              <c:numCache>
                <c:formatCode>0%</c:formatCode>
                <c:ptCount val="8"/>
                <c:pt idx="0">
                  <c:v>0.27504299999999998</c:v>
                </c:pt>
                <c:pt idx="1">
                  <c:v>0.31131900000000001</c:v>
                </c:pt>
                <c:pt idx="2">
                  <c:v>0.445828</c:v>
                </c:pt>
                <c:pt idx="3">
                  <c:v>0.76907800000000004</c:v>
                </c:pt>
                <c:pt idx="4">
                  <c:v>0.45112799999999997</c:v>
                </c:pt>
                <c:pt idx="5">
                  <c:v>0.48278399999999999</c:v>
                </c:pt>
                <c:pt idx="6">
                  <c:v>0.34789999999999999</c:v>
                </c:pt>
                <c:pt idx="7">
                  <c:v>0.42101899999999998</c:v>
                </c:pt>
              </c:numCache>
            </c:numRef>
          </c:val>
          <c:extLst>
            <c:ext xmlns:c16="http://schemas.microsoft.com/office/drawing/2014/chart" uri="{C3380CC4-5D6E-409C-BE32-E72D297353CC}">
              <c16:uniqueId val="{00000000-3E36-6440-A701-5B896FCA7A32}"/>
            </c:ext>
          </c:extLst>
        </c:ser>
        <c:dLbls>
          <c:showLegendKey val="0"/>
          <c:showVal val="0"/>
          <c:showCatName val="0"/>
          <c:showSerName val="0"/>
          <c:showPercent val="0"/>
          <c:showBubbleSize val="0"/>
        </c:dLbls>
        <c:gapWidth val="219"/>
        <c:overlap val="-27"/>
        <c:axId val="1615526496"/>
        <c:axId val="1607105776"/>
      </c:barChart>
      <c:lineChart>
        <c:grouping val="standard"/>
        <c:varyColors val="0"/>
        <c:ser>
          <c:idx val="1"/>
          <c:order val="1"/>
          <c:tx>
            <c:strRef>
              <c:f>Empleo!$E$24</c:f>
              <c:strCache>
                <c:ptCount val="1"/>
                <c:pt idx="0">
                  <c:v>Ronda 2</c:v>
                </c:pt>
              </c:strCache>
            </c:strRef>
          </c:tx>
          <c:spPr>
            <a:ln w="28575" cap="rnd">
              <a:noFill/>
              <a:round/>
            </a:ln>
            <a:effectLst/>
          </c:spPr>
          <c:marker>
            <c:symbol val="diamond"/>
            <c:size val="12"/>
            <c:spPr>
              <a:solidFill>
                <a:schemeClr val="accent2">
                  <a:lumMod val="75000"/>
                </a:schemeClr>
              </a:solidFill>
              <a:ln w="9525">
                <a:solidFill>
                  <a:schemeClr val="accent2">
                    <a:lumMod val="75000"/>
                  </a:schemeClr>
                </a:solidFill>
              </a:ln>
              <a:effectLst/>
            </c:spPr>
          </c:marker>
          <c:cat>
            <c:multiLvlStrRef>
              <c:f>Empleo!$B$25:$C$32</c:f>
              <c:multiLvlStrCache>
                <c:ptCount val="8"/>
                <c:lvl>
                  <c:pt idx="0">
                    <c:v>No Asalariados</c:v>
                  </c:pt>
                  <c:pt idx="1">
                    <c:v>Asalariados</c:v>
                  </c:pt>
                  <c:pt idx="2">
                    <c:v>No Asalariados</c:v>
                  </c:pt>
                  <c:pt idx="3">
                    <c:v>Asalariados</c:v>
                  </c:pt>
                  <c:pt idx="4">
                    <c:v>No Asalariados</c:v>
                  </c:pt>
                  <c:pt idx="5">
                    <c:v>Asalariados</c:v>
                  </c:pt>
                  <c:pt idx="6">
                    <c:v>No Asalariados</c:v>
                  </c:pt>
                  <c:pt idx="7">
                    <c:v>Asalariados</c:v>
                  </c:pt>
                </c:lvl>
                <c:lvl>
                  <c:pt idx="0">
                    <c:v>Bolivia </c:v>
                  </c:pt>
                  <c:pt idx="2">
                    <c:v>Chile</c:v>
                  </c:pt>
                  <c:pt idx="4">
                    <c:v>Ecuador</c:v>
                  </c:pt>
                  <c:pt idx="6">
                    <c:v>Perú</c:v>
                  </c:pt>
                </c:lvl>
              </c:multiLvlStrCache>
            </c:multiLvlStrRef>
          </c:cat>
          <c:val>
            <c:numRef>
              <c:f>Empleo!$E$25:$E$32</c:f>
              <c:numCache>
                <c:formatCode>0%</c:formatCode>
                <c:ptCount val="8"/>
                <c:pt idx="0">
                  <c:v>0.49782799999999999</c:v>
                </c:pt>
                <c:pt idx="1">
                  <c:v>0.55842999999999998</c:v>
                </c:pt>
                <c:pt idx="2">
                  <c:v>0.47205599999999998</c:v>
                </c:pt>
                <c:pt idx="3">
                  <c:v>0.61446599999999996</c:v>
                </c:pt>
                <c:pt idx="4">
                  <c:v>0.54182699999999995</c:v>
                </c:pt>
                <c:pt idx="5">
                  <c:v>0.57290099999999999</c:v>
                </c:pt>
                <c:pt idx="6">
                  <c:v>0.54679999999999995</c:v>
                </c:pt>
                <c:pt idx="7">
                  <c:v>0.5393</c:v>
                </c:pt>
              </c:numCache>
            </c:numRef>
          </c:val>
          <c:smooth val="0"/>
          <c:extLst>
            <c:ext xmlns:c16="http://schemas.microsoft.com/office/drawing/2014/chart" uri="{C3380CC4-5D6E-409C-BE32-E72D297353CC}">
              <c16:uniqueId val="{00000001-3E36-6440-A701-5B896FCA7A32}"/>
            </c:ext>
          </c:extLst>
        </c:ser>
        <c:dLbls>
          <c:showLegendKey val="0"/>
          <c:showVal val="0"/>
          <c:showCatName val="0"/>
          <c:showSerName val="0"/>
          <c:showPercent val="0"/>
          <c:showBubbleSize val="0"/>
        </c:dLbls>
        <c:marker val="1"/>
        <c:smooth val="0"/>
        <c:axId val="1615526496"/>
        <c:axId val="1607105776"/>
      </c:lineChart>
      <c:catAx>
        <c:axId val="1615526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AR"/>
          </a:p>
        </c:txPr>
        <c:crossAx val="1607105776"/>
        <c:crosses val="autoZero"/>
        <c:auto val="1"/>
        <c:lblAlgn val="ctr"/>
        <c:lblOffset val="100"/>
        <c:noMultiLvlLbl val="0"/>
      </c:catAx>
      <c:valAx>
        <c:axId val="1607105776"/>
        <c:scaling>
          <c:orientation val="minMax"/>
          <c:max val="1"/>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AR"/>
          </a:p>
        </c:txPr>
        <c:crossAx val="1615526496"/>
        <c:crosses val="autoZero"/>
        <c:crossBetween val="between"/>
        <c:majorUnit val="0.2"/>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A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AR"/>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Empleo!$D$40</c:f>
              <c:strCache>
                <c:ptCount val="1"/>
                <c:pt idx="0">
                  <c:v>Ronda 1 </c:v>
                </c:pt>
              </c:strCache>
            </c:strRef>
          </c:tx>
          <c:spPr>
            <a:solidFill>
              <a:srgbClr val="0070C0"/>
            </a:solidFill>
            <a:ln>
              <a:noFill/>
            </a:ln>
            <a:effectLst/>
          </c:spPr>
          <c:invertIfNegative val="0"/>
          <c:cat>
            <c:multiLvlStrRef>
              <c:f>Empleo!$B$65:$C$72</c:f>
              <c:multiLvlStrCache>
                <c:ptCount val="8"/>
                <c:lvl>
                  <c:pt idx="0">
                    <c:v>Hombre</c:v>
                  </c:pt>
                  <c:pt idx="1">
                    <c:v>Mujer</c:v>
                  </c:pt>
                  <c:pt idx="2">
                    <c:v>Hombre</c:v>
                  </c:pt>
                  <c:pt idx="3">
                    <c:v>Mujer</c:v>
                  </c:pt>
                  <c:pt idx="4">
                    <c:v>Hombre</c:v>
                  </c:pt>
                  <c:pt idx="5">
                    <c:v>Mujer</c:v>
                  </c:pt>
                  <c:pt idx="6">
                    <c:v>Hombre</c:v>
                  </c:pt>
                  <c:pt idx="7">
                    <c:v>Mujer</c:v>
                  </c:pt>
                </c:lvl>
                <c:lvl>
                  <c:pt idx="0">
                    <c:v>Bolivia </c:v>
                  </c:pt>
                  <c:pt idx="2">
                    <c:v>Chile</c:v>
                  </c:pt>
                  <c:pt idx="4">
                    <c:v>Ecuador</c:v>
                  </c:pt>
                  <c:pt idx="6">
                    <c:v>Perú</c:v>
                  </c:pt>
                </c:lvl>
              </c:multiLvlStrCache>
            </c:multiLvlStrRef>
          </c:cat>
          <c:val>
            <c:numRef>
              <c:f>Empleo!$D$65:$D$72</c:f>
              <c:numCache>
                <c:formatCode>0%</c:formatCode>
                <c:ptCount val="8"/>
                <c:pt idx="0">
                  <c:v>0.34002000000000004</c:v>
                </c:pt>
                <c:pt idx="1">
                  <c:v>0.235622</c:v>
                </c:pt>
                <c:pt idx="2">
                  <c:v>0.73767700000000003</c:v>
                </c:pt>
                <c:pt idx="3">
                  <c:v>0.58823599999999998</c:v>
                </c:pt>
                <c:pt idx="4">
                  <c:v>0.58484700000000001</c:v>
                </c:pt>
                <c:pt idx="5">
                  <c:v>0.42176600000000003</c:v>
                </c:pt>
                <c:pt idx="6">
                  <c:v>0.43179600000000001</c:v>
                </c:pt>
                <c:pt idx="7">
                  <c:v>0.323434</c:v>
                </c:pt>
              </c:numCache>
            </c:numRef>
          </c:val>
          <c:extLst>
            <c:ext xmlns:c16="http://schemas.microsoft.com/office/drawing/2014/chart" uri="{C3380CC4-5D6E-409C-BE32-E72D297353CC}">
              <c16:uniqueId val="{00000000-5B66-EE4B-999E-BFD93EBFA8F7}"/>
            </c:ext>
          </c:extLst>
        </c:ser>
        <c:dLbls>
          <c:showLegendKey val="0"/>
          <c:showVal val="0"/>
          <c:showCatName val="0"/>
          <c:showSerName val="0"/>
          <c:showPercent val="0"/>
          <c:showBubbleSize val="0"/>
        </c:dLbls>
        <c:gapWidth val="219"/>
        <c:overlap val="-27"/>
        <c:axId val="1668730032"/>
        <c:axId val="2087502640"/>
      </c:barChart>
      <c:lineChart>
        <c:grouping val="standard"/>
        <c:varyColors val="0"/>
        <c:ser>
          <c:idx val="1"/>
          <c:order val="1"/>
          <c:tx>
            <c:strRef>
              <c:f>Empleo!$E$40</c:f>
              <c:strCache>
                <c:ptCount val="1"/>
                <c:pt idx="0">
                  <c:v>Ronda 2</c:v>
                </c:pt>
              </c:strCache>
            </c:strRef>
          </c:tx>
          <c:spPr>
            <a:ln w="25400" cap="rnd">
              <a:noFill/>
              <a:round/>
            </a:ln>
            <a:effectLst/>
          </c:spPr>
          <c:marker>
            <c:symbol val="diamond"/>
            <c:size val="12"/>
            <c:spPr>
              <a:solidFill>
                <a:schemeClr val="accent2">
                  <a:lumMod val="75000"/>
                </a:schemeClr>
              </a:solidFill>
              <a:ln w="9525">
                <a:solidFill>
                  <a:schemeClr val="accent2">
                    <a:lumMod val="75000"/>
                  </a:schemeClr>
                </a:solidFill>
              </a:ln>
              <a:effectLst/>
            </c:spPr>
          </c:marker>
          <c:cat>
            <c:multiLvlStrRef>
              <c:f>Empleo!$B$65:$C$72</c:f>
              <c:multiLvlStrCache>
                <c:ptCount val="8"/>
                <c:lvl>
                  <c:pt idx="0">
                    <c:v>Hombre</c:v>
                  </c:pt>
                  <c:pt idx="1">
                    <c:v>Mujer</c:v>
                  </c:pt>
                  <c:pt idx="2">
                    <c:v>Hombre</c:v>
                  </c:pt>
                  <c:pt idx="3">
                    <c:v>Mujer</c:v>
                  </c:pt>
                  <c:pt idx="4">
                    <c:v>Hombre</c:v>
                  </c:pt>
                  <c:pt idx="5">
                    <c:v>Mujer</c:v>
                  </c:pt>
                  <c:pt idx="6">
                    <c:v>Hombre</c:v>
                  </c:pt>
                  <c:pt idx="7">
                    <c:v>Mujer</c:v>
                  </c:pt>
                </c:lvl>
                <c:lvl>
                  <c:pt idx="0">
                    <c:v>Bolivia </c:v>
                  </c:pt>
                  <c:pt idx="2">
                    <c:v>Chile</c:v>
                  </c:pt>
                  <c:pt idx="4">
                    <c:v>Ecuador</c:v>
                  </c:pt>
                  <c:pt idx="6">
                    <c:v>Perú</c:v>
                  </c:pt>
                </c:lvl>
              </c:multiLvlStrCache>
            </c:multiLvlStrRef>
          </c:cat>
          <c:val>
            <c:numRef>
              <c:f>Empleo!$E$65:$E$72</c:f>
              <c:numCache>
                <c:formatCode>0%</c:formatCode>
                <c:ptCount val="8"/>
                <c:pt idx="0">
                  <c:v>0.55926600000000004</c:v>
                </c:pt>
                <c:pt idx="1">
                  <c:v>0.490199</c:v>
                </c:pt>
                <c:pt idx="2">
                  <c:v>0.62400500000000003</c:v>
                </c:pt>
                <c:pt idx="3">
                  <c:v>0.53047</c:v>
                </c:pt>
                <c:pt idx="4">
                  <c:v>0.74998399999999998</c:v>
                </c:pt>
                <c:pt idx="5">
                  <c:v>0.46312500000000001</c:v>
                </c:pt>
                <c:pt idx="6">
                  <c:v>0.58340000000000003</c:v>
                </c:pt>
                <c:pt idx="7">
                  <c:v>0.49291099999999999</c:v>
                </c:pt>
              </c:numCache>
            </c:numRef>
          </c:val>
          <c:smooth val="0"/>
          <c:extLst>
            <c:ext xmlns:c16="http://schemas.microsoft.com/office/drawing/2014/chart" uri="{C3380CC4-5D6E-409C-BE32-E72D297353CC}">
              <c16:uniqueId val="{00000001-5B66-EE4B-999E-BFD93EBFA8F7}"/>
            </c:ext>
          </c:extLst>
        </c:ser>
        <c:dLbls>
          <c:showLegendKey val="0"/>
          <c:showVal val="0"/>
          <c:showCatName val="0"/>
          <c:showSerName val="0"/>
          <c:showPercent val="0"/>
          <c:showBubbleSize val="0"/>
        </c:dLbls>
        <c:marker val="1"/>
        <c:smooth val="0"/>
        <c:axId val="1668730032"/>
        <c:axId val="2087502640"/>
      </c:lineChart>
      <c:catAx>
        <c:axId val="1668730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AR"/>
          </a:p>
        </c:txPr>
        <c:crossAx val="2087502640"/>
        <c:crosses val="autoZero"/>
        <c:auto val="1"/>
        <c:lblAlgn val="ctr"/>
        <c:lblOffset val="100"/>
        <c:noMultiLvlLbl val="0"/>
      </c:catAx>
      <c:valAx>
        <c:axId val="208750264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AR"/>
          </a:p>
        </c:txPr>
        <c:crossAx val="1668730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A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AR"/>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Empleo!$D$40</c:f>
              <c:strCache>
                <c:ptCount val="1"/>
                <c:pt idx="0">
                  <c:v>Ronda 1 </c:v>
                </c:pt>
              </c:strCache>
            </c:strRef>
          </c:tx>
          <c:spPr>
            <a:solidFill>
              <a:srgbClr val="0070C0"/>
            </a:solidFill>
            <a:ln>
              <a:noFill/>
            </a:ln>
            <a:effectLst/>
          </c:spPr>
          <c:invertIfNegative val="0"/>
          <c:cat>
            <c:multiLvlStrRef>
              <c:f>Empleo!$B$85:$C$92</c:f>
              <c:multiLvlStrCache>
                <c:ptCount val="8"/>
                <c:lvl>
                  <c:pt idx="0">
                    <c:v>Con ninos o adultos mayores</c:v>
                  </c:pt>
                  <c:pt idx="1">
                    <c:v>Sin ninos o adultos mayores</c:v>
                  </c:pt>
                  <c:pt idx="2">
                    <c:v>Con ninos o adultos mayores</c:v>
                  </c:pt>
                  <c:pt idx="3">
                    <c:v>Sin ninos o adultos mayores</c:v>
                  </c:pt>
                  <c:pt idx="4">
                    <c:v>Con ninos o adultos mayores</c:v>
                  </c:pt>
                  <c:pt idx="5">
                    <c:v>Sin ninos o adultos mayores</c:v>
                  </c:pt>
                  <c:pt idx="6">
                    <c:v>Con ninos o adultos mayores</c:v>
                  </c:pt>
                  <c:pt idx="7">
                    <c:v>Sin ninos o adultos mayores</c:v>
                  </c:pt>
                </c:lvl>
                <c:lvl>
                  <c:pt idx="0">
                    <c:v>Bolivia </c:v>
                  </c:pt>
                  <c:pt idx="2">
                    <c:v>Chile</c:v>
                  </c:pt>
                  <c:pt idx="4">
                    <c:v>Ecuador</c:v>
                  </c:pt>
                  <c:pt idx="6">
                    <c:v>Perú</c:v>
                  </c:pt>
                </c:lvl>
              </c:multiLvlStrCache>
            </c:multiLvlStrRef>
          </c:cat>
          <c:val>
            <c:numRef>
              <c:f>Empleo!$D$85:$D$92</c:f>
              <c:numCache>
                <c:formatCode>0%</c:formatCode>
                <c:ptCount val="8"/>
                <c:pt idx="0">
                  <c:v>0.45589499999999999</c:v>
                </c:pt>
                <c:pt idx="1">
                  <c:v>0.60463900000000004</c:v>
                </c:pt>
                <c:pt idx="2">
                  <c:v>0.68535000000000001</c:v>
                </c:pt>
                <c:pt idx="3">
                  <c:v>0.64880899999999997</c:v>
                </c:pt>
                <c:pt idx="4">
                  <c:v>0.45589499999999999</c:v>
                </c:pt>
                <c:pt idx="5">
                  <c:v>0.60463900000000004</c:v>
                </c:pt>
                <c:pt idx="6">
                  <c:v>0.35819200000000001</c:v>
                </c:pt>
                <c:pt idx="7">
                  <c:v>0.47511200000000003</c:v>
                </c:pt>
              </c:numCache>
            </c:numRef>
          </c:val>
          <c:extLst>
            <c:ext xmlns:c16="http://schemas.microsoft.com/office/drawing/2014/chart" uri="{C3380CC4-5D6E-409C-BE32-E72D297353CC}">
              <c16:uniqueId val="{00000000-711F-474C-9830-1F3CDBFC5A83}"/>
            </c:ext>
          </c:extLst>
        </c:ser>
        <c:dLbls>
          <c:showLegendKey val="0"/>
          <c:showVal val="0"/>
          <c:showCatName val="0"/>
          <c:showSerName val="0"/>
          <c:showPercent val="0"/>
          <c:showBubbleSize val="0"/>
        </c:dLbls>
        <c:gapWidth val="219"/>
        <c:overlap val="-27"/>
        <c:axId val="1668730032"/>
        <c:axId val="2087502640"/>
      </c:barChart>
      <c:lineChart>
        <c:grouping val="standard"/>
        <c:varyColors val="0"/>
        <c:ser>
          <c:idx val="1"/>
          <c:order val="1"/>
          <c:tx>
            <c:strRef>
              <c:f>Empleo!$E$40</c:f>
              <c:strCache>
                <c:ptCount val="1"/>
                <c:pt idx="0">
                  <c:v>Ronda 2</c:v>
                </c:pt>
              </c:strCache>
            </c:strRef>
          </c:tx>
          <c:spPr>
            <a:ln w="25400" cap="rnd">
              <a:noFill/>
              <a:round/>
            </a:ln>
            <a:effectLst/>
          </c:spPr>
          <c:marker>
            <c:symbol val="diamond"/>
            <c:size val="12"/>
            <c:spPr>
              <a:solidFill>
                <a:schemeClr val="accent2">
                  <a:lumMod val="75000"/>
                </a:schemeClr>
              </a:solidFill>
              <a:ln w="9525">
                <a:solidFill>
                  <a:schemeClr val="accent2">
                    <a:lumMod val="75000"/>
                  </a:schemeClr>
                </a:solidFill>
              </a:ln>
              <a:effectLst/>
            </c:spPr>
          </c:marker>
          <c:cat>
            <c:multiLvlStrRef>
              <c:f>Empleo!$B$85:$C$92</c:f>
              <c:multiLvlStrCache>
                <c:ptCount val="8"/>
                <c:lvl>
                  <c:pt idx="0">
                    <c:v>Con ninos o adultos mayores</c:v>
                  </c:pt>
                  <c:pt idx="1">
                    <c:v>Sin ninos o adultos mayores</c:v>
                  </c:pt>
                  <c:pt idx="2">
                    <c:v>Con ninos o adultos mayores</c:v>
                  </c:pt>
                  <c:pt idx="3">
                    <c:v>Sin ninos o adultos mayores</c:v>
                  </c:pt>
                  <c:pt idx="4">
                    <c:v>Con ninos o adultos mayores</c:v>
                  </c:pt>
                  <c:pt idx="5">
                    <c:v>Sin ninos o adultos mayores</c:v>
                  </c:pt>
                  <c:pt idx="6">
                    <c:v>Con ninos o adultos mayores</c:v>
                  </c:pt>
                  <c:pt idx="7">
                    <c:v>Sin ninos o adultos mayores</c:v>
                  </c:pt>
                </c:lvl>
                <c:lvl>
                  <c:pt idx="0">
                    <c:v>Bolivia </c:v>
                  </c:pt>
                  <c:pt idx="2">
                    <c:v>Chile</c:v>
                  </c:pt>
                  <c:pt idx="4">
                    <c:v>Ecuador</c:v>
                  </c:pt>
                  <c:pt idx="6">
                    <c:v>Perú</c:v>
                  </c:pt>
                </c:lvl>
              </c:multiLvlStrCache>
            </c:multiLvlStrRef>
          </c:cat>
          <c:val>
            <c:numRef>
              <c:f>Empleo!$E$85:$E$92</c:f>
              <c:numCache>
                <c:formatCode>0%</c:formatCode>
                <c:ptCount val="8"/>
                <c:pt idx="0">
                  <c:v>0.55777999999999994</c:v>
                </c:pt>
                <c:pt idx="1">
                  <c:v>0.57760900000000004</c:v>
                </c:pt>
                <c:pt idx="2">
                  <c:v>0.53924499999999997</c:v>
                </c:pt>
                <c:pt idx="3">
                  <c:v>0.69804699999999997</c:v>
                </c:pt>
                <c:pt idx="4">
                  <c:v>0.55777999999999994</c:v>
                </c:pt>
                <c:pt idx="5">
                  <c:v>0.57760900000000004</c:v>
                </c:pt>
                <c:pt idx="6">
                  <c:v>0.52414300000000003</c:v>
                </c:pt>
                <c:pt idx="7">
                  <c:v>0.60648000000000002</c:v>
                </c:pt>
              </c:numCache>
            </c:numRef>
          </c:val>
          <c:smooth val="0"/>
          <c:extLst>
            <c:ext xmlns:c16="http://schemas.microsoft.com/office/drawing/2014/chart" uri="{C3380CC4-5D6E-409C-BE32-E72D297353CC}">
              <c16:uniqueId val="{00000001-711F-474C-9830-1F3CDBFC5A83}"/>
            </c:ext>
          </c:extLst>
        </c:ser>
        <c:dLbls>
          <c:showLegendKey val="0"/>
          <c:showVal val="0"/>
          <c:showCatName val="0"/>
          <c:showSerName val="0"/>
          <c:showPercent val="0"/>
          <c:showBubbleSize val="0"/>
        </c:dLbls>
        <c:marker val="1"/>
        <c:smooth val="0"/>
        <c:axId val="1668730032"/>
        <c:axId val="2087502640"/>
      </c:lineChart>
      <c:catAx>
        <c:axId val="1668730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s-AR"/>
          </a:p>
        </c:txPr>
        <c:crossAx val="2087502640"/>
        <c:crosses val="autoZero"/>
        <c:auto val="1"/>
        <c:lblAlgn val="ctr"/>
        <c:lblOffset val="100"/>
        <c:noMultiLvlLbl val="0"/>
      </c:catAx>
      <c:valAx>
        <c:axId val="208750264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AR"/>
          </a:p>
        </c:txPr>
        <c:crossAx val="1668730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A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A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2000" b="0" i="0" baseline="0" dirty="0" err="1">
                <a:effectLst/>
              </a:rPr>
              <a:t>Porcentaje</a:t>
            </a:r>
            <a:r>
              <a:rPr lang="en-US" sz="2000" b="0" i="0" baseline="0" dirty="0">
                <a:effectLst/>
              </a:rPr>
              <a:t> de </a:t>
            </a:r>
            <a:r>
              <a:rPr lang="en-US" sz="2000" b="0" i="0" baseline="0" dirty="0" err="1">
                <a:effectLst/>
              </a:rPr>
              <a:t>trabajadores</a:t>
            </a:r>
            <a:r>
              <a:rPr lang="en-US" sz="2000" b="0" i="0" baseline="0" dirty="0">
                <a:effectLst/>
              </a:rPr>
              <a:t> que </a:t>
            </a:r>
            <a:r>
              <a:rPr lang="en-US" sz="2000" b="0" i="0" baseline="0" dirty="0" err="1">
                <a:effectLst/>
              </a:rPr>
              <a:t>perdieron</a:t>
            </a:r>
            <a:r>
              <a:rPr lang="en-US" sz="2000" b="0" i="0" baseline="0" dirty="0">
                <a:effectLst/>
              </a:rPr>
              <a:t> el </a:t>
            </a:r>
            <a:r>
              <a:rPr lang="en-US" sz="2000" b="0" i="0" baseline="0" dirty="0" err="1">
                <a:effectLst/>
              </a:rPr>
              <a:t>empleo</a:t>
            </a:r>
            <a:r>
              <a:rPr lang="en-US" sz="2000" b="0" i="0" baseline="0" dirty="0">
                <a:effectLst/>
              </a:rPr>
              <a:t> </a:t>
            </a:r>
            <a:r>
              <a:rPr lang="en-US" sz="2000" b="0" i="0" baseline="0" dirty="0" err="1">
                <a:effectLst/>
              </a:rPr>
              <a:t>durante</a:t>
            </a:r>
            <a:r>
              <a:rPr lang="en-US" sz="2000" b="0" i="0" baseline="0" dirty="0">
                <a:effectLst/>
              </a:rPr>
              <a:t> la </a:t>
            </a:r>
            <a:r>
              <a:rPr lang="en-US" sz="2000" b="0" i="0" baseline="0" dirty="0" err="1">
                <a:effectLst/>
              </a:rPr>
              <a:t>cuarentena</a:t>
            </a:r>
            <a:r>
              <a:rPr lang="en-US" sz="2000" b="0" i="0" baseline="0" dirty="0">
                <a:effectLst/>
              </a:rPr>
              <a:t> (mayo y </a:t>
            </a:r>
            <a:r>
              <a:rPr lang="en-US" sz="2000" b="0" i="0" baseline="0" dirty="0" err="1">
                <a:effectLst/>
              </a:rPr>
              <a:t>junio</a:t>
            </a:r>
            <a:r>
              <a:rPr lang="en-US" sz="2000" b="0" i="0" baseline="0" dirty="0">
                <a:effectLst/>
              </a:rPr>
              <a:t> 2020)</a:t>
            </a:r>
            <a:endParaRPr lang="en-PE" sz="2000"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r>
              <a:rPr lang="en-US" sz="1200" b="0" i="0" baseline="0" dirty="0">
                <a:effectLst/>
              </a:rPr>
              <a:t> </a:t>
            </a:r>
            <a:endParaRPr lang="en-PE" sz="1050" dirty="0">
              <a:effectLst/>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s-AR"/>
        </a:p>
      </c:txPr>
    </c:title>
    <c:autoTitleDeleted val="0"/>
    <c:plotArea>
      <c:layout/>
      <c:barChart>
        <c:barDir val="col"/>
        <c:grouping val="clustered"/>
        <c:varyColors val="0"/>
        <c:ser>
          <c:idx val="0"/>
          <c:order val="0"/>
          <c:tx>
            <c:strRef>
              <c:f>LAC!$C$41</c:f>
              <c:strCache>
                <c:ptCount val="1"/>
                <c:pt idx="0">
                  <c:v>Ronda 1</c:v>
                </c:pt>
              </c:strCache>
            </c:strRef>
          </c:tx>
          <c:spPr>
            <a:solidFill>
              <a:srgbClr val="0070C0"/>
            </a:solidFill>
            <a:ln>
              <a:noFill/>
            </a:ln>
            <a:effectLst/>
          </c:spPr>
          <c:invertIfNegative val="0"/>
          <c:cat>
            <c:strRef>
              <c:f>LAC!$B$42:$B$54</c:f>
              <c:strCache>
                <c:ptCount val="13"/>
                <c:pt idx="0">
                  <c:v>Perú</c:v>
                </c:pt>
                <c:pt idx="1">
                  <c:v>Bolivia</c:v>
                </c:pt>
                <c:pt idx="2">
                  <c:v>Colombia</c:v>
                </c:pt>
                <c:pt idx="3">
                  <c:v>Guatemala</c:v>
                </c:pt>
                <c:pt idx="4">
                  <c:v>Ecuador</c:v>
                </c:pt>
                <c:pt idx="5">
                  <c:v>Costa Rica</c:v>
                </c:pt>
                <c:pt idx="6">
                  <c:v>El Salvador</c:v>
                </c:pt>
                <c:pt idx="7">
                  <c:v>Honduras</c:v>
                </c:pt>
                <c:pt idx="8">
                  <c:v>República Dominicana</c:v>
                </c:pt>
                <c:pt idx="9">
                  <c:v>Paraguay</c:v>
                </c:pt>
                <c:pt idx="10">
                  <c:v>México</c:v>
                </c:pt>
                <c:pt idx="11">
                  <c:v>Argentina</c:v>
                </c:pt>
                <c:pt idx="12">
                  <c:v>Chile</c:v>
                </c:pt>
              </c:strCache>
            </c:strRef>
          </c:cat>
          <c:val>
            <c:numRef>
              <c:f>LAC!$C$42:$C$54</c:f>
              <c:numCache>
                <c:formatCode>0%</c:formatCode>
                <c:ptCount val="13"/>
                <c:pt idx="0">
                  <c:v>0.2848</c:v>
                </c:pt>
                <c:pt idx="1">
                  <c:v>0.28375299999999998</c:v>
                </c:pt>
                <c:pt idx="2" formatCode="0.00%">
                  <c:v>0.26600000000000001</c:v>
                </c:pt>
                <c:pt idx="3" formatCode="0.00%">
                  <c:v>0.186</c:v>
                </c:pt>
                <c:pt idx="4" formatCode="0.00%">
                  <c:v>0.17461500000000002</c:v>
                </c:pt>
                <c:pt idx="5" formatCode="0.00%">
                  <c:v>0.16400000000000001</c:v>
                </c:pt>
                <c:pt idx="6" formatCode="0.00%">
                  <c:v>0.16200000000000001</c:v>
                </c:pt>
                <c:pt idx="7" formatCode="0.00%">
                  <c:v>0.16</c:v>
                </c:pt>
                <c:pt idx="8" formatCode="0.00%">
                  <c:v>0.157</c:v>
                </c:pt>
                <c:pt idx="9" formatCode="0.00%">
                  <c:v>0.13800000000000001</c:v>
                </c:pt>
                <c:pt idx="10" formatCode="0.00%">
                  <c:v>0.121</c:v>
                </c:pt>
                <c:pt idx="11" formatCode="0.00%">
                  <c:v>0.11799999999999999</c:v>
                </c:pt>
                <c:pt idx="12" formatCode="0.00%">
                  <c:v>0.06</c:v>
                </c:pt>
              </c:numCache>
            </c:numRef>
          </c:val>
          <c:extLst>
            <c:ext xmlns:c16="http://schemas.microsoft.com/office/drawing/2014/chart" uri="{C3380CC4-5D6E-409C-BE32-E72D297353CC}">
              <c16:uniqueId val="{00000000-194B-4042-B3F0-7053CF9591F0}"/>
            </c:ext>
          </c:extLst>
        </c:ser>
        <c:dLbls>
          <c:showLegendKey val="0"/>
          <c:showVal val="0"/>
          <c:showCatName val="0"/>
          <c:showSerName val="0"/>
          <c:showPercent val="0"/>
          <c:showBubbleSize val="0"/>
        </c:dLbls>
        <c:gapWidth val="39"/>
        <c:overlap val="-27"/>
        <c:axId val="455515151"/>
        <c:axId val="456022751"/>
      </c:barChart>
      <c:lineChart>
        <c:grouping val="standard"/>
        <c:varyColors val="0"/>
        <c:ser>
          <c:idx val="1"/>
          <c:order val="1"/>
          <c:tx>
            <c:strRef>
              <c:f>LAC!$D$41</c:f>
              <c:strCache>
                <c:ptCount val="1"/>
                <c:pt idx="0">
                  <c:v>Ronda 2</c:v>
                </c:pt>
              </c:strCache>
            </c:strRef>
          </c:tx>
          <c:spPr>
            <a:ln w="28575" cap="rnd">
              <a:noFill/>
              <a:round/>
            </a:ln>
            <a:effectLst/>
          </c:spPr>
          <c:marker>
            <c:symbol val="diamond"/>
            <c:size val="12"/>
            <c:spPr>
              <a:solidFill>
                <a:schemeClr val="accent2">
                  <a:lumMod val="75000"/>
                </a:schemeClr>
              </a:solidFill>
              <a:ln w="9525">
                <a:solidFill>
                  <a:schemeClr val="accent2">
                    <a:lumMod val="75000"/>
                  </a:schemeClr>
                </a:solidFill>
              </a:ln>
              <a:effectLst/>
            </c:spPr>
          </c:marker>
          <c:cat>
            <c:strRef>
              <c:f>LAC!$B$42:$B$54</c:f>
              <c:strCache>
                <c:ptCount val="13"/>
                <c:pt idx="0">
                  <c:v>Perú</c:v>
                </c:pt>
                <c:pt idx="1">
                  <c:v>Bolivia</c:v>
                </c:pt>
                <c:pt idx="2">
                  <c:v>Colombia</c:v>
                </c:pt>
                <c:pt idx="3">
                  <c:v>Guatemala</c:v>
                </c:pt>
                <c:pt idx="4">
                  <c:v>Ecuador</c:v>
                </c:pt>
                <c:pt idx="5">
                  <c:v>Costa Rica</c:v>
                </c:pt>
                <c:pt idx="6">
                  <c:v>El Salvador</c:v>
                </c:pt>
                <c:pt idx="7">
                  <c:v>Honduras</c:v>
                </c:pt>
                <c:pt idx="8">
                  <c:v>República Dominicana</c:v>
                </c:pt>
                <c:pt idx="9">
                  <c:v>Paraguay</c:v>
                </c:pt>
                <c:pt idx="10">
                  <c:v>México</c:v>
                </c:pt>
                <c:pt idx="11">
                  <c:v>Argentina</c:v>
                </c:pt>
                <c:pt idx="12">
                  <c:v>Chile</c:v>
                </c:pt>
              </c:strCache>
            </c:strRef>
          </c:cat>
          <c:val>
            <c:numRef>
              <c:f>LAC!$D$42:$D$54</c:f>
              <c:numCache>
                <c:formatCode>0%</c:formatCode>
                <c:ptCount val="13"/>
                <c:pt idx="0">
                  <c:v>0.1961</c:v>
                </c:pt>
                <c:pt idx="1">
                  <c:v>0.15783</c:v>
                </c:pt>
                <c:pt idx="4">
                  <c:v>0.20671200000000001</c:v>
                </c:pt>
                <c:pt idx="12">
                  <c:v>0.133659</c:v>
                </c:pt>
              </c:numCache>
            </c:numRef>
          </c:val>
          <c:smooth val="0"/>
          <c:extLst>
            <c:ext xmlns:c16="http://schemas.microsoft.com/office/drawing/2014/chart" uri="{C3380CC4-5D6E-409C-BE32-E72D297353CC}">
              <c16:uniqueId val="{00000001-194B-4042-B3F0-7053CF9591F0}"/>
            </c:ext>
          </c:extLst>
        </c:ser>
        <c:dLbls>
          <c:showLegendKey val="0"/>
          <c:showVal val="0"/>
          <c:showCatName val="0"/>
          <c:showSerName val="0"/>
          <c:showPercent val="0"/>
          <c:showBubbleSize val="0"/>
        </c:dLbls>
        <c:marker val="1"/>
        <c:smooth val="0"/>
        <c:axId val="455515151"/>
        <c:axId val="456022751"/>
      </c:lineChart>
      <c:catAx>
        <c:axId val="4555151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s-AR"/>
          </a:p>
        </c:txPr>
        <c:crossAx val="456022751"/>
        <c:crosses val="autoZero"/>
        <c:auto val="1"/>
        <c:lblAlgn val="ctr"/>
        <c:lblOffset val="100"/>
        <c:noMultiLvlLbl val="0"/>
      </c:catAx>
      <c:valAx>
        <c:axId val="456022751"/>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s-AR"/>
          </a:p>
        </c:txPr>
        <c:crossAx val="45551515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A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AR"/>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Empleo!$D$40</c:f>
              <c:strCache>
                <c:ptCount val="1"/>
                <c:pt idx="0">
                  <c:v>Ronda 1 </c:v>
                </c:pt>
              </c:strCache>
            </c:strRef>
          </c:tx>
          <c:spPr>
            <a:solidFill>
              <a:srgbClr val="0070C0"/>
            </a:solidFill>
            <a:ln>
              <a:noFill/>
            </a:ln>
            <a:effectLst/>
          </c:spPr>
          <c:invertIfNegative val="0"/>
          <c:cat>
            <c:multiLvlStrRef>
              <c:f>Empleo!$B$113:$C$124</c:f>
              <c:multiLvlStrCache>
                <c:ptCount val="12"/>
                <c:lvl>
                  <c:pt idx="0">
                    <c:v>Indice de teletrabajo bajo</c:v>
                  </c:pt>
                  <c:pt idx="1">
                    <c:v>Indice de teletrabajo medio</c:v>
                  </c:pt>
                  <c:pt idx="2">
                    <c:v>Indice de teletrabajo alto</c:v>
                  </c:pt>
                  <c:pt idx="3">
                    <c:v>Indice de teletrabajo bajo</c:v>
                  </c:pt>
                  <c:pt idx="4">
                    <c:v>Indice de teletrabajo medio</c:v>
                  </c:pt>
                  <c:pt idx="5">
                    <c:v>Indice de teletrabajo alto</c:v>
                  </c:pt>
                  <c:pt idx="6">
                    <c:v>Indice de teletrabajo bajo</c:v>
                  </c:pt>
                  <c:pt idx="7">
                    <c:v>Indice de teletrabajo medio</c:v>
                  </c:pt>
                  <c:pt idx="8">
                    <c:v>Indice de teletrabajo alto</c:v>
                  </c:pt>
                  <c:pt idx="9">
                    <c:v>Indice de teletrabajo bajo</c:v>
                  </c:pt>
                  <c:pt idx="10">
                    <c:v>Indice de teletrabajo medio</c:v>
                  </c:pt>
                  <c:pt idx="11">
                    <c:v>Indice de teletrabajo alto</c:v>
                  </c:pt>
                </c:lvl>
                <c:lvl>
                  <c:pt idx="0">
                    <c:v>Bolivia </c:v>
                  </c:pt>
                  <c:pt idx="3">
                    <c:v>Chile</c:v>
                  </c:pt>
                  <c:pt idx="6">
                    <c:v>Ecuador</c:v>
                  </c:pt>
                  <c:pt idx="9">
                    <c:v>Perú</c:v>
                  </c:pt>
                </c:lvl>
              </c:multiLvlStrCache>
            </c:multiLvlStrRef>
          </c:cat>
          <c:val>
            <c:numRef>
              <c:f>Empleo!$D$113:$D$124</c:f>
              <c:numCache>
                <c:formatCode>0%</c:formatCode>
                <c:ptCount val="12"/>
                <c:pt idx="0">
                  <c:v>0.262459</c:v>
                </c:pt>
                <c:pt idx="1">
                  <c:v>0.12826199999999999</c:v>
                </c:pt>
                <c:pt idx="2">
                  <c:v>0.36583900000000003</c:v>
                </c:pt>
                <c:pt idx="3">
                  <c:v>0.59281899999999998</c:v>
                </c:pt>
                <c:pt idx="4">
                  <c:v>0.51734099999999994</c:v>
                </c:pt>
                <c:pt idx="5">
                  <c:v>0.74175299999999988</c:v>
                </c:pt>
                <c:pt idx="6">
                  <c:v>0.32528799999999997</c:v>
                </c:pt>
                <c:pt idx="7">
                  <c:v>0.57671399999999995</c:v>
                </c:pt>
                <c:pt idx="8">
                  <c:v>0.67989699999999997</c:v>
                </c:pt>
                <c:pt idx="9">
                  <c:v>0.31694</c:v>
                </c:pt>
                <c:pt idx="10">
                  <c:v>0.36378100000000002</c:v>
                </c:pt>
                <c:pt idx="11">
                  <c:v>0.52430999999999994</c:v>
                </c:pt>
              </c:numCache>
            </c:numRef>
          </c:val>
          <c:extLst>
            <c:ext xmlns:c16="http://schemas.microsoft.com/office/drawing/2014/chart" uri="{C3380CC4-5D6E-409C-BE32-E72D297353CC}">
              <c16:uniqueId val="{00000000-1A97-414A-8A58-CEB92B6536A5}"/>
            </c:ext>
          </c:extLst>
        </c:ser>
        <c:dLbls>
          <c:showLegendKey val="0"/>
          <c:showVal val="0"/>
          <c:showCatName val="0"/>
          <c:showSerName val="0"/>
          <c:showPercent val="0"/>
          <c:showBubbleSize val="0"/>
        </c:dLbls>
        <c:gapWidth val="219"/>
        <c:overlap val="-27"/>
        <c:axId val="1668730032"/>
        <c:axId val="2087502640"/>
      </c:barChart>
      <c:lineChart>
        <c:grouping val="standard"/>
        <c:varyColors val="0"/>
        <c:ser>
          <c:idx val="1"/>
          <c:order val="1"/>
          <c:tx>
            <c:strRef>
              <c:f>Empleo!$E$40</c:f>
              <c:strCache>
                <c:ptCount val="1"/>
                <c:pt idx="0">
                  <c:v>Ronda 2</c:v>
                </c:pt>
              </c:strCache>
            </c:strRef>
          </c:tx>
          <c:spPr>
            <a:ln w="25400" cap="rnd">
              <a:noFill/>
              <a:round/>
            </a:ln>
            <a:effectLst/>
          </c:spPr>
          <c:marker>
            <c:symbol val="diamond"/>
            <c:size val="12"/>
            <c:spPr>
              <a:solidFill>
                <a:schemeClr val="accent2">
                  <a:lumMod val="75000"/>
                </a:schemeClr>
              </a:solidFill>
              <a:ln w="9525">
                <a:solidFill>
                  <a:schemeClr val="accent2">
                    <a:lumMod val="75000"/>
                  </a:schemeClr>
                </a:solidFill>
              </a:ln>
              <a:effectLst/>
            </c:spPr>
          </c:marker>
          <c:cat>
            <c:multiLvlStrRef>
              <c:f>Empleo!$B$113:$C$124</c:f>
              <c:multiLvlStrCache>
                <c:ptCount val="12"/>
                <c:lvl>
                  <c:pt idx="0">
                    <c:v>Indice de teletrabajo bajo</c:v>
                  </c:pt>
                  <c:pt idx="1">
                    <c:v>Indice de teletrabajo medio</c:v>
                  </c:pt>
                  <c:pt idx="2">
                    <c:v>Indice de teletrabajo alto</c:v>
                  </c:pt>
                  <c:pt idx="3">
                    <c:v>Indice de teletrabajo bajo</c:v>
                  </c:pt>
                  <c:pt idx="4">
                    <c:v>Indice de teletrabajo medio</c:v>
                  </c:pt>
                  <c:pt idx="5">
                    <c:v>Indice de teletrabajo alto</c:v>
                  </c:pt>
                  <c:pt idx="6">
                    <c:v>Indice de teletrabajo bajo</c:v>
                  </c:pt>
                  <c:pt idx="7">
                    <c:v>Indice de teletrabajo medio</c:v>
                  </c:pt>
                  <c:pt idx="8">
                    <c:v>Indice de teletrabajo alto</c:v>
                  </c:pt>
                  <c:pt idx="9">
                    <c:v>Indice de teletrabajo bajo</c:v>
                  </c:pt>
                  <c:pt idx="10">
                    <c:v>Indice de teletrabajo medio</c:v>
                  </c:pt>
                  <c:pt idx="11">
                    <c:v>Indice de teletrabajo alto</c:v>
                  </c:pt>
                </c:lvl>
                <c:lvl>
                  <c:pt idx="0">
                    <c:v>Bolivia </c:v>
                  </c:pt>
                  <c:pt idx="3">
                    <c:v>Chile</c:v>
                  </c:pt>
                  <c:pt idx="6">
                    <c:v>Ecuador</c:v>
                  </c:pt>
                  <c:pt idx="9">
                    <c:v>Perú</c:v>
                  </c:pt>
                </c:lvl>
              </c:multiLvlStrCache>
            </c:multiLvlStrRef>
          </c:cat>
          <c:val>
            <c:numRef>
              <c:f>Empleo!$E$113:$E$124</c:f>
              <c:numCache>
                <c:formatCode>0%</c:formatCode>
                <c:ptCount val="12"/>
                <c:pt idx="0">
                  <c:v>0.47963299999999998</c:v>
                </c:pt>
                <c:pt idx="1">
                  <c:v>0.513764</c:v>
                </c:pt>
                <c:pt idx="2">
                  <c:v>0.67175200000000002</c:v>
                </c:pt>
                <c:pt idx="3">
                  <c:v>0.49005200000000004</c:v>
                </c:pt>
                <c:pt idx="4">
                  <c:v>0.55790899999999999</c:v>
                </c:pt>
                <c:pt idx="5">
                  <c:v>0.663879</c:v>
                </c:pt>
                <c:pt idx="6">
                  <c:v>0.636938</c:v>
                </c:pt>
                <c:pt idx="7">
                  <c:v>0.484902</c:v>
                </c:pt>
                <c:pt idx="8">
                  <c:v>0.73799300000000001</c:v>
                </c:pt>
                <c:pt idx="9">
                  <c:v>0.45130799999999999</c:v>
                </c:pt>
                <c:pt idx="10">
                  <c:v>0.51904000000000006</c:v>
                </c:pt>
                <c:pt idx="11">
                  <c:v>0.65080699999999991</c:v>
                </c:pt>
              </c:numCache>
            </c:numRef>
          </c:val>
          <c:smooth val="0"/>
          <c:extLst>
            <c:ext xmlns:c16="http://schemas.microsoft.com/office/drawing/2014/chart" uri="{C3380CC4-5D6E-409C-BE32-E72D297353CC}">
              <c16:uniqueId val="{00000001-1A97-414A-8A58-CEB92B6536A5}"/>
            </c:ext>
          </c:extLst>
        </c:ser>
        <c:dLbls>
          <c:showLegendKey val="0"/>
          <c:showVal val="0"/>
          <c:showCatName val="0"/>
          <c:showSerName val="0"/>
          <c:showPercent val="0"/>
          <c:showBubbleSize val="0"/>
        </c:dLbls>
        <c:marker val="1"/>
        <c:smooth val="0"/>
        <c:axId val="1668730032"/>
        <c:axId val="2087502640"/>
      </c:lineChart>
      <c:catAx>
        <c:axId val="1668730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s-AR"/>
          </a:p>
        </c:txPr>
        <c:crossAx val="2087502640"/>
        <c:crosses val="autoZero"/>
        <c:auto val="1"/>
        <c:lblAlgn val="ctr"/>
        <c:lblOffset val="100"/>
        <c:noMultiLvlLbl val="0"/>
      </c:catAx>
      <c:valAx>
        <c:axId val="208750264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s-AR"/>
          </a:p>
        </c:txPr>
        <c:crossAx val="1668730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s-A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AR"/>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Empleo!$D$40</c:f>
              <c:strCache>
                <c:ptCount val="1"/>
                <c:pt idx="0">
                  <c:v>Ronda 1 </c:v>
                </c:pt>
              </c:strCache>
            </c:strRef>
          </c:tx>
          <c:spPr>
            <a:solidFill>
              <a:srgbClr val="0070C0"/>
            </a:solidFill>
            <a:ln>
              <a:noFill/>
            </a:ln>
            <a:effectLst/>
          </c:spPr>
          <c:invertIfNegative val="0"/>
          <c:cat>
            <c:multiLvlStrRef>
              <c:f>Empleo!$B$140:$C$147</c:f>
              <c:multiLvlStrCache>
                <c:ptCount val="8"/>
                <c:lvl>
                  <c:pt idx="0">
                    <c:v>Acceso a WiFi</c:v>
                  </c:pt>
                  <c:pt idx="1">
                    <c:v>Sin acceso a WiFi</c:v>
                  </c:pt>
                  <c:pt idx="2">
                    <c:v>Acceso a WiFi</c:v>
                  </c:pt>
                  <c:pt idx="3">
                    <c:v>Sin acceso a WiFi</c:v>
                  </c:pt>
                  <c:pt idx="4">
                    <c:v>Acceso a WiFi</c:v>
                  </c:pt>
                  <c:pt idx="5">
                    <c:v>Sin acceso a WiFi</c:v>
                  </c:pt>
                  <c:pt idx="6">
                    <c:v>Acceso a WiFi</c:v>
                  </c:pt>
                  <c:pt idx="7">
                    <c:v>Sin acceso a WiFi</c:v>
                  </c:pt>
                </c:lvl>
                <c:lvl>
                  <c:pt idx="0">
                    <c:v>Bolivia </c:v>
                  </c:pt>
                  <c:pt idx="2">
                    <c:v>Chile</c:v>
                  </c:pt>
                  <c:pt idx="4">
                    <c:v>Ecuador</c:v>
                  </c:pt>
                  <c:pt idx="6">
                    <c:v>Perú</c:v>
                  </c:pt>
                </c:lvl>
              </c:multiLvlStrCache>
            </c:multiLvlStrRef>
          </c:cat>
          <c:val>
            <c:numRef>
              <c:f>Empleo!$D$140:$D$147</c:f>
              <c:numCache>
                <c:formatCode>0%</c:formatCode>
                <c:ptCount val="8"/>
                <c:pt idx="0">
                  <c:v>0.31079699999999999</c:v>
                </c:pt>
                <c:pt idx="1">
                  <c:v>0.27588000000000001</c:v>
                </c:pt>
                <c:pt idx="2">
                  <c:v>0.68122699999999992</c:v>
                </c:pt>
                <c:pt idx="3">
                  <c:v>0.65959800000000002</c:v>
                </c:pt>
                <c:pt idx="4">
                  <c:v>0.46503</c:v>
                </c:pt>
                <c:pt idx="5">
                  <c:v>0.475576</c:v>
                </c:pt>
                <c:pt idx="6">
                  <c:v>0.43145099999999997</c:v>
                </c:pt>
                <c:pt idx="7">
                  <c:v>0.34866999999999998</c:v>
                </c:pt>
              </c:numCache>
            </c:numRef>
          </c:val>
          <c:extLst>
            <c:ext xmlns:c16="http://schemas.microsoft.com/office/drawing/2014/chart" uri="{C3380CC4-5D6E-409C-BE32-E72D297353CC}">
              <c16:uniqueId val="{00000000-4452-B441-898A-E799A524E2A6}"/>
            </c:ext>
          </c:extLst>
        </c:ser>
        <c:dLbls>
          <c:showLegendKey val="0"/>
          <c:showVal val="0"/>
          <c:showCatName val="0"/>
          <c:showSerName val="0"/>
          <c:showPercent val="0"/>
          <c:showBubbleSize val="0"/>
        </c:dLbls>
        <c:gapWidth val="219"/>
        <c:overlap val="-27"/>
        <c:axId val="1668730032"/>
        <c:axId val="2087502640"/>
      </c:barChart>
      <c:lineChart>
        <c:grouping val="standard"/>
        <c:varyColors val="0"/>
        <c:ser>
          <c:idx val="1"/>
          <c:order val="1"/>
          <c:tx>
            <c:strRef>
              <c:f>Empleo!$E$40</c:f>
              <c:strCache>
                <c:ptCount val="1"/>
                <c:pt idx="0">
                  <c:v>Ronda 2</c:v>
                </c:pt>
              </c:strCache>
            </c:strRef>
          </c:tx>
          <c:spPr>
            <a:ln w="25400" cap="rnd">
              <a:noFill/>
              <a:round/>
            </a:ln>
            <a:effectLst/>
          </c:spPr>
          <c:marker>
            <c:symbol val="diamond"/>
            <c:size val="12"/>
            <c:spPr>
              <a:solidFill>
                <a:schemeClr val="accent2">
                  <a:lumMod val="75000"/>
                </a:schemeClr>
              </a:solidFill>
              <a:ln w="9525">
                <a:solidFill>
                  <a:schemeClr val="accent2">
                    <a:lumMod val="75000"/>
                  </a:schemeClr>
                </a:solidFill>
              </a:ln>
              <a:effectLst/>
            </c:spPr>
          </c:marker>
          <c:cat>
            <c:multiLvlStrRef>
              <c:f>Empleo!$B$140:$C$147</c:f>
              <c:multiLvlStrCache>
                <c:ptCount val="8"/>
                <c:lvl>
                  <c:pt idx="0">
                    <c:v>Acceso a WiFi</c:v>
                  </c:pt>
                  <c:pt idx="1">
                    <c:v>Sin acceso a WiFi</c:v>
                  </c:pt>
                  <c:pt idx="2">
                    <c:v>Acceso a WiFi</c:v>
                  </c:pt>
                  <c:pt idx="3">
                    <c:v>Sin acceso a WiFi</c:v>
                  </c:pt>
                  <c:pt idx="4">
                    <c:v>Acceso a WiFi</c:v>
                  </c:pt>
                  <c:pt idx="5">
                    <c:v>Sin acceso a WiFi</c:v>
                  </c:pt>
                  <c:pt idx="6">
                    <c:v>Acceso a WiFi</c:v>
                  </c:pt>
                  <c:pt idx="7">
                    <c:v>Sin acceso a WiFi</c:v>
                  </c:pt>
                </c:lvl>
                <c:lvl>
                  <c:pt idx="0">
                    <c:v>Bolivia </c:v>
                  </c:pt>
                  <c:pt idx="2">
                    <c:v>Chile</c:v>
                  </c:pt>
                  <c:pt idx="4">
                    <c:v>Ecuador</c:v>
                  </c:pt>
                  <c:pt idx="6">
                    <c:v>Perú</c:v>
                  </c:pt>
                </c:lvl>
              </c:multiLvlStrCache>
            </c:multiLvlStrRef>
          </c:cat>
          <c:val>
            <c:numRef>
              <c:f>Empleo!$E$140:$E$147</c:f>
              <c:numCache>
                <c:formatCode>0%</c:formatCode>
                <c:ptCount val="8"/>
                <c:pt idx="0">
                  <c:v>0.56877699999999998</c:v>
                </c:pt>
                <c:pt idx="1">
                  <c:v>0.49201700000000004</c:v>
                </c:pt>
                <c:pt idx="2">
                  <c:v>0.62476699999999996</c:v>
                </c:pt>
                <c:pt idx="3">
                  <c:v>0.48421700000000001</c:v>
                </c:pt>
                <c:pt idx="4">
                  <c:v>0.63012099999999993</c:v>
                </c:pt>
                <c:pt idx="5">
                  <c:v>0.45773000000000003</c:v>
                </c:pt>
                <c:pt idx="6">
                  <c:v>0.54844000000000004</c:v>
                </c:pt>
                <c:pt idx="7">
                  <c:v>0.53857699999999997</c:v>
                </c:pt>
              </c:numCache>
            </c:numRef>
          </c:val>
          <c:smooth val="0"/>
          <c:extLst>
            <c:ext xmlns:c16="http://schemas.microsoft.com/office/drawing/2014/chart" uri="{C3380CC4-5D6E-409C-BE32-E72D297353CC}">
              <c16:uniqueId val="{00000001-4452-B441-898A-E799A524E2A6}"/>
            </c:ext>
          </c:extLst>
        </c:ser>
        <c:dLbls>
          <c:showLegendKey val="0"/>
          <c:showVal val="0"/>
          <c:showCatName val="0"/>
          <c:showSerName val="0"/>
          <c:showPercent val="0"/>
          <c:showBubbleSize val="0"/>
        </c:dLbls>
        <c:marker val="1"/>
        <c:smooth val="0"/>
        <c:axId val="1668730032"/>
        <c:axId val="2087502640"/>
      </c:lineChart>
      <c:catAx>
        <c:axId val="1668730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AR"/>
          </a:p>
        </c:txPr>
        <c:crossAx val="2087502640"/>
        <c:crosses val="autoZero"/>
        <c:auto val="1"/>
        <c:lblAlgn val="ctr"/>
        <c:lblOffset val="100"/>
        <c:noMultiLvlLbl val="0"/>
      </c:catAx>
      <c:valAx>
        <c:axId val="208750264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AR"/>
          </a:p>
        </c:txPr>
        <c:crossAx val="1668730032"/>
        <c:crosses val="autoZero"/>
        <c:crossBetween val="between"/>
      </c:valAx>
      <c:spPr>
        <a:noFill/>
        <a:ln>
          <a:noFill/>
        </a:ln>
        <a:effectLst/>
      </c:spPr>
    </c:plotArea>
    <c:legend>
      <c:legendPos val="b"/>
      <c:layout>
        <c:manualLayout>
          <c:xMode val="edge"/>
          <c:yMode val="edge"/>
          <c:x val="0.35368078011895854"/>
          <c:y val="0.92094545692018248"/>
          <c:w val="0.29263826372021878"/>
          <c:h val="7.9054543079817532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A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AR"/>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0" i="0" u="none" strike="noStrike" baseline="0" dirty="0" err="1">
                <a:effectLst/>
              </a:rPr>
              <a:t>Porcentaje</a:t>
            </a:r>
            <a:r>
              <a:rPr lang="en-US" sz="2000" b="0" i="0" u="none" strike="noStrike" baseline="0" dirty="0">
                <a:effectLst/>
              </a:rPr>
              <a:t> de </a:t>
            </a:r>
            <a:r>
              <a:rPr lang="en-US" sz="2000" b="0" i="0" u="none" strike="noStrike" baseline="0" dirty="0" err="1">
                <a:effectLst/>
              </a:rPr>
              <a:t>hogares</a:t>
            </a:r>
            <a:r>
              <a:rPr lang="en-US" sz="2000" b="0" i="0" u="none" strike="noStrike" baseline="0" dirty="0">
                <a:effectLst/>
              </a:rPr>
              <a:t> y </a:t>
            </a:r>
            <a:r>
              <a:rPr lang="en-US" sz="2000" b="0" i="0" u="none" strike="noStrike" baseline="0" dirty="0" err="1">
                <a:effectLst/>
              </a:rPr>
              <a:t>disminución</a:t>
            </a:r>
            <a:r>
              <a:rPr lang="en-US" sz="2000" b="0" i="0" u="none" strike="noStrike" baseline="0" dirty="0">
                <a:effectLst/>
              </a:rPr>
              <a:t> </a:t>
            </a:r>
            <a:r>
              <a:rPr lang="en-US" sz="2000" b="0" i="0" u="none" strike="noStrike" baseline="0" dirty="0" err="1">
                <a:effectLst/>
              </a:rPr>
              <a:t>en</a:t>
            </a:r>
            <a:r>
              <a:rPr lang="en-US" sz="2000" b="0" i="0" u="none" strike="noStrike" baseline="0" dirty="0">
                <a:effectLst/>
              </a:rPr>
              <a:t> el </a:t>
            </a:r>
            <a:r>
              <a:rPr lang="en-US" sz="2000" b="0" i="0" u="none" strike="noStrike" baseline="0" dirty="0" err="1">
                <a:effectLst/>
              </a:rPr>
              <a:t>ingreso</a:t>
            </a:r>
            <a:r>
              <a:rPr lang="en-US" sz="2000" b="0" i="0" u="none" strike="noStrike" baseline="0" dirty="0">
                <a:effectLst/>
              </a:rPr>
              <a:t> familiar no </a:t>
            </a:r>
            <a:r>
              <a:rPr lang="en-US" sz="2000" b="0" i="0" u="none" strike="noStrike" baseline="0" dirty="0" err="1">
                <a:effectLst/>
              </a:rPr>
              <a:t>laboral</a:t>
            </a:r>
            <a:r>
              <a:rPr lang="en-US" sz="2000" b="0" i="0" u="none" strike="noStrike" baseline="0" dirty="0">
                <a:effectLst/>
              </a:rPr>
              <a:t> (mayo 2020</a:t>
            </a:r>
            <a:r>
              <a:rPr lang="en-US" sz="1400" b="0" i="0" u="none" strike="noStrike" baseline="0" dirty="0">
                <a:effectLst/>
              </a:rPr>
              <a:t>)</a:t>
            </a:r>
            <a:r>
              <a:rPr lang="en-US" sz="1400" b="0" i="0" u="none" strike="noStrike" baseline="0" dirty="0"/>
              <a:t> </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AR"/>
        </a:p>
      </c:txPr>
    </c:title>
    <c:autoTitleDeleted val="0"/>
    <c:plotArea>
      <c:layout/>
      <c:barChart>
        <c:barDir val="col"/>
        <c:grouping val="clustered"/>
        <c:varyColors val="0"/>
        <c:ser>
          <c:idx val="0"/>
          <c:order val="0"/>
          <c:tx>
            <c:strRef>
              <c:f>'Ingresos no laborales'!$D$3</c:f>
              <c:strCache>
                <c:ptCount val="1"/>
                <c:pt idx="0">
                  <c:v>% de hogares en donde la fuente de ingreso disminuyó o no se recibió</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s-A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'Ingresos no laborales'!$B$4:$C$19</c:f>
              <c:multiLvlStrCache>
                <c:ptCount val="16"/>
                <c:lvl>
                  <c:pt idx="0">
                    <c:v>Perú</c:v>
                  </c:pt>
                  <c:pt idx="1">
                    <c:v>Chile</c:v>
                  </c:pt>
                  <c:pt idx="2">
                    <c:v>Ecuador</c:v>
                  </c:pt>
                  <c:pt idx="3">
                    <c:v>Bolivia</c:v>
                  </c:pt>
                  <c:pt idx="4">
                    <c:v>Perú</c:v>
                  </c:pt>
                  <c:pt idx="5">
                    <c:v>Chile</c:v>
                  </c:pt>
                  <c:pt idx="6">
                    <c:v>Ecuador</c:v>
                  </c:pt>
                  <c:pt idx="7">
                    <c:v>Bolivia</c:v>
                  </c:pt>
                  <c:pt idx="8">
                    <c:v>Perú</c:v>
                  </c:pt>
                  <c:pt idx="9">
                    <c:v>Chile</c:v>
                  </c:pt>
                  <c:pt idx="10">
                    <c:v>Ecuador</c:v>
                  </c:pt>
                  <c:pt idx="11">
                    <c:v>Bolivia</c:v>
                  </c:pt>
                  <c:pt idx="12">
                    <c:v>Perú</c:v>
                  </c:pt>
                  <c:pt idx="13">
                    <c:v>Chile</c:v>
                  </c:pt>
                  <c:pt idx="14">
                    <c:v>Ecuador</c:v>
                  </c:pt>
                  <c:pt idx="15">
                    <c:v>Bolivia</c:v>
                  </c:pt>
                </c:lvl>
                <c:lvl>
                  <c:pt idx="0">
                    <c:v>Remesas</c:v>
                  </c:pt>
                  <c:pt idx="4">
                    <c:v>Ayuda de familiares</c:v>
                  </c:pt>
                  <c:pt idx="8">
                    <c:v>Ayuda de amigos</c:v>
                  </c:pt>
                  <c:pt idx="12">
                    <c:v>Rentas</c:v>
                  </c:pt>
                </c:lvl>
              </c:multiLvlStrCache>
            </c:multiLvlStrRef>
          </c:cat>
          <c:val>
            <c:numRef>
              <c:f>'Ingresos no laborales'!$D$4:$D$19</c:f>
              <c:numCache>
                <c:formatCode>0%</c:formatCode>
                <c:ptCount val="16"/>
                <c:pt idx="0">
                  <c:v>0.62460000000000004</c:v>
                </c:pt>
                <c:pt idx="1">
                  <c:v>0.69140000000000001</c:v>
                </c:pt>
                <c:pt idx="2">
                  <c:v>0.69259999999999999</c:v>
                </c:pt>
                <c:pt idx="3">
                  <c:v>0.79620000000000002</c:v>
                </c:pt>
                <c:pt idx="4">
                  <c:v>0.61660000000000004</c:v>
                </c:pt>
                <c:pt idx="5">
                  <c:v>0.37759999999999999</c:v>
                </c:pt>
                <c:pt idx="6">
                  <c:v>0.57989999999999997</c:v>
                </c:pt>
                <c:pt idx="7">
                  <c:v>0.37969999999999998</c:v>
                </c:pt>
                <c:pt idx="8">
                  <c:v>0.68979999999999997</c:v>
                </c:pt>
                <c:pt idx="9">
                  <c:v>0.3901</c:v>
                </c:pt>
                <c:pt idx="10">
                  <c:v>0.57779999999999998</c:v>
                </c:pt>
                <c:pt idx="11">
                  <c:v>0.31410000000000005</c:v>
                </c:pt>
                <c:pt idx="12">
                  <c:v>0.75590000000000002</c:v>
                </c:pt>
                <c:pt idx="13">
                  <c:v>0.52750000000000008</c:v>
                </c:pt>
                <c:pt idx="14">
                  <c:v>0.61339999999999995</c:v>
                </c:pt>
                <c:pt idx="15">
                  <c:v>0.49440000000000001</c:v>
                </c:pt>
              </c:numCache>
            </c:numRef>
          </c:val>
          <c:extLst>
            <c:ext xmlns:c16="http://schemas.microsoft.com/office/drawing/2014/chart" uri="{C3380CC4-5D6E-409C-BE32-E72D297353CC}">
              <c16:uniqueId val="{00000000-9D0B-664C-9117-9A7CB46D6285}"/>
            </c:ext>
          </c:extLst>
        </c:ser>
        <c:dLbls>
          <c:showLegendKey val="0"/>
          <c:showVal val="0"/>
          <c:showCatName val="0"/>
          <c:showSerName val="0"/>
          <c:showPercent val="0"/>
          <c:showBubbleSize val="0"/>
        </c:dLbls>
        <c:gapWidth val="87"/>
        <c:overlap val="-27"/>
        <c:axId val="1598167072"/>
        <c:axId val="2088209952"/>
      </c:barChart>
      <c:lineChart>
        <c:grouping val="standard"/>
        <c:varyColors val="0"/>
        <c:ser>
          <c:idx val="1"/>
          <c:order val="1"/>
          <c:tx>
            <c:strRef>
              <c:f>'Ingresos no laborales'!$E$3</c:f>
              <c:strCache>
                <c:ptCount val="1"/>
                <c:pt idx="0">
                  <c:v>% de hogares con fuente de ingreso</c:v>
                </c:pt>
              </c:strCache>
            </c:strRef>
          </c:tx>
          <c:spPr>
            <a:ln w="28575" cap="rnd">
              <a:noFill/>
              <a:round/>
            </a:ln>
            <a:effectLst/>
          </c:spPr>
          <c:marker>
            <c:symbol val="diamond"/>
            <c:size val="12"/>
            <c:spPr>
              <a:solidFill>
                <a:schemeClr val="accent2">
                  <a:lumMod val="75000"/>
                </a:schemeClr>
              </a:solidFill>
              <a:ln w="9525">
                <a:solidFill>
                  <a:schemeClr val="accent2">
                    <a:lumMod val="75000"/>
                  </a:schemeClr>
                </a:solidFill>
              </a:ln>
              <a:effectLst/>
            </c:spPr>
          </c:marker>
          <c:cat>
            <c:multiLvlStrRef>
              <c:f>'Ingresos no laborales'!$B$4:$C$19</c:f>
              <c:multiLvlStrCache>
                <c:ptCount val="16"/>
                <c:lvl>
                  <c:pt idx="0">
                    <c:v>Perú</c:v>
                  </c:pt>
                  <c:pt idx="1">
                    <c:v>Chile</c:v>
                  </c:pt>
                  <c:pt idx="2">
                    <c:v>Ecuador</c:v>
                  </c:pt>
                  <c:pt idx="3">
                    <c:v>Bolivia</c:v>
                  </c:pt>
                  <c:pt idx="4">
                    <c:v>Perú</c:v>
                  </c:pt>
                  <c:pt idx="5">
                    <c:v>Chile</c:v>
                  </c:pt>
                  <c:pt idx="6">
                    <c:v>Ecuador</c:v>
                  </c:pt>
                  <c:pt idx="7">
                    <c:v>Bolivia</c:v>
                  </c:pt>
                  <c:pt idx="8">
                    <c:v>Perú</c:v>
                  </c:pt>
                  <c:pt idx="9">
                    <c:v>Chile</c:v>
                  </c:pt>
                  <c:pt idx="10">
                    <c:v>Ecuador</c:v>
                  </c:pt>
                  <c:pt idx="11">
                    <c:v>Bolivia</c:v>
                  </c:pt>
                  <c:pt idx="12">
                    <c:v>Perú</c:v>
                  </c:pt>
                  <c:pt idx="13">
                    <c:v>Chile</c:v>
                  </c:pt>
                  <c:pt idx="14">
                    <c:v>Ecuador</c:v>
                  </c:pt>
                  <c:pt idx="15">
                    <c:v>Bolivia</c:v>
                  </c:pt>
                </c:lvl>
                <c:lvl>
                  <c:pt idx="0">
                    <c:v>Remesas</c:v>
                  </c:pt>
                  <c:pt idx="4">
                    <c:v>Ayuda de familiares</c:v>
                  </c:pt>
                  <c:pt idx="8">
                    <c:v>Ayuda de amigos</c:v>
                  </c:pt>
                  <c:pt idx="12">
                    <c:v>Rentas</c:v>
                  </c:pt>
                </c:lvl>
              </c:multiLvlStrCache>
            </c:multiLvlStrRef>
          </c:cat>
          <c:val>
            <c:numRef>
              <c:f>'Ingresos no laborales'!$E$4:$E$19</c:f>
              <c:numCache>
                <c:formatCode>0%</c:formatCode>
                <c:ptCount val="16"/>
                <c:pt idx="0">
                  <c:v>3.0599999999999999E-2</c:v>
                </c:pt>
                <c:pt idx="1">
                  <c:v>1.55E-2</c:v>
                </c:pt>
                <c:pt idx="2">
                  <c:v>3.3399999999999999E-2</c:v>
                </c:pt>
                <c:pt idx="3">
                  <c:v>2.7799999999999998E-2</c:v>
                </c:pt>
                <c:pt idx="4">
                  <c:v>0.1565</c:v>
                </c:pt>
                <c:pt idx="5">
                  <c:v>9.5399999999999999E-2</c:v>
                </c:pt>
                <c:pt idx="6">
                  <c:v>0.13389999999999999</c:v>
                </c:pt>
                <c:pt idx="7">
                  <c:v>0.1046</c:v>
                </c:pt>
                <c:pt idx="8">
                  <c:v>0.10680000000000001</c:v>
                </c:pt>
                <c:pt idx="9">
                  <c:v>6.4899999999999999E-2</c:v>
                </c:pt>
                <c:pt idx="10">
                  <c:v>6.3E-2</c:v>
                </c:pt>
                <c:pt idx="11">
                  <c:v>4.2900000000000001E-2</c:v>
                </c:pt>
                <c:pt idx="12">
                  <c:v>2.8799999999999999E-2</c:v>
                </c:pt>
                <c:pt idx="13">
                  <c:v>6.4100000000000004E-2</c:v>
                </c:pt>
                <c:pt idx="14">
                  <c:v>2.64E-2</c:v>
                </c:pt>
                <c:pt idx="15">
                  <c:v>3.1600000000000003E-2</c:v>
                </c:pt>
              </c:numCache>
            </c:numRef>
          </c:val>
          <c:smooth val="0"/>
          <c:extLst>
            <c:ext xmlns:c16="http://schemas.microsoft.com/office/drawing/2014/chart" uri="{C3380CC4-5D6E-409C-BE32-E72D297353CC}">
              <c16:uniqueId val="{00000001-9D0B-664C-9117-9A7CB46D6285}"/>
            </c:ext>
          </c:extLst>
        </c:ser>
        <c:dLbls>
          <c:showLegendKey val="0"/>
          <c:showVal val="0"/>
          <c:showCatName val="0"/>
          <c:showSerName val="0"/>
          <c:showPercent val="0"/>
          <c:showBubbleSize val="0"/>
        </c:dLbls>
        <c:marker val="1"/>
        <c:smooth val="0"/>
        <c:axId val="1598167072"/>
        <c:axId val="2088209952"/>
      </c:lineChart>
      <c:catAx>
        <c:axId val="1598167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AR"/>
          </a:p>
        </c:txPr>
        <c:crossAx val="2088209952"/>
        <c:crosses val="autoZero"/>
        <c:auto val="1"/>
        <c:lblAlgn val="ctr"/>
        <c:lblOffset val="100"/>
        <c:noMultiLvlLbl val="0"/>
      </c:catAx>
      <c:valAx>
        <c:axId val="2088209952"/>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AR"/>
          </a:p>
        </c:txPr>
        <c:crossAx val="15981670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A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AR"/>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883478505697326E-2"/>
          <c:y val="3.3742685721873764E-2"/>
          <c:w val="0.93124646473679284"/>
          <c:h val="0.69407541316078569"/>
        </c:manualLayout>
      </c:layout>
      <c:barChart>
        <c:barDir val="col"/>
        <c:grouping val="clustered"/>
        <c:varyColors val="0"/>
        <c:ser>
          <c:idx val="0"/>
          <c:order val="0"/>
          <c:tx>
            <c:strRef>
              <c:f>Ingreso_Total!$F$23</c:f>
              <c:strCache>
                <c:ptCount val="1"/>
                <c:pt idx="0">
                  <c:v>Trabajó</c:v>
                </c:pt>
              </c:strCache>
            </c:strRef>
          </c:tx>
          <c:spPr>
            <a:solidFill>
              <a:srgbClr val="0070C0"/>
            </a:solidFill>
            <a:ln>
              <a:noFill/>
            </a:ln>
            <a:effectLst/>
          </c:spPr>
          <c:invertIfNegative val="0"/>
          <c:dPt>
            <c:idx val="12"/>
            <c:invertIfNegative val="0"/>
            <c:bubble3D val="0"/>
            <c:spPr>
              <a:solidFill>
                <a:srgbClr val="C00000"/>
              </a:solidFill>
              <a:ln>
                <a:noFill/>
              </a:ln>
              <a:effectLst/>
            </c:spPr>
            <c:extLst>
              <c:ext xmlns:c16="http://schemas.microsoft.com/office/drawing/2014/chart" uri="{C3380CC4-5D6E-409C-BE32-E72D297353CC}">
                <c16:uniqueId val="{00000001-EABE-2240-A2BB-CCB34BC0E4C1}"/>
              </c:ext>
            </c:extLst>
          </c:dPt>
          <c:dPt>
            <c:idx val="13"/>
            <c:invertIfNegative val="0"/>
            <c:bubble3D val="0"/>
            <c:spPr>
              <a:solidFill>
                <a:srgbClr val="C00000"/>
              </a:solidFill>
              <a:ln>
                <a:noFill/>
              </a:ln>
              <a:effectLst/>
            </c:spPr>
            <c:extLst>
              <c:ext xmlns:c16="http://schemas.microsoft.com/office/drawing/2014/chart" uri="{C3380CC4-5D6E-409C-BE32-E72D297353CC}">
                <c16:uniqueId val="{00000002-EABE-2240-A2BB-CCB34BC0E4C1}"/>
              </c:ext>
            </c:extLst>
          </c:dPt>
          <c:dPt>
            <c:idx val="14"/>
            <c:invertIfNegative val="0"/>
            <c:bubble3D val="0"/>
            <c:spPr>
              <a:solidFill>
                <a:srgbClr val="C00000"/>
              </a:solidFill>
              <a:ln>
                <a:noFill/>
              </a:ln>
              <a:effectLst/>
            </c:spPr>
            <c:extLst>
              <c:ext xmlns:c16="http://schemas.microsoft.com/office/drawing/2014/chart" uri="{C3380CC4-5D6E-409C-BE32-E72D297353CC}">
                <c16:uniqueId val="{00000003-EABE-2240-A2BB-CCB34BC0E4C1}"/>
              </c:ext>
            </c:extLst>
          </c:dPt>
          <c:dPt>
            <c:idx val="15"/>
            <c:invertIfNegative val="0"/>
            <c:bubble3D val="0"/>
            <c:spPr>
              <a:solidFill>
                <a:srgbClr val="C00000"/>
              </a:solidFill>
              <a:ln>
                <a:noFill/>
              </a:ln>
              <a:effectLst/>
            </c:spPr>
            <c:extLst>
              <c:ext xmlns:c16="http://schemas.microsoft.com/office/drawing/2014/chart" uri="{C3380CC4-5D6E-409C-BE32-E72D297353CC}">
                <c16:uniqueId val="{00000004-EABE-2240-A2BB-CCB34BC0E4C1}"/>
              </c:ext>
            </c:extLst>
          </c:dPt>
          <c:dLbls>
            <c:dLbl>
              <c:idx val="1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BE-2240-A2BB-CCB34BC0E4C1}"/>
                </c:ext>
              </c:extLst>
            </c:dLbl>
            <c:dLbl>
              <c:idx val="13"/>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BE-2240-A2BB-CCB34BC0E4C1}"/>
                </c:ext>
              </c:extLst>
            </c:dLbl>
            <c:dLbl>
              <c:idx val="1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BE-2240-A2BB-CCB34BC0E4C1}"/>
                </c:ext>
              </c:extLst>
            </c:dLbl>
            <c:dLbl>
              <c:idx val="1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ABE-2240-A2BB-CCB34BC0E4C1}"/>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s-A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Ingreso_Total!$D$24:$E$39</c:f>
              <c:multiLvlStrCache>
                <c:ptCount val="16"/>
                <c:lvl>
                  <c:pt idx="0">
                    <c:v>Bolivia</c:v>
                  </c:pt>
                  <c:pt idx="1">
                    <c:v>Chile</c:v>
                  </c:pt>
                  <c:pt idx="2">
                    <c:v>Ecuador</c:v>
                  </c:pt>
                  <c:pt idx="3">
                    <c:v>Perú</c:v>
                  </c:pt>
                  <c:pt idx="4">
                    <c:v>Bolivia</c:v>
                  </c:pt>
                  <c:pt idx="5">
                    <c:v>Chile</c:v>
                  </c:pt>
                  <c:pt idx="6">
                    <c:v>Ecuador</c:v>
                  </c:pt>
                  <c:pt idx="7">
                    <c:v>Perú</c:v>
                  </c:pt>
                  <c:pt idx="8">
                    <c:v>Bolivia</c:v>
                  </c:pt>
                  <c:pt idx="9">
                    <c:v>Chile</c:v>
                  </c:pt>
                  <c:pt idx="10">
                    <c:v>Ecuador</c:v>
                  </c:pt>
                  <c:pt idx="11">
                    <c:v>Perú</c:v>
                  </c:pt>
                  <c:pt idx="12">
                    <c:v>Bolivia</c:v>
                  </c:pt>
                  <c:pt idx="13">
                    <c:v>Chile</c:v>
                  </c:pt>
                  <c:pt idx="14">
                    <c:v>Ecuador</c:v>
                  </c:pt>
                  <c:pt idx="15">
                    <c:v>Perú</c:v>
                  </c:pt>
                </c:lvl>
                <c:lvl>
                  <c:pt idx="0">
                    <c:v>Beneficios de desempleo</c:v>
                  </c:pt>
                  <c:pt idx="4">
                    <c:v>Jubilación</c:v>
                  </c:pt>
                  <c:pt idx="8">
                    <c:v>Bonos del Gobierno</c:v>
                  </c:pt>
                  <c:pt idx="12">
                    <c:v>Ingreso total</c:v>
                  </c:pt>
                </c:lvl>
              </c:multiLvlStrCache>
            </c:multiLvlStrRef>
          </c:cat>
          <c:val>
            <c:numRef>
              <c:f>Ingreso_Total!$F$24:$F$39</c:f>
              <c:numCache>
                <c:formatCode>0%</c:formatCode>
                <c:ptCount val="16"/>
                <c:pt idx="0">
                  <c:v>0.44120000000000004</c:v>
                </c:pt>
                <c:pt idx="1">
                  <c:v>0.2707</c:v>
                </c:pt>
                <c:pt idx="2">
                  <c:v>0.94130000000000003</c:v>
                </c:pt>
                <c:pt idx="3">
                  <c:v>0.20810000000000001</c:v>
                </c:pt>
                <c:pt idx="4">
                  <c:v>0.92520000000000002</c:v>
                </c:pt>
                <c:pt idx="5">
                  <c:v>0.93210000000000004</c:v>
                </c:pt>
                <c:pt idx="6">
                  <c:v>0.92789999999999995</c:v>
                </c:pt>
                <c:pt idx="7">
                  <c:v>0.77129999999999999</c:v>
                </c:pt>
                <c:pt idx="8">
                  <c:v>0.72720000000000007</c:v>
                </c:pt>
                <c:pt idx="9">
                  <c:v>0.75209999999999999</c:v>
                </c:pt>
                <c:pt idx="10">
                  <c:v>0.76429999999999998</c:v>
                </c:pt>
                <c:pt idx="11">
                  <c:v>0.56079999999999997</c:v>
                </c:pt>
                <c:pt idx="12">
                  <c:v>0.28060000000000002</c:v>
                </c:pt>
                <c:pt idx="13">
                  <c:v>0.45830000000000004</c:v>
                </c:pt>
                <c:pt idx="14">
                  <c:v>0.255</c:v>
                </c:pt>
                <c:pt idx="15">
                  <c:v>0.17230000000000001</c:v>
                </c:pt>
              </c:numCache>
            </c:numRef>
          </c:val>
          <c:extLst>
            <c:ext xmlns:c16="http://schemas.microsoft.com/office/drawing/2014/chart" uri="{C3380CC4-5D6E-409C-BE32-E72D297353CC}">
              <c16:uniqueId val="{00000000-EABE-2240-A2BB-CCB34BC0E4C1}"/>
            </c:ext>
          </c:extLst>
        </c:ser>
        <c:dLbls>
          <c:showLegendKey val="0"/>
          <c:showVal val="0"/>
          <c:showCatName val="0"/>
          <c:showSerName val="0"/>
          <c:showPercent val="0"/>
          <c:showBubbleSize val="0"/>
        </c:dLbls>
        <c:gapWidth val="150"/>
        <c:axId val="1599415728"/>
        <c:axId val="1599417360"/>
      </c:barChart>
      <c:catAx>
        <c:axId val="1599415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s-AR"/>
          </a:p>
        </c:txPr>
        <c:crossAx val="1599417360"/>
        <c:crosses val="autoZero"/>
        <c:auto val="1"/>
        <c:lblAlgn val="ctr"/>
        <c:lblOffset val="100"/>
        <c:noMultiLvlLbl val="0"/>
      </c:catAx>
      <c:valAx>
        <c:axId val="159941736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AR"/>
          </a:p>
        </c:txPr>
        <c:crossAx val="15994157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AR"/>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0" i="0" baseline="0" dirty="0" err="1">
                <a:effectLst/>
              </a:rPr>
              <a:t>Porcentaje</a:t>
            </a:r>
            <a:r>
              <a:rPr lang="en-US" sz="1600" b="0" i="0" baseline="0" dirty="0">
                <a:effectLst/>
              </a:rPr>
              <a:t> de </a:t>
            </a:r>
            <a:r>
              <a:rPr lang="en-US" sz="1600" b="0" i="0" baseline="0" dirty="0" err="1">
                <a:effectLst/>
              </a:rPr>
              <a:t>hogares</a:t>
            </a:r>
            <a:r>
              <a:rPr lang="en-US" sz="1600" b="0" i="0" baseline="0" dirty="0">
                <a:effectLst/>
              </a:rPr>
              <a:t> que </a:t>
            </a:r>
            <a:r>
              <a:rPr lang="en-US" sz="1600" b="0" i="0" baseline="0" dirty="0" err="1">
                <a:effectLst/>
              </a:rPr>
              <a:t>expresaron</a:t>
            </a:r>
            <a:r>
              <a:rPr lang="en-US" sz="1600" b="0" i="0" baseline="0" dirty="0">
                <a:effectLst/>
              </a:rPr>
              <a:t> </a:t>
            </a:r>
            <a:r>
              <a:rPr lang="en-US" sz="1600" b="0" i="0" baseline="0" dirty="0" err="1">
                <a:effectLst/>
              </a:rPr>
              <a:t>sentirse</a:t>
            </a:r>
            <a:r>
              <a:rPr lang="en-US" sz="1600" b="0" i="0" baseline="0" dirty="0">
                <a:effectLst/>
              </a:rPr>
              <a:t> </a:t>
            </a:r>
            <a:r>
              <a:rPr lang="en-US" sz="1600" b="0" i="0" baseline="0" dirty="0" err="1">
                <a:effectLst/>
              </a:rPr>
              <a:t>preocupados</a:t>
            </a:r>
            <a:r>
              <a:rPr lang="en-US" sz="1600" b="0" i="0" baseline="0" dirty="0">
                <a:effectLst/>
              </a:rPr>
              <a:t> ante la </a:t>
            </a:r>
            <a:r>
              <a:rPr lang="en-US" sz="1600" b="0" i="0" baseline="0" dirty="0" err="1">
                <a:effectLst/>
              </a:rPr>
              <a:t>posibilidad</a:t>
            </a:r>
            <a:r>
              <a:rPr lang="en-US" sz="1600" b="0" i="0" baseline="0" dirty="0">
                <a:effectLst/>
              </a:rPr>
              <a:t> que un familiar </a:t>
            </a:r>
            <a:r>
              <a:rPr lang="en-US" sz="1600" b="0" i="0" baseline="0" dirty="0" err="1">
                <a:effectLst/>
              </a:rPr>
              <a:t>enferme</a:t>
            </a:r>
            <a:r>
              <a:rPr lang="en-US" sz="1600" b="0" i="0" baseline="0" dirty="0">
                <a:effectLst/>
              </a:rPr>
              <a:t> </a:t>
            </a:r>
            <a:r>
              <a:rPr lang="en-US" sz="1600" b="0" i="0" baseline="0" dirty="0" err="1">
                <a:effectLst/>
              </a:rPr>
              <a:t>gravemente</a:t>
            </a:r>
            <a:r>
              <a:rPr lang="en-US" sz="1600" b="0" i="0" baseline="0" dirty="0">
                <a:effectLst/>
              </a:rPr>
              <a:t> de COVID-19 </a:t>
            </a:r>
          </a:p>
          <a:p>
            <a:pPr>
              <a:defRPr/>
            </a:pPr>
            <a:r>
              <a:rPr lang="en-US" sz="1400" b="0" i="0" baseline="0" dirty="0">
                <a:effectLst/>
              </a:rPr>
              <a:t>(mayo y </a:t>
            </a:r>
            <a:r>
              <a:rPr lang="en-US" sz="1400" b="0" i="0" baseline="0" dirty="0" err="1">
                <a:effectLst/>
              </a:rPr>
              <a:t>junio</a:t>
            </a:r>
            <a:r>
              <a:rPr lang="en-US" sz="1400" b="0" i="0" baseline="0" dirty="0">
                <a:effectLst/>
              </a:rPr>
              <a:t> 2020) </a:t>
            </a:r>
            <a:endParaRPr lang="en-PE" sz="1100"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AR"/>
        </a:p>
      </c:txPr>
    </c:title>
    <c:autoTitleDeleted val="0"/>
    <c:plotArea>
      <c:layout/>
      <c:barChart>
        <c:barDir val="col"/>
        <c:grouping val="clustered"/>
        <c:varyColors val="0"/>
        <c:ser>
          <c:idx val="0"/>
          <c:order val="0"/>
          <c:tx>
            <c:strRef>
              <c:f>Preocupaciones!$E$19</c:f>
              <c:strCache>
                <c:ptCount val="1"/>
                <c:pt idx="0">
                  <c:v>Ronda 1</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s-A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Preocupaciones!$D$20:$D$23</c:f>
              <c:strCache>
                <c:ptCount val="4"/>
                <c:pt idx="0">
                  <c:v>Chile</c:v>
                </c:pt>
                <c:pt idx="1">
                  <c:v>Perú</c:v>
                </c:pt>
                <c:pt idx="2">
                  <c:v>Bolivia</c:v>
                </c:pt>
                <c:pt idx="3">
                  <c:v>Ecuador</c:v>
                </c:pt>
              </c:strCache>
            </c:strRef>
          </c:cat>
          <c:val>
            <c:numRef>
              <c:f>Preocupaciones!$E$20:$E$23</c:f>
              <c:numCache>
                <c:formatCode>0%</c:formatCode>
                <c:ptCount val="4"/>
                <c:pt idx="0">
                  <c:v>0.82711600000000007</c:v>
                </c:pt>
                <c:pt idx="1">
                  <c:v>0.78649999999999998</c:v>
                </c:pt>
                <c:pt idx="2">
                  <c:v>0.77123599999999992</c:v>
                </c:pt>
                <c:pt idx="3">
                  <c:v>0.76102300000000001</c:v>
                </c:pt>
              </c:numCache>
            </c:numRef>
          </c:val>
          <c:extLst>
            <c:ext xmlns:c16="http://schemas.microsoft.com/office/drawing/2014/chart" uri="{C3380CC4-5D6E-409C-BE32-E72D297353CC}">
              <c16:uniqueId val="{00000000-5B73-5C48-9B56-ABB4C6B5DCEF}"/>
            </c:ext>
          </c:extLst>
        </c:ser>
        <c:dLbls>
          <c:showLegendKey val="0"/>
          <c:showVal val="0"/>
          <c:showCatName val="0"/>
          <c:showSerName val="0"/>
          <c:showPercent val="0"/>
          <c:showBubbleSize val="0"/>
        </c:dLbls>
        <c:gapWidth val="219"/>
        <c:overlap val="-27"/>
        <c:axId val="1324369023"/>
        <c:axId val="1801963343"/>
      </c:barChart>
      <c:lineChart>
        <c:grouping val="standard"/>
        <c:varyColors val="0"/>
        <c:ser>
          <c:idx val="1"/>
          <c:order val="1"/>
          <c:tx>
            <c:strRef>
              <c:f>Preocupaciones!$F$19</c:f>
              <c:strCache>
                <c:ptCount val="1"/>
                <c:pt idx="0">
                  <c:v>Ronda 2</c:v>
                </c:pt>
              </c:strCache>
            </c:strRef>
          </c:tx>
          <c:spPr>
            <a:ln w="28575" cap="rnd">
              <a:noFill/>
              <a:round/>
            </a:ln>
            <a:effectLst/>
          </c:spPr>
          <c:marker>
            <c:symbol val="diamond"/>
            <c:size val="14"/>
            <c:spPr>
              <a:solidFill>
                <a:schemeClr val="accent2">
                  <a:lumMod val="75000"/>
                </a:schemeClr>
              </a:solidFill>
              <a:ln w="9525">
                <a:solidFill>
                  <a:schemeClr val="accent2">
                    <a:lumMod val="75000"/>
                  </a:schemeClr>
                </a:solidFill>
              </a:ln>
              <a:effectLst/>
            </c:spPr>
          </c:marker>
          <c:cat>
            <c:strRef>
              <c:f>Preocupaciones!$D$20:$D$23</c:f>
              <c:strCache>
                <c:ptCount val="4"/>
                <c:pt idx="0">
                  <c:v>Chile</c:v>
                </c:pt>
                <c:pt idx="1">
                  <c:v>Perú</c:v>
                </c:pt>
                <c:pt idx="2">
                  <c:v>Bolivia</c:v>
                </c:pt>
                <c:pt idx="3">
                  <c:v>Ecuador</c:v>
                </c:pt>
              </c:strCache>
            </c:strRef>
          </c:cat>
          <c:val>
            <c:numRef>
              <c:f>Preocupaciones!$F$20:$F$23</c:f>
              <c:numCache>
                <c:formatCode>0%</c:formatCode>
                <c:ptCount val="4"/>
                <c:pt idx="0">
                  <c:v>0.77390100000000006</c:v>
                </c:pt>
                <c:pt idx="1">
                  <c:v>0.73329999999999995</c:v>
                </c:pt>
                <c:pt idx="2">
                  <c:v>0.72641800000000001</c:v>
                </c:pt>
                <c:pt idx="3">
                  <c:v>0.74375500000000005</c:v>
                </c:pt>
              </c:numCache>
            </c:numRef>
          </c:val>
          <c:smooth val="0"/>
          <c:extLst>
            <c:ext xmlns:c16="http://schemas.microsoft.com/office/drawing/2014/chart" uri="{C3380CC4-5D6E-409C-BE32-E72D297353CC}">
              <c16:uniqueId val="{00000001-5B73-5C48-9B56-ABB4C6B5DCEF}"/>
            </c:ext>
          </c:extLst>
        </c:ser>
        <c:dLbls>
          <c:showLegendKey val="0"/>
          <c:showVal val="0"/>
          <c:showCatName val="0"/>
          <c:showSerName val="0"/>
          <c:showPercent val="0"/>
          <c:showBubbleSize val="0"/>
        </c:dLbls>
        <c:marker val="1"/>
        <c:smooth val="0"/>
        <c:axId val="1324369023"/>
        <c:axId val="1801963343"/>
      </c:lineChart>
      <c:catAx>
        <c:axId val="13243690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AR"/>
          </a:p>
        </c:txPr>
        <c:crossAx val="1801963343"/>
        <c:crosses val="autoZero"/>
        <c:auto val="1"/>
        <c:lblAlgn val="ctr"/>
        <c:lblOffset val="100"/>
        <c:noMultiLvlLbl val="0"/>
      </c:catAx>
      <c:valAx>
        <c:axId val="1801963343"/>
        <c:scaling>
          <c:orientation val="minMax"/>
          <c:min val="0"/>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AR"/>
          </a:p>
        </c:txPr>
        <c:crossAx val="13243690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A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AR"/>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dirty="0" err="1">
                <a:effectLst/>
              </a:rPr>
              <a:t>Porcentaje</a:t>
            </a:r>
            <a:r>
              <a:rPr lang="en-US" sz="1800" b="0" i="0" baseline="0" dirty="0">
                <a:effectLst/>
              </a:rPr>
              <a:t> de </a:t>
            </a:r>
            <a:r>
              <a:rPr lang="en-US" sz="1800" b="0" i="0" baseline="0" dirty="0" err="1">
                <a:effectLst/>
              </a:rPr>
              <a:t>hogares</a:t>
            </a:r>
            <a:r>
              <a:rPr lang="en-US" sz="1800" b="0" i="0" baseline="0" dirty="0">
                <a:effectLst/>
              </a:rPr>
              <a:t> que </a:t>
            </a:r>
            <a:r>
              <a:rPr lang="en-US" sz="1800" b="0" i="0" baseline="0" dirty="0" err="1">
                <a:effectLst/>
              </a:rPr>
              <a:t>consideran</a:t>
            </a:r>
            <a:r>
              <a:rPr lang="en-US" sz="1800" b="0" i="0" baseline="0" dirty="0">
                <a:effectLst/>
              </a:rPr>
              <a:t> </a:t>
            </a:r>
            <a:r>
              <a:rPr lang="en-US" sz="1800" b="0" i="0" baseline="0" dirty="0" err="1">
                <a:effectLst/>
              </a:rPr>
              <a:t>amenazada</a:t>
            </a:r>
            <a:r>
              <a:rPr lang="en-US" sz="1800" b="0" i="0" baseline="0" dirty="0">
                <a:effectLst/>
              </a:rPr>
              <a:t> la </a:t>
            </a:r>
            <a:r>
              <a:rPr lang="en-US" sz="1800" b="0" i="0" baseline="0" dirty="0" err="1">
                <a:effectLst/>
              </a:rPr>
              <a:t>economía</a:t>
            </a:r>
            <a:r>
              <a:rPr lang="en-US" sz="1800" b="0" i="0" baseline="0" dirty="0">
                <a:effectLst/>
              </a:rPr>
              <a:t> del </a:t>
            </a:r>
            <a:r>
              <a:rPr lang="en-US" sz="1800" b="0" i="0" baseline="0" dirty="0" err="1">
                <a:effectLst/>
              </a:rPr>
              <a:t>hogar</a:t>
            </a:r>
            <a:r>
              <a:rPr lang="en-US" sz="1800" b="0" i="0" baseline="0" dirty="0">
                <a:effectLst/>
              </a:rPr>
              <a:t> a causa de la crisis</a:t>
            </a:r>
          </a:p>
          <a:p>
            <a:pPr>
              <a:defRPr/>
            </a:pPr>
            <a:r>
              <a:rPr lang="en-US" sz="1800" b="0" i="0" baseline="0" dirty="0">
                <a:effectLst/>
              </a:rPr>
              <a:t>(mayo y </a:t>
            </a:r>
            <a:r>
              <a:rPr lang="en-US" sz="1800" b="0" i="0" baseline="0" dirty="0" err="1">
                <a:effectLst/>
              </a:rPr>
              <a:t>junio</a:t>
            </a:r>
            <a:r>
              <a:rPr lang="en-US" sz="1800" b="0" i="0" baseline="0" dirty="0">
                <a:effectLst/>
              </a:rPr>
              <a:t> 2020) </a:t>
            </a:r>
            <a:endParaRPr lang="en-PE"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AR"/>
        </a:p>
      </c:txPr>
    </c:title>
    <c:autoTitleDeleted val="0"/>
    <c:plotArea>
      <c:layout/>
      <c:barChart>
        <c:barDir val="col"/>
        <c:grouping val="clustered"/>
        <c:varyColors val="0"/>
        <c:ser>
          <c:idx val="0"/>
          <c:order val="0"/>
          <c:tx>
            <c:strRef>
              <c:f>Preocupaciones!$E$29</c:f>
              <c:strCache>
                <c:ptCount val="1"/>
                <c:pt idx="0">
                  <c:v>Ronda 1</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s-A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Preocupaciones!$D$30:$D$33</c:f>
              <c:strCache>
                <c:ptCount val="4"/>
                <c:pt idx="0">
                  <c:v>Perú</c:v>
                </c:pt>
                <c:pt idx="1">
                  <c:v>Ecuador</c:v>
                </c:pt>
                <c:pt idx="2">
                  <c:v>Bolivia</c:v>
                </c:pt>
                <c:pt idx="3">
                  <c:v>Chile</c:v>
                </c:pt>
              </c:strCache>
            </c:strRef>
          </c:cat>
          <c:val>
            <c:numRef>
              <c:f>Preocupaciones!$E$30:$E$33</c:f>
              <c:numCache>
                <c:formatCode>0%</c:formatCode>
                <c:ptCount val="4"/>
                <c:pt idx="0">
                  <c:v>0.62239999999999995</c:v>
                </c:pt>
                <c:pt idx="1">
                  <c:v>0.57122200000000001</c:v>
                </c:pt>
                <c:pt idx="2">
                  <c:v>0.53076800000000002</c:v>
                </c:pt>
                <c:pt idx="3">
                  <c:v>0.43774500000000005</c:v>
                </c:pt>
              </c:numCache>
            </c:numRef>
          </c:val>
          <c:extLst>
            <c:ext xmlns:c16="http://schemas.microsoft.com/office/drawing/2014/chart" uri="{C3380CC4-5D6E-409C-BE32-E72D297353CC}">
              <c16:uniqueId val="{00000000-D89A-504B-A794-5D9F2993A733}"/>
            </c:ext>
          </c:extLst>
        </c:ser>
        <c:dLbls>
          <c:showLegendKey val="0"/>
          <c:showVal val="0"/>
          <c:showCatName val="0"/>
          <c:showSerName val="0"/>
          <c:showPercent val="0"/>
          <c:showBubbleSize val="0"/>
        </c:dLbls>
        <c:gapWidth val="219"/>
        <c:overlap val="-27"/>
        <c:axId val="1711996191"/>
        <c:axId val="1306177791"/>
      </c:barChart>
      <c:lineChart>
        <c:grouping val="standard"/>
        <c:varyColors val="0"/>
        <c:ser>
          <c:idx val="1"/>
          <c:order val="1"/>
          <c:tx>
            <c:strRef>
              <c:f>Preocupaciones!$F$29</c:f>
              <c:strCache>
                <c:ptCount val="1"/>
                <c:pt idx="0">
                  <c:v>Ronda 2</c:v>
                </c:pt>
              </c:strCache>
            </c:strRef>
          </c:tx>
          <c:spPr>
            <a:ln w="28575" cap="rnd">
              <a:noFill/>
              <a:round/>
            </a:ln>
            <a:effectLst/>
          </c:spPr>
          <c:marker>
            <c:symbol val="diamond"/>
            <c:size val="12"/>
            <c:spPr>
              <a:solidFill>
                <a:schemeClr val="accent2">
                  <a:lumMod val="75000"/>
                </a:schemeClr>
              </a:solidFill>
              <a:ln w="9525">
                <a:solidFill>
                  <a:schemeClr val="accent2">
                    <a:lumMod val="75000"/>
                  </a:schemeClr>
                </a:solidFill>
              </a:ln>
              <a:effectLst/>
            </c:spPr>
          </c:marker>
          <c:cat>
            <c:strRef>
              <c:f>Preocupaciones!$D$30:$D$33</c:f>
              <c:strCache>
                <c:ptCount val="4"/>
                <c:pt idx="0">
                  <c:v>Perú</c:v>
                </c:pt>
                <c:pt idx="1">
                  <c:v>Ecuador</c:v>
                </c:pt>
                <c:pt idx="2">
                  <c:v>Bolivia</c:v>
                </c:pt>
                <c:pt idx="3">
                  <c:v>Chile</c:v>
                </c:pt>
              </c:strCache>
            </c:strRef>
          </c:cat>
          <c:val>
            <c:numRef>
              <c:f>Preocupaciones!$F$30:$F$33</c:f>
              <c:numCache>
                <c:formatCode>0%</c:formatCode>
                <c:ptCount val="4"/>
                <c:pt idx="0">
                  <c:v>0.53549999999999998</c:v>
                </c:pt>
                <c:pt idx="1">
                  <c:v>0.54709200000000002</c:v>
                </c:pt>
                <c:pt idx="2">
                  <c:v>0.49133099999999996</c:v>
                </c:pt>
                <c:pt idx="3">
                  <c:v>0.40436100000000003</c:v>
                </c:pt>
              </c:numCache>
            </c:numRef>
          </c:val>
          <c:smooth val="0"/>
          <c:extLst>
            <c:ext xmlns:c16="http://schemas.microsoft.com/office/drawing/2014/chart" uri="{C3380CC4-5D6E-409C-BE32-E72D297353CC}">
              <c16:uniqueId val="{00000001-D89A-504B-A794-5D9F2993A733}"/>
            </c:ext>
          </c:extLst>
        </c:ser>
        <c:dLbls>
          <c:showLegendKey val="0"/>
          <c:showVal val="0"/>
          <c:showCatName val="0"/>
          <c:showSerName val="0"/>
          <c:showPercent val="0"/>
          <c:showBubbleSize val="0"/>
        </c:dLbls>
        <c:marker val="1"/>
        <c:smooth val="0"/>
        <c:axId val="1711996191"/>
        <c:axId val="1306177791"/>
      </c:lineChart>
      <c:catAx>
        <c:axId val="17119961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AR"/>
          </a:p>
        </c:txPr>
        <c:crossAx val="1306177791"/>
        <c:crosses val="autoZero"/>
        <c:auto val="1"/>
        <c:lblAlgn val="ctr"/>
        <c:lblOffset val="100"/>
        <c:noMultiLvlLbl val="0"/>
      </c:catAx>
      <c:valAx>
        <c:axId val="1306177791"/>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AR"/>
          </a:p>
        </c:txPr>
        <c:crossAx val="17119961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A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AR"/>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Preocupaciones!$Y$7</c:f>
              <c:strCache>
                <c:ptCount val="1"/>
                <c:pt idx="0">
                  <c:v>Ronda 1</c:v>
                </c:pt>
              </c:strCache>
            </c:strRef>
          </c:tx>
          <c:spPr>
            <a:solidFill>
              <a:srgbClr val="0070C0"/>
            </a:solidFill>
            <a:ln>
              <a:noFill/>
            </a:ln>
            <a:effectLst/>
          </c:spPr>
          <c:invertIfNegative val="0"/>
          <c:cat>
            <c:multiLvlStrRef>
              <c:f>Preocupaciones!$W$8:$X$15</c:f>
              <c:multiLvlStrCache>
                <c:ptCount val="8"/>
                <c:lvl>
                  <c:pt idx="0">
                    <c:v>Baja calificación</c:v>
                  </c:pt>
                  <c:pt idx="1">
                    <c:v>Alta calificación</c:v>
                  </c:pt>
                  <c:pt idx="2">
                    <c:v>Baja calificación</c:v>
                  </c:pt>
                  <c:pt idx="3">
                    <c:v>Alta calificación</c:v>
                  </c:pt>
                  <c:pt idx="4">
                    <c:v>Baja calificación</c:v>
                  </c:pt>
                  <c:pt idx="5">
                    <c:v>Alta calificación</c:v>
                  </c:pt>
                  <c:pt idx="6">
                    <c:v>Baja calificación</c:v>
                  </c:pt>
                  <c:pt idx="7">
                    <c:v>Alta calificación</c:v>
                  </c:pt>
                </c:lvl>
                <c:lvl>
                  <c:pt idx="0">
                    <c:v>Perú</c:v>
                  </c:pt>
                  <c:pt idx="2">
                    <c:v>Chile</c:v>
                  </c:pt>
                  <c:pt idx="4">
                    <c:v>Ecuador</c:v>
                  </c:pt>
                  <c:pt idx="6">
                    <c:v>Bolivia</c:v>
                  </c:pt>
                </c:lvl>
              </c:multiLvlStrCache>
            </c:multiLvlStrRef>
          </c:cat>
          <c:val>
            <c:numRef>
              <c:f>Preocupaciones!$Y$8:$Y$15</c:f>
              <c:numCache>
                <c:formatCode>0%</c:formatCode>
                <c:ptCount val="8"/>
                <c:pt idx="0">
                  <c:v>0.69156499999999999</c:v>
                </c:pt>
                <c:pt idx="1">
                  <c:v>0.53512700000000002</c:v>
                </c:pt>
                <c:pt idx="2">
                  <c:v>0.47006199999999998</c:v>
                </c:pt>
                <c:pt idx="3">
                  <c:v>0.383913</c:v>
                </c:pt>
                <c:pt idx="4">
                  <c:v>0.58072999999999997</c:v>
                </c:pt>
                <c:pt idx="5">
                  <c:v>0.56430500000000006</c:v>
                </c:pt>
                <c:pt idx="6">
                  <c:v>0.56176999999999999</c:v>
                </c:pt>
                <c:pt idx="7">
                  <c:v>0.51819499999999996</c:v>
                </c:pt>
              </c:numCache>
            </c:numRef>
          </c:val>
          <c:extLst>
            <c:ext xmlns:c16="http://schemas.microsoft.com/office/drawing/2014/chart" uri="{C3380CC4-5D6E-409C-BE32-E72D297353CC}">
              <c16:uniqueId val="{00000000-7C10-504F-8479-96B59FAA908C}"/>
            </c:ext>
          </c:extLst>
        </c:ser>
        <c:dLbls>
          <c:showLegendKey val="0"/>
          <c:showVal val="0"/>
          <c:showCatName val="0"/>
          <c:showSerName val="0"/>
          <c:showPercent val="0"/>
          <c:showBubbleSize val="0"/>
        </c:dLbls>
        <c:gapWidth val="219"/>
        <c:overlap val="-27"/>
        <c:axId val="1617988880"/>
        <c:axId val="1681953136"/>
      </c:barChart>
      <c:lineChart>
        <c:grouping val="standard"/>
        <c:varyColors val="0"/>
        <c:ser>
          <c:idx val="1"/>
          <c:order val="1"/>
          <c:tx>
            <c:strRef>
              <c:f>Preocupaciones!$Z$7</c:f>
              <c:strCache>
                <c:ptCount val="1"/>
                <c:pt idx="0">
                  <c:v>Ronda 2</c:v>
                </c:pt>
              </c:strCache>
            </c:strRef>
          </c:tx>
          <c:spPr>
            <a:ln w="28575" cap="rnd">
              <a:noFill/>
              <a:round/>
            </a:ln>
            <a:effectLst/>
          </c:spPr>
          <c:marker>
            <c:symbol val="diamond"/>
            <c:size val="12"/>
            <c:spPr>
              <a:solidFill>
                <a:schemeClr val="accent2">
                  <a:lumMod val="75000"/>
                </a:schemeClr>
              </a:solidFill>
              <a:ln w="9525">
                <a:solidFill>
                  <a:schemeClr val="accent2">
                    <a:lumMod val="75000"/>
                  </a:schemeClr>
                </a:solidFill>
              </a:ln>
              <a:effectLst/>
            </c:spPr>
          </c:marker>
          <c:cat>
            <c:multiLvlStrRef>
              <c:f>Preocupaciones!$W$8:$X$15</c:f>
              <c:multiLvlStrCache>
                <c:ptCount val="8"/>
                <c:lvl>
                  <c:pt idx="0">
                    <c:v>Baja calificación</c:v>
                  </c:pt>
                  <c:pt idx="1">
                    <c:v>Alta calificación</c:v>
                  </c:pt>
                  <c:pt idx="2">
                    <c:v>Baja calificación</c:v>
                  </c:pt>
                  <c:pt idx="3">
                    <c:v>Alta calificación</c:v>
                  </c:pt>
                  <c:pt idx="4">
                    <c:v>Baja calificación</c:v>
                  </c:pt>
                  <c:pt idx="5">
                    <c:v>Alta calificación</c:v>
                  </c:pt>
                  <c:pt idx="6">
                    <c:v>Baja calificación</c:v>
                  </c:pt>
                  <c:pt idx="7">
                    <c:v>Alta calificación</c:v>
                  </c:pt>
                </c:lvl>
                <c:lvl>
                  <c:pt idx="0">
                    <c:v>Perú</c:v>
                  </c:pt>
                  <c:pt idx="2">
                    <c:v>Chile</c:v>
                  </c:pt>
                  <c:pt idx="4">
                    <c:v>Ecuador</c:v>
                  </c:pt>
                  <c:pt idx="6">
                    <c:v>Bolivia</c:v>
                  </c:pt>
                </c:lvl>
              </c:multiLvlStrCache>
            </c:multiLvlStrRef>
          </c:cat>
          <c:val>
            <c:numRef>
              <c:f>Preocupaciones!$Z$8:$Z$15</c:f>
              <c:numCache>
                <c:formatCode>0%</c:formatCode>
                <c:ptCount val="8"/>
                <c:pt idx="0">
                  <c:v>0.61196800000000007</c:v>
                </c:pt>
                <c:pt idx="1">
                  <c:v>0.42385599999999996</c:v>
                </c:pt>
                <c:pt idx="2">
                  <c:v>0.46016199999999996</c:v>
                </c:pt>
                <c:pt idx="3">
                  <c:v>0.30007</c:v>
                </c:pt>
                <c:pt idx="4">
                  <c:v>0.53733600000000004</c:v>
                </c:pt>
                <c:pt idx="5">
                  <c:v>0.55367900000000003</c:v>
                </c:pt>
                <c:pt idx="6">
                  <c:v>0.49438200000000004</c:v>
                </c:pt>
                <c:pt idx="7">
                  <c:v>0.49009900000000001</c:v>
                </c:pt>
              </c:numCache>
            </c:numRef>
          </c:val>
          <c:smooth val="0"/>
          <c:extLst>
            <c:ext xmlns:c16="http://schemas.microsoft.com/office/drawing/2014/chart" uri="{C3380CC4-5D6E-409C-BE32-E72D297353CC}">
              <c16:uniqueId val="{00000001-7C10-504F-8479-96B59FAA908C}"/>
            </c:ext>
          </c:extLst>
        </c:ser>
        <c:dLbls>
          <c:showLegendKey val="0"/>
          <c:showVal val="0"/>
          <c:showCatName val="0"/>
          <c:showSerName val="0"/>
          <c:showPercent val="0"/>
          <c:showBubbleSize val="0"/>
        </c:dLbls>
        <c:marker val="1"/>
        <c:smooth val="0"/>
        <c:axId val="1617988880"/>
        <c:axId val="1681953136"/>
      </c:lineChart>
      <c:catAx>
        <c:axId val="1617988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AR"/>
          </a:p>
        </c:txPr>
        <c:crossAx val="1681953136"/>
        <c:crosses val="autoZero"/>
        <c:auto val="1"/>
        <c:lblAlgn val="ctr"/>
        <c:lblOffset val="100"/>
        <c:noMultiLvlLbl val="0"/>
      </c:catAx>
      <c:valAx>
        <c:axId val="1681953136"/>
        <c:scaling>
          <c:orientation val="minMax"/>
          <c:max val="0.70000000000000007"/>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AR"/>
          </a:p>
        </c:txPr>
        <c:crossAx val="16179888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s-A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AR"/>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dirty="0" err="1">
                <a:effectLst/>
              </a:rPr>
              <a:t>Porcentaje</a:t>
            </a:r>
            <a:r>
              <a:rPr lang="en-US" sz="1800" b="0" i="0" baseline="0" dirty="0">
                <a:effectLst/>
              </a:rPr>
              <a:t> de </a:t>
            </a:r>
            <a:r>
              <a:rPr lang="en-US" sz="1800" b="0" i="0" baseline="0" dirty="0" err="1">
                <a:effectLst/>
              </a:rPr>
              <a:t>hogares</a:t>
            </a:r>
            <a:r>
              <a:rPr lang="en-US" sz="1800" b="0" i="0" baseline="0" dirty="0">
                <a:effectLst/>
              </a:rPr>
              <a:t> y </a:t>
            </a:r>
            <a:r>
              <a:rPr lang="en-US" sz="1800" b="0" i="0" baseline="0" dirty="0" err="1">
                <a:effectLst/>
              </a:rPr>
              <a:t>cambios</a:t>
            </a:r>
            <a:r>
              <a:rPr lang="en-US" sz="1800" b="0" i="0" baseline="0" dirty="0">
                <a:effectLst/>
              </a:rPr>
              <a:t> </a:t>
            </a:r>
            <a:r>
              <a:rPr lang="en-US" sz="1800" b="0" i="0" baseline="0" dirty="0" err="1">
                <a:effectLst/>
              </a:rPr>
              <a:t>en</a:t>
            </a:r>
            <a:r>
              <a:rPr lang="en-US" sz="1800" b="0" i="0" baseline="0" dirty="0">
                <a:effectLst/>
              </a:rPr>
              <a:t> </a:t>
            </a:r>
            <a:r>
              <a:rPr lang="en-US" sz="1800" b="0" i="0" baseline="0" dirty="0" err="1">
                <a:effectLst/>
              </a:rPr>
              <a:t>ingresos</a:t>
            </a:r>
            <a:r>
              <a:rPr lang="en-US" sz="1800" b="0" i="0" baseline="0" dirty="0">
                <a:effectLst/>
              </a:rPr>
              <a:t> de </a:t>
            </a:r>
            <a:r>
              <a:rPr lang="en-US" sz="1800" b="0" i="0" baseline="0" dirty="0" err="1">
                <a:effectLst/>
              </a:rPr>
              <a:t>Bonos</a:t>
            </a:r>
            <a:r>
              <a:rPr lang="en-US" sz="1800" b="0" i="0" baseline="0" dirty="0">
                <a:effectLst/>
              </a:rPr>
              <a:t> del </a:t>
            </a:r>
            <a:r>
              <a:rPr lang="en-US" sz="1800" b="0" i="0" baseline="0" dirty="0" err="1">
                <a:effectLst/>
              </a:rPr>
              <a:t>Gobierno</a:t>
            </a:r>
            <a:r>
              <a:rPr lang="en-US" sz="1800" b="0" i="0" baseline="0" dirty="0">
                <a:effectLst/>
              </a:rPr>
              <a:t>, </a:t>
            </a:r>
            <a:r>
              <a:rPr lang="en-US" sz="1800" b="0" i="0" baseline="0" dirty="0" err="1">
                <a:effectLst/>
              </a:rPr>
              <a:t>según</a:t>
            </a:r>
            <a:r>
              <a:rPr lang="en-US" sz="1800" b="0" i="0" baseline="0" dirty="0">
                <a:effectLst/>
              </a:rPr>
              <a:t> </a:t>
            </a:r>
            <a:r>
              <a:rPr lang="en-US" sz="1800" b="0" i="0" baseline="0" dirty="0" err="1">
                <a:effectLst/>
              </a:rPr>
              <a:t>situación</a:t>
            </a:r>
            <a:r>
              <a:rPr lang="en-US" sz="1800" b="0" i="0" baseline="0" dirty="0">
                <a:effectLst/>
              </a:rPr>
              <a:t> </a:t>
            </a:r>
            <a:r>
              <a:rPr lang="en-US" sz="1800" b="0" i="0" baseline="0" dirty="0" err="1">
                <a:effectLst/>
              </a:rPr>
              <a:t>laboral</a:t>
            </a:r>
            <a:r>
              <a:rPr lang="en-US" sz="1800" b="0" i="0" baseline="0" dirty="0">
                <a:effectLst/>
              </a:rPr>
              <a:t> del </a:t>
            </a:r>
            <a:r>
              <a:rPr lang="en-US" sz="1800" b="0" i="0" baseline="0" dirty="0" err="1">
                <a:effectLst/>
              </a:rPr>
              <a:t>informante</a:t>
            </a:r>
            <a:r>
              <a:rPr lang="en-US" sz="1800" b="0" i="0" baseline="0" dirty="0">
                <a:effectLst/>
              </a:rPr>
              <a:t>  (mayo 2020) </a:t>
            </a:r>
            <a:endParaRPr lang="en-PE"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AR"/>
        </a:p>
      </c:txPr>
    </c:title>
    <c:autoTitleDeleted val="0"/>
    <c:plotArea>
      <c:layout/>
      <c:barChart>
        <c:barDir val="col"/>
        <c:grouping val="percentStacked"/>
        <c:varyColors val="0"/>
        <c:ser>
          <c:idx val="0"/>
          <c:order val="0"/>
          <c:tx>
            <c:strRef>
              <c:f>'Bonos del Gobierno'!$B$6</c:f>
              <c:strCache>
                <c:ptCount val="1"/>
                <c:pt idx="0">
                  <c:v>Aumentaron</c:v>
                </c:pt>
              </c:strCache>
            </c:strRef>
          </c:tx>
          <c:spPr>
            <a:solidFill>
              <a:schemeClr val="accent6">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s-A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'Bonos del Gobierno'!$C$4:$J$5</c:f>
              <c:multiLvlStrCache>
                <c:ptCount val="8"/>
                <c:lvl>
                  <c:pt idx="0">
                    <c:v>Peru</c:v>
                  </c:pt>
                  <c:pt idx="1">
                    <c:v>Bolivia</c:v>
                  </c:pt>
                  <c:pt idx="2">
                    <c:v>Ecuador</c:v>
                  </c:pt>
                  <c:pt idx="3">
                    <c:v>Chile</c:v>
                  </c:pt>
                  <c:pt idx="4">
                    <c:v>Peru</c:v>
                  </c:pt>
                  <c:pt idx="5">
                    <c:v>Bolivia</c:v>
                  </c:pt>
                  <c:pt idx="6">
                    <c:v>Ecuador</c:v>
                  </c:pt>
                  <c:pt idx="7">
                    <c:v>Chile</c:v>
                  </c:pt>
                </c:lvl>
                <c:lvl>
                  <c:pt idx="0">
                    <c:v>Trabajó</c:v>
                  </c:pt>
                  <c:pt idx="4">
                    <c:v>No trabajó</c:v>
                  </c:pt>
                </c:lvl>
              </c:multiLvlStrCache>
            </c:multiLvlStrRef>
          </c:cat>
          <c:val>
            <c:numRef>
              <c:f>'Bonos del Gobierno'!$C$6:$J$6</c:f>
              <c:numCache>
                <c:formatCode>0%</c:formatCode>
                <c:ptCount val="8"/>
                <c:pt idx="0">
                  <c:v>0.1119</c:v>
                </c:pt>
                <c:pt idx="1">
                  <c:v>0.29549999999999998</c:v>
                </c:pt>
                <c:pt idx="2">
                  <c:v>3.9800000000000002E-2</c:v>
                </c:pt>
                <c:pt idx="3">
                  <c:v>0.377</c:v>
                </c:pt>
                <c:pt idx="4">
                  <c:v>6.5600000000000006E-2</c:v>
                </c:pt>
                <c:pt idx="5">
                  <c:v>0.29039999999999999</c:v>
                </c:pt>
                <c:pt idx="6">
                  <c:v>5.8000000000000003E-2</c:v>
                </c:pt>
                <c:pt idx="7">
                  <c:v>0.3241</c:v>
                </c:pt>
              </c:numCache>
            </c:numRef>
          </c:val>
          <c:extLst>
            <c:ext xmlns:c16="http://schemas.microsoft.com/office/drawing/2014/chart" uri="{C3380CC4-5D6E-409C-BE32-E72D297353CC}">
              <c16:uniqueId val="{00000000-5560-6D43-9DDC-210B1A5D59C0}"/>
            </c:ext>
          </c:extLst>
        </c:ser>
        <c:ser>
          <c:idx val="1"/>
          <c:order val="1"/>
          <c:tx>
            <c:strRef>
              <c:f>'Bonos del Gobierno'!$B$7</c:f>
              <c:strCache>
                <c:ptCount val="1"/>
                <c:pt idx="0">
                  <c:v>Se mantuvo igual</c:v>
                </c:pt>
              </c:strCache>
            </c:strRef>
          </c:tx>
          <c:spPr>
            <a:solidFill>
              <a:schemeClr val="accent2">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s-A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'Bonos del Gobierno'!$C$4:$J$5</c:f>
              <c:multiLvlStrCache>
                <c:ptCount val="8"/>
                <c:lvl>
                  <c:pt idx="0">
                    <c:v>Peru</c:v>
                  </c:pt>
                  <c:pt idx="1">
                    <c:v>Bolivia</c:v>
                  </c:pt>
                  <c:pt idx="2">
                    <c:v>Ecuador</c:v>
                  </c:pt>
                  <c:pt idx="3">
                    <c:v>Chile</c:v>
                  </c:pt>
                  <c:pt idx="4">
                    <c:v>Peru</c:v>
                  </c:pt>
                  <c:pt idx="5">
                    <c:v>Bolivia</c:v>
                  </c:pt>
                  <c:pt idx="6">
                    <c:v>Ecuador</c:v>
                  </c:pt>
                  <c:pt idx="7">
                    <c:v>Chile</c:v>
                  </c:pt>
                </c:lvl>
                <c:lvl>
                  <c:pt idx="0">
                    <c:v>Trabajó</c:v>
                  </c:pt>
                  <c:pt idx="4">
                    <c:v>No trabajó</c:v>
                  </c:pt>
                </c:lvl>
              </c:multiLvlStrCache>
            </c:multiLvlStrRef>
          </c:cat>
          <c:val>
            <c:numRef>
              <c:f>'Bonos del Gobierno'!$C$7:$J$7</c:f>
              <c:numCache>
                <c:formatCode>0%</c:formatCode>
                <c:ptCount val="8"/>
                <c:pt idx="0">
                  <c:v>0.44059999999999999</c:v>
                </c:pt>
                <c:pt idx="1">
                  <c:v>0.44319999999999998</c:v>
                </c:pt>
                <c:pt idx="2">
                  <c:v>0.54290000000000005</c:v>
                </c:pt>
                <c:pt idx="3">
                  <c:v>0.3337</c:v>
                </c:pt>
                <c:pt idx="4">
                  <c:v>0.49880000000000002</c:v>
                </c:pt>
                <c:pt idx="5">
                  <c:v>0.43280000000000002</c:v>
                </c:pt>
                <c:pt idx="6">
                  <c:v>0.76019999999999999</c:v>
                </c:pt>
                <c:pt idx="7">
                  <c:v>0.45319999999999999</c:v>
                </c:pt>
              </c:numCache>
            </c:numRef>
          </c:val>
          <c:extLst>
            <c:ext xmlns:c16="http://schemas.microsoft.com/office/drawing/2014/chart" uri="{C3380CC4-5D6E-409C-BE32-E72D297353CC}">
              <c16:uniqueId val="{00000001-5560-6D43-9DDC-210B1A5D59C0}"/>
            </c:ext>
          </c:extLst>
        </c:ser>
        <c:ser>
          <c:idx val="2"/>
          <c:order val="2"/>
          <c:tx>
            <c:strRef>
              <c:f>'Bonos del Gobierno'!$B$8</c:f>
              <c:strCache>
                <c:ptCount val="1"/>
                <c:pt idx="0">
                  <c:v>Disminuyeron</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s-A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'Bonos del Gobierno'!$C$4:$J$5</c:f>
              <c:multiLvlStrCache>
                <c:ptCount val="8"/>
                <c:lvl>
                  <c:pt idx="0">
                    <c:v>Peru</c:v>
                  </c:pt>
                  <c:pt idx="1">
                    <c:v>Bolivia</c:v>
                  </c:pt>
                  <c:pt idx="2">
                    <c:v>Ecuador</c:v>
                  </c:pt>
                  <c:pt idx="3">
                    <c:v>Chile</c:v>
                  </c:pt>
                  <c:pt idx="4">
                    <c:v>Peru</c:v>
                  </c:pt>
                  <c:pt idx="5">
                    <c:v>Bolivia</c:v>
                  </c:pt>
                  <c:pt idx="6">
                    <c:v>Ecuador</c:v>
                  </c:pt>
                  <c:pt idx="7">
                    <c:v>Chile</c:v>
                  </c:pt>
                </c:lvl>
                <c:lvl>
                  <c:pt idx="0">
                    <c:v>Trabajó</c:v>
                  </c:pt>
                  <c:pt idx="4">
                    <c:v>No trabajó</c:v>
                  </c:pt>
                </c:lvl>
              </c:multiLvlStrCache>
            </c:multiLvlStrRef>
          </c:cat>
          <c:val>
            <c:numRef>
              <c:f>'Bonos del Gobierno'!$C$8:$J$8</c:f>
              <c:numCache>
                <c:formatCode>0%</c:formatCode>
                <c:ptCount val="8"/>
                <c:pt idx="0">
                  <c:v>0.27479999999999999</c:v>
                </c:pt>
                <c:pt idx="1">
                  <c:v>0.1429</c:v>
                </c:pt>
                <c:pt idx="2">
                  <c:v>0.41589999999999999</c:v>
                </c:pt>
                <c:pt idx="3">
                  <c:v>0.1913</c:v>
                </c:pt>
                <c:pt idx="4">
                  <c:v>0.28899999999999998</c:v>
                </c:pt>
                <c:pt idx="5">
                  <c:v>0.16789999999999999</c:v>
                </c:pt>
                <c:pt idx="6">
                  <c:v>0.11409999999999999</c:v>
                </c:pt>
                <c:pt idx="7">
                  <c:v>0.12509999999999999</c:v>
                </c:pt>
              </c:numCache>
            </c:numRef>
          </c:val>
          <c:extLst>
            <c:ext xmlns:c16="http://schemas.microsoft.com/office/drawing/2014/chart" uri="{C3380CC4-5D6E-409C-BE32-E72D297353CC}">
              <c16:uniqueId val="{00000002-5560-6D43-9DDC-210B1A5D59C0}"/>
            </c:ext>
          </c:extLst>
        </c:ser>
        <c:ser>
          <c:idx val="3"/>
          <c:order val="3"/>
          <c:tx>
            <c:strRef>
              <c:f>'Bonos del Gobierno'!$B$9</c:f>
              <c:strCache>
                <c:ptCount val="1"/>
                <c:pt idx="0">
                  <c:v>No recibió</c:v>
                </c:pt>
              </c:strCache>
            </c:strRef>
          </c:tx>
          <c:spPr>
            <a:solidFill>
              <a:schemeClr val="accent3">
                <a:lumMod val="75000"/>
              </a:schemeClr>
            </a:solidFill>
            <a:ln>
              <a:noFill/>
            </a:ln>
            <a:effectLst/>
          </c:spPr>
          <c:invertIfNegative val="0"/>
          <c:cat>
            <c:multiLvlStrRef>
              <c:f>'Bonos del Gobierno'!$C$4:$J$5</c:f>
              <c:multiLvlStrCache>
                <c:ptCount val="8"/>
                <c:lvl>
                  <c:pt idx="0">
                    <c:v>Peru</c:v>
                  </c:pt>
                  <c:pt idx="1">
                    <c:v>Bolivia</c:v>
                  </c:pt>
                  <c:pt idx="2">
                    <c:v>Ecuador</c:v>
                  </c:pt>
                  <c:pt idx="3">
                    <c:v>Chile</c:v>
                  </c:pt>
                  <c:pt idx="4">
                    <c:v>Peru</c:v>
                  </c:pt>
                  <c:pt idx="5">
                    <c:v>Bolivia</c:v>
                  </c:pt>
                  <c:pt idx="6">
                    <c:v>Ecuador</c:v>
                  </c:pt>
                  <c:pt idx="7">
                    <c:v>Chile</c:v>
                  </c:pt>
                </c:lvl>
                <c:lvl>
                  <c:pt idx="0">
                    <c:v>Trabajó</c:v>
                  </c:pt>
                  <c:pt idx="4">
                    <c:v>No trabajó</c:v>
                  </c:pt>
                </c:lvl>
              </c:multiLvlStrCache>
            </c:multiLvlStrRef>
          </c:cat>
          <c:val>
            <c:numRef>
              <c:f>'Bonos del Gobierno'!$C$9:$J$9</c:f>
              <c:numCache>
                <c:formatCode>0%</c:formatCode>
                <c:ptCount val="8"/>
                <c:pt idx="0">
                  <c:v>3.49E-2</c:v>
                </c:pt>
                <c:pt idx="1">
                  <c:v>4.7100000000000003E-2</c:v>
                </c:pt>
                <c:pt idx="2">
                  <c:v>0</c:v>
                </c:pt>
                <c:pt idx="3">
                  <c:v>5.4600000000000003E-2</c:v>
                </c:pt>
                <c:pt idx="4">
                  <c:v>2.0799999999999999E-2</c:v>
                </c:pt>
                <c:pt idx="5">
                  <c:v>3.8600000000000002E-2</c:v>
                </c:pt>
                <c:pt idx="6">
                  <c:v>5.57E-2</c:v>
                </c:pt>
                <c:pt idx="7">
                  <c:v>2.46E-2</c:v>
                </c:pt>
              </c:numCache>
            </c:numRef>
          </c:val>
          <c:extLst>
            <c:ext xmlns:c16="http://schemas.microsoft.com/office/drawing/2014/chart" uri="{C3380CC4-5D6E-409C-BE32-E72D297353CC}">
              <c16:uniqueId val="{00000003-5560-6D43-9DDC-210B1A5D59C0}"/>
            </c:ext>
          </c:extLst>
        </c:ser>
        <c:ser>
          <c:idx val="4"/>
          <c:order val="4"/>
          <c:tx>
            <c:strRef>
              <c:f>'Bonos del Gobierno'!$B$10</c:f>
              <c:strCache>
                <c:ptCount val="1"/>
                <c:pt idx="0">
                  <c:v>No sabe</c:v>
                </c:pt>
              </c:strCache>
            </c:strRef>
          </c:tx>
          <c:spPr>
            <a:solidFill>
              <a:schemeClr val="accent3">
                <a:lumMod val="60000"/>
                <a:lumOff val="40000"/>
              </a:schemeClr>
            </a:solidFill>
            <a:ln>
              <a:noFill/>
            </a:ln>
            <a:effectLst/>
          </c:spPr>
          <c:invertIfNegative val="0"/>
          <c:cat>
            <c:multiLvlStrRef>
              <c:f>'Bonos del Gobierno'!$C$4:$J$5</c:f>
              <c:multiLvlStrCache>
                <c:ptCount val="8"/>
                <c:lvl>
                  <c:pt idx="0">
                    <c:v>Peru</c:v>
                  </c:pt>
                  <c:pt idx="1">
                    <c:v>Bolivia</c:v>
                  </c:pt>
                  <c:pt idx="2">
                    <c:v>Ecuador</c:v>
                  </c:pt>
                  <c:pt idx="3">
                    <c:v>Chile</c:v>
                  </c:pt>
                  <c:pt idx="4">
                    <c:v>Peru</c:v>
                  </c:pt>
                  <c:pt idx="5">
                    <c:v>Bolivia</c:v>
                  </c:pt>
                  <c:pt idx="6">
                    <c:v>Ecuador</c:v>
                  </c:pt>
                  <c:pt idx="7">
                    <c:v>Chile</c:v>
                  </c:pt>
                </c:lvl>
                <c:lvl>
                  <c:pt idx="0">
                    <c:v>Trabajó</c:v>
                  </c:pt>
                  <c:pt idx="4">
                    <c:v>No trabajó</c:v>
                  </c:pt>
                </c:lvl>
              </c:multiLvlStrCache>
            </c:multiLvlStrRef>
          </c:cat>
          <c:val>
            <c:numRef>
              <c:f>'Bonos del Gobierno'!$C$10:$J$10</c:f>
              <c:numCache>
                <c:formatCode>0%</c:formatCode>
                <c:ptCount val="8"/>
                <c:pt idx="0">
                  <c:v>0.13780000000000001</c:v>
                </c:pt>
                <c:pt idx="1">
                  <c:v>7.1400000000000005E-2</c:v>
                </c:pt>
                <c:pt idx="2">
                  <c:v>1.2999999999999999E-3</c:v>
                </c:pt>
                <c:pt idx="3">
                  <c:v>4.3400000000000001E-2</c:v>
                </c:pt>
                <c:pt idx="4">
                  <c:v>0.1258</c:v>
                </c:pt>
                <c:pt idx="5">
                  <c:v>7.0300000000000001E-2</c:v>
                </c:pt>
                <c:pt idx="6">
                  <c:v>1.2E-2</c:v>
                </c:pt>
                <c:pt idx="7">
                  <c:v>7.3099999999999998E-2</c:v>
                </c:pt>
              </c:numCache>
            </c:numRef>
          </c:val>
          <c:extLst>
            <c:ext xmlns:c16="http://schemas.microsoft.com/office/drawing/2014/chart" uri="{C3380CC4-5D6E-409C-BE32-E72D297353CC}">
              <c16:uniqueId val="{00000004-5560-6D43-9DDC-210B1A5D59C0}"/>
            </c:ext>
          </c:extLst>
        </c:ser>
        <c:dLbls>
          <c:showLegendKey val="0"/>
          <c:showVal val="0"/>
          <c:showCatName val="0"/>
          <c:showSerName val="0"/>
          <c:showPercent val="0"/>
          <c:showBubbleSize val="0"/>
        </c:dLbls>
        <c:gapWidth val="150"/>
        <c:overlap val="100"/>
        <c:axId val="1344498080"/>
        <c:axId val="1628071424"/>
      </c:barChart>
      <c:catAx>
        <c:axId val="1344498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AR"/>
          </a:p>
        </c:txPr>
        <c:crossAx val="1628071424"/>
        <c:crosses val="autoZero"/>
        <c:auto val="1"/>
        <c:lblAlgn val="ctr"/>
        <c:lblOffset val="100"/>
        <c:noMultiLvlLbl val="0"/>
      </c:catAx>
      <c:valAx>
        <c:axId val="1628071424"/>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AR"/>
          </a:p>
        </c:txPr>
        <c:crossAx val="13444980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A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A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Empleo!$B$6</c:f>
              <c:strCache>
                <c:ptCount val="1"/>
                <c:pt idx="0">
                  <c:v>Trabajó</c:v>
                </c:pt>
              </c:strCache>
            </c:strRef>
          </c:tx>
          <c:spPr>
            <a:solidFill>
              <a:schemeClr val="accent6">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s-A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Empleo!$E$4:$F$5</c:f>
              <c:multiLvlStrCache>
                <c:ptCount val="2"/>
                <c:lvl>
                  <c:pt idx="0">
                    <c:v>Ronda 1</c:v>
                  </c:pt>
                  <c:pt idx="1">
                    <c:v>Ronda 2</c:v>
                  </c:pt>
                </c:lvl>
                <c:lvl>
                  <c:pt idx="0">
                    <c:v>Bolivia</c:v>
                  </c:pt>
                </c:lvl>
              </c:multiLvlStrCache>
            </c:multiLvlStrRef>
          </c:cat>
          <c:val>
            <c:numRef>
              <c:f>Empleo!$E$6:$F$6</c:f>
              <c:numCache>
                <c:formatCode>0%</c:formatCode>
                <c:ptCount val="2"/>
                <c:pt idx="0">
                  <c:v>0.26084200000000002</c:v>
                </c:pt>
                <c:pt idx="1">
                  <c:v>0.52901200000000004</c:v>
                </c:pt>
              </c:numCache>
            </c:numRef>
          </c:val>
          <c:extLst>
            <c:ext xmlns:c16="http://schemas.microsoft.com/office/drawing/2014/chart" uri="{C3380CC4-5D6E-409C-BE32-E72D297353CC}">
              <c16:uniqueId val="{00000000-8E5E-ED49-83D6-BB2DC3CC8D59}"/>
            </c:ext>
          </c:extLst>
        </c:ser>
        <c:ser>
          <c:idx val="1"/>
          <c:order val="1"/>
          <c:tx>
            <c:strRef>
              <c:f>Empleo!$B$7</c:f>
              <c:strCache>
                <c:ptCount val="1"/>
                <c:pt idx="0">
                  <c:v>No trabajó pero cree volver a su empleo</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s-A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Empleo!$E$4:$F$5</c:f>
              <c:multiLvlStrCache>
                <c:ptCount val="2"/>
                <c:lvl>
                  <c:pt idx="0">
                    <c:v>Ronda 1</c:v>
                  </c:pt>
                  <c:pt idx="1">
                    <c:v>Ronda 2</c:v>
                  </c:pt>
                </c:lvl>
                <c:lvl>
                  <c:pt idx="0">
                    <c:v>Bolivia</c:v>
                  </c:pt>
                </c:lvl>
              </c:multiLvlStrCache>
            </c:multiLvlStrRef>
          </c:cat>
          <c:val>
            <c:numRef>
              <c:f>Empleo!$E$7:$F$7</c:f>
              <c:numCache>
                <c:formatCode>0%</c:formatCode>
                <c:ptCount val="2"/>
                <c:pt idx="0">
                  <c:v>0.45540599999999998</c:v>
                </c:pt>
                <c:pt idx="1">
                  <c:v>0.31315700000000002</c:v>
                </c:pt>
              </c:numCache>
            </c:numRef>
          </c:val>
          <c:extLst>
            <c:ext xmlns:c16="http://schemas.microsoft.com/office/drawing/2014/chart" uri="{C3380CC4-5D6E-409C-BE32-E72D297353CC}">
              <c16:uniqueId val="{00000001-8E5E-ED49-83D6-BB2DC3CC8D59}"/>
            </c:ext>
          </c:extLst>
        </c:ser>
        <c:ser>
          <c:idx val="2"/>
          <c:order val="2"/>
          <c:tx>
            <c:strRef>
              <c:f>Empleo!$B$8</c:f>
              <c:strCache>
                <c:ptCount val="1"/>
                <c:pt idx="0">
                  <c:v>No trabajó y perdio el empleo</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s-A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Empleo!$E$4:$F$5</c:f>
              <c:multiLvlStrCache>
                <c:ptCount val="2"/>
                <c:lvl>
                  <c:pt idx="0">
                    <c:v>Ronda 1</c:v>
                  </c:pt>
                  <c:pt idx="1">
                    <c:v>Ronda 2</c:v>
                  </c:pt>
                </c:lvl>
                <c:lvl>
                  <c:pt idx="0">
                    <c:v>Bolivia</c:v>
                  </c:pt>
                </c:lvl>
              </c:multiLvlStrCache>
            </c:multiLvlStrRef>
          </c:cat>
          <c:val>
            <c:numRef>
              <c:f>Empleo!$E$8:$F$8</c:f>
              <c:numCache>
                <c:formatCode>0%</c:formatCode>
                <c:ptCount val="2"/>
                <c:pt idx="0">
                  <c:v>0.28375299999999998</c:v>
                </c:pt>
                <c:pt idx="1">
                  <c:v>0.15783</c:v>
                </c:pt>
              </c:numCache>
            </c:numRef>
          </c:val>
          <c:extLst>
            <c:ext xmlns:c16="http://schemas.microsoft.com/office/drawing/2014/chart" uri="{C3380CC4-5D6E-409C-BE32-E72D297353CC}">
              <c16:uniqueId val="{00000002-8E5E-ED49-83D6-BB2DC3CC8D59}"/>
            </c:ext>
          </c:extLst>
        </c:ser>
        <c:dLbls>
          <c:showLegendKey val="0"/>
          <c:showVal val="0"/>
          <c:showCatName val="0"/>
          <c:showSerName val="0"/>
          <c:showPercent val="0"/>
          <c:showBubbleSize val="0"/>
        </c:dLbls>
        <c:gapWidth val="150"/>
        <c:overlap val="100"/>
        <c:axId val="1273049136"/>
        <c:axId val="1172064816"/>
      </c:barChart>
      <c:catAx>
        <c:axId val="1273049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AR"/>
          </a:p>
        </c:txPr>
        <c:crossAx val="1172064816"/>
        <c:crosses val="autoZero"/>
        <c:auto val="1"/>
        <c:lblAlgn val="ctr"/>
        <c:lblOffset val="100"/>
        <c:noMultiLvlLbl val="0"/>
      </c:catAx>
      <c:valAx>
        <c:axId val="1172064816"/>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AR"/>
          </a:p>
        </c:txPr>
        <c:crossAx val="12730491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A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Empleo!$B$6</c:f>
              <c:strCache>
                <c:ptCount val="1"/>
                <c:pt idx="0">
                  <c:v>Trabajó</c:v>
                </c:pt>
              </c:strCache>
            </c:strRef>
          </c:tx>
          <c:spPr>
            <a:solidFill>
              <a:schemeClr val="accent6">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s-A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Empleo!$G$4:$H$5</c:f>
              <c:multiLvlStrCache>
                <c:ptCount val="2"/>
                <c:lvl>
                  <c:pt idx="0">
                    <c:v>Ronda 1</c:v>
                  </c:pt>
                  <c:pt idx="1">
                    <c:v>Ronda 2</c:v>
                  </c:pt>
                </c:lvl>
                <c:lvl>
                  <c:pt idx="0">
                    <c:v>Chile</c:v>
                  </c:pt>
                </c:lvl>
              </c:multiLvlStrCache>
            </c:multiLvlStrRef>
          </c:cat>
          <c:val>
            <c:numRef>
              <c:f>Empleo!$G$6:$H$6</c:f>
              <c:numCache>
                <c:formatCode>0%</c:formatCode>
                <c:ptCount val="2"/>
                <c:pt idx="0">
                  <c:v>0.67483000000000004</c:v>
                </c:pt>
                <c:pt idx="1">
                  <c:v>0.58358600000000005</c:v>
                </c:pt>
              </c:numCache>
            </c:numRef>
          </c:val>
          <c:extLst>
            <c:ext xmlns:c16="http://schemas.microsoft.com/office/drawing/2014/chart" uri="{C3380CC4-5D6E-409C-BE32-E72D297353CC}">
              <c16:uniqueId val="{00000000-1DD3-EB4A-A95E-69645DC5CD2A}"/>
            </c:ext>
          </c:extLst>
        </c:ser>
        <c:ser>
          <c:idx val="1"/>
          <c:order val="1"/>
          <c:tx>
            <c:strRef>
              <c:f>Empleo!$B$7</c:f>
              <c:strCache>
                <c:ptCount val="1"/>
                <c:pt idx="0">
                  <c:v>No trabajó pero cree volver a su empleo</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s-A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Empleo!$G$4:$H$5</c:f>
              <c:multiLvlStrCache>
                <c:ptCount val="2"/>
                <c:lvl>
                  <c:pt idx="0">
                    <c:v>Ronda 1</c:v>
                  </c:pt>
                  <c:pt idx="1">
                    <c:v>Ronda 2</c:v>
                  </c:pt>
                </c:lvl>
                <c:lvl>
                  <c:pt idx="0">
                    <c:v>Chile</c:v>
                  </c:pt>
                </c:lvl>
              </c:multiLvlStrCache>
            </c:multiLvlStrRef>
          </c:cat>
          <c:val>
            <c:numRef>
              <c:f>Empleo!$G$7:$H$7</c:f>
              <c:numCache>
                <c:formatCode>0%</c:formatCode>
                <c:ptCount val="2"/>
                <c:pt idx="0">
                  <c:v>0.26047899999999996</c:v>
                </c:pt>
                <c:pt idx="1">
                  <c:v>0.28275500000000003</c:v>
                </c:pt>
              </c:numCache>
            </c:numRef>
          </c:val>
          <c:extLst>
            <c:ext xmlns:c16="http://schemas.microsoft.com/office/drawing/2014/chart" uri="{C3380CC4-5D6E-409C-BE32-E72D297353CC}">
              <c16:uniqueId val="{00000001-1DD3-EB4A-A95E-69645DC5CD2A}"/>
            </c:ext>
          </c:extLst>
        </c:ser>
        <c:ser>
          <c:idx val="2"/>
          <c:order val="2"/>
          <c:tx>
            <c:strRef>
              <c:f>Empleo!$B$8</c:f>
              <c:strCache>
                <c:ptCount val="1"/>
                <c:pt idx="0">
                  <c:v>No trabajó y perdio el empleo</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s-A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Empleo!$G$4:$H$5</c:f>
              <c:multiLvlStrCache>
                <c:ptCount val="2"/>
                <c:lvl>
                  <c:pt idx="0">
                    <c:v>Ronda 1</c:v>
                  </c:pt>
                  <c:pt idx="1">
                    <c:v>Ronda 2</c:v>
                  </c:pt>
                </c:lvl>
                <c:lvl>
                  <c:pt idx="0">
                    <c:v>Chile</c:v>
                  </c:pt>
                </c:lvl>
              </c:multiLvlStrCache>
            </c:multiLvlStrRef>
          </c:cat>
          <c:val>
            <c:numRef>
              <c:f>Empleo!$G$8:$H$8</c:f>
              <c:numCache>
                <c:formatCode>0%</c:formatCode>
                <c:ptCount val="2"/>
                <c:pt idx="0">
                  <c:v>6.4690999999999999E-2</c:v>
                </c:pt>
                <c:pt idx="1">
                  <c:v>0.133659</c:v>
                </c:pt>
              </c:numCache>
            </c:numRef>
          </c:val>
          <c:extLst>
            <c:ext xmlns:c16="http://schemas.microsoft.com/office/drawing/2014/chart" uri="{C3380CC4-5D6E-409C-BE32-E72D297353CC}">
              <c16:uniqueId val="{00000002-1DD3-EB4A-A95E-69645DC5CD2A}"/>
            </c:ext>
          </c:extLst>
        </c:ser>
        <c:dLbls>
          <c:showLegendKey val="0"/>
          <c:showVal val="0"/>
          <c:showCatName val="0"/>
          <c:showSerName val="0"/>
          <c:showPercent val="0"/>
          <c:showBubbleSize val="0"/>
        </c:dLbls>
        <c:gapWidth val="150"/>
        <c:overlap val="100"/>
        <c:axId val="1273049136"/>
        <c:axId val="1172064816"/>
      </c:barChart>
      <c:catAx>
        <c:axId val="1273049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AR"/>
          </a:p>
        </c:txPr>
        <c:crossAx val="1172064816"/>
        <c:crosses val="autoZero"/>
        <c:auto val="1"/>
        <c:lblAlgn val="ctr"/>
        <c:lblOffset val="100"/>
        <c:noMultiLvlLbl val="0"/>
      </c:catAx>
      <c:valAx>
        <c:axId val="1172064816"/>
        <c:scaling>
          <c:orientation val="minMax"/>
        </c:scaling>
        <c:delete val="1"/>
        <c:axPos val="l"/>
        <c:numFmt formatCode="0%" sourceLinked="1"/>
        <c:majorTickMark val="none"/>
        <c:minorTickMark val="none"/>
        <c:tickLblPos val="nextTo"/>
        <c:crossAx val="12730491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A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Empleo!$B$6</c:f>
              <c:strCache>
                <c:ptCount val="1"/>
                <c:pt idx="0">
                  <c:v>Trabajó</c:v>
                </c:pt>
              </c:strCache>
            </c:strRef>
          </c:tx>
          <c:spPr>
            <a:solidFill>
              <a:schemeClr val="accent6">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s-A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Empleo!$I$4:$J$5</c:f>
              <c:multiLvlStrCache>
                <c:ptCount val="2"/>
                <c:lvl>
                  <c:pt idx="0">
                    <c:v>Ronda 1</c:v>
                  </c:pt>
                  <c:pt idx="1">
                    <c:v>Ronda 2</c:v>
                  </c:pt>
                </c:lvl>
                <c:lvl>
                  <c:pt idx="0">
                    <c:v>Ecuador</c:v>
                  </c:pt>
                </c:lvl>
              </c:multiLvlStrCache>
            </c:multiLvlStrRef>
          </c:cat>
          <c:val>
            <c:numRef>
              <c:f>Empleo!$I$6:$J$6</c:f>
              <c:numCache>
                <c:formatCode>0%</c:formatCode>
                <c:ptCount val="2"/>
                <c:pt idx="0">
                  <c:v>0.46929099999999996</c:v>
                </c:pt>
                <c:pt idx="1">
                  <c:v>0.55967599999999995</c:v>
                </c:pt>
              </c:numCache>
            </c:numRef>
          </c:val>
          <c:extLst>
            <c:ext xmlns:c16="http://schemas.microsoft.com/office/drawing/2014/chart" uri="{C3380CC4-5D6E-409C-BE32-E72D297353CC}">
              <c16:uniqueId val="{00000000-6E35-7A4A-8653-B541F8DA13F0}"/>
            </c:ext>
          </c:extLst>
        </c:ser>
        <c:ser>
          <c:idx val="1"/>
          <c:order val="1"/>
          <c:tx>
            <c:strRef>
              <c:f>Empleo!$B$7</c:f>
              <c:strCache>
                <c:ptCount val="1"/>
                <c:pt idx="0">
                  <c:v>No trabajó pero cree volver a su empleo</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s-A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Empleo!$I$4:$J$5</c:f>
              <c:multiLvlStrCache>
                <c:ptCount val="2"/>
                <c:lvl>
                  <c:pt idx="0">
                    <c:v>Ronda 1</c:v>
                  </c:pt>
                  <c:pt idx="1">
                    <c:v>Ronda 2</c:v>
                  </c:pt>
                </c:lvl>
                <c:lvl>
                  <c:pt idx="0">
                    <c:v>Ecuador</c:v>
                  </c:pt>
                </c:lvl>
              </c:multiLvlStrCache>
            </c:multiLvlStrRef>
          </c:cat>
          <c:val>
            <c:numRef>
              <c:f>Empleo!$I$7:$J$7</c:f>
              <c:numCache>
                <c:formatCode>0%</c:formatCode>
                <c:ptCount val="2"/>
                <c:pt idx="0">
                  <c:v>0.35609400000000002</c:v>
                </c:pt>
                <c:pt idx="1">
                  <c:v>0.23361200000000001</c:v>
                </c:pt>
              </c:numCache>
            </c:numRef>
          </c:val>
          <c:extLst>
            <c:ext xmlns:c16="http://schemas.microsoft.com/office/drawing/2014/chart" uri="{C3380CC4-5D6E-409C-BE32-E72D297353CC}">
              <c16:uniqueId val="{00000001-6E35-7A4A-8653-B541F8DA13F0}"/>
            </c:ext>
          </c:extLst>
        </c:ser>
        <c:ser>
          <c:idx val="2"/>
          <c:order val="2"/>
          <c:tx>
            <c:strRef>
              <c:f>Empleo!$B$8</c:f>
              <c:strCache>
                <c:ptCount val="1"/>
                <c:pt idx="0">
                  <c:v>No trabajó y perdio el empleo</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s-A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Empleo!$I$4:$J$5</c:f>
              <c:multiLvlStrCache>
                <c:ptCount val="2"/>
                <c:lvl>
                  <c:pt idx="0">
                    <c:v>Ronda 1</c:v>
                  </c:pt>
                  <c:pt idx="1">
                    <c:v>Ronda 2</c:v>
                  </c:pt>
                </c:lvl>
                <c:lvl>
                  <c:pt idx="0">
                    <c:v>Ecuador</c:v>
                  </c:pt>
                </c:lvl>
              </c:multiLvlStrCache>
            </c:multiLvlStrRef>
          </c:cat>
          <c:val>
            <c:numRef>
              <c:f>Empleo!$I$8:$J$8</c:f>
              <c:numCache>
                <c:formatCode>0%</c:formatCode>
                <c:ptCount val="2"/>
                <c:pt idx="0">
                  <c:v>0.17461500000000002</c:v>
                </c:pt>
                <c:pt idx="1">
                  <c:v>0.20671199999999998</c:v>
                </c:pt>
              </c:numCache>
            </c:numRef>
          </c:val>
          <c:extLst>
            <c:ext xmlns:c16="http://schemas.microsoft.com/office/drawing/2014/chart" uri="{C3380CC4-5D6E-409C-BE32-E72D297353CC}">
              <c16:uniqueId val="{00000002-6E35-7A4A-8653-B541F8DA13F0}"/>
            </c:ext>
          </c:extLst>
        </c:ser>
        <c:dLbls>
          <c:showLegendKey val="0"/>
          <c:showVal val="0"/>
          <c:showCatName val="0"/>
          <c:showSerName val="0"/>
          <c:showPercent val="0"/>
          <c:showBubbleSize val="0"/>
        </c:dLbls>
        <c:gapWidth val="150"/>
        <c:overlap val="100"/>
        <c:axId val="1273049136"/>
        <c:axId val="1172064816"/>
      </c:barChart>
      <c:catAx>
        <c:axId val="1273049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AR"/>
          </a:p>
        </c:txPr>
        <c:crossAx val="1172064816"/>
        <c:crosses val="autoZero"/>
        <c:auto val="1"/>
        <c:lblAlgn val="ctr"/>
        <c:lblOffset val="100"/>
        <c:noMultiLvlLbl val="0"/>
      </c:catAx>
      <c:valAx>
        <c:axId val="1172064816"/>
        <c:scaling>
          <c:orientation val="minMax"/>
        </c:scaling>
        <c:delete val="1"/>
        <c:axPos val="l"/>
        <c:numFmt formatCode="0%" sourceLinked="1"/>
        <c:majorTickMark val="none"/>
        <c:minorTickMark val="none"/>
        <c:tickLblPos val="nextTo"/>
        <c:crossAx val="12730491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A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Empleo!$B$6</c:f>
              <c:strCache>
                <c:ptCount val="1"/>
                <c:pt idx="0">
                  <c:v>Trabajó</c:v>
                </c:pt>
              </c:strCache>
            </c:strRef>
          </c:tx>
          <c:spPr>
            <a:solidFill>
              <a:schemeClr val="accent6">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s-A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Empleo!$K$4:$L$5</c:f>
              <c:multiLvlStrCache>
                <c:ptCount val="2"/>
                <c:lvl>
                  <c:pt idx="0">
                    <c:v>Ronda 1</c:v>
                  </c:pt>
                  <c:pt idx="1">
                    <c:v>Ronda 2</c:v>
                  </c:pt>
                </c:lvl>
                <c:lvl>
                  <c:pt idx="0">
                    <c:v>Perú</c:v>
                  </c:pt>
                </c:lvl>
              </c:multiLvlStrCache>
            </c:multiLvlStrRef>
          </c:cat>
          <c:val>
            <c:numRef>
              <c:f>Empleo!$K$6:$L$6</c:f>
              <c:numCache>
                <c:formatCode>0%</c:formatCode>
                <c:ptCount val="2"/>
                <c:pt idx="0">
                  <c:v>0.38</c:v>
                </c:pt>
                <c:pt idx="1">
                  <c:v>0.54300000000000004</c:v>
                </c:pt>
              </c:numCache>
            </c:numRef>
          </c:val>
          <c:extLst>
            <c:ext xmlns:c16="http://schemas.microsoft.com/office/drawing/2014/chart" uri="{C3380CC4-5D6E-409C-BE32-E72D297353CC}">
              <c16:uniqueId val="{00000000-91AE-194C-82C2-C36D6EE8A1C4}"/>
            </c:ext>
          </c:extLst>
        </c:ser>
        <c:ser>
          <c:idx val="1"/>
          <c:order val="1"/>
          <c:tx>
            <c:strRef>
              <c:f>Empleo!$B$7</c:f>
              <c:strCache>
                <c:ptCount val="1"/>
                <c:pt idx="0">
                  <c:v>No trabajó pero cree volver a su empleo</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s-A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Empleo!$K$4:$L$5</c:f>
              <c:multiLvlStrCache>
                <c:ptCount val="2"/>
                <c:lvl>
                  <c:pt idx="0">
                    <c:v>Ronda 1</c:v>
                  </c:pt>
                  <c:pt idx="1">
                    <c:v>Ronda 2</c:v>
                  </c:pt>
                </c:lvl>
                <c:lvl>
                  <c:pt idx="0">
                    <c:v>Perú</c:v>
                  </c:pt>
                </c:lvl>
              </c:multiLvlStrCache>
            </c:multiLvlStrRef>
          </c:cat>
          <c:val>
            <c:numRef>
              <c:f>Empleo!$K$7:$L$7</c:f>
              <c:numCache>
                <c:formatCode>0%</c:formatCode>
                <c:ptCount val="2"/>
                <c:pt idx="0">
                  <c:v>0.3352</c:v>
                </c:pt>
                <c:pt idx="1">
                  <c:v>0.26090000000000002</c:v>
                </c:pt>
              </c:numCache>
            </c:numRef>
          </c:val>
          <c:extLst>
            <c:ext xmlns:c16="http://schemas.microsoft.com/office/drawing/2014/chart" uri="{C3380CC4-5D6E-409C-BE32-E72D297353CC}">
              <c16:uniqueId val="{00000001-91AE-194C-82C2-C36D6EE8A1C4}"/>
            </c:ext>
          </c:extLst>
        </c:ser>
        <c:ser>
          <c:idx val="2"/>
          <c:order val="2"/>
          <c:tx>
            <c:strRef>
              <c:f>Empleo!$B$8</c:f>
              <c:strCache>
                <c:ptCount val="1"/>
                <c:pt idx="0">
                  <c:v>No trabajó y perdio el empleo</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s-A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Empleo!$K$4:$L$5</c:f>
              <c:multiLvlStrCache>
                <c:ptCount val="2"/>
                <c:lvl>
                  <c:pt idx="0">
                    <c:v>Ronda 1</c:v>
                  </c:pt>
                  <c:pt idx="1">
                    <c:v>Ronda 2</c:v>
                  </c:pt>
                </c:lvl>
                <c:lvl>
                  <c:pt idx="0">
                    <c:v>Perú</c:v>
                  </c:pt>
                </c:lvl>
              </c:multiLvlStrCache>
            </c:multiLvlStrRef>
          </c:cat>
          <c:val>
            <c:numRef>
              <c:f>Empleo!$K$8:$L$8</c:f>
              <c:numCache>
                <c:formatCode>0%</c:formatCode>
                <c:ptCount val="2"/>
                <c:pt idx="0">
                  <c:v>0.2848</c:v>
                </c:pt>
                <c:pt idx="1">
                  <c:v>0.1961</c:v>
                </c:pt>
              </c:numCache>
            </c:numRef>
          </c:val>
          <c:extLst>
            <c:ext xmlns:c16="http://schemas.microsoft.com/office/drawing/2014/chart" uri="{C3380CC4-5D6E-409C-BE32-E72D297353CC}">
              <c16:uniqueId val="{00000002-91AE-194C-82C2-C36D6EE8A1C4}"/>
            </c:ext>
          </c:extLst>
        </c:ser>
        <c:dLbls>
          <c:showLegendKey val="0"/>
          <c:showVal val="0"/>
          <c:showCatName val="0"/>
          <c:showSerName val="0"/>
          <c:showPercent val="0"/>
          <c:showBubbleSize val="0"/>
        </c:dLbls>
        <c:gapWidth val="150"/>
        <c:overlap val="100"/>
        <c:axId val="1273049136"/>
        <c:axId val="1172064816"/>
      </c:barChart>
      <c:catAx>
        <c:axId val="1273049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AR"/>
          </a:p>
        </c:txPr>
        <c:crossAx val="1172064816"/>
        <c:crosses val="autoZero"/>
        <c:auto val="1"/>
        <c:lblAlgn val="ctr"/>
        <c:lblOffset val="100"/>
        <c:noMultiLvlLbl val="0"/>
      </c:catAx>
      <c:valAx>
        <c:axId val="1172064816"/>
        <c:scaling>
          <c:orientation val="minMax"/>
        </c:scaling>
        <c:delete val="1"/>
        <c:axPos val="l"/>
        <c:numFmt formatCode="0%" sourceLinked="1"/>
        <c:majorTickMark val="none"/>
        <c:minorTickMark val="none"/>
        <c:tickLblPos val="nextTo"/>
        <c:crossAx val="12730491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A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0" i="0" baseline="0" dirty="0" err="1">
                <a:effectLst/>
              </a:rPr>
              <a:t>Hogares</a:t>
            </a:r>
            <a:r>
              <a:rPr lang="en-US" sz="2000" b="0" i="0" baseline="0" dirty="0">
                <a:effectLst/>
              </a:rPr>
              <a:t> </a:t>
            </a:r>
            <a:r>
              <a:rPr lang="en-US" sz="2000" b="0" i="0" baseline="0" dirty="0" err="1">
                <a:effectLst/>
              </a:rPr>
              <a:t>en</a:t>
            </a:r>
            <a:r>
              <a:rPr lang="en-US" sz="2000" b="0" i="0" baseline="0" dirty="0">
                <a:effectLst/>
              </a:rPr>
              <a:t> </a:t>
            </a:r>
            <a:r>
              <a:rPr lang="en-US" sz="2000" b="0" i="0" baseline="0" dirty="0" err="1">
                <a:effectLst/>
              </a:rPr>
              <a:t>dónde</a:t>
            </a:r>
            <a:r>
              <a:rPr lang="en-US" sz="2000" b="0" i="0" baseline="0" dirty="0">
                <a:effectLst/>
              </a:rPr>
              <a:t> </a:t>
            </a:r>
            <a:r>
              <a:rPr lang="en-US" sz="2000" b="0" i="0" baseline="0" dirty="0" err="1">
                <a:effectLst/>
              </a:rPr>
              <a:t>algún</a:t>
            </a:r>
            <a:r>
              <a:rPr lang="en-US" sz="2000" b="0" i="0" baseline="0" dirty="0">
                <a:effectLst/>
              </a:rPr>
              <a:t> </a:t>
            </a:r>
            <a:r>
              <a:rPr lang="en-US" sz="2000" b="0" i="0" baseline="0" dirty="0" err="1">
                <a:effectLst/>
              </a:rPr>
              <a:t>adulto</a:t>
            </a:r>
            <a:r>
              <a:rPr lang="en-US" sz="2000" b="0" i="0" baseline="0" dirty="0">
                <a:effectLst/>
              </a:rPr>
              <a:t> se </a:t>
            </a:r>
            <a:r>
              <a:rPr lang="en-US" sz="2000" b="0" i="0" baseline="0" dirty="0" err="1">
                <a:effectLst/>
              </a:rPr>
              <a:t>saltó</a:t>
            </a:r>
            <a:r>
              <a:rPr lang="en-US" sz="2000" b="0" i="0" baseline="0" dirty="0">
                <a:effectLst/>
              </a:rPr>
              <a:t> una comida </a:t>
            </a:r>
            <a:r>
              <a:rPr lang="en-US" sz="2000" b="0" i="0" baseline="0" dirty="0" err="1">
                <a:effectLst/>
              </a:rPr>
              <a:t>debido</a:t>
            </a:r>
            <a:r>
              <a:rPr lang="en-US" sz="2000" b="0" i="0" baseline="0" dirty="0">
                <a:effectLst/>
              </a:rPr>
              <a:t> a </a:t>
            </a:r>
            <a:r>
              <a:rPr lang="en-US" sz="2000" b="0" i="0" baseline="0" dirty="0" err="1">
                <a:effectLst/>
              </a:rPr>
              <a:t>falta</a:t>
            </a:r>
            <a:r>
              <a:rPr lang="en-US" sz="2000" b="0" i="0" baseline="0" dirty="0">
                <a:effectLst/>
              </a:rPr>
              <a:t> de dinero o </a:t>
            </a:r>
            <a:r>
              <a:rPr lang="en-US" sz="2000" b="0" i="0" baseline="0" dirty="0" err="1">
                <a:effectLst/>
              </a:rPr>
              <a:t>recursos</a:t>
            </a:r>
            <a:r>
              <a:rPr lang="en-US" sz="2000" b="0" i="0" baseline="0" dirty="0">
                <a:effectLst/>
              </a:rPr>
              <a:t> (</a:t>
            </a:r>
            <a:r>
              <a:rPr lang="en-US" sz="2000" b="0" i="0" baseline="0" dirty="0" err="1">
                <a:effectLst/>
              </a:rPr>
              <a:t>últimos</a:t>
            </a:r>
            <a:r>
              <a:rPr lang="en-US" sz="2000" b="0" i="0" baseline="0" dirty="0">
                <a:effectLst/>
              </a:rPr>
              <a:t> 30 días, </a:t>
            </a:r>
            <a:r>
              <a:rPr lang="en-US" sz="2000" b="0" i="0" baseline="0" dirty="0" err="1">
                <a:effectLst/>
              </a:rPr>
              <a:t>porcentaje</a:t>
            </a:r>
            <a:r>
              <a:rPr lang="en-US" sz="2000" b="0" i="0" baseline="0" dirty="0">
                <a:effectLst/>
              </a:rPr>
              <a:t>)</a:t>
            </a:r>
            <a:endParaRPr lang="en-PE" sz="2000"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AR"/>
        </a:p>
      </c:txPr>
    </c:title>
    <c:autoTitleDeleted val="0"/>
    <c:plotArea>
      <c:layout/>
      <c:barChart>
        <c:barDir val="col"/>
        <c:grouping val="clustered"/>
        <c:varyColors val="0"/>
        <c:ser>
          <c:idx val="0"/>
          <c:order val="0"/>
          <c:tx>
            <c:strRef>
              <c:f>LAC!$C$21</c:f>
              <c:strCache>
                <c:ptCount val="1"/>
                <c:pt idx="0">
                  <c:v>Ronda 1</c:v>
                </c:pt>
              </c:strCache>
            </c:strRef>
          </c:tx>
          <c:spPr>
            <a:solidFill>
              <a:srgbClr val="0070C0"/>
            </a:solidFill>
            <a:ln>
              <a:noFill/>
            </a:ln>
            <a:effectLst/>
          </c:spPr>
          <c:invertIfNegative val="0"/>
          <c:cat>
            <c:strRef>
              <c:f>LAC!$B$22:$B$34</c:f>
              <c:strCache>
                <c:ptCount val="13"/>
                <c:pt idx="0">
                  <c:v>Honduras</c:v>
                </c:pt>
                <c:pt idx="1">
                  <c:v>Ecuador</c:v>
                </c:pt>
                <c:pt idx="2">
                  <c:v>Colombia</c:v>
                </c:pt>
                <c:pt idx="3">
                  <c:v>Perú</c:v>
                </c:pt>
                <c:pt idx="4">
                  <c:v>República Dominicana</c:v>
                </c:pt>
                <c:pt idx="5">
                  <c:v>Guatemala</c:v>
                </c:pt>
                <c:pt idx="6">
                  <c:v>El Salvador</c:v>
                </c:pt>
                <c:pt idx="7">
                  <c:v>Bolivia</c:v>
                </c:pt>
                <c:pt idx="8">
                  <c:v>Paraguay</c:v>
                </c:pt>
                <c:pt idx="9">
                  <c:v>México</c:v>
                </c:pt>
                <c:pt idx="10">
                  <c:v>Costa Rica</c:v>
                </c:pt>
                <c:pt idx="11">
                  <c:v>Argentina</c:v>
                </c:pt>
                <c:pt idx="12">
                  <c:v>Chile</c:v>
                </c:pt>
              </c:strCache>
            </c:strRef>
          </c:cat>
          <c:val>
            <c:numRef>
              <c:f>LAC!$C$22:$C$34</c:f>
              <c:numCache>
                <c:formatCode>0.00%</c:formatCode>
                <c:ptCount val="13"/>
                <c:pt idx="0">
                  <c:v>0.435</c:v>
                </c:pt>
                <c:pt idx="1">
                  <c:v>0.42699999999999999</c:v>
                </c:pt>
                <c:pt idx="2">
                  <c:v>0.41599999999999998</c:v>
                </c:pt>
                <c:pt idx="3">
                  <c:v>0.4</c:v>
                </c:pt>
                <c:pt idx="4">
                  <c:v>0.38200000000000001</c:v>
                </c:pt>
                <c:pt idx="5">
                  <c:v>0.35899999999999999</c:v>
                </c:pt>
                <c:pt idx="6">
                  <c:v>0.316</c:v>
                </c:pt>
                <c:pt idx="7">
                  <c:v>0.314</c:v>
                </c:pt>
                <c:pt idx="8">
                  <c:v>0.23200000000000001</c:v>
                </c:pt>
                <c:pt idx="9">
                  <c:v>0.19700000000000001</c:v>
                </c:pt>
                <c:pt idx="10">
                  <c:v>0.19500000000000001</c:v>
                </c:pt>
                <c:pt idx="11">
                  <c:v>0.184</c:v>
                </c:pt>
                <c:pt idx="12">
                  <c:v>0.13200000000000001</c:v>
                </c:pt>
              </c:numCache>
            </c:numRef>
          </c:val>
          <c:extLst>
            <c:ext xmlns:c16="http://schemas.microsoft.com/office/drawing/2014/chart" uri="{C3380CC4-5D6E-409C-BE32-E72D297353CC}">
              <c16:uniqueId val="{00000000-5F46-5949-AF0B-C7CDEAB96C36}"/>
            </c:ext>
          </c:extLst>
        </c:ser>
        <c:dLbls>
          <c:showLegendKey val="0"/>
          <c:showVal val="0"/>
          <c:showCatName val="0"/>
          <c:showSerName val="0"/>
          <c:showPercent val="0"/>
          <c:showBubbleSize val="0"/>
        </c:dLbls>
        <c:gapWidth val="39"/>
        <c:overlap val="-27"/>
        <c:axId val="414387071"/>
        <c:axId val="50170303"/>
      </c:barChart>
      <c:lineChart>
        <c:grouping val="standard"/>
        <c:varyColors val="0"/>
        <c:ser>
          <c:idx val="1"/>
          <c:order val="1"/>
          <c:tx>
            <c:strRef>
              <c:f>LAC!$D$21</c:f>
              <c:strCache>
                <c:ptCount val="1"/>
                <c:pt idx="0">
                  <c:v>Ronda 2</c:v>
                </c:pt>
              </c:strCache>
            </c:strRef>
          </c:tx>
          <c:spPr>
            <a:ln w="28575" cap="rnd">
              <a:noFill/>
              <a:round/>
            </a:ln>
            <a:effectLst/>
          </c:spPr>
          <c:marker>
            <c:symbol val="diamond"/>
            <c:size val="14"/>
            <c:spPr>
              <a:solidFill>
                <a:schemeClr val="accent2">
                  <a:lumMod val="75000"/>
                </a:schemeClr>
              </a:solidFill>
              <a:ln w="9525">
                <a:solidFill>
                  <a:schemeClr val="accent2">
                    <a:lumMod val="75000"/>
                  </a:schemeClr>
                </a:solidFill>
              </a:ln>
              <a:effectLst/>
            </c:spPr>
          </c:marker>
          <c:cat>
            <c:strRef>
              <c:f>LAC!$B$22:$B$34</c:f>
              <c:strCache>
                <c:ptCount val="13"/>
                <c:pt idx="0">
                  <c:v>Honduras</c:v>
                </c:pt>
                <c:pt idx="1">
                  <c:v>Ecuador</c:v>
                </c:pt>
                <c:pt idx="2">
                  <c:v>Colombia</c:v>
                </c:pt>
                <c:pt idx="3">
                  <c:v>Perú</c:v>
                </c:pt>
                <c:pt idx="4">
                  <c:v>República Dominicana</c:v>
                </c:pt>
                <c:pt idx="5">
                  <c:v>Guatemala</c:v>
                </c:pt>
                <c:pt idx="6">
                  <c:v>El Salvador</c:v>
                </c:pt>
                <c:pt idx="7">
                  <c:v>Bolivia</c:v>
                </c:pt>
                <c:pt idx="8">
                  <c:v>Paraguay</c:v>
                </c:pt>
                <c:pt idx="9">
                  <c:v>México</c:v>
                </c:pt>
                <c:pt idx="10">
                  <c:v>Costa Rica</c:v>
                </c:pt>
                <c:pt idx="11">
                  <c:v>Argentina</c:v>
                </c:pt>
                <c:pt idx="12">
                  <c:v>Chile</c:v>
                </c:pt>
              </c:strCache>
            </c:strRef>
          </c:cat>
          <c:val>
            <c:numRef>
              <c:f>LAC!$D$22:$D$34</c:f>
              <c:numCache>
                <c:formatCode>0%</c:formatCode>
                <c:ptCount val="13"/>
                <c:pt idx="1">
                  <c:v>0.31953199999999998</c:v>
                </c:pt>
                <c:pt idx="3">
                  <c:v>0.26740000000000003</c:v>
                </c:pt>
                <c:pt idx="7">
                  <c:v>0.23890700000000001</c:v>
                </c:pt>
                <c:pt idx="12">
                  <c:v>8.8900000000000007E-2</c:v>
                </c:pt>
              </c:numCache>
            </c:numRef>
          </c:val>
          <c:smooth val="0"/>
          <c:extLst>
            <c:ext xmlns:c16="http://schemas.microsoft.com/office/drawing/2014/chart" uri="{C3380CC4-5D6E-409C-BE32-E72D297353CC}">
              <c16:uniqueId val="{00000001-5F46-5949-AF0B-C7CDEAB96C36}"/>
            </c:ext>
          </c:extLst>
        </c:ser>
        <c:dLbls>
          <c:showLegendKey val="0"/>
          <c:showVal val="0"/>
          <c:showCatName val="0"/>
          <c:showSerName val="0"/>
          <c:showPercent val="0"/>
          <c:showBubbleSize val="0"/>
        </c:dLbls>
        <c:marker val="1"/>
        <c:smooth val="0"/>
        <c:axId val="414387071"/>
        <c:axId val="50170303"/>
      </c:lineChart>
      <c:catAx>
        <c:axId val="4143870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AR"/>
          </a:p>
        </c:txPr>
        <c:crossAx val="50170303"/>
        <c:crosses val="autoZero"/>
        <c:auto val="1"/>
        <c:lblAlgn val="ctr"/>
        <c:lblOffset val="100"/>
        <c:noMultiLvlLbl val="0"/>
      </c:catAx>
      <c:valAx>
        <c:axId val="50170303"/>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AR"/>
          </a:p>
        </c:txPr>
        <c:crossAx val="414387071"/>
        <c:crosses val="autoZero"/>
        <c:crossBetween val="between"/>
        <c:majorUnit val="0.1"/>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A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AR"/>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0" i="0" baseline="0" dirty="0" err="1">
                <a:effectLst/>
              </a:rPr>
              <a:t>Hogares</a:t>
            </a:r>
            <a:r>
              <a:rPr lang="en-US" sz="2000" b="0" i="0" baseline="0" dirty="0">
                <a:effectLst/>
              </a:rPr>
              <a:t> </a:t>
            </a:r>
            <a:r>
              <a:rPr lang="en-US" sz="2000" b="0" i="0" baseline="0" dirty="0" err="1">
                <a:effectLst/>
              </a:rPr>
              <a:t>en</a:t>
            </a:r>
            <a:r>
              <a:rPr lang="en-US" sz="2000" b="0" i="0" baseline="0" dirty="0">
                <a:effectLst/>
              </a:rPr>
              <a:t> </a:t>
            </a:r>
            <a:r>
              <a:rPr lang="en-US" sz="2000" b="0" i="0" baseline="0" dirty="0" err="1">
                <a:effectLst/>
              </a:rPr>
              <a:t>donde</a:t>
            </a:r>
            <a:r>
              <a:rPr lang="en-US" sz="2000" b="0" i="0" baseline="0" dirty="0">
                <a:effectLst/>
              </a:rPr>
              <a:t> </a:t>
            </a:r>
            <a:r>
              <a:rPr lang="en-US" sz="2000" b="0" i="0" baseline="0" dirty="0" err="1">
                <a:effectLst/>
              </a:rPr>
              <a:t>algún</a:t>
            </a:r>
            <a:r>
              <a:rPr lang="en-US" sz="2000" b="0" i="0" baseline="0" dirty="0">
                <a:effectLst/>
              </a:rPr>
              <a:t> </a:t>
            </a:r>
            <a:r>
              <a:rPr lang="en-US" sz="2000" b="0" i="0" baseline="0" dirty="0" err="1">
                <a:effectLst/>
              </a:rPr>
              <a:t>miembro</a:t>
            </a:r>
            <a:r>
              <a:rPr lang="en-US" sz="2000" b="0" i="0" baseline="0" dirty="0">
                <a:effectLst/>
              </a:rPr>
              <a:t> no </a:t>
            </a:r>
            <a:r>
              <a:rPr lang="en-US" sz="2000" b="0" i="0" baseline="0" dirty="0" err="1">
                <a:effectLst/>
              </a:rPr>
              <a:t>pudo</a:t>
            </a:r>
            <a:r>
              <a:rPr lang="en-US" sz="2000" b="0" i="0" baseline="0" dirty="0">
                <a:effectLst/>
              </a:rPr>
              <a:t> </a:t>
            </a:r>
            <a:r>
              <a:rPr lang="en-US" sz="2000" b="0" i="0" baseline="0" dirty="0" err="1">
                <a:effectLst/>
              </a:rPr>
              <a:t>realizarse</a:t>
            </a:r>
            <a:r>
              <a:rPr lang="en-US" sz="2000" b="0" i="0" baseline="0" dirty="0">
                <a:effectLst/>
              </a:rPr>
              <a:t> una consulta </a:t>
            </a:r>
            <a:r>
              <a:rPr lang="en-US" sz="2000" b="0" i="0" baseline="0" dirty="0" err="1">
                <a:effectLst/>
              </a:rPr>
              <a:t>médica</a:t>
            </a:r>
            <a:r>
              <a:rPr lang="en-US" sz="2000" b="0" i="0" baseline="0" dirty="0">
                <a:effectLst/>
              </a:rPr>
              <a:t> </a:t>
            </a:r>
            <a:endParaRPr lang="en-PE" sz="1600" dirty="0">
              <a:effectLst/>
            </a:endParaRPr>
          </a:p>
          <a:p>
            <a:pPr>
              <a:defRPr/>
            </a:pPr>
            <a:r>
              <a:rPr lang="en-US" sz="2000" b="0" i="0" baseline="0" dirty="0">
                <a:effectLst/>
              </a:rPr>
              <a:t>(</a:t>
            </a:r>
            <a:r>
              <a:rPr lang="en-US" sz="2000" b="0" i="0" baseline="0" dirty="0" err="1">
                <a:effectLst/>
              </a:rPr>
              <a:t>porcentaje</a:t>
            </a:r>
            <a:r>
              <a:rPr lang="en-US" sz="2000" b="0" i="0" baseline="0" dirty="0">
                <a:effectLst/>
              </a:rPr>
              <a:t>) </a:t>
            </a:r>
            <a:endParaRPr lang="en-PE" sz="1600"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AR"/>
        </a:p>
      </c:txPr>
    </c:title>
    <c:autoTitleDeleted val="0"/>
    <c:plotArea>
      <c:layout/>
      <c:barChart>
        <c:barDir val="col"/>
        <c:grouping val="clustered"/>
        <c:varyColors val="0"/>
        <c:ser>
          <c:idx val="0"/>
          <c:order val="0"/>
          <c:tx>
            <c:strRef>
              <c:f>LAC!$O$18</c:f>
              <c:strCache>
                <c:ptCount val="1"/>
                <c:pt idx="0">
                  <c:v>Ronda 1</c:v>
                </c:pt>
              </c:strCache>
            </c:strRef>
          </c:tx>
          <c:spPr>
            <a:solidFill>
              <a:srgbClr val="0070C0"/>
            </a:solidFill>
            <a:ln>
              <a:noFill/>
            </a:ln>
            <a:effectLst/>
          </c:spPr>
          <c:invertIfNegative val="0"/>
          <c:cat>
            <c:strRef>
              <c:f>LAC!$N$19:$N$31</c:f>
              <c:strCache>
                <c:ptCount val="13"/>
                <c:pt idx="0">
                  <c:v>Ecuador</c:v>
                </c:pt>
                <c:pt idx="1">
                  <c:v>Perú</c:v>
                </c:pt>
                <c:pt idx="2">
                  <c:v>Bolivia</c:v>
                </c:pt>
                <c:pt idx="3">
                  <c:v>Colombia</c:v>
                </c:pt>
                <c:pt idx="4">
                  <c:v>Paraguay</c:v>
                </c:pt>
                <c:pt idx="5">
                  <c:v>República Dominicana</c:v>
                </c:pt>
                <c:pt idx="6">
                  <c:v>El Salvador</c:v>
                </c:pt>
                <c:pt idx="7">
                  <c:v>Chile</c:v>
                </c:pt>
                <c:pt idx="8">
                  <c:v>Honduras</c:v>
                </c:pt>
                <c:pt idx="9">
                  <c:v>Guatemala</c:v>
                </c:pt>
                <c:pt idx="10">
                  <c:v>Argentina</c:v>
                </c:pt>
                <c:pt idx="11">
                  <c:v>México</c:v>
                </c:pt>
                <c:pt idx="12">
                  <c:v>Costa Rica</c:v>
                </c:pt>
              </c:strCache>
            </c:strRef>
          </c:cat>
          <c:val>
            <c:numRef>
              <c:f>LAC!$O$19:$O$31</c:f>
              <c:numCache>
                <c:formatCode>0.00%</c:formatCode>
                <c:ptCount val="13"/>
                <c:pt idx="0">
                  <c:v>0.48299999999999998</c:v>
                </c:pt>
                <c:pt idx="1">
                  <c:v>0.41499999999999998</c:v>
                </c:pt>
                <c:pt idx="2">
                  <c:v>0.374</c:v>
                </c:pt>
                <c:pt idx="3">
                  <c:v>0.28799999999999998</c:v>
                </c:pt>
                <c:pt idx="4">
                  <c:v>0.28699999999999998</c:v>
                </c:pt>
                <c:pt idx="5">
                  <c:v>0.27200000000000002</c:v>
                </c:pt>
                <c:pt idx="6">
                  <c:v>0.25800000000000001</c:v>
                </c:pt>
                <c:pt idx="7">
                  <c:v>0.21299999999999999</c:v>
                </c:pt>
                <c:pt idx="8">
                  <c:v>0.21099999999999999</c:v>
                </c:pt>
                <c:pt idx="9">
                  <c:v>0.193</c:v>
                </c:pt>
                <c:pt idx="10">
                  <c:v>0.16400000000000001</c:v>
                </c:pt>
                <c:pt idx="11">
                  <c:v>0.109</c:v>
                </c:pt>
                <c:pt idx="12">
                  <c:v>9.6000000000000002E-2</c:v>
                </c:pt>
              </c:numCache>
            </c:numRef>
          </c:val>
          <c:extLst>
            <c:ext xmlns:c16="http://schemas.microsoft.com/office/drawing/2014/chart" uri="{C3380CC4-5D6E-409C-BE32-E72D297353CC}">
              <c16:uniqueId val="{00000000-BBC9-354F-B1F9-3392BAFD2DE4}"/>
            </c:ext>
          </c:extLst>
        </c:ser>
        <c:dLbls>
          <c:showLegendKey val="0"/>
          <c:showVal val="0"/>
          <c:showCatName val="0"/>
          <c:showSerName val="0"/>
          <c:showPercent val="0"/>
          <c:showBubbleSize val="0"/>
        </c:dLbls>
        <c:gapWidth val="39"/>
        <c:overlap val="-27"/>
        <c:axId val="483761087"/>
        <c:axId val="61352447"/>
      </c:barChart>
      <c:lineChart>
        <c:grouping val="standard"/>
        <c:varyColors val="0"/>
        <c:ser>
          <c:idx val="1"/>
          <c:order val="1"/>
          <c:tx>
            <c:strRef>
              <c:f>LAC!$P$18</c:f>
              <c:strCache>
                <c:ptCount val="1"/>
                <c:pt idx="0">
                  <c:v>Ronda 2</c:v>
                </c:pt>
              </c:strCache>
            </c:strRef>
          </c:tx>
          <c:spPr>
            <a:ln w="28575" cap="rnd">
              <a:noFill/>
              <a:round/>
            </a:ln>
            <a:effectLst/>
          </c:spPr>
          <c:marker>
            <c:symbol val="diamond"/>
            <c:size val="15"/>
            <c:spPr>
              <a:solidFill>
                <a:schemeClr val="accent2">
                  <a:lumMod val="75000"/>
                </a:schemeClr>
              </a:solidFill>
              <a:ln w="9525">
                <a:solidFill>
                  <a:schemeClr val="accent2">
                    <a:lumMod val="75000"/>
                  </a:schemeClr>
                </a:solidFill>
              </a:ln>
              <a:effectLst/>
            </c:spPr>
          </c:marker>
          <c:cat>
            <c:strRef>
              <c:f>LAC!$N$19:$N$31</c:f>
              <c:strCache>
                <c:ptCount val="13"/>
                <c:pt idx="0">
                  <c:v>Ecuador</c:v>
                </c:pt>
                <c:pt idx="1">
                  <c:v>Perú</c:v>
                </c:pt>
                <c:pt idx="2">
                  <c:v>Bolivia</c:v>
                </c:pt>
                <c:pt idx="3">
                  <c:v>Colombia</c:v>
                </c:pt>
                <c:pt idx="4">
                  <c:v>Paraguay</c:v>
                </c:pt>
                <c:pt idx="5">
                  <c:v>República Dominicana</c:v>
                </c:pt>
                <c:pt idx="6">
                  <c:v>El Salvador</c:v>
                </c:pt>
                <c:pt idx="7">
                  <c:v>Chile</c:v>
                </c:pt>
                <c:pt idx="8">
                  <c:v>Honduras</c:v>
                </c:pt>
                <c:pt idx="9">
                  <c:v>Guatemala</c:v>
                </c:pt>
                <c:pt idx="10">
                  <c:v>Argentina</c:v>
                </c:pt>
                <c:pt idx="11">
                  <c:v>México</c:v>
                </c:pt>
                <c:pt idx="12">
                  <c:v>Costa Rica</c:v>
                </c:pt>
              </c:strCache>
            </c:strRef>
          </c:cat>
          <c:val>
            <c:numRef>
              <c:f>LAC!$P$19:$P$31</c:f>
              <c:numCache>
                <c:formatCode>0%</c:formatCode>
                <c:ptCount val="13"/>
                <c:pt idx="0" formatCode="0.00%">
                  <c:v>0.21929999999999999</c:v>
                </c:pt>
                <c:pt idx="1">
                  <c:v>0.25629999999999997</c:v>
                </c:pt>
                <c:pt idx="2">
                  <c:v>0.32450000000000001</c:v>
                </c:pt>
                <c:pt idx="7">
                  <c:v>8.1000000000000003E-2</c:v>
                </c:pt>
              </c:numCache>
            </c:numRef>
          </c:val>
          <c:smooth val="0"/>
          <c:extLst>
            <c:ext xmlns:c16="http://schemas.microsoft.com/office/drawing/2014/chart" uri="{C3380CC4-5D6E-409C-BE32-E72D297353CC}">
              <c16:uniqueId val="{00000001-BBC9-354F-B1F9-3392BAFD2DE4}"/>
            </c:ext>
          </c:extLst>
        </c:ser>
        <c:dLbls>
          <c:showLegendKey val="0"/>
          <c:showVal val="0"/>
          <c:showCatName val="0"/>
          <c:showSerName val="0"/>
          <c:showPercent val="0"/>
          <c:showBubbleSize val="0"/>
        </c:dLbls>
        <c:marker val="1"/>
        <c:smooth val="0"/>
        <c:axId val="483761087"/>
        <c:axId val="61352447"/>
      </c:lineChart>
      <c:catAx>
        <c:axId val="4837610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AR"/>
          </a:p>
        </c:txPr>
        <c:crossAx val="61352447"/>
        <c:crosses val="autoZero"/>
        <c:auto val="1"/>
        <c:lblAlgn val="ctr"/>
        <c:lblOffset val="100"/>
        <c:noMultiLvlLbl val="0"/>
      </c:catAx>
      <c:valAx>
        <c:axId val="61352447"/>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AR"/>
          </a:p>
        </c:txPr>
        <c:crossAx val="4837610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A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AR"/>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dirty="0" err="1">
                <a:effectLst/>
              </a:rPr>
              <a:t>Porcentaje</a:t>
            </a:r>
            <a:r>
              <a:rPr lang="en-US" sz="1800" b="0" i="0" baseline="0" dirty="0">
                <a:effectLst/>
              </a:rPr>
              <a:t> de </a:t>
            </a:r>
            <a:r>
              <a:rPr lang="en-US" sz="1800" b="0" i="0" baseline="0" dirty="0" err="1">
                <a:effectLst/>
              </a:rPr>
              <a:t>trabajadores</a:t>
            </a:r>
            <a:r>
              <a:rPr lang="en-US" sz="1800" b="0" i="0" baseline="0" dirty="0">
                <a:effectLst/>
              </a:rPr>
              <a:t> que </a:t>
            </a:r>
            <a:r>
              <a:rPr lang="en-US" sz="1800" b="0" i="0" baseline="0" dirty="0" err="1">
                <a:effectLst/>
              </a:rPr>
              <a:t>perdieron</a:t>
            </a:r>
            <a:r>
              <a:rPr lang="en-US" sz="1800" b="0" i="0" baseline="0" dirty="0">
                <a:effectLst/>
              </a:rPr>
              <a:t> el </a:t>
            </a:r>
            <a:r>
              <a:rPr lang="en-US" sz="1800" b="0" i="0" baseline="0" dirty="0" err="1">
                <a:effectLst/>
              </a:rPr>
              <a:t>empleo</a:t>
            </a:r>
            <a:r>
              <a:rPr lang="en-US" sz="1800" b="0" i="0" baseline="0" dirty="0">
                <a:effectLst/>
              </a:rPr>
              <a:t> </a:t>
            </a:r>
            <a:r>
              <a:rPr lang="en-US" sz="1800" b="0" i="0" baseline="0" dirty="0" err="1">
                <a:effectLst/>
              </a:rPr>
              <a:t>durante</a:t>
            </a:r>
            <a:r>
              <a:rPr lang="en-US" sz="1800" b="0" i="0" baseline="0" dirty="0">
                <a:effectLst/>
              </a:rPr>
              <a:t> la </a:t>
            </a:r>
            <a:r>
              <a:rPr lang="en-US" sz="1800" b="0" i="0" baseline="0" dirty="0" err="1">
                <a:effectLst/>
              </a:rPr>
              <a:t>cuarentena</a:t>
            </a:r>
            <a:r>
              <a:rPr lang="en-US" sz="1800" b="0" i="0" baseline="0" dirty="0">
                <a:effectLst/>
              </a:rPr>
              <a:t>, </a:t>
            </a:r>
            <a:r>
              <a:rPr lang="en-US" sz="1800" b="0" i="0" baseline="0" dirty="0" err="1">
                <a:effectLst/>
              </a:rPr>
              <a:t>según</a:t>
            </a:r>
            <a:r>
              <a:rPr lang="en-US" sz="1800" b="0" i="0" baseline="0" dirty="0">
                <a:effectLst/>
              </a:rPr>
              <a:t> </a:t>
            </a:r>
            <a:r>
              <a:rPr lang="en-US" sz="1800" b="0" i="0" baseline="0" dirty="0" err="1">
                <a:effectLst/>
              </a:rPr>
              <a:t>área</a:t>
            </a:r>
            <a:r>
              <a:rPr lang="en-US" sz="1800" b="0" i="0" baseline="0" dirty="0">
                <a:effectLst/>
              </a:rPr>
              <a:t> </a:t>
            </a:r>
            <a:r>
              <a:rPr lang="en-US" sz="1800" b="0" i="0" baseline="0" dirty="0" err="1">
                <a:effectLst/>
              </a:rPr>
              <a:t>geográfica</a:t>
            </a:r>
            <a:r>
              <a:rPr lang="en-US" sz="1800" b="0" i="0" baseline="0" dirty="0">
                <a:effectLst/>
              </a:rPr>
              <a:t> (mayo y </a:t>
            </a:r>
            <a:r>
              <a:rPr lang="en-US" sz="1800" b="0" i="0" baseline="0" dirty="0" err="1">
                <a:effectLst/>
              </a:rPr>
              <a:t>junio</a:t>
            </a:r>
            <a:r>
              <a:rPr lang="en-US" sz="1800" b="0" i="0" baseline="0" dirty="0">
                <a:effectLst/>
              </a:rPr>
              <a:t> 2020)</a:t>
            </a:r>
            <a:endParaRPr lang="en-PE"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AR"/>
        </a:p>
      </c:txPr>
    </c:title>
    <c:autoTitleDeleted val="0"/>
    <c:plotArea>
      <c:layout/>
      <c:barChart>
        <c:barDir val="col"/>
        <c:grouping val="clustered"/>
        <c:varyColors val="0"/>
        <c:ser>
          <c:idx val="0"/>
          <c:order val="0"/>
          <c:tx>
            <c:strRef>
              <c:f>'Urbano-Rural'!$H$6</c:f>
              <c:strCache>
                <c:ptCount val="1"/>
                <c:pt idx="0">
                  <c:v>Ronda 1</c:v>
                </c:pt>
              </c:strCache>
            </c:strRef>
          </c:tx>
          <c:spPr>
            <a:solidFill>
              <a:srgbClr val="0070C0"/>
            </a:solidFill>
            <a:ln>
              <a:noFill/>
            </a:ln>
            <a:effectLst/>
          </c:spPr>
          <c:invertIfNegative val="0"/>
          <c:cat>
            <c:multiLvlStrRef>
              <c:f>'Urbano-Rural'!$F$7:$G$14</c:f>
              <c:multiLvlStrCache>
                <c:ptCount val="8"/>
                <c:lvl>
                  <c:pt idx="0">
                    <c:v>Rural</c:v>
                  </c:pt>
                  <c:pt idx="1">
                    <c:v>Urbano</c:v>
                  </c:pt>
                  <c:pt idx="2">
                    <c:v>Rural</c:v>
                  </c:pt>
                  <c:pt idx="3">
                    <c:v>Urbano</c:v>
                  </c:pt>
                  <c:pt idx="4">
                    <c:v>Rural</c:v>
                  </c:pt>
                  <c:pt idx="5">
                    <c:v>Urbano</c:v>
                  </c:pt>
                  <c:pt idx="6">
                    <c:v>Rural</c:v>
                  </c:pt>
                  <c:pt idx="7">
                    <c:v>Urbano</c:v>
                  </c:pt>
                </c:lvl>
                <c:lvl>
                  <c:pt idx="0">
                    <c:v>Bolivia</c:v>
                  </c:pt>
                  <c:pt idx="2">
                    <c:v>Chile</c:v>
                  </c:pt>
                  <c:pt idx="4">
                    <c:v>Ecuador</c:v>
                  </c:pt>
                  <c:pt idx="6">
                    <c:v>Perú</c:v>
                  </c:pt>
                </c:lvl>
              </c:multiLvlStrCache>
            </c:multiLvlStrRef>
          </c:cat>
          <c:val>
            <c:numRef>
              <c:f>'Urbano-Rural'!$H$7:$H$14</c:f>
              <c:numCache>
                <c:formatCode>0.00%</c:formatCode>
                <c:ptCount val="8"/>
                <c:pt idx="0">
                  <c:v>0.29666799999999999</c:v>
                </c:pt>
                <c:pt idx="1">
                  <c:v>0.27939000000000003</c:v>
                </c:pt>
                <c:pt idx="2">
                  <c:v>8.3162E-2</c:v>
                </c:pt>
                <c:pt idx="3">
                  <c:v>6.0448000000000002E-2</c:v>
                </c:pt>
                <c:pt idx="4">
                  <c:v>0.169714</c:v>
                </c:pt>
                <c:pt idx="5">
                  <c:v>0.17760699999999999</c:v>
                </c:pt>
                <c:pt idx="6">
                  <c:v>0.27104</c:v>
                </c:pt>
                <c:pt idx="7">
                  <c:v>0.28328999999999999</c:v>
                </c:pt>
              </c:numCache>
            </c:numRef>
          </c:val>
          <c:extLst>
            <c:ext xmlns:c16="http://schemas.microsoft.com/office/drawing/2014/chart" uri="{C3380CC4-5D6E-409C-BE32-E72D297353CC}">
              <c16:uniqueId val="{00000000-27A7-7E49-AF54-618C415CEC6E}"/>
            </c:ext>
          </c:extLst>
        </c:ser>
        <c:dLbls>
          <c:showLegendKey val="0"/>
          <c:showVal val="0"/>
          <c:showCatName val="0"/>
          <c:showSerName val="0"/>
          <c:showPercent val="0"/>
          <c:showBubbleSize val="0"/>
        </c:dLbls>
        <c:gapWidth val="39"/>
        <c:overlap val="-27"/>
        <c:axId val="87956687"/>
        <c:axId val="87958367"/>
      </c:barChart>
      <c:lineChart>
        <c:grouping val="standard"/>
        <c:varyColors val="0"/>
        <c:ser>
          <c:idx val="1"/>
          <c:order val="1"/>
          <c:tx>
            <c:strRef>
              <c:f>'Urbano-Rural'!$I$6</c:f>
              <c:strCache>
                <c:ptCount val="1"/>
                <c:pt idx="0">
                  <c:v>Ronda 2</c:v>
                </c:pt>
              </c:strCache>
            </c:strRef>
          </c:tx>
          <c:spPr>
            <a:ln w="28575" cap="rnd">
              <a:noFill/>
              <a:round/>
            </a:ln>
            <a:effectLst/>
          </c:spPr>
          <c:marker>
            <c:symbol val="diamond"/>
            <c:size val="15"/>
            <c:spPr>
              <a:solidFill>
                <a:schemeClr val="accent2">
                  <a:lumMod val="75000"/>
                </a:schemeClr>
              </a:solidFill>
              <a:ln w="9525">
                <a:solidFill>
                  <a:schemeClr val="accent2">
                    <a:lumMod val="75000"/>
                  </a:schemeClr>
                </a:solidFill>
              </a:ln>
              <a:effectLst/>
            </c:spPr>
          </c:marker>
          <c:cat>
            <c:multiLvlStrRef>
              <c:f>'Urbano-Rural'!$F$7:$G$14</c:f>
              <c:multiLvlStrCache>
                <c:ptCount val="8"/>
                <c:lvl>
                  <c:pt idx="0">
                    <c:v>Rural</c:v>
                  </c:pt>
                  <c:pt idx="1">
                    <c:v>Urbano</c:v>
                  </c:pt>
                  <c:pt idx="2">
                    <c:v>Rural</c:v>
                  </c:pt>
                  <c:pt idx="3">
                    <c:v>Urbano</c:v>
                  </c:pt>
                  <c:pt idx="4">
                    <c:v>Rural</c:v>
                  </c:pt>
                  <c:pt idx="5">
                    <c:v>Urbano</c:v>
                  </c:pt>
                  <c:pt idx="6">
                    <c:v>Rural</c:v>
                  </c:pt>
                  <c:pt idx="7">
                    <c:v>Urbano</c:v>
                  </c:pt>
                </c:lvl>
                <c:lvl>
                  <c:pt idx="0">
                    <c:v>Bolivia</c:v>
                  </c:pt>
                  <c:pt idx="2">
                    <c:v>Chile</c:v>
                  </c:pt>
                  <c:pt idx="4">
                    <c:v>Ecuador</c:v>
                  </c:pt>
                  <c:pt idx="6">
                    <c:v>Perú</c:v>
                  </c:pt>
                </c:lvl>
              </c:multiLvlStrCache>
            </c:multiLvlStrRef>
          </c:cat>
          <c:val>
            <c:numRef>
              <c:f>'Urbano-Rural'!$I$7:$I$14</c:f>
              <c:numCache>
                <c:formatCode>0.00%</c:formatCode>
                <c:ptCount val="8"/>
                <c:pt idx="0">
                  <c:v>0.18751400000000001</c:v>
                </c:pt>
                <c:pt idx="1">
                  <c:v>0.14863999999999999</c:v>
                </c:pt>
                <c:pt idx="2">
                  <c:v>0.18269300000000002</c:v>
                </c:pt>
                <c:pt idx="3">
                  <c:v>0.12275700000000001</c:v>
                </c:pt>
                <c:pt idx="4">
                  <c:v>0.221132</c:v>
                </c:pt>
                <c:pt idx="5">
                  <c:v>0.199159</c:v>
                </c:pt>
                <c:pt idx="6">
                  <c:v>0.19268199999999999</c:v>
                </c:pt>
                <c:pt idx="7">
                  <c:v>0.19698199999999999</c:v>
                </c:pt>
              </c:numCache>
            </c:numRef>
          </c:val>
          <c:smooth val="0"/>
          <c:extLst>
            <c:ext xmlns:c16="http://schemas.microsoft.com/office/drawing/2014/chart" uri="{C3380CC4-5D6E-409C-BE32-E72D297353CC}">
              <c16:uniqueId val="{00000001-27A7-7E49-AF54-618C415CEC6E}"/>
            </c:ext>
          </c:extLst>
        </c:ser>
        <c:dLbls>
          <c:showLegendKey val="0"/>
          <c:showVal val="0"/>
          <c:showCatName val="0"/>
          <c:showSerName val="0"/>
          <c:showPercent val="0"/>
          <c:showBubbleSize val="0"/>
        </c:dLbls>
        <c:marker val="1"/>
        <c:smooth val="0"/>
        <c:axId val="87956687"/>
        <c:axId val="87958367"/>
      </c:lineChart>
      <c:catAx>
        <c:axId val="879566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AR"/>
          </a:p>
        </c:txPr>
        <c:crossAx val="87958367"/>
        <c:crosses val="autoZero"/>
        <c:auto val="1"/>
        <c:lblAlgn val="ctr"/>
        <c:lblOffset val="100"/>
        <c:noMultiLvlLbl val="0"/>
      </c:catAx>
      <c:valAx>
        <c:axId val="87958367"/>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s-AR"/>
          </a:p>
        </c:txPr>
        <c:crossAx val="879566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A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A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6">
  <a:schemeClr val="accent3"/>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F1B2C3-5CEF-4C4A-A7EF-4081776275CF}" type="doc">
      <dgm:prSet loTypeId="urn:microsoft.com/office/officeart/2008/layout/HorizontalMultiLevelHierarchy" loCatId="hierarchy" qsTypeId="urn:microsoft.com/office/officeart/2005/8/quickstyle/simple1" qsCatId="simple" csTypeId="urn:microsoft.com/office/officeart/2005/8/colors/accent3_4" csCatId="accent3" phldr="1"/>
      <dgm:spPr/>
      <dgm:t>
        <a:bodyPr/>
        <a:lstStyle/>
        <a:p>
          <a:endParaRPr lang="es-BO"/>
        </a:p>
      </dgm:t>
    </dgm:pt>
    <dgm:pt modelId="{329FBD13-9AAB-4EBC-B375-CB3EB47AFB07}">
      <dgm:prSet phldrT="[Text]" custT="1"/>
      <dgm:spPr>
        <a:solidFill>
          <a:srgbClr val="0070C0"/>
        </a:solidFill>
      </dgm:spPr>
      <dgm:t>
        <a:bodyPr/>
        <a:lstStyle/>
        <a:p>
          <a:r>
            <a:rPr lang="es-BO" sz="3200" dirty="0"/>
            <a:t>Mecanismos de transmisión</a:t>
          </a:r>
        </a:p>
      </dgm:t>
    </dgm:pt>
    <dgm:pt modelId="{97C5BAEF-0815-4392-9E53-FB4D8E389603}" type="parTrans" cxnId="{1D41A923-22E1-4953-9718-33775C96161A}">
      <dgm:prSet/>
      <dgm:spPr/>
      <dgm:t>
        <a:bodyPr/>
        <a:lstStyle/>
        <a:p>
          <a:endParaRPr lang="es-BO" sz="1400"/>
        </a:p>
      </dgm:t>
    </dgm:pt>
    <dgm:pt modelId="{516B140A-3114-429D-893C-A36B1FAB1B4C}" type="sibTrans" cxnId="{1D41A923-22E1-4953-9718-33775C96161A}">
      <dgm:prSet/>
      <dgm:spPr/>
      <dgm:t>
        <a:bodyPr/>
        <a:lstStyle/>
        <a:p>
          <a:endParaRPr lang="es-BO" sz="1400"/>
        </a:p>
      </dgm:t>
    </dgm:pt>
    <dgm:pt modelId="{98D71574-3165-4B73-B3A9-4074959FB52C}">
      <dgm:prSet phldrT="[Text]" custT="1"/>
      <dgm:spPr>
        <a:solidFill>
          <a:srgbClr val="0070C0"/>
        </a:solidFill>
      </dgm:spPr>
      <dgm:t>
        <a:bodyPr/>
        <a:lstStyle/>
        <a:p>
          <a:r>
            <a:rPr lang="es-BO" sz="1800" dirty="0"/>
            <a:t>Mercado laboral: pérdidas de empleo e ingresos laborales</a:t>
          </a:r>
        </a:p>
      </dgm:t>
    </dgm:pt>
    <dgm:pt modelId="{2BC555B1-6BA0-4ACE-B6A2-9EC286FD9975}" type="parTrans" cxnId="{CC2A1247-0B69-4CBC-88AF-3ADDD9D8275C}">
      <dgm:prSet custT="1"/>
      <dgm:spPr/>
      <dgm:t>
        <a:bodyPr/>
        <a:lstStyle/>
        <a:p>
          <a:endParaRPr lang="es-BO" sz="500"/>
        </a:p>
      </dgm:t>
    </dgm:pt>
    <dgm:pt modelId="{5FE85EF7-3378-45EF-AE77-62BA99B1990C}" type="sibTrans" cxnId="{CC2A1247-0B69-4CBC-88AF-3ADDD9D8275C}">
      <dgm:prSet/>
      <dgm:spPr/>
      <dgm:t>
        <a:bodyPr/>
        <a:lstStyle/>
        <a:p>
          <a:endParaRPr lang="es-BO" sz="1400"/>
        </a:p>
      </dgm:t>
    </dgm:pt>
    <dgm:pt modelId="{8E9FED68-2697-4AD5-B4EE-87C55FA49E48}">
      <dgm:prSet phldrT="[Text]" custT="1"/>
      <dgm:spPr>
        <a:solidFill>
          <a:srgbClr val="0070C0"/>
        </a:solidFill>
      </dgm:spPr>
      <dgm:t>
        <a:bodyPr/>
        <a:lstStyle/>
        <a:p>
          <a:r>
            <a:rPr lang="es-BO" sz="1800" dirty="0"/>
            <a:t>Caída en ingreso no laboral:  pérdida de remesas y beneficios de transferencias sociales </a:t>
          </a:r>
        </a:p>
      </dgm:t>
    </dgm:pt>
    <dgm:pt modelId="{D6869641-9E27-4ACF-AB13-840BC9F4FDA6}" type="parTrans" cxnId="{B70E9CA2-34C1-4915-BED4-1E4D495B770A}">
      <dgm:prSet custT="1"/>
      <dgm:spPr/>
      <dgm:t>
        <a:bodyPr/>
        <a:lstStyle/>
        <a:p>
          <a:endParaRPr lang="es-BO" sz="300"/>
        </a:p>
      </dgm:t>
    </dgm:pt>
    <dgm:pt modelId="{33471232-2725-4327-9BF6-CCEE8E1235DA}" type="sibTrans" cxnId="{B70E9CA2-34C1-4915-BED4-1E4D495B770A}">
      <dgm:prSet/>
      <dgm:spPr/>
      <dgm:t>
        <a:bodyPr/>
        <a:lstStyle/>
        <a:p>
          <a:endParaRPr lang="es-BO" sz="1400"/>
        </a:p>
      </dgm:t>
    </dgm:pt>
    <dgm:pt modelId="{B0A6D966-73BE-4365-A8D1-69B8E453E759}">
      <dgm:prSet phldrT="[Text]" custT="1"/>
      <dgm:spPr>
        <a:solidFill>
          <a:srgbClr val="0070C0"/>
        </a:solidFill>
      </dgm:spPr>
      <dgm:t>
        <a:bodyPr/>
        <a:lstStyle/>
        <a:p>
          <a:r>
            <a:rPr lang="es-BO" sz="1800" dirty="0"/>
            <a:t>Disrupciones de mercados </a:t>
          </a:r>
          <a:r>
            <a:rPr lang="es-BO" sz="1800" dirty="0">
              <a:sym typeface="Wingdings" panose="05000000000000000000" pitchFamily="2" charset="2"/>
            </a:rPr>
            <a:t></a:t>
          </a:r>
          <a:r>
            <a:rPr lang="es-BO" sz="1800" dirty="0"/>
            <a:t> aumento de precios y escasez de alimentos, o limitaciones en acceso a mercados </a:t>
          </a:r>
        </a:p>
      </dgm:t>
    </dgm:pt>
    <dgm:pt modelId="{64FCBC15-11C8-442A-8E3D-D529D7294C3E}" type="parTrans" cxnId="{D69F1051-D02F-4C9B-9038-F9F25120C876}">
      <dgm:prSet custT="1"/>
      <dgm:spPr/>
      <dgm:t>
        <a:bodyPr/>
        <a:lstStyle/>
        <a:p>
          <a:endParaRPr lang="es-BO" sz="300"/>
        </a:p>
      </dgm:t>
    </dgm:pt>
    <dgm:pt modelId="{6F3EB6F2-C804-40D1-AD97-292733861269}" type="sibTrans" cxnId="{D69F1051-D02F-4C9B-9038-F9F25120C876}">
      <dgm:prSet/>
      <dgm:spPr/>
      <dgm:t>
        <a:bodyPr/>
        <a:lstStyle/>
        <a:p>
          <a:endParaRPr lang="es-BO" sz="1400"/>
        </a:p>
      </dgm:t>
    </dgm:pt>
    <dgm:pt modelId="{BFE7C403-DA2D-4E03-962A-5479C378DE6F}">
      <dgm:prSet phldrT="[Text]" custT="1"/>
      <dgm:spPr>
        <a:solidFill>
          <a:srgbClr val="0070C0"/>
        </a:solidFill>
      </dgm:spPr>
      <dgm:t>
        <a:bodyPr/>
        <a:lstStyle/>
        <a:p>
          <a:r>
            <a:rPr lang="es-BO" sz="1800" dirty="0"/>
            <a:t>Acceso a servicios:          disrupciones en educación y   acceso a salud</a:t>
          </a:r>
        </a:p>
      </dgm:t>
    </dgm:pt>
    <dgm:pt modelId="{BCE2AA44-9AF8-44A1-838C-55B3034D3474}" type="parTrans" cxnId="{E66D912A-CE19-4103-B7CD-6AF28E2BF288}">
      <dgm:prSet custT="1"/>
      <dgm:spPr/>
      <dgm:t>
        <a:bodyPr/>
        <a:lstStyle/>
        <a:p>
          <a:endParaRPr lang="es-BO" sz="500"/>
        </a:p>
      </dgm:t>
    </dgm:pt>
    <dgm:pt modelId="{BFDCEA0A-82E3-4FBB-AC1E-9ED563CBF871}" type="sibTrans" cxnId="{E66D912A-CE19-4103-B7CD-6AF28E2BF288}">
      <dgm:prSet/>
      <dgm:spPr/>
      <dgm:t>
        <a:bodyPr/>
        <a:lstStyle/>
        <a:p>
          <a:endParaRPr lang="es-BO" sz="1400"/>
        </a:p>
      </dgm:t>
    </dgm:pt>
    <dgm:pt modelId="{8C55854C-DAF4-475E-B56C-756009826BF8}" type="pres">
      <dgm:prSet presAssocID="{61F1B2C3-5CEF-4C4A-A7EF-4081776275CF}" presName="Name0" presStyleCnt="0">
        <dgm:presLayoutVars>
          <dgm:chPref val="1"/>
          <dgm:dir/>
          <dgm:animOne val="branch"/>
          <dgm:animLvl val="lvl"/>
          <dgm:resizeHandles val="exact"/>
        </dgm:presLayoutVars>
      </dgm:prSet>
      <dgm:spPr/>
    </dgm:pt>
    <dgm:pt modelId="{44446250-9C16-4D3E-B045-7036B3713371}" type="pres">
      <dgm:prSet presAssocID="{329FBD13-9AAB-4EBC-B375-CB3EB47AFB07}" presName="root1" presStyleCnt="0"/>
      <dgm:spPr/>
    </dgm:pt>
    <dgm:pt modelId="{0AD713A1-19EC-484B-B660-95F7D7897ADD}" type="pres">
      <dgm:prSet presAssocID="{329FBD13-9AAB-4EBC-B375-CB3EB47AFB07}" presName="LevelOneTextNode" presStyleLbl="node0" presStyleIdx="0" presStyleCnt="1">
        <dgm:presLayoutVars>
          <dgm:chPref val="3"/>
        </dgm:presLayoutVars>
      </dgm:prSet>
      <dgm:spPr/>
    </dgm:pt>
    <dgm:pt modelId="{78689C2D-7BDA-4F6D-B72A-F81F99C85C43}" type="pres">
      <dgm:prSet presAssocID="{329FBD13-9AAB-4EBC-B375-CB3EB47AFB07}" presName="level2hierChild" presStyleCnt="0"/>
      <dgm:spPr/>
    </dgm:pt>
    <dgm:pt modelId="{9DA9EE7D-23C7-4D6A-BA0B-F1CC6983EBBB}" type="pres">
      <dgm:prSet presAssocID="{2BC555B1-6BA0-4ACE-B6A2-9EC286FD9975}" presName="conn2-1" presStyleLbl="parChTrans1D2" presStyleIdx="0" presStyleCnt="4"/>
      <dgm:spPr/>
    </dgm:pt>
    <dgm:pt modelId="{E50C7BED-B2C1-4098-A912-AE37BBD04A0F}" type="pres">
      <dgm:prSet presAssocID="{2BC555B1-6BA0-4ACE-B6A2-9EC286FD9975}" presName="connTx" presStyleLbl="parChTrans1D2" presStyleIdx="0" presStyleCnt="4"/>
      <dgm:spPr/>
    </dgm:pt>
    <dgm:pt modelId="{5DCA9070-F068-4D0B-B867-36B51A95FC7C}" type="pres">
      <dgm:prSet presAssocID="{98D71574-3165-4B73-B3A9-4074959FB52C}" presName="root2" presStyleCnt="0"/>
      <dgm:spPr/>
    </dgm:pt>
    <dgm:pt modelId="{226331FC-760A-488A-A300-13D31C65CE60}" type="pres">
      <dgm:prSet presAssocID="{98D71574-3165-4B73-B3A9-4074959FB52C}" presName="LevelTwoTextNode" presStyleLbl="node2" presStyleIdx="0" presStyleCnt="4" custScaleY="124326">
        <dgm:presLayoutVars>
          <dgm:chPref val="3"/>
        </dgm:presLayoutVars>
      </dgm:prSet>
      <dgm:spPr/>
    </dgm:pt>
    <dgm:pt modelId="{6611663A-E79E-4812-BE91-2A4021A10237}" type="pres">
      <dgm:prSet presAssocID="{98D71574-3165-4B73-B3A9-4074959FB52C}" presName="level3hierChild" presStyleCnt="0"/>
      <dgm:spPr/>
    </dgm:pt>
    <dgm:pt modelId="{5AC55D8E-7112-402E-892A-382BDC8E5FDD}" type="pres">
      <dgm:prSet presAssocID="{D6869641-9E27-4ACF-AB13-840BC9F4FDA6}" presName="conn2-1" presStyleLbl="parChTrans1D2" presStyleIdx="1" presStyleCnt="4"/>
      <dgm:spPr/>
    </dgm:pt>
    <dgm:pt modelId="{A1233531-9E7D-4526-8D91-2F58AB1FCD61}" type="pres">
      <dgm:prSet presAssocID="{D6869641-9E27-4ACF-AB13-840BC9F4FDA6}" presName="connTx" presStyleLbl="parChTrans1D2" presStyleIdx="1" presStyleCnt="4"/>
      <dgm:spPr/>
    </dgm:pt>
    <dgm:pt modelId="{38C401CA-6B6D-4077-9F3D-1D3EEC84B3B4}" type="pres">
      <dgm:prSet presAssocID="{8E9FED68-2697-4AD5-B4EE-87C55FA49E48}" presName="root2" presStyleCnt="0"/>
      <dgm:spPr/>
    </dgm:pt>
    <dgm:pt modelId="{9D05493D-C8E6-4A80-9418-9A4276855BA4}" type="pres">
      <dgm:prSet presAssocID="{8E9FED68-2697-4AD5-B4EE-87C55FA49E48}" presName="LevelTwoTextNode" presStyleLbl="node2" presStyleIdx="1" presStyleCnt="4">
        <dgm:presLayoutVars>
          <dgm:chPref val="3"/>
        </dgm:presLayoutVars>
      </dgm:prSet>
      <dgm:spPr/>
    </dgm:pt>
    <dgm:pt modelId="{183DD6A7-ED93-44C1-A0B9-E7FECD3BD7FA}" type="pres">
      <dgm:prSet presAssocID="{8E9FED68-2697-4AD5-B4EE-87C55FA49E48}" presName="level3hierChild" presStyleCnt="0"/>
      <dgm:spPr/>
    </dgm:pt>
    <dgm:pt modelId="{A583064E-9F4A-4B13-8184-EE4F7D8DDC3F}" type="pres">
      <dgm:prSet presAssocID="{64FCBC15-11C8-442A-8E3D-D529D7294C3E}" presName="conn2-1" presStyleLbl="parChTrans1D2" presStyleIdx="2" presStyleCnt="4"/>
      <dgm:spPr/>
    </dgm:pt>
    <dgm:pt modelId="{FB9A4B38-4E51-4E69-B4BD-1FA6D9EA8702}" type="pres">
      <dgm:prSet presAssocID="{64FCBC15-11C8-442A-8E3D-D529D7294C3E}" presName="connTx" presStyleLbl="parChTrans1D2" presStyleIdx="2" presStyleCnt="4"/>
      <dgm:spPr/>
    </dgm:pt>
    <dgm:pt modelId="{A0E813A6-7636-467A-9CBA-672A6A2D1DF6}" type="pres">
      <dgm:prSet presAssocID="{B0A6D966-73BE-4365-A8D1-69B8E453E759}" presName="root2" presStyleCnt="0"/>
      <dgm:spPr/>
    </dgm:pt>
    <dgm:pt modelId="{105FC8F7-F89D-4713-A286-C6B575F4516D}" type="pres">
      <dgm:prSet presAssocID="{B0A6D966-73BE-4365-A8D1-69B8E453E759}" presName="LevelTwoTextNode" presStyleLbl="node2" presStyleIdx="2" presStyleCnt="4">
        <dgm:presLayoutVars>
          <dgm:chPref val="3"/>
        </dgm:presLayoutVars>
      </dgm:prSet>
      <dgm:spPr/>
    </dgm:pt>
    <dgm:pt modelId="{B9920247-69E3-406E-B310-789810ED1AC6}" type="pres">
      <dgm:prSet presAssocID="{B0A6D966-73BE-4365-A8D1-69B8E453E759}" presName="level3hierChild" presStyleCnt="0"/>
      <dgm:spPr/>
    </dgm:pt>
    <dgm:pt modelId="{DB6A3941-506E-40C9-AD4A-E5BF839E38C7}" type="pres">
      <dgm:prSet presAssocID="{BCE2AA44-9AF8-44A1-838C-55B3034D3474}" presName="conn2-1" presStyleLbl="parChTrans1D2" presStyleIdx="3" presStyleCnt="4"/>
      <dgm:spPr/>
    </dgm:pt>
    <dgm:pt modelId="{5B4B27A5-34B2-4D62-B52C-D65EE45EE323}" type="pres">
      <dgm:prSet presAssocID="{BCE2AA44-9AF8-44A1-838C-55B3034D3474}" presName="connTx" presStyleLbl="parChTrans1D2" presStyleIdx="3" presStyleCnt="4"/>
      <dgm:spPr/>
    </dgm:pt>
    <dgm:pt modelId="{DF96F16D-A5C2-48BF-879B-7304BDED45F3}" type="pres">
      <dgm:prSet presAssocID="{BFE7C403-DA2D-4E03-962A-5479C378DE6F}" presName="root2" presStyleCnt="0"/>
      <dgm:spPr/>
    </dgm:pt>
    <dgm:pt modelId="{258A689E-B198-42CC-B33E-5017665ADCF6}" type="pres">
      <dgm:prSet presAssocID="{BFE7C403-DA2D-4E03-962A-5479C378DE6F}" presName="LevelTwoTextNode" presStyleLbl="node2" presStyleIdx="3" presStyleCnt="4">
        <dgm:presLayoutVars>
          <dgm:chPref val="3"/>
        </dgm:presLayoutVars>
      </dgm:prSet>
      <dgm:spPr/>
    </dgm:pt>
    <dgm:pt modelId="{B3B309A8-3AB2-4F33-9BA3-1AFF6F719793}" type="pres">
      <dgm:prSet presAssocID="{BFE7C403-DA2D-4E03-962A-5479C378DE6F}" presName="level3hierChild" presStyleCnt="0"/>
      <dgm:spPr/>
    </dgm:pt>
  </dgm:ptLst>
  <dgm:cxnLst>
    <dgm:cxn modelId="{9C680903-1FC6-46C1-9F55-A42A2A0523D9}" type="presOf" srcId="{D6869641-9E27-4ACF-AB13-840BC9F4FDA6}" destId="{5AC55D8E-7112-402E-892A-382BDC8E5FDD}" srcOrd="0" destOrd="0" presId="urn:microsoft.com/office/officeart/2008/layout/HorizontalMultiLevelHierarchy"/>
    <dgm:cxn modelId="{1D41A923-22E1-4953-9718-33775C96161A}" srcId="{61F1B2C3-5CEF-4C4A-A7EF-4081776275CF}" destId="{329FBD13-9AAB-4EBC-B375-CB3EB47AFB07}" srcOrd="0" destOrd="0" parTransId="{97C5BAEF-0815-4392-9E53-FB4D8E389603}" sibTransId="{516B140A-3114-429D-893C-A36B1FAB1B4C}"/>
    <dgm:cxn modelId="{F6626D27-E1AC-4375-9EDB-0BF05337EC3D}" type="presOf" srcId="{BCE2AA44-9AF8-44A1-838C-55B3034D3474}" destId="{DB6A3941-506E-40C9-AD4A-E5BF839E38C7}" srcOrd="0" destOrd="0" presId="urn:microsoft.com/office/officeart/2008/layout/HorizontalMultiLevelHierarchy"/>
    <dgm:cxn modelId="{E66D912A-CE19-4103-B7CD-6AF28E2BF288}" srcId="{329FBD13-9AAB-4EBC-B375-CB3EB47AFB07}" destId="{BFE7C403-DA2D-4E03-962A-5479C378DE6F}" srcOrd="3" destOrd="0" parTransId="{BCE2AA44-9AF8-44A1-838C-55B3034D3474}" sibTransId="{BFDCEA0A-82E3-4FBB-AC1E-9ED563CBF871}"/>
    <dgm:cxn modelId="{CC2A1247-0B69-4CBC-88AF-3ADDD9D8275C}" srcId="{329FBD13-9AAB-4EBC-B375-CB3EB47AFB07}" destId="{98D71574-3165-4B73-B3A9-4074959FB52C}" srcOrd="0" destOrd="0" parTransId="{2BC555B1-6BA0-4ACE-B6A2-9EC286FD9975}" sibTransId="{5FE85EF7-3378-45EF-AE77-62BA99B1990C}"/>
    <dgm:cxn modelId="{FB55A16A-82FC-4E9E-BBB6-4E1FA029E165}" type="presOf" srcId="{8E9FED68-2697-4AD5-B4EE-87C55FA49E48}" destId="{9D05493D-C8E6-4A80-9418-9A4276855BA4}" srcOrd="0" destOrd="0" presId="urn:microsoft.com/office/officeart/2008/layout/HorizontalMultiLevelHierarchy"/>
    <dgm:cxn modelId="{AA65706C-7BC4-464C-BA99-DE3EC64F8368}" type="presOf" srcId="{BCE2AA44-9AF8-44A1-838C-55B3034D3474}" destId="{5B4B27A5-34B2-4D62-B52C-D65EE45EE323}" srcOrd="1" destOrd="0" presId="urn:microsoft.com/office/officeart/2008/layout/HorizontalMultiLevelHierarchy"/>
    <dgm:cxn modelId="{98BAFB50-F627-4357-8D6B-ADEA881C1DE1}" type="presOf" srcId="{329FBD13-9AAB-4EBC-B375-CB3EB47AFB07}" destId="{0AD713A1-19EC-484B-B660-95F7D7897ADD}" srcOrd="0" destOrd="0" presId="urn:microsoft.com/office/officeart/2008/layout/HorizontalMultiLevelHierarchy"/>
    <dgm:cxn modelId="{D69F1051-D02F-4C9B-9038-F9F25120C876}" srcId="{329FBD13-9AAB-4EBC-B375-CB3EB47AFB07}" destId="{B0A6D966-73BE-4365-A8D1-69B8E453E759}" srcOrd="2" destOrd="0" parTransId="{64FCBC15-11C8-442A-8E3D-D529D7294C3E}" sibTransId="{6F3EB6F2-C804-40D1-AD97-292733861269}"/>
    <dgm:cxn modelId="{28C3A590-E013-44A0-A6FD-2D72182E16FC}" type="presOf" srcId="{98D71574-3165-4B73-B3A9-4074959FB52C}" destId="{226331FC-760A-488A-A300-13D31C65CE60}" srcOrd="0" destOrd="0" presId="urn:microsoft.com/office/officeart/2008/layout/HorizontalMultiLevelHierarchy"/>
    <dgm:cxn modelId="{C61EC793-1AFB-4105-B700-D2EE756E6570}" type="presOf" srcId="{BFE7C403-DA2D-4E03-962A-5479C378DE6F}" destId="{258A689E-B198-42CC-B33E-5017665ADCF6}" srcOrd="0" destOrd="0" presId="urn:microsoft.com/office/officeart/2008/layout/HorizontalMultiLevelHierarchy"/>
    <dgm:cxn modelId="{D828D296-6DB5-4E7E-A5C1-B9CE44692890}" type="presOf" srcId="{2BC555B1-6BA0-4ACE-B6A2-9EC286FD9975}" destId="{9DA9EE7D-23C7-4D6A-BA0B-F1CC6983EBBB}" srcOrd="0" destOrd="0" presId="urn:microsoft.com/office/officeart/2008/layout/HorizontalMultiLevelHierarchy"/>
    <dgm:cxn modelId="{B0C6829C-698D-4C9F-AE59-6F45EDA5D33C}" type="presOf" srcId="{64FCBC15-11C8-442A-8E3D-D529D7294C3E}" destId="{A583064E-9F4A-4B13-8184-EE4F7D8DDC3F}" srcOrd="0" destOrd="0" presId="urn:microsoft.com/office/officeart/2008/layout/HorizontalMultiLevelHierarchy"/>
    <dgm:cxn modelId="{B70E9CA2-34C1-4915-BED4-1E4D495B770A}" srcId="{329FBD13-9AAB-4EBC-B375-CB3EB47AFB07}" destId="{8E9FED68-2697-4AD5-B4EE-87C55FA49E48}" srcOrd="1" destOrd="0" parTransId="{D6869641-9E27-4ACF-AB13-840BC9F4FDA6}" sibTransId="{33471232-2725-4327-9BF6-CCEE8E1235DA}"/>
    <dgm:cxn modelId="{51B9E6B7-1A8F-4C07-8AE2-456F9DFC8B12}" type="presOf" srcId="{64FCBC15-11C8-442A-8E3D-D529D7294C3E}" destId="{FB9A4B38-4E51-4E69-B4BD-1FA6D9EA8702}" srcOrd="1" destOrd="0" presId="urn:microsoft.com/office/officeart/2008/layout/HorizontalMultiLevelHierarchy"/>
    <dgm:cxn modelId="{EC269FBD-11DC-4DFE-854E-2106BBB1F513}" type="presOf" srcId="{D6869641-9E27-4ACF-AB13-840BC9F4FDA6}" destId="{A1233531-9E7D-4526-8D91-2F58AB1FCD61}" srcOrd="1" destOrd="0" presId="urn:microsoft.com/office/officeart/2008/layout/HorizontalMultiLevelHierarchy"/>
    <dgm:cxn modelId="{4B7740CE-00F8-475D-A1ED-44B14A1381D7}" type="presOf" srcId="{61F1B2C3-5CEF-4C4A-A7EF-4081776275CF}" destId="{8C55854C-DAF4-475E-B56C-756009826BF8}" srcOrd="0" destOrd="0" presId="urn:microsoft.com/office/officeart/2008/layout/HorizontalMultiLevelHierarchy"/>
    <dgm:cxn modelId="{7BC4B1D2-C233-4E3E-895B-EC1FF4887832}" type="presOf" srcId="{2BC555B1-6BA0-4ACE-B6A2-9EC286FD9975}" destId="{E50C7BED-B2C1-4098-A912-AE37BBD04A0F}" srcOrd="1" destOrd="0" presId="urn:microsoft.com/office/officeart/2008/layout/HorizontalMultiLevelHierarchy"/>
    <dgm:cxn modelId="{3B6493FD-B6E1-4DCA-81F4-C9FC7B8F02BB}" type="presOf" srcId="{B0A6D966-73BE-4365-A8D1-69B8E453E759}" destId="{105FC8F7-F89D-4713-A286-C6B575F4516D}" srcOrd="0" destOrd="0" presId="urn:microsoft.com/office/officeart/2008/layout/HorizontalMultiLevelHierarchy"/>
    <dgm:cxn modelId="{29C2DA31-9A02-4CD3-8E96-8AB9590616E6}" type="presParOf" srcId="{8C55854C-DAF4-475E-B56C-756009826BF8}" destId="{44446250-9C16-4D3E-B045-7036B3713371}" srcOrd="0" destOrd="0" presId="urn:microsoft.com/office/officeart/2008/layout/HorizontalMultiLevelHierarchy"/>
    <dgm:cxn modelId="{795C8A92-CA32-4E5F-AFDE-0EA95C9159FB}" type="presParOf" srcId="{44446250-9C16-4D3E-B045-7036B3713371}" destId="{0AD713A1-19EC-484B-B660-95F7D7897ADD}" srcOrd="0" destOrd="0" presId="urn:microsoft.com/office/officeart/2008/layout/HorizontalMultiLevelHierarchy"/>
    <dgm:cxn modelId="{9F0256D8-87AB-47F8-BC96-B8CA67DBEA3C}" type="presParOf" srcId="{44446250-9C16-4D3E-B045-7036B3713371}" destId="{78689C2D-7BDA-4F6D-B72A-F81F99C85C43}" srcOrd="1" destOrd="0" presId="urn:microsoft.com/office/officeart/2008/layout/HorizontalMultiLevelHierarchy"/>
    <dgm:cxn modelId="{EED9F58C-8265-4711-8B74-DB540C7E5B9A}" type="presParOf" srcId="{78689C2D-7BDA-4F6D-B72A-F81F99C85C43}" destId="{9DA9EE7D-23C7-4D6A-BA0B-F1CC6983EBBB}" srcOrd="0" destOrd="0" presId="urn:microsoft.com/office/officeart/2008/layout/HorizontalMultiLevelHierarchy"/>
    <dgm:cxn modelId="{9C651CAD-45FB-4A0D-93EE-64D0B25259A7}" type="presParOf" srcId="{9DA9EE7D-23C7-4D6A-BA0B-F1CC6983EBBB}" destId="{E50C7BED-B2C1-4098-A912-AE37BBD04A0F}" srcOrd="0" destOrd="0" presId="urn:microsoft.com/office/officeart/2008/layout/HorizontalMultiLevelHierarchy"/>
    <dgm:cxn modelId="{2939F61C-3560-4E65-8FEA-6E3D35015A93}" type="presParOf" srcId="{78689C2D-7BDA-4F6D-B72A-F81F99C85C43}" destId="{5DCA9070-F068-4D0B-B867-36B51A95FC7C}" srcOrd="1" destOrd="0" presId="urn:microsoft.com/office/officeart/2008/layout/HorizontalMultiLevelHierarchy"/>
    <dgm:cxn modelId="{80D13D09-8B1B-4868-944E-B30BD040A58D}" type="presParOf" srcId="{5DCA9070-F068-4D0B-B867-36B51A95FC7C}" destId="{226331FC-760A-488A-A300-13D31C65CE60}" srcOrd="0" destOrd="0" presId="urn:microsoft.com/office/officeart/2008/layout/HorizontalMultiLevelHierarchy"/>
    <dgm:cxn modelId="{0351C6BD-987D-4853-AE01-7EE2D7E54A6C}" type="presParOf" srcId="{5DCA9070-F068-4D0B-B867-36B51A95FC7C}" destId="{6611663A-E79E-4812-BE91-2A4021A10237}" srcOrd="1" destOrd="0" presId="urn:microsoft.com/office/officeart/2008/layout/HorizontalMultiLevelHierarchy"/>
    <dgm:cxn modelId="{9B85FCEA-4DA1-4EC4-91C5-0C85881A4F6B}" type="presParOf" srcId="{78689C2D-7BDA-4F6D-B72A-F81F99C85C43}" destId="{5AC55D8E-7112-402E-892A-382BDC8E5FDD}" srcOrd="2" destOrd="0" presId="urn:microsoft.com/office/officeart/2008/layout/HorizontalMultiLevelHierarchy"/>
    <dgm:cxn modelId="{6EF87FF4-5C77-4FB4-9868-FDFCA6FC1ABE}" type="presParOf" srcId="{5AC55D8E-7112-402E-892A-382BDC8E5FDD}" destId="{A1233531-9E7D-4526-8D91-2F58AB1FCD61}" srcOrd="0" destOrd="0" presId="urn:microsoft.com/office/officeart/2008/layout/HorizontalMultiLevelHierarchy"/>
    <dgm:cxn modelId="{6A41C944-636E-4AF6-A53C-9957B9F023D9}" type="presParOf" srcId="{78689C2D-7BDA-4F6D-B72A-F81F99C85C43}" destId="{38C401CA-6B6D-4077-9F3D-1D3EEC84B3B4}" srcOrd="3" destOrd="0" presId="urn:microsoft.com/office/officeart/2008/layout/HorizontalMultiLevelHierarchy"/>
    <dgm:cxn modelId="{C34ECB09-BD55-4127-BAE9-EAE22D437FCD}" type="presParOf" srcId="{38C401CA-6B6D-4077-9F3D-1D3EEC84B3B4}" destId="{9D05493D-C8E6-4A80-9418-9A4276855BA4}" srcOrd="0" destOrd="0" presId="urn:microsoft.com/office/officeart/2008/layout/HorizontalMultiLevelHierarchy"/>
    <dgm:cxn modelId="{0C334B6D-8F87-4968-A28B-E4D3DEEB2269}" type="presParOf" srcId="{38C401CA-6B6D-4077-9F3D-1D3EEC84B3B4}" destId="{183DD6A7-ED93-44C1-A0B9-E7FECD3BD7FA}" srcOrd="1" destOrd="0" presId="urn:microsoft.com/office/officeart/2008/layout/HorizontalMultiLevelHierarchy"/>
    <dgm:cxn modelId="{A736B198-E5F0-4EAA-8D04-572B83A90407}" type="presParOf" srcId="{78689C2D-7BDA-4F6D-B72A-F81F99C85C43}" destId="{A583064E-9F4A-4B13-8184-EE4F7D8DDC3F}" srcOrd="4" destOrd="0" presId="urn:microsoft.com/office/officeart/2008/layout/HorizontalMultiLevelHierarchy"/>
    <dgm:cxn modelId="{2FA82375-2F4F-4ECD-909F-F89EEC24E421}" type="presParOf" srcId="{A583064E-9F4A-4B13-8184-EE4F7D8DDC3F}" destId="{FB9A4B38-4E51-4E69-B4BD-1FA6D9EA8702}" srcOrd="0" destOrd="0" presId="urn:microsoft.com/office/officeart/2008/layout/HorizontalMultiLevelHierarchy"/>
    <dgm:cxn modelId="{A6769873-A154-4AE5-9FD7-5855AA2AC9FD}" type="presParOf" srcId="{78689C2D-7BDA-4F6D-B72A-F81F99C85C43}" destId="{A0E813A6-7636-467A-9CBA-672A6A2D1DF6}" srcOrd="5" destOrd="0" presId="urn:microsoft.com/office/officeart/2008/layout/HorizontalMultiLevelHierarchy"/>
    <dgm:cxn modelId="{3B1E2CEF-CB21-4BBA-B18B-BB167BF72EA3}" type="presParOf" srcId="{A0E813A6-7636-467A-9CBA-672A6A2D1DF6}" destId="{105FC8F7-F89D-4713-A286-C6B575F4516D}" srcOrd="0" destOrd="0" presId="urn:microsoft.com/office/officeart/2008/layout/HorizontalMultiLevelHierarchy"/>
    <dgm:cxn modelId="{6B84E535-0854-4EBC-9826-E4EC78A5074A}" type="presParOf" srcId="{A0E813A6-7636-467A-9CBA-672A6A2D1DF6}" destId="{B9920247-69E3-406E-B310-789810ED1AC6}" srcOrd="1" destOrd="0" presId="urn:microsoft.com/office/officeart/2008/layout/HorizontalMultiLevelHierarchy"/>
    <dgm:cxn modelId="{A2BAC8D3-DFA4-4EFB-8D3E-E95A693AF687}" type="presParOf" srcId="{78689C2D-7BDA-4F6D-B72A-F81F99C85C43}" destId="{DB6A3941-506E-40C9-AD4A-E5BF839E38C7}" srcOrd="6" destOrd="0" presId="urn:microsoft.com/office/officeart/2008/layout/HorizontalMultiLevelHierarchy"/>
    <dgm:cxn modelId="{FA4DC4C1-09A9-46EB-9C53-2DFA4CF02640}" type="presParOf" srcId="{DB6A3941-506E-40C9-AD4A-E5BF839E38C7}" destId="{5B4B27A5-34B2-4D62-B52C-D65EE45EE323}" srcOrd="0" destOrd="0" presId="urn:microsoft.com/office/officeart/2008/layout/HorizontalMultiLevelHierarchy"/>
    <dgm:cxn modelId="{90FFE2A4-3BAD-47F1-BA0B-CA01928ED876}" type="presParOf" srcId="{78689C2D-7BDA-4F6D-B72A-F81F99C85C43}" destId="{DF96F16D-A5C2-48BF-879B-7304BDED45F3}" srcOrd="7" destOrd="0" presId="urn:microsoft.com/office/officeart/2008/layout/HorizontalMultiLevelHierarchy"/>
    <dgm:cxn modelId="{3F3459B8-6C5D-482F-8918-06E9E614B1D2}" type="presParOf" srcId="{DF96F16D-A5C2-48BF-879B-7304BDED45F3}" destId="{258A689E-B198-42CC-B33E-5017665ADCF6}" srcOrd="0" destOrd="0" presId="urn:microsoft.com/office/officeart/2008/layout/HorizontalMultiLevelHierarchy"/>
    <dgm:cxn modelId="{3F4AD5C0-1822-440D-B6F6-BB2CB2B3C6D8}" type="presParOf" srcId="{DF96F16D-A5C2-48BF-879B-7304BDED45F3}" destId="{B3B309A8-3AB2-4F33-9BA3-1AFF6F719793}"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57FE33-6119-1A47-93F9-F593FECBB469}" type="doc">
      <dgm:prSet loTypeId="urn:microsoft.com/office/officeart/2005/8/layout/hList6" loCatId="" qsTypeId="urn:microsoft.com/office/officeart/2005/8/quickstyle/simple1" qsCatId="simple" csTypeId="urn:microsoft.com/office/officeart/2005/8/colors/accent3_2" csCatId="accent3" phldr="1"/>
      <dgm:spPr/>
      <dgm:t>
        <a:bodyPr/>
        <a:lstStyle/>
        <a:p>
          <a:endParaRPr lang="en-US"/>
        </a:p>
      </dgm:t>
    </dgm:pt>
    <dgm:pt modelId="{8EF0E85E-1CB9-2146-98E0-0A75C11E4E72}">
      <dgm:prSet phldrT="[Text]"/>
      <dgm:spPr>
        <a:solidFill>
          <a:schemeClr val="accent6">
            <a:lumMod val="75000"/>
          </a:schemeClr>
        </a:solidFill>
      </dgm:spPr>
      <dgm:t>
        <a:bodyPr/>
        <a:lstStyle/>
        <a:p>
          <a:r>
            <a:rPr lang="en-US" dirty="0"/>
            <a:t>Bolivia</a:t>
          </a:r>
        </a:p>
      </dgm:t>
    </dgm:pt>
    <dgm:pt modelId="{69716E2A-F646-E849-9AA8-5E43903B6E5D}" type="parTrans" cxnId="{BB15BAA6-2425-EA46-89B7-29E547E03E6F}">
      <dgm:prSet/>
      <dgm:spPr/>
      <dgm:t>
        <a:bodyPr/>
        <a:lstStyle/>
        <a:p>
          <a:endParaRPr lang="en-US"/>
        </a:p>
      </dgm:t>
    </dgm:pt>
    <dgm:pt modelId="{74518E36-EA40-F94B-8D7C-772ED896DAB6}" type="sibTrans" cxnId="{BB15BAA6-2425-EA46-89B7-29E547E03E6F}">
      <dgm:prSet/>
      <dgm:spPr/>
      <dgm:t>
        <a:bodyPr/>
        <a:lstStyle/>
        <a:p>
          <a:endParaRPr lang="en-US"/>
        </a:p>
      </dgm:t>
    </dgm:pt>
    <dgm:pt modelId="{F38F9D41-5CEC-454D-B598-27CC954C0679}">
      <dgm:prSet phldrT="[Text]"/>
      <dgm:spPr>
        <a:solidFill>
          <a:schemeClr val="accent6">
            <a:lumMod val="75000"/>
          </a:schemeClr>
        </a:solidFill>
      </dgm:spPr>
      <dgm:t>
        <a:bodyPr/>
        <a:lstStyle/>
        <a:p>
          <a:r>
            <a:rPr lang="en-US" dirty="0"/>
            <a:t>Ronda 1: Entre el  </a:t>
          </a:r>
          <a:r>
            <a:rPr lang="en-US" b="0" i="0" u="none" dirty="0"/>
            <a:t>8 de mayo a 17 de mayo, </a:t>
          </a:r>
          <a:r>
            <a:rPr lang="en-US" b="0" i="0" u="none" dirty="0" err="1"/>
            <a:t>muestra</a:t>
          </a:r>
          <a:r>
            <a:rPr lang="en-US" b="0" i="0" u="none" dirty="0"/>
            <a:t> de 1075 </a:t>
          </a:r>
          <a:r>
            <a:rPr lang="en-US" b="0" i="0" u="none" dirty="0" err="1"/>
            <a:t>hogares</a:t>
          </a:r>
          <a:r>
            <a:rPr lang="en-US" b="0" i="0" u="none" dirty="0"/>
            <a:t>. </a:t>
          </a:r>
          <a:endParaRPr lang="en-US" dirty="0"/>
        </a:p>
      </dgm:t>
    </dgm:pt>
    <dgm:pt modelId="{D67A0A8C-F7AB-4D43-9784-FBF1A3D56ECB}" type="parTrans" cxnId="{F918E6BD-6E69-7447-8367-2895A8C2C781}">
      <dgm:prSet/>
      <dgm:spPr/>
      <dgm:t>
        <a:bodyPr/>
        <a:lstStyle/>
        <a:p>
          <a:endParaRPr lang="en-US"/>
        </a:p>
      </dgm:t>
    </dgm:pt>
    <dgm:pt modelId="{79CE1B80-1BB0-5A4F-B26D-6BB6D7B7F21C}" type="sibTrans" cxnId="{F918E6BD-6E69-7447-8367-2895A8C2C781}">
      <dgm:prSet/>
      <dgm:spPr/>
      <dgm:t>
        <a:bodyPr/>
        <a:lstStyle/>
        <a:p>
          <a:endParaRPr lang="en-US"/>
        </a:p>
      </dgm:t>
    </dgm:pt>
    <dgm:pt modelId="{AA0DC317-311B-FB4B-85BC-737FB4F54CD3}">
      <dgm:prSet phldrT="[Text]"/>
      <dgm:spPr>
        <a:solidFill>
          <a:schemeClr val="accent6">
            <a:lumMod val="75000"/>
          </a:schemeClr>
        </a:solidFill>
      </dgm:spPr>
      <dgm:t>
        <a:bodyPr/>
        <a:lstStyle/>
        <a:p>
          <a:r>
            <a:rPr lang="en-US" dirty="0"/>
            <a:t>Ronda 2: Entre el </a:t>
          </a:r>
          <a:r>
            <a:rPr lang="en-US" b="0" i="0" u="none" dirty="0"/>
            <a:t>5 de </a:t>
          </a:r>
          <a:r>
            <a:rPr lang="en-US" b="0" i="0" u="none" dirty="0" err="1"/>
            <a:t>junio</a:t>
          </a:r>
          <a:r>
            <a:rPr lang="en-US" b="0" i="0" u="none" dirty="0"/>
            <a:t> a 15 de </a:t>
          </a:r>
          <a:r>
            <a:rPr lang="en-US" b="0" i="0" u="none" dirty="0" err="1"/>
            <a:t>junio</a:t>
          </a:r>
          <a:r>
            <a:rPr lang="en-US" b="0" i="0" u="none" dirty="0"/>
            <a:t>, </a:t>
          </a:r>
          <a:r>
            <a:rPr lang="en-US" b="0" i="0" u="none" dirty="0" err="1"/>
            <a:t>muestra</a:t>
          </a:r>
          <a:r>
            <a:rPr lang="en-US" b="0" i="0" u="none" dirty="0"/>
            <a:t> de 670 </a:t>
          </a:r>
          <a:r>
            <a:rPr lang="en-US" b="0" i="0" u="none" dirty="0" err="1"/>
            <a:t>hogares</a:t>
          </a:r>
          <a:r>
            <a:rPr lang="en-US" b="0" i="0" u="none" dirty="0"/>
            <a:t>. </a:t>
          </a:r>
          <a:endParaRPr lang="en-US" dirty="0"/>
        </a:p>
      </dgm:t>
    </dgm:pt>
    <dgm:pt modelId="{64A48AA1-59DA-0546-88B6-004DFFB79458}" type="parTrans" cxnId="{2B842DFB-ED23-2E49-A985-3D3075628147}">
      <dgm:prSet/>
      <dgm:spPr/>
      <dgm:t>
        <a:bodyPr/>
        <a:lstStyle/>
        <a:p>
          <a:endParaRPr lang="en-US"/>
        </a:p>
      </dgm:t>
    </dgm:pt>
    <dgm:pt modelId="{5B9D6BD0-3E65-7A48-9AB7-992D1AA6BED9}" type="sibTrans" cxnId="{2B842DFB-ED23-2E49-A985-3D3075628147}">
      <dgm:prSet/>
      <dgm:spPr/>
      <dgm:t>
        <a:bodyPr/>
        <a:lstStyle/>
        <a:p>
          <a:endParaRPr lang="en-US"/>
        </a:p>
      </dgm:t>
    </dgm:pt>
    <dgm:pt modelId="{2DFC2F98-46B9-F240-BD63-7555DA06852A}">
      <dgm:prSet phldrT="[Text]"/>
      <dgm:spPr>
        <a:solidFill>
          <a:schemeClr val="accent6">
            <a:lumMod val="75000"/>
          </a:schemeClr>
        </a:solidFill>
      </dgm:spPr>
      <dgm:t>
        <a:bodyPr/>
        <a:lstStyle/>
        <a:p>
          <a:r>
            <a:rPr lang="en-US" dirty="0"/>
            <a:t>Chile</a:t>
          </a:r>
        </a:p>
      </dgm:t>
    </dgm:pt>
    <dgm:pt modelId="{9E058605-4A8F-BC49-8A6D-82FD9ABC29EC}" type="parTrans" cxnId="{1823ABCF-8AB7-2146-B8B2-1B32931405A8}">
      <dgm:prSet/>
      <dgm:spPr/>
      <dgm:t>
        <a:bodyPr/>
        <a:lstStyle/>
        <a:p>
          <a:endParaRPr lang="en-US"/>
        </a:p>
      </dgm:t>
    </dgm:pt>
    <dgm:pt modelId="{6FCCDB5D-FB83-764A-8547-4582A4C4CE50}" type="sibTrans" cxnId="{1823ABCF-8AB7-2146-B8B2-1B32931405A8}">
      <dgm:prSet/>
      <dgm:spPr/>
      <dgm:t>
        <a:bodyPr/>
        <a:lstStyle/>
        <a:p>
          <a:endParaRPr lang="en-US"/>
        </a:p>
      </dgm:t>
    </dgm:pt>
    <dgm:pt modelId="{5323ABAA-2216-CD4D-97FC-9AC09A48251C}">
      <dgm:prSet phldrT="[Text]"/>
      <dgm:spPr>
        <a:solidFill>
          <a:schemeClr val="accent6">
            <a:lumMod val="75000"/>
          </a:schemeClr>
        </a:solidFill>
      </dgm:spPr>
      <dgm:t>
        <a:bodyPr/>
        <a:lstStyle/>
        <a:p>
          <a:r>
            <a:rPr lang="es-CL" b="0" i="0" u="none" dirty="0"/>
            <a:t>Ronda1: Entre el </a:t>
          </a:r>
          <a:r>
            <a:rPr lang="es-BO" b="1" i="0" u="none" dirty="0"/>
            <a:t>20 de mayo y el 14 de junio, </a:t>
          </a:r>
          <a:r>
            <a:rPr lang="es-BO" b="0" i="0" u="none" dirty="0"/>
            <a:t>muestra de 1000 hogares.</a:t>
          </a:r>
          <a:endParaRPr lang="en-US" dirty="0"/>
        </a:p>
      </dgm:t>
    </dgm:pt>
    <dgm:pt modelId="{D14547F1-888E-104C-9C43-041CAE1E808D}" type="parTrans" cxnId="{93FBA206-1653-AD43-919C-C7FC0AE109C4}">
      <dgm:prSet/>
      <dgm:spPr/>
      <dgm:t>
        <a:bodyPr/>
        <a:lstStyle/>
        <a:p>
          <a:endParaRPr lang="en-US"/>
        </a:p>
      </dgm:t>
    </dgm:pt>
    <dgm:pt modelId="{788A7C7E-77AA-5E42-828D-CCC601BEC415}" type="sibTrans" cxnId="{93FBA206-1653-AD43-919C-C7FC0AE109C4}">
      <dgm:prSet/>
      <dgm:spPr/>
      <dgm:t>
        <a:bodyPr/>
        <a:lstStyle/>
        <a:p>
          <a:endParaRPr lang="en-US"/>
        </a:p>
      </dgm:t>
    </dgm:pt>
    <dgm:pt modelId="{30F464B3-2260-1444-AC6C-F9305A22C486}">
      <dgm:prSet phldrT="[Text]"/>
      <dgm:spPr>
        <a:solidFill>
          <a:schemeClr val="accent6">
            <a:lumMod val="75000"/>
          </a:schemeClr>
        </a:solidFill>
      </dgm:spPr>
      <dgm:t>
        <a:bodyPr/>
        <a:lstStyle/>
        <a:p>
          <a:r>
            <a:rPr lang="en-US" b="0" i="0" u="none" dirty="0"/>
            <a:t>Ronda 2: Entre el </a:t>
          </a:r>
          <a:r>
            <a:rPr lang="en-US" b="1" i="0" u="none" dirty="0"/>
            <a:t>28 de </a:t>
          </a:r>
          <a:r>
            <a:rPr lang="en-US" b="1" i="0" u="none" dirty="0" err="1"/>
            <a:t>junio</a:t>
          </a:r>
          <a:r>
            <a:rPr lang="en-US" b="0" i="0" u="none" dirty="0"/>
            <a:t> y </a:t>
          </a:r>
          <a:r>
            <a:rPr lang="en-US" b="1" i="0" u="none" dirty="0"/>
            <a:t>el 14 de </a:t>
          </a:r>
          <a:r>
            <a:rPr lang="en-US" b="1" i="0" u="none" dirty="0" err="1"/>
            <a:t>julio</a:t>
          </a:r>
          <a:r>
            <a:rPr lang="en-US" b="1" i="0" u="none" dirty="0"/>
            <a:t>, </a:t>
          </a:r>
          <a:r>
            <a:rPr lang="en-US" b="0" i="0" u="none" dirty="0" err="1"/>
            <a:t>muestra</a:t>
          </a:r>
          <a:r>
            <a:rPr lang="en-US" b="0" i="0" u="none" dirty="0"/>
            <a:t> de 622 </a:t>
          </a:r>
          <a:r>
            <a:rPr lang="en-US" b="0" i="0" u="none" dirty="0" err="1"/>
            <a:t>hogares</a:t>
          </a:r>
          <a:r>
            <a:rPr lang="en-US" b="0" i="0" u="none" dirty="0"/>
            <a:t>.</a:t>
          </a:r>
          <a:endParaRPr lang="en-US" dirty="0"/>
        </a:p>
      </dgm:t>
    </dgm:pt>
    <dgm:pt modelId="{5017D777-C679-A443-9CE0-9ACA0D2355BA}" type="parTrans" cxnId="{5D012D24-2049-324F-99EA-E7C6F64FAEF2}">
      <dgm:prSet/>
      <dgm:spPr/>
      <dgm:t>
        <a:bodyPr/>
        <a:lstStyle/>
        <a:p>
          <a:endParaRPr lang="en-US"/>
        </a:p>
      </dgm:t>
    </dgm:pt>
    <dgm:pt modelId="{AFEF57A2-163E-4F4D-9DD4-40DD9146075E}" type="sibTrans" cxnId="{5D012D24-2049-324F-99EA-E7C6F64FAEF2}">
      <dgm:prSet/>
      <dgm:spPr/>
      <dgm:t>
        <a:bodyPr/>
        <a:lstStyle/>
        <a:p>
          <a:endParaRPr lang="en-US"/>
        </a:p>
      </dgm:t>
    </dgm:pt>
    <dgm:pt modelId="{428186D8-11CC-B541-9A0B-49CB116EFAFF}">
      <dgm:prSet phldrT="[Text]"/>
      <dgm:spPr>
        <a:solidFill>
          <a:schemeClr val="accent6">
            <a:lumMod val="75000"/>
          </a:schemeClr>
        </a:solidFill>
      </dgm:spPr>
      <dgm:t>
        <a:bodyPr/>
        <a:lstStyle/>
        <a:p>
          <a:r>
            <a:rPr lang="en-US" dirty="0"/>
            <a:t>Ecuador</a:t>
          </a:r>
        </a:p>
      </dgm:t>
    </dgm:pt>
    <dgm:pt modelId="{AACE3FFC-4BF1-E44C-804F-AAF81EEC626F}" type="parTrans" cxnId="{96855878-6045-704C-94ED-56605F075769}">
      <dgm:prSet/>
      <dgm:spPr/>
      <dgm:t>
        <a:bodyPr/>
        <a:lstStyle/>
        <a:p>
          <a:endParaRPr lang="en-US"/>
        </a:p>
      </dgm:t>
    </dgm:pt>
    <dgm:pt modelId="{069E4772-25FD-6D48-BBD1-90C89F3E48EC}" type="sibTrans" cxnId="{96855878-6045-704C-94ED-56605F075769}">
      <dgm:prSet/>
      <dgm:spPr/>
      <dgm:t>
        <a:bodyPr/>
        <a:lstStyle/>
        <a:p>
          <a:endParaRPr lang="en-US"/>
        </a:p>
      </dgm:t>
    </dgm:pt>
    <dgm:pt modelId="{BD4A3DAD-ED67-4E49-B147-AEBF111027C6}">
      <dgm:prSet phldrT="[Text]"/>
      <dgm:spPr>
        <a:solidFill>
          <a:schemeClr val="accent6">
            <a:lumMod val="75000"/>
          </a:schemeClr>
        </a:solidFill>
      </dgm:spPr>
      <dgm:t>
        <a:bodyPr/>
        <a:lstStyle/>
        <a:p>
          <a:r>
            <a:rPr lang="en-US" dirty="0"/>
            <a:t>Ronda 1: Entre el </a:t>
          </a:r>
          <a:r>
            <a:rPr lang="en-US" b="0" i="0" u="none" dirty="0"/>
            <a:t>8 de mayo a 17 de mayo, </a:t>
          </a:r>
          <a:r>
            <a:rPr lang="en-US" b="0" i="0" u="none" dirty="0" err="1"/>
            <a:t>muestra</a:t>
          </a:r>
          <a:r>
            <a:rPr lang="en-US" b="0" i="0" u="none" dirty="0"/>
            <a:t> de 1227 </a:t>
          </a:r>
          <a:r>
            <a:rPr lang="en-US" b="0" i="0" u="none" dirty="0" err="1"/>
            <a:t>hogares</a:t>
          </a:r>
          <a:r>
            <a:rPr lang="en-US" b="0" i="0" u="none" dirty="0"/>
            <a:t>. </a:t>
          </a:r>
          <a:endParaRPr lang="en-US" dirty="0"/>
        </a:p>
      </dgm:t>
    </dgm:pt>
    <dgm:pt modelId="{2EF63279-DD18-7C4B-B81A-4C015F6BEF63}" type="parTrans" cxnId="{72C0D7D9-839B-CA47-B5EC-24740CDAAC59}">
      <dgm:prSet/>
      <dgm:spPr/>
      <dgm:t>
        <a:bodyPr/>
        <a:lstStyle/>
        <a:p>
          <a:endParaRPr lang="en-US"/>
        </a:p>
      </dgm:t>
    </dgm:pt>
    <dgm:pt modelId="{39E9C705-1216-9149-A51E-50729988639C}" type="sibTrans" cxnId="{72C0D7D9-839B-CA47-B5EC-24740CDAAC59}">
      <dgm:prSet/>
      <dgm:spPr/>
      <dgm:t>
        <a:bodyPr/>
        <a:lstStyle/>
        <a:p>
          <a:endParaRPr lang="en-US"/>
        </a:p>
      </dgm:t>
    </dgm:pt>
    <dgm:pt modelId="{A0C7238A-284B-7C42-97F1-8047CA50DD36}">
      <dgm:prSet phldrT="[Text]"/>
      <dgm:spPr>
        <a:solidFill>
          <a:schemeClr val="accent6">
            <a:lumMod val="75000"/>
          </a:schemeClr>
        </a:solidFill>
      </dgm:spPr>
      <dgm:t>
        <a:bodyPr/>
        <a:lstStyle/>
        <a:p>
          <a:r>
            <a:rPr lang="en-US" dirty="0"/>
            <a:t>Perú</a:t>
          </a:r>
        </a:p>
      </dgm:t>
    </dgm:pt>
    <dgm:pt modelId="{BD11D00E-72D1-8842-ADD5-BFEE7FEBB652}" type="parTrans" cxnId="{DBEF7A04-218A-294C-B46A-604B34F3D832}">
      <dgm:prSet/>
      <dgm:spPr/>
      <dgm:t>
        <a:bodyPr/>
        <a:lstStyle/>
        <a:p>
          <a:endParaRPr lang="en-US"/>
        </a:p>
      </dgm:t>
    </dgm:pt>
    <dgm:pt modelId="{ADB57C4E-678B-084F-8253-AA6BF45DA371}" type="sibTrans" cxnId="{DBEF7A04-218A-294C-B46A-604B34F3D832}">
      <dgm:prSet/>
      <dgm:spPr/>
      <dgm:t>
        <a:bodyPr/>
        <a:lstStyle/>
        <a:p>
          <a:endParaRPr lang="en-US"/>
        </a:p>
      </dgm:t>
    </dgm:pt>
    <dgm:pt modelId="{86BA9EC9-1B38-B445-9B0C-0B4E0490D749}">
      <dgm:prSet/>
      <dgm:spPr>
        <a:solidFill>
          <a:schemeClr val="accent6">
            <a:lumMod val="75000"/>
          </a:schemeClr>
        </a:solidFill>
      </dgm:spPr>
      <dgm:t>
        <a:bodyPr/>
        <a:lstStyle/>
        <a:p>
          <a:r>
            <a:rPr lang="en-US" dirty="0"/>
            <a:t>Ronda 1: Entre el </a:t>
          </a:r>
          <a:r>
            <a:rPr lang="en-US" b="1" i="0" u="none" dirty="0"/>
            <a:t>21 de mayo y el 01 de </a:t>
          </a:r>
          <a:r>
            <a:rPr lang="en-US" b="1" i="0" u="none" dirty="0" err="1"/>
            <a:t>junio</a:t>
          </a:r>
          <a:r>
            <a:rPr lang="en-US" b="1" i="0" u="none" dirty="0"/>
            <a:t>, </a:t>
          </a:r>
          <a:r>
            <a:rPr lang="en-US" b="0" i="0" u="none" dirty="0" err="1"/>
            <a:t>muestra</a:t>
          </a:r>
          <a:r>
            <a:rPr lang="en-US" b="0" i="0" u="none" dirty="0"/>
            <a:t> de 1000 </a:t>
          </a:r>
          <a:r>
            <a:rPr lang="en-US" b="0" i="0" u="none" dirty="0" err="1"/>
            <a:t>hogares</a:t>
          </a:r>
          <a:r>
            <a:rPr lang="en-US" b="0" i="0" u="none" dirty="0"/>
            <a:t>.</a:t>
          </a:r>
          <a:endParaRPr lang="en-US" dirty="0"/>
        </a:p>
      </dgm:t>
    </dgm:pt>
    <dgm:pt modelId="{C77F9172-0245-D047-86D5-C76FF6E0B236}" type="parTrans" cxnId="{70B87215-39D0-5D47-877B-16D5B6AF053B}">
      <dgm:prSet/>
      <dgm:spPr/>
      <dgm:t>
        <a:bodyPr/>
        <a:lstStyle/>
        <a:p>
          <a:endParaRPr lang="en-US"/>
        </a:p>
      </dgm:t>
    </dgm:pt>
    <dgm:pt modelId="{7D32A568-FCDC-4D4D-A6E8-9F3B412FBA7D}" type="sibTrans" cxnId="{70B87215-39D0-5D47-877B-16D5B6AF053B}">
      <dgm:prSet/>
      <dgm:spPr/>
      <dgm:t>
        <a:bodyPr/>
        <a:lstStyle/>
        <a:p>
          <a:endParaRPr lang="en-US"/>
        </a:p>
      </dgm:t>
    </dgm:pt>
    <dgm:pt modelId="{F1D2EBCA-7299-F04F-B735-31FA2DC14FDF}">
      <dgm:prSet/>
      <dgm:spPr>
        <a:solidFill>
          <a:schemeClr val="accent6">
            <a:lumMod val="75000"/>
          </a:schemeClr>
        </a:solidFill>
      </dgm:spPr>
      <dgm:t>
        <a:bodyPr/>
        <a:lstStyle/>
        <a:p>
          <a:endParaRPr lang="en-US" dirty="0"/>
        </a:p>
      </dgm:t>
    </dgm:pt>
    <dgm:pt modelId="{FA3DA4DF-98EF-E141-B17C-47F971402C87}" type="parTrans" cxnId="{3C1E0865-6F24-394B-A4DE-CB0ADA148113}">
      <dgm:prSet/>
      <dgm:spPr/>
      <dgm:t>
        <a:bodyPr/>
        <a:lstStyle/>
        <a:p>
          <a:endParaRPr lang="en-US"/>
        </a:p>
      </dgm:t>
    </dgm:pt>
    <dgm:pt modelId="{1869F25B-C7C2-A74D-AB07-8E1F3D96337F}" type="sibTrans" cxnId="{3C1E0865-6F24-394B-A4DE-CB0ADA148113}">
      <dgm:prSet/>
      <dgm:spPr/>
      <dgm:t>
        <a:bodyPr/>
        <a:lstStyle/>
        <a:p>
          <a:endParaRPr lang="en-US"/>
        </a:p>
      </dgm:t>
    </dgm:pt>
    <dgm:pt modelId="{5E9B333D-2E51-5245-9391-CBEFF8602219}">
      <dgm:prSet/>
      <dgm:spPr>
        <a:solidFill>
          <a:schemeClr val="accent6">
            <a:lumMod val="75000"/>
          </a:schemeClr>
        </a:solidFill>
      </dgm:spPr>
      <dgm:t>
        <a:bodyPr/>
        <a:lstStyle/>
        <a:p>
          <a:r>
            <a:rPr lang="en-US" dirty="0"/>
            <a:t>Ronda 2: Entre el </a:t>
          </a:r>
          <a:r>
            <a:rPr lang="en-US" b="1" i="0" u="none" dirty="0"/>
            <a:t>19 de </a:t>
          </a:r>
          <a:r>
            <a:rPr lang="en-US" b="1" i="0" u="none" dirty="0" err="1"/>
            <a:t>junio</a:t>
          </a:r>
          <a:r>
            <a:rPr lang="en-US" b="0" i="0" u="none" dirty="0"/>
            <a:t> y </a:t>
          </a:r>
          <a:r>
            <a:rPr lang="en-US" b="1" i="0" u="none" dirty="0"/>
            <a:t>el 28 de </a:t>
          </a:r>
          <a:r>
            <a:rPr lang="en-US" b="1" i="0" u="none" dirty="0" err="1"/>
            <a:t>junio</a:t>
          </a:r>
          <a:r>
            <a:rPr lang="en-US" b="1" i="0" u="none" dirty="0"/>
            <a:t>, </a:t>
          </a:r>
          <a:r>
            <a:rPr lang="en-US" b="0" i="0" u="none" dirty="0" err="1"/>
            <a:t>muestra</a:t>
          </a:r>
          <a:r>
            <a:rPr lang="en-US" b="0" i="0" u="none" dirty="0"/>
            <a:t> de 841 </a:t>
          </a:r>
          <a:r>
            <a:rPr lang="en-US" b="0" i="0" u="none" dirty="0" err="1"/>
            <a:t>hogares</a:t>
          </a:r>
          <a:r>
            <a:rPr lang="en-US" b="0" i="0" u="none" dirty="0"/>
            <a:t>.</a:t>
          </a:r>
          <a:endParaRPr lang="en-US" b="0" dirty="0"/>
        </a:p>
      </dgm:t>
    </dgm:pt>
    <dgm:pt modelId="{952AF223-81C7-F349-9B06-AD91F82CCE0B}" type="parTrans" cxnId="{13034F26-250A-7F43-9C76-8E508324EC4A}">
      <dgm:prSet/>
      <dgm:spPr/>
      <dgm:t>
        <a:bodyPr/>
        <a:lstStyle/>
        <a:p>
          <a:endParaRPr lang="en-US"/>
        </a:p>
      </dgm:t>
    </dgm:pt>
    <dgm:pt modelId="{093B67E8-D51F-CF4B-9122-8701AE9ED480}" type="sibTrans" cxnId="{13034F26-250A-7F43-9C76-8E508324EC4A}">
      <dgm:prSet/>
      <dgm:spPr/>
      <dgm:t>
        <a:bodyPr/>
        <a:lstStyle/>
        <a:p>
          <a:endParaRPr lang="en-US"/>
        </a:p>
      </dgm:t>
    </dgm:pt>
    <dgm:pt modelId="{E2ECEB5E-4F55-0948-AE29-A13DA18AE411}">
      <dgm:prSet phldrT="[Text]"/>
      <dgm:spPr>
        <a:solidFill>
          <a:schemeClr val="accent6">
            <a:lumMod val="75000"/>
          </a:schemeClr>
        </a:solidFill>
      </dgm:spPr>
      <dgm:t>
        <a:bodyPr/>
        <a:lstStyle/>
        <a:p>
          <a:endParaRPr lang="en-US" dirty="0"/>
        </a:p>
      </dgm:t>
    </dgm:pt>
    <dgm:pt modelId="{273808AE-8742-EC43-9B34-7B13CF98D680}" type="parTrans" cxnId="{A93E8F87-71EF-E64E-8C04-8936A681AF8C}">
      <dgm:prSet/>
      <dgm:spPr/>
      <dgm:t>
        <a:bodyPr/>
        <a:lstStyle/>
        <a:p>
          <a:endParaRPr lang="en-US"/>
        </a:p>
      </dgm:t>
    </dgm:pt>
    <dgm:pt modelId="{B23A1B0E-CF9B-5C49-84C9-448BDA336E83}" type="sibTrans" cxnId="{A93E8F87-71EF-E64E-8C04-8936A681AF8C}">
      <dgm:prSet/>
      <dgm:spPr/>
      <dgm:t>
        <a:bodyPr/>
        <a:lstStyle/>
        <a:p>
          <a:endParaRPr lang="en-US"/>
        </a:p>
      </dgm:t>
    </dgm:pt>
    <dgm:pt modelId="{23587F73-E853-CF46-AB88-4D401FCB6366}">
      <dgm:prSet/>
      <dgm:spPr>
        <a:solidFill>
          <a:schemeClr val="accent6">
            <a:lumMod val="75000"/>
          </a:schemeClr>
        </a:solidFill>
      </dgm:spPr>
      <dgm:t>
        <a:bodyPr/>
        <a:lstStyle/>
        <a:p>
          <a:endParaRPr lang="en-US" dirty="0"/>
        </a:p>
      </dgm:t>
    </dgm:pt>
    <dgm:pt modelId="{F0CE3022-3714-A348-AB11-8EA4E823512D}" type="parTrans" cxnId="{9C495148-16F0-A243-85C5-6B3814BF8077}">
      <dgm:prSet/>
      <dgm:spPr/>
      <dgm:t>
        <a:bodyPr/>
        <a:lstStyle/>
        <a:p>
          <a:endParaRPr lang="en-US"/>
        </a:p>
      </dgm:t>
    </dgm:pt>
    <dgm:pt modelId="{FC26089B-5A67-1743-8921-2F1C7BA38574}" type="sibTrans" cxnId="{9C495148-16F0-A243-85C5-6B3814BF8077}">
      <dgm:prSet/>
      <dgm:spPr/>
      <dgm:t>
        <a:bodyPr/>
        <a:lstStyle/>
        <a:p>
          <a:endParaRPr lang="en-US"/>
        </a:p>
      </dgm:t>
    </dgm:pt>
    <dgm:pt modelId="{252D18A8-F253-C048-903F-6C7288D701F7}">
      <dgm:prSet/>
      <dgm:spPr>
        <a:solidFill>
          <a:schemeClr val="accent6">
            <a:lumMod val="75000"/>
          </a:schemeClr>
        </a:solidFill>
      </dgm:spPr>
      <dgm:t>
        <a:bodyPr/>
        <a:lstStyle/>
        <a:p>
          <a:r>
            <a:rPr lang="en-US" b="0" dirty="0" err="1"/>
            <a:t>Representativa</a:t>
          </a:r>
          <a:r>
            <a:rPr lang="en-US" b="0" dirty="0"/>
            <a:t> del </a:t>
          </a:r>
          <a:r>
            <a:rPr lang="en-US" b="0" i="0" u="none" dirty="0"/>
            <a:t>90% </a:t>
          </a:r>
          <a:r>
            <a:rPr lang="en-US" b="0" i="0" u="none" dirty="0" err="1"/>
            <a:t>hogares</a:t>
          </a:r>
          <a:r>
            <a:rPr lang="en-US" b="0" i="0" u="none" dirty="0"/>
            <a:t> con </a:t>
          </a:r>
          <a:r>
            <a:rPr lang="en-US" b="0" i="0" u="none" dirty="0" err="1"/>
            <a:t>celulares</a:t>
          </a:r>
          <a:r>
            <a:rPr lang="en-US" b="0" dirty="0"/>
            <a:t> </a:t>
          </a:r>
        </a:p>
      </dgm:t>
    </dgm:pt>
    <dgm:pt modelId="{34E21419-0149-F94C-9E5B-944D7317C2EA}" type="parTrans" cxnId="{675874EF-1238-0440-A0B8-5C822818C7DD}">
      <dgm:prSet/>
      <dgm:spPr/>
      <dgm:t>
        <a:bodyPr/>
        <a:lstStyle/>
        <a:p>
          <a:endParaRPr lang="en-US"/>
        </a:p>
      </dgm:t>
    </dgm:pt>
    <dgm:pt modelId="{FF6AE4CB-C7A1-F64F-A56F-52ECCA2EF415}" type="sibTrans" cxnId="{675874EF-1238-0440-A0B8-5C822818C7DD}">
      <dgm:prSet/>
      <dgm:spPr/>
      <dgm:t>
        <a:bodyPr/>
        <a:lstStyle/>
        <a:p>
          <a:endParaRPr lang="en-US"/>
        </a:p>
      </dgm:t>
    </dgm:pt>
    <dgm:pt modelId="{9A78CEDA-9E70-CF42-AD79-3FA2218B5A49}">
      <dgm:prSet phldrT="[Text]"/>
      <dgm:spPr>
        <a:solidFill>
          <a:schemeClr val="accent6">
            <a:lumMod val="75000"/>
          </a:schemeClr>
        </a:solidFill>
      </dgm:spPr>
      <dgm:t>
        <a:bodyPr/>
        <a:lstStyle/>
        <a:p>
          <a:r>
            <a:rPr lang="en-US" dirty="0" err="1"/>
            <a:t>Representativa</a:t>
          </a:r>
          <a:r>
            <a:rPr lang="en-US" dirty="0"/>
            <a:t> del </a:t>
          </a:r>
          <a:r>
            <a:rPr lang="en-US" b="0" i="0" u="none" dirty="0"/>
            <a:t>85% de </a:t>
          </a:r>
          <a:r>
            <a:rPr lang="en-US" b="0" i="0" u="none" dirty="0" err="1"/>
            <a:t>hogares</a:t>
          </a:r>
          <a:r>
            <a:rPr lang="en-US" b="0" i="0" u="none" dirty="0"/>
            <a:t> con </a:t>
          </a:r>
          <a:r>
            <a:rPr lang="en-US" b="0" i="0" u="none" dirty="0" err="1"/>
            <a:t>celulares</a:t>
          </a:r>
          <a:endParaRPr lang="en-US" dirty="0"/>
        </a:p>
      </dgm:t>
    </dgm:pt>
    <dgm:pt modelId="{051925E8-DFE5-5048-8B82-4CAE1165DD80}" type="parTrans" cxnId="{E4FA0636-E87C-674B-8F52-6EDA7A488E8A}">
      <dgm:prSet/>
      <dgm:spPr/>
      <dgm:t>
        <a:bodyPr/>
        <a:lstStyle/>
        <a:p>
          <a:endParaRPr lang="en-US"/>
        </a:p>
      </dgm:t>
    </dgm:pt>
    <dgm:pt modelId="{780C2CB0-26A3-E041-833C-5903FE4500E3}" type="sibTrans" cxnId="{E4FA0636-E87C-674B-8F52-6EDA7A488E8A}">
      <dgm:prSet/>
      <dgm:spPr/>
      <dgm:t>
        <a:bodyPr/>
        <a:lstStyle/>
        <a:p>
          <a:endParaRPr lang="en-US"/>
        </a:p>
      </dgm:t>
    </dgm:pt>
    <dgm:pt modelId="{0269BAD5-4D49-1D40-BE16-4693B7E5E028}">
      <dgm:prSet phldrT="[Text]"/>
      <dgm:spPr>
        <a:solidFill>
          <a:schemeClr val="accent6">
            <a:lumMod val="75000"/>
          </a:schemeClr>
        </a:solidFill>
      </dgm:spPr>
      <dgm:t>
        <a:bodyPr/>
        <a:lstStyle/>
        <a:p>
          <a:r>
            <a:rPr lang="en-US" dirty="0" err="1"/>
            <a:t>Representativa</a:t>
          </a:r>
          <a:r>
            <a:rPr lang="en-US" dirty="0"/>
            <a:t> del  </a:t>
          </a:r>
          <a:r>
            <a:rPr lang="en-US" b="0" i="0" u="none" dirty="0"/>
            <a:t>95% de </a:t>
          </a:r>
          <a:r>
            <a:rPr lang="en-US" b="0" i="0" u="none" dirty="0" err="1"/>
            <a:t>hogares</a:t>
          </a:r>
          <a:r>
            <a:rPr lang="en-US" b="0" i="0" u="none" dirty="0"/>
            <a:t> con </a:t>
          </a:r>
          <a:r>
            <a:rPr lang="en-US" b="0" i="0" u="none" dirty="0" err="1"/>
            <a:t>celulares</a:t>
          </a:r>
          <a:endParaRPr lang="en-US" dirty="0"/>
        </a:p>
      </dgm:t>
    </dgm:pt>
    <dgm:pt modelId="{15EB9EE3-02BE-DB4A-B4A3-B31110DA0C14}" type="parTrans" cxnId="{38D74F30-1E96-414A-A770-674DB0EF8A9A}">
      <dgm:prSet/>
      <dgm:spPr/>
      <dgm:t>
        <a:bodyPr/>
        <a:lstStyle/>
        <a:p>
          <a:endParaRPr lang="en-US"/>
        </a:p>
      </dgm:t>
    </dgm:pt>
    <dgm:pt modelId="{3E24598C-2612-6546-B733-E77BFB0AA0BC}" type="sibTrans" cxnId="{38D74F30-1E96-414A-A770-674DB0EF8A9A}">
      <dgm:prSet/>
      <dgm:spPr/>
      <dgm:t>
        <a:bodyPr/>
        <a:lstStyle/>
        <a:p>
          <a:endParaRPr lang="en-US"/>
        </a:p>
      </dgm:t>
    </dgm:pt>
    <dgm:pt modelId="{735803D9-317D-554B-89D9-39DD3609223E}">
      <dgm:prSet phldrT="[Text]"/>
      <dgm:spPr>
        <a:solidFill>
          <a:schemeClr val="accent6">
            <a:lumMod val="75000"/>
          </a:schemeClr>
        </a:solidFill>
      </dgm:spPr>
      <dgm:t>
        <a:bodyPr/>
        <a:lstStyle/>
        <a:p>
          <a:endParaRPr lang="en-US" dirty="0"/>
        </a:p>
      </dgm:t>
    </dgm:pt>
    <dgm:pt modelId="{5D8FDB33-99A6-704C-8F8B-E4FC23DEDA2D}" type="parTrans" cxnId="{AD7C1830-B2A0-EF41-B1E4-35CA3A25AC7D}">
      <dgm:prSet/>
      <dgm:spPr/>
      <dgm:t>
        <a:bodyPr/>
        <a:lstStyle/>
        <a:p>
          <a:endParaRPr lang="en-US"/>
        </a:p>
      </dgm:t>
    </dgm:pt>
    <dgm:pt modelId="{0C547A4A-C386-EC41-8FC8-C96E6D5EC173}" type="sibTrans" cxnId="{AD7C1830-B2A0-EF41-B1E4-35CA3A25AC7D}">
      <dgm:prSet/>
      <dgm:spPr/>
      <dgm:t>
        <a:bodyPr/>
        <a:lstStyle/>
        <a:p>
          <a:endParaRPr lang="en-US"/>
        </a:p>
      </dgm:t>
    </dgm:pt>
    <dgm:pt modelId="{459FF554-345A-CE46-BAC5-99CBAC0807BE}">
      <dgm:prSet phldrT="[Text]"/>
      <dgm:spPr>
        <a:solidFill>
          <a:schemeClr val="accent6">
            <a:lumMod val="75000"/>
          </a:schemeClr>
        </a:solidFill>
      </dgm:spPr>
      <dgm:t>
        <a:bodyPr/>
        <a:lstStyle/>
        <a:p>
          <a:endParaRPr lang="en-US" dirty="0"/>
        </a:p>
      </dgm:t>
    </dgm:pt>
    <dgm:pt modelId="{57EEA561-7EC0-2F4E-9B59-D9EBB85E4D3B}" type="parTrans" cxnId="{659B1E75-56C8-E94A-BB41-01630903B6DD}">
      <dgm:prSet/>
      <dgm:spPr/>
      <dgm:t>
        <a:bodyPr/>
        <a:lstStyle/>
        <a:p>
          <a:endParaRPr lang="en-US"/>
        </a:p>
      </dgm:t>
    </dgm:pt>
    <dgm:pt modelId="{3E5F5B34-2110-2848-ACAB-2BF0790A15A6}" type="sibTrans" cxnId="{659B1E75-56C8-E94A-BB41-01630903B6DD}">
      <dgm:prSet/>
      <dgm:spPr/>
      <dgm:t>
        <a:bodyPr/>
        <a:lstStyle/>
        <a:p>
          <a:endParaRPr lang="en-US"/>
        </a:p>
      </dgm:t>
    </dgm:pt>
    <dgm:pt modelId="{01292ADB-022F-4C49-8500-BF796197560C}">
      <dgm:prSet phldrT="[Text]"/>
      <dgm:spPr>
        <a:solidFill>
          <a:schemeClr val="accent6">
            <a:lumMod val="75000"/>
          </a:schemeClr>
        </a:solidFill>
      </dgm:spPr>
      <dgm:t>
        <a:bodyPr/>
        <a:lstStyle/>
        <a:p>
          <a:endParaRPr lang="en-US" dirty="0"/>
        </a:p>
      </dgm:t>
    </dgm:pt>
    <dgm:pt modelId="{6ED991B9-A398-CB42-BA29-F8B8B131B89A}" type="parTrans" cxnId="{CAF8A38A-2A7F-0441-A99C-E8894D21EF01}">
      <dgm:prSet/>
      <dgm:spPr/>
      <dgm:t>
        <a:bodyPr/>
        <a:lstStyle/>
        <a:p>
          <a:endParaRPr lang="en-US"/>
        </a:p>
      </dgm:t>
    </dgm:pt>
    <dgm:pt modelId="{1BAA435C-876E-0343-AB41-90E3411BF3A3}" type="sibTrans" cxnId="{CAF8A38A-2A7F-0441-A99C-E8894D21EF01}">
      <dgm:prSet/>
      <dgm:spPr/>
      <dgm:t>
        <a:bodyPr/>
        <a:lstStyle/>
        <a:p>
          <a:endParaRPr lang="en-US"/>
        </a:p>
      </dgm:t>
    </dgm:pt>
    <dgm:pt modelId="{67E319B7-24EB-5445-8710-A77719380FBF}">
      <dgm:prSet/>
      <dgm:spPr>
        <a:solidFill>
          <a:schemeClr val="accent6">
            <a:lumMod val="75000"/>
          </a:schemeClr>
        </a:solidFill>
      </dgm:spPr>
      <dgm:t>
        <a:bodyPr/>
        <a:lstStyle/>
        <a:p>
          <a:endParaRPr lang="en-US" b="0" dirty="0"/>
        </a:p>
      </dgm:t>
    </dgm:pt>
    <dgm:pt modelId="{34CD6AF4-B562-5C4F-8F72-6DB3B3EF47E0}" type="parTrans" cxnId="{DC7113AC-E243-D740-918C-6AC8022EDD08}">
      <dgm:prSet/>
      <dgm:spPr/>
      <dgm:t>
        <a:bodyPr/>
        <a:lstStyle/>
        <a:p>
          <a:endParaRPr lang="en-US"/>
        </a:p>
      </dgm:t>
    </dgm:pt>
    <dgm:pt modelId="{49C4E0C5-986E-9249-8AAC-8D1EC38E2113}" type="sibTrans" cxnId="{DC7113AC-E243-D740-918C-6AC8022EDD08}">
      <dgm:prSet/>
      <dgm:spPr/>
      <dgm:t>
        <a:bodyPr/>
        <a:lstStyle/>
        <a:p>
          <a:endParaRPr lang="en-US"/>
        </a:p>
      </dgm:t>
    </dgm:pt>
    <dgm:pt modelId="{B440F1F1-5FD7-9241-A3F9-1C3EBD360CA0}">
      <dgm:prSet phldrT="[Text]"/>
      <dgm:spPr>
        <a:solidFill>
          <a:schemeClr val="accent6">
            <a:lumMod val="75000"/>
          </a:schemeClr>
        </a:solidFill>
      </dgm:spPr>
      <dgm:t>
        <a:bodyPr/>
        <a:lstStyle/>
        <a:p>
          <a:r>
            <a:rPr lang="en-US" dirty="0"/>
            <a:t>Ronda 2: Entre el </a:t>
          </a:r>
          <a:r>
            <a:rPr lang="en-US" b="0" i="0" u="none" dirty="0"/>
            <a:t>5 de </a:t>
          </a:r>
          <a:r>
            <a:rPr lang="en-US" b="0" i="0" u="none" dirty="0" err="1"/>
            <a:t>junio</a:t>
          </a:r>
          <a:r>
            <a:rPr lang="en-US" b="0" i="0" u="none" dirty="0"/>
            <a:t> a 15 de </a:t>
          </a:r>
          <a:r>
            <a:rPr lang="en-US" b="0" i="0" u="none" dirty="0" err="1"/>
            <a:t>junio</a:t>
          </a:r>
          <a:r>
            <a:rPr lang="en-US" b="0" i="0" u="none" dirty="0"/>
            <a:t>, </a:t>
          </a:r>
          <a:r>
            <a:rPr lang="en-US" b="0" i="0" u="none" dirty="0" err="1"/>
            <a:t>muestra</a:t>
          </a:r>
          <a:r>
            <a:rPr lang="en-US" b="0" i="0" u="none" dirty="0"/>
            <a:t> de 1025 </a:t>
          </a:r>
          <a:r>
            <a:rPr lang="en-US" b="0" i="0" u="none" dirty="0" err="1"/>
            <a:t>hogares</a:t>
          </a:r>
          <a:r>
            <a:rPr lang="en-US" b="0" i="0" u="none" dirty="0"/>
            <a:t>. </a:t>
          </a:r>
          <a:endParaRPr lang="en-US" dirty="0"/>
        </a:p>
      </dgm:t>
    </dgm:pt>
    <dgm:pt modelId="{B4AB422F-18A6-9A45-B139-78C5E92EEDD8}" type="parTrans" cxnId="{1F0173D4-2F49-B145-B4AC-084220DA865D}">
      <dgm:prSet/>
      <dgm:spPr/>
      <dgm:t>
        <a:bodyPr/>
        <a:lstStyle/>
        <a:p>
          <a:endParaRPr lang="en-US"/>
        </a:p>
      </dgm:t>
    </dgm:pt>
    <dgm:pt modelId="{4557609A-4905-BF49-ACAE-D3F4F1F5A061}" type="sibTrans" cxnId="{1F0173D4-2F49-B145-B4AC-084220DA865D}">
      <dgm:prSet/>
      <dgm:spPr/>
      <dgm:t>
        <a:bodyPr/>
        <a:lstStyle/>
        <a:p>
          <a:endParaRPr lang="en-US"/>
        </a:p>
      </dgm:t>
    </dgm:pt>
    <dgm:pt modelId="{D65F1011-347C-3A4C-9820-E61AA6C823B4}">
      <dgm:prSet phldrT="[Text]"/>
      <dgm:spPr>
        <a:solidFill>
          <a:schemeClr val="accent6">
            <a:lumMod val="75000"/>
          </a:schemeClr>
        </a:solidFill>
      </dgm:spPr>
      <dgm:t>
        <a:bodyPr/>
        <a:lstStyle/>
        <a:p>
          <a:endParaRPr lang="en-US" dirty="0"/>
        </a:p>
      </dgm:t>
    </dgm:pt>
    <dgm:pt modelId="{4EA31E50-A341-E540-BFDB-BAC165FF5CE2}" type="parTrans" cxnId="{C4CD08D3-BF03-A546-9CE0-B3A771B4BE20}">
      <dgm:prSet/>
      <dgm:spPr/>
      <dgm:t>
        <a:bodyPr/>
        <a:lstStyle/>
        <a:p>
          <a:endParaRPr lang="en-US"/>
        </a:p>
      </dgm:t>
    </dgm:pt>
    <dgm:pt modelId="{4901E705-C483-614C-82EC-AA7BF4823FFD}" type="sibTrans" cxnId="{C4CD08D3-BF03-A546-9CE0-B3A771B4BE20}">
      <dgm:prSet/>
      <dgm:spPr/>
      <dgm:t>
        <a:bodyPr/>
        <a:lstStyle/>
        <a:p>
          <a:endParaRPr lang="en-US"/>
        </a:p>
      </dgm:t>
    </dgm:pt>
    <dgm:pt modelId="{97309EFE-7137-7C4A-809D-240963189BED}">
      <dgm:prSet phldrT="[Text]"/>
      <dgm:spPr>
        <a:solidFill>
          <a:schemeClr val="accent6">
            <a:lumMod val="75000"/>
          </a:schemeClr>
        </a:solidFill>
      </dgm:spPr>
      <dgm:t>
        <a:bodyPr/>
        <a:lstStyle/>
        <a:p>
          <a:r>
            <a:rPr lang="en-US" dirty="0" err="1"/>
            <a:t>Representativa</a:t>
          </a:r>
          <a:r>
            <a:rPr lang="en-US" dirty="0"/>
            <a:t> del </a:t>
          </a:r>
          <a:r>
            <a:rPr lang="en-US" b="0" i="0" u="none" dirty="0"/>
            <a:t>95%  </a:t>
          </a:r>
          <a:r>
            <a:rPr lang="en-US" b="0" i="0" u="none" dirty="0" err="1"/>
            <a:t>hogares</a:t>
          </a:r>
          <a:r>
            <a:rPr lang="en-US" b="0" i="0" u="none" dirty="0"/>
            <a:t> con </a:t>
          </a:r>
          <a:r>
            <a:rPr lang="en-US" b="0" i="0" u="none" dirty="0" err="1"/>
            <a:t>celulares</a:t>
          </a:r>
          <a:r>
            <a:rPr lang="en-US" b="0" i="0" u="none" dirty="0"/>
            <a:t>. </a:t>
          </a:r>
          <a:r>
            <a:rPr lang="en-US" dirty="0"/>
            <a:t> </a:t>
          </a:r>
        </a:p>
      </dgm:t>
    </dgm:pt>
    <dgm:pt modelId="{0E24E1AE-43AB-6546-9299-5D50B7105E25}" type="parTrans" cxnId="{4BD0C42A-84F4-DE44-97BF-E6B53FA23AFF}">
      <dgm:prSet/>
      <dgm:spPr/>
      <dgm:t>
        <a:bodyPr/>
        <a:lstStyle/>
        <a:p>
          <a:endParaRPr lang="en-US"/>
        </a:p>
      </dgm:t>
    </dgm:pt>
    <dgm:pt modelId="{D58B8F1B-4A88-6346-A544-D5E04CCF1319}" type="sibTrans" cxnId="{4BD0C42A-84F4-DE44-97BF-E6B53FA23AFF}">
      <dgm:prSet/>
      <dgm:spPr/>
      <dgm:t>
        <a:bodyPr/>
        <a:lstStyle/>
        <a:p>
          <a:endParaRPr lang="en-US"/>
        </a:p>
      </dgm:t>
    </dgm:pt>
    <dgm:pt modelId="{71BFE311-EB8C-5D4C-97AC-B2345E55FBA7}">
      <dgm:prSet phldrT="[Text]"/>
      <dgm:spPr>
        <a:solidFill>
          <a:schemeClr val="accent6">
            <a:lumMod val="75000"/>
          </a:schemeClr>
        </a:solidFill>
      </dgm:spPr>
      <dgm:t>
        <a:bodyPr/>
        <a:lstStyle/>
        <a:p>
          <a:endParaRPr lang="en-US" dirty="0"/>
        </a:p>
      </dgm:t>
    </dgm:pt>
    <dgm:pt modelId="{34F5F3E1-5664-5F41-9430-6CAA82E1549D}" type="parTrans" cxnId="{84328DDE-8D45-094B-A579-52F323846EBF}">
      <dgm:prSet/>
      <dgm:spPr/>
      <dgm:t>
        <a:bodyPr/>
        <a:lstStyle/>
        <a:p>
          <a:endParaRPr lang="en-US"/>
        </a:p>
      </dgm:t>
    </dgm:pt>
    <dgm:pt modelId="{C5568FC9-BE73-444E-BB52-69F95F85708C}" type="sibTrans" cxnId="{84328DDE-8D45-094B-A579-52F323846EBF}">
      <dgm:prSet/>
      <dgm:spPr/>
      <dgm:t>
        <a:bodyPr/>
        <a:lstStyle/>
        <a:p>
          <a:endParaRPr lang="en-US"/>
        </a:p>
      </dgm:t>
    </dgm:pt>
    <dgm:pt modelId="{0B1B61CD-CF26-7245-9506-B07DC93AB250}" type="pres">
      <dgm:prSet presAssocID="{0957FE33-6119-1A47-93F9-F593FECBB469}" presName="Name0" presStyleCnt="0">
        <dgm:presLayoutVars>
          <dgm:dir/>
          <dgm:resizeHandles val="exact"/>
        </dgm:presLayoutVars>
      </dgm:prSet>
      <dgm:spPr/>
    </dgm:pt>
    <dgm:pt modelId="{12A4C26F-CECC-6443-8396-6DA4CA74BF9F}" type="pres">
      <dgm:prSet presAssocID="{8EF0E85E-1CB9-2146-98E0-0A75C11E4E72}" presName="node" presStyleLbl="node1" presStyleIdx="0" presStyleCnt="4">
        <dgm:presLayoutVars>
          <dgm:bulletEnabled val="1"/>
        </dgm:presLayoutVars>
      </dgm:prSet>
      <dgm:spPr/>
    </dgm:pt>
    <dgm:pt modelId="{DD6AE01D-0734-9842-847C-CAB836078E4D}" type="pres">
      <dgm:prSet presAssocID="{74518E36-EA40-F94B-8D7C-772ED896DAB6}" presName="sibTrans" presStyleCnt="0"/>
      <dgm:spPr/>
    </dgm:pt>
    <dgm:pt modelId="{DE1BA13B-1350-504C-97EC-1E0196A43CF2}" type="pres">
      <dgm:prSet presAssocID="{2DFC2F98-46B9-F240-BD63-7555DA06852A}" presName="node" presStyleLbl="node1" presStyleIdx="1" presStyleCnt="4">
        <dgm:presLayoutVars>
          <dgm:bulletEnabled val="1"/>
        </dgm:presLayoutVars>
      </dgm:prSet>
      <dgm:spPr/>
    </dgm:pt>
    <dgm:pt modelId="{9D7A576C-3BD2-864B-B39D-623B1454A5B5}" type="pres">
      <dgm:prSet presAssocID="{6FCCDB5D-FB83-764A-8547-4582A4C4CE50}" presName="sibTrans" presStyleCnt="0"/>
      <dgm:spPr/>
    </dgm:pt>
    <dgm:pt modelId="{9443CD37-60E7-CC4A-B880-08D3FFA3CAC4}" type="pres">
      <dgm:prSet presAssocID="{428186D8-11CC-B541-9A0B-49CB116EFAFF}" presName="node" presStyleLbl="node1" presStyleIdx="2" presStyleCnt="4">
        <dgm:presLayoutVars>
          <dgm:bulletEnabled val="1"/>
        </dgm:presLayoutVars>
      </dgm:prSet>
      <dgm:spPr/>
    </dgm:pt>
    <dgm:pt modelId="{F22D35BB-E34E-1A48-A6C7-59454255F3D9}" type="pres">
      <dgm:prSet presAssocID="{069E4772-25FD-6D48-BBD1-90C89F3E48EC}" presName="sibTrans" presStyleCnt="0"/>
      <dgm:spPr/>
    </dgm:pt>
    <dgm:pt modelId="{13335390-1FAD-E243-AEE1-2296EDED6A1E}" type="pres">
      <dgm:prSet presAssocID="{A0C7238A-284B-7C42-97F1-8047CA50DD36}" presName="node" presStyleLbl="node1" presStyleIdx="3" presStyleCnt="4">
        <dgm:presLayoutVars>
          <dgm:bulletEnabled val="1"/>
        </dgm:presLayoutVars>
      </dgm:prSet>
      <dgm:spPr/>
    </dgm:pt>
  </dgm:ptLst>
  <dgm:cxnLst>
    <dgm:cxn modelId="{60C25F03-130F-AA49-989A-F68281DBAFD6}" type="presOf" srcId="{67E319B7-24EB-5445-8710-A77719380FBF}" destId="{13335390-1FAD-E243-AEE1-2296EDED6A1E}" srcOrd="0" destOrd="4" presId="urn:microsoft.com/office/officeart/2005/8/layout/hList6"/>
    <dgm:cxn modelId="{DBEF7A04-218A-294C-B46A-604B34F3D832}" srcId="{0957FE33-6119-1A47-93F9-F593FECBB469}" destId="{A0C7238A-284B-7C42-97F1-8047CA50DD36}" srcOrd="3" destOrd="0" parTransId="{BD11D00E-72D1-8842-ADD5-BFEE7FEBB652}" sibTransId="{ADB57C4E-678B-084F-8253-AA6BF45DA371}"/>
    <dgm:cxn modelId="{93FBA206-1653-AD43-919C-C7FC0AE109C4}" srcId="{2DFC2F98-46B9-F240-BD63-7555DA06852A}" destId="{5323ABAA-2216-CD4D-97FC-9AC09A48251C}" srcOrd="0" destOrd="0" parTransId="{D14547F1-888E-104C-9C43-041CAE1E808D}" sibTransId="{788A7C7E-77AA-5E42-828D-CCC601BEC415}"/>
    <dgm:cxn modelId="{F05F3C0A-940E-904C-BFB6-E516ABA05326}" type="presOf" srcId="{5323ABAA-2216-CD4D-97FC-9AC09A48251C}" destId="{DE1BA13B-1350-504C-97EC-1E0196A43CF2}" srcOrd="0" destOrd="1" presId="urn:microsoft.com/office/officeart/2005/8/layout/hList6"/>
    <dgm:cxn modelId="{01A0CA0F-590F-F442-AE70-47EB57710989}" type="presOf" srcId="{735803D9-317D-554B-89D9-39DD3609223E}" destId="{DE1BA13B-1350-504C-97EC-1E0196A43CF2}" srcOrd="0" destOrd="4" presId="urn:microsoft.com/office/officeart/2005/8/layout/hList6"/>
    <dgm:cxn modelId="{F865EF12-62C9-8341-B652-C36017C55E2F}" type="presOf" srcId="{71BFE311-EB8C-5D4C-97AC-B2345E55FBA7}" destId="{9443CD37-60E7-CC4A-B880-08D3FFA3CAC4}" srcOrd="0" destOrd="4" presId="urn:microsoft.com/office/officeart/2005/8/layout/hList6"/>
    <dgm:cxn modelId="{70B87215-39D0-5D47-877B-16D5B6AF053B}" srcId="{A0C7238A-284B-7C42-97F1-8047CA50DD36}" destId="{86BA9EC9-1B38-B445-9B0C-0B4E0490D749}" srcOrd="0" destOrd="0" parTransId="{C77F9172-0245-D047-86D5-C76FF6E0B236}" sibTransId="{7D32A568-FCDC-4D4D-A6E8-9F3B412FBA7D}"/>
    <dgm:cxn modelId="{FF782C17-2D28-0747-8D6E-03646743003A}" type="presOf" srcId="{01292ADB-022F-4C49-8500-BF796197560C}" destId="{12A4C26F-CECC-6443-8396-6DA4CA74BF9F}" srcOrd="0" destOrd="4" presId="urn:microsoft.com/office/officeart/2005/8/layout/hList6"/>
    <dgm:cxn modelId="{39AE9419-4938-9142-B9F3-DD44A0701C88}" type="presOf" srcId="{97309EFE-7137-7C4A-809D-240963189BED}" destId="{9443CD37-60E7-CC4A-B880-08D3FFA3CAC4}" srcOrd="0" destOrd="5" presId="urn:microsoft.com/office/officeart/2005/8/layout/hList6"/>
    <dgm:cxn modelId="{9F7C0A20-8EBB-5A44-8A15-5E44D25FD408}" type="presOf" srcId="{5E9B333D-2E51-5245-9391-CBEFF8602219}" destId="{13335390-1FAD-E243-AEE1-2296EDED6A1E}" srcOrd="0" destOrd="3" presId="urn:microsoft.com/office/officeart/2005/8/layout/hList6"/>
    <dgm:cxn modelId="{61AAFD22-B16C-5F49-8C83-4103404D0EF7}" type="presOf" srcId="{0269BAD5-4D49-1D40-BE16-4693B7E5E028}" destId="{DE1BA13B-1350-504C-97EC-1E0196A43CF2}" srcOrd="0" destOrd="5" presId="urn:microsoft.com/office/officeart/2005/8/layout/hList6"/>
    <dgm:cxn modelId="{5D012D24-2049-324F-99EA-E7C6F64FAEF2}" srcId="{2DFC2F98-46B9-F240-BD63-7555DA06852A}" destId="{30F464B3-2260-1444-AC6C-F9305A22C486}" srcOrd="2" destOrd="0" parTransId="{5017D777-C679-A443-9CE0-9ACA0D2355BA}" sibTransId="{AFEF57A2-163E-4F4D-9DD4-40DD9146075E}"/>
    <dgm:cxn modelId="{13034F26-250A-7F43-9C76-8E508324EC4A}" srcId="{A0C7238A-284B-7C42-97F1-8047CA50DD36}" destId="{5E9B333D-2E51-5245-9391-CBEFF8602219}" srcOrd="2" destOrd="0" parTransId="{952AF223-81C7-F349-9B06-AD91F82CCE0B}" sibTransId="{093B67E8-D51F-CF4B-9122-8701AE9ED480}"/>
    <dgm:cxn modelId="{C82F0028-15F4-714E-8B66-AD5AF26AEC33}" type="presOf" srcId="{0957FE33-6119-1A47-93F9-F593FECBB469}" destId="{0B1B61CD-CF26-7245-9506-B07DC93AB250}" srcOrd="0" destOrd="0" presId="urn:microsoft.com/office/officeart/2005/8/layout/hList6"/>
    <dgm:cxn modelId="{4BD0C42A-84F4-DE44-97BF-E6B53FA23AFF}" srcId="{428186D8-11CC-B541-9A0B-49CB116EFAFF}" destId="{97309EFE-7137-7C4A-809D-240963189BED}" srcOrd="4" destOrd="0" parTransId="{0E24E1AE-43AB-6546-9299-5D50B7105E25}" sibTransId="{D58B8F1B-4A88-6346-A544-D5E04CCF1319}"/>
    <dgm:cxn modelId="{AD7C1830-B2A0-EF41-B1E4-35CA3A25AC7D}" srcId="{2DFC2F98-46B9-F240-BD63-7555DA06852A}" destId="{735803D9-317D-554B-89D9-39DD3609223E}" srcOrd="3" destOrd="0" parTransId="{5D8FDB33-99A6-704C-8F8B-E4FC23DEDA2D}" sibTransId="{0C547A4A-C386-EC41-8FC8-C96E6D5EC173}"/>
    <dgm:cxn modelId="{38D74F30-1E96-414A-A770-674DB0EF8A9A}" srcId="{2DFC2F98-46B9-F240-BD63-7555DA06852A}" destId="{0269BAD5-4D49-1D40-BE16-4693B7E5E028}" srcOrd="4" destOrd="0" parTransId="{15EB9EE3-02BE-DB4A-B4A3-B31110DA0C14}" sibTransId="{3E24598C-2612-6546-B733-E77BFB0AA0BC}"/>
    <dgm:cxn modelId="{E4FA0636-E87C-674B-8F52-6EDA7A488E8A}" srcId="{8EF0E85E-1CB9-2146-98E0-0A75C11E4E72}" destId="{9A78CEDA-9E70-CF42-AD79-3FA2218B5A49}" srcOrd="4" destOrd="0" parTransId="{051925E8-DFE5-5048-8B82-4CAE1165DD80}" sibTransId="{780C2CB0-26A3-E041-833C-5903FE4500E3}"/>
    <dgm:cxn modelId="{37C5FA38-4111-C741-A394-AA5407512B14}" type="presOf" srcId="{428186D8-11CC-B541-9A0B-49CB116EFAFF}" destId="{9443CD37-60E7-CC4A-B880-08D3FFA3CAC4}" srcOrd="0" destOrd="0" presId="urn:microsoft.com/office/officeart/2005/8/layout/hList6"/>
    <dgm:cxn modelId="{C2D6213C-BA5A-B141-BBBD-9E5902A43615}" type="presOf" srcId="{BD4A3DAD-ED67-4E49-B147-AEBF111027C6}" destId="{9443CD37-60E7-CC4A-B880-08D3FFA3CAC4}" srcOrd="0" destOrd="1" presId="urn:microsoft.com/office/officeart/2005/8/layout/hList6"/>
    <dgm:cxn modelId="{2F15FB40-2F94-FA4A-A8CB-A64E4B38DFD7}" type="presOf" srcId="{86BA9EC9-1B38-B445-9B0C-0B4E0490D749}" destId="{13335390-1FAD-E243-AEE1-2296EDED6A1E}" srcOrd="0" destOrd="1" presId="urn:microsoft.com/office/officeart/2005/8/layout/hList6"/>
    <dgm:cxn modelId="{DCF5145C-EC74-2644-AF20-99827C6CF2D1}" type="presOf" srcId="{E2ECEB5E-4F55-0948-AE29-A13DA18AE411}" destId="{DE1BA13B-1350-504C-97EC-1E0196A43CF2}" srcOrd="0" destOrd="2" presId="urn:microsoft.com/office/officeart/2005/8/layout/hList6"/>
    <dgm:cxn modelId="{3C1E0865-6F24-394B-A4DE-CB0ADA148113}" srcId="{A0C7238A-284B-7C42-97F1-8047CA50DD36}" destId="{F1D2EBCA-7299-F04F-B735-31FA2DC14FDF}" srcOrd="5" destOrd="0" parTransId="{FA3DA4DF-98EF-E141-B17C-47F971402C87}" sibTransId="{1869F25B-C7C2-A74D-AB07-8E1F3D96337F}"/>
    <dgm:cxn modelId="{2E3BD867-8DEC-AF4D-9B2D-C96B47406A28}" type="presOf" srcId="{252D18A8-F253-C048-903F-6C7288D701F7}" destId="{13335390-1FAD-E243-AEE1-2296EDED6A1E}" srcOrd="0" destOrd="5" presId="urn:microsoft.com/office/officeart/2005/8/layout/hList6"/>
    <dgm:cxn modelId="{9C495148-16F0-A243-85C5-6B3814BF8077}" srcId="{A0C7238A-284B-7C42-97F1-8047CA50DD36}" destId="{23587F73-E853-CF46-AB88-4D401FCB6366}" srcOrd="1" destOrd="0" parTransId="{F0CE3022-3714-A348-AB11-8EA4E823512D}" sibTransId="{FC26089B-5A67-1743-8921-2F1C7BA38574}"/>
    <dgm:cxn modelId="{A26D9F68-261D-BC4B-BE62-A9F3314CBBC0}" type="presOf" srcId="{AA0DC317-311B-FB4B-85BC-737FB4F54CD3}" destId="{12A4C26F-CECC-6443-8396-6DA4CA74BF9F}" srcOrd="0" destOrd="3" presId="urn:microsoft.com/office/officeart/2005/8/layout/hList6"/>
    <dgm:cxn modelId="{5F61384A-4FA7-DE48-B967-E328627D0297}" type="presOf" srcId="{B440F1F1-5FD7-9241-A3F9-1C3EBD360CA0}" destId="{9443CD37-60E7-CC4A-B880-08D3FFA3CAC4}" srcOrd="0" destOrd="3" presId="urn:microsoft.com/office/officeart/2005/8/layout/hList6"/>
    <dgm:cxn modelId="{659B1E75-56C8-E94A-BB41-01630903B6DD}" srcId="{8EF0E85E-1CB9-2146-98E0-0A75C11E4E72}" destId="{459FF554-345A-CE46-BAC5-99CBAC0807BE}" srcOrd="1" destOrd="0" parTransId="{57EEA561-7EC0-2F4E-9B59-D9EBB85E4D3B}" sibTransId="{3E5F5B34-2110-2848-ACAB-2BF0790A15A6}"/>
    <dgm:cxn modelId="{96855878-6045-704C-94ED-56605F075769}" srcId="{0957FE33-6119-1A47-93F9-F593FECBB469}" destId="{428186D8-11CC-B541-9A0B-49CB116EFAFF}" srcOrd="2" destOrd="0" parTransId="{AACE3FFC-4BF1-E44C-804F-AAF81EEC626F}" sibTransId="{069E4772-25FD-6D48-BBD1-90C89F3E48EC}"/>
    <dgm:cxn modelId="{08979182-DAAB-E84C-A7B9-2AA14F40504B}" type="presOf" srcId="{23587F73-E853-CF46-AB88-4D401FCB6366}" destId="{13335390-1FAD-E243-AEE1-2296EDED6A1E}" srcOrd="0" destOrd="2" presId="urn:microsoft.com/office/officeart/2005/8/layout/hList6"/>
    <dgm:cxn modelId="{A0215884-646B-FF4E-AD5B-82E7FAAF5955}" type="presOf" srcId="{D65F1011-347C-3A4C-9820-E61AA6C823B4}" destId="{9443CD37-60E7-CC4A-B880-08D3FFA3CAC4}" srcOrd="0" destOrd="2" presId="urn:microsoft.com/office/officeart/2005/8/layout/hList6"/>
    <dgm:cxn modelId="{A93E8F87-71EF-E64E-8C04-8936A681AF8C}" srcId="{2DFC2F98-46B9-F240-BD63-7555DA06852A}" destId="{E2ECEB5E-4F55-0948-AE29-A13DA18AE411}" srcOrd="1" destOrd="0" parTransId="{273808AE-8742-EC43-9B34-7B13CF98D680}" sibTransId="{B23A1B0E-CF9B-5C49-84C9-448BDA336E83}"/>
    <dgm:cxn modelId="{CAF8A38A-2A7F-0441-A99C-E8894D21EF01}" srcId="{8EF0E85E-1CB9-2146-98E0-0A75C11E4E72}" destId="{01292ADB-022F-4C49-8500-BF796197560C}" srcOrd="3" destOrd="0" parTransId="{6ED991B9-A398-CB42-BA29-F8B8B131B89A}" sibTransId="{1BAA435C-876E-0343-AB41-90E3411BF3A3}"/>
    <dgm:cxn modelId="{97B7F88F-89BF-294B-B551-EEA81B1049F9}" type="presOf" srcId="{F1D2EBCA-7299-F04F-B735-31FA2DC14FDF}" destId="{13335390-1FAD-E243-AEE1-2296EDED6A1E}" srcOrd="0" destOrd="6" presId="urn:microsoft.com/office/officeart/2005/8/layout/hList6"/>
    <dgm:cxn modelId="{FFE10E9D-EDFA-CF4C-BB90-529446CDFB8F}" type="presOf" srcId="{9A78CEDA-9E70-CF42-AD79-3FA2218B5A49}" destId="{12A4C26F-CECC-6443-8396-6DA4CA74BF9F}" srcOrd="0" destOrd="5" presId="urn:microsoft.com/office/officeart/2005/8/layout/hList6"/>
    <dgm:cxn modelId="{BB15BAA6-2425-EA46-89B7-29E547E03E6F}" srcId="{0957FE33-6119-1A47-93F9-F593FECBB469}" destId="{8EF0E85E-1CB9-2146-98E0-0A75C11E4E72}" srcOrd="0" destOrd="0" parTransId="{69716E2A-F646-E849-9AA8-5E43903B6E5D}" sibTransId="{74518E36-EA40-F94B-8D7C-772ED896DAB6}"/>
    <dgm:cxn modelId="{DC7113AC-E243-D740-918C-6AC8022EDD08}" srcId="{A0C7238A-284B-7C42-97F1-8047CA50DD36}" destId="{67E319B7-24EB-5445-8710-A77719380FBF}" srcOrd="3" destOrd="0" parTransId="{34CD6AF4-B562-5C4F-8F72-6DB3B3EF47E0}" sibTransId="{49C4E0C5-986E-9249-8AAC-8D1EC38E2113}"/>
    <dgm:cxn modelId="{8A5C51BB-9901-6F40-A878-B59E21A8F124}" type="presOf" srcId="{8EF0E85E-1CB9-2146-98E0-0A75C11E4E72}" destId="{12A4C26F-CECC-6443-8396-6DA4CA74BF9F}" srcOrd="0" destOrd="0" presId="urn:microsoft.com/office/officeart/2005/8/layout/hList6"/>
    <dgm:cxn modelId="{F918E6BD-6E69-7447-8367-2895A8C2C781}" srcId="{8EF0E85E-1CB9-2146-98E0-0A75C11E4E72}" destId="{F38F9D41-5CEC-454D-B598-27CC954C0679}" srcOrd="0" destOrd="0" parTransId="{D67A0A8C-F7AB-4D43-9784-FBF1A3D56ECB}" sibTransId="{79CE1B80-1BB0-5A4F-B26D-6BB6D7B7F21C}"/>
    <dgm:cxn modelId="{1823ABCF-8AB7-2146-B8B2-1B32931405A8}" srcId="{0957FE33-6119-1A47-93F9-F593FECBB469}" destId="{2DFC2F98-46B9-F240-BD63-7555DA06852A}" srcOrd="1" destOrd="0" parTransId="{9E058605-4A8F-BC49-8A6D-82FD9ABC29EC}" sibTransId="{6FCCDB5D-FB83-764A-8547-4582A4C4CE50}"/>
    <dgm:cxn modelId="{C4CD08D3-BF03-A546-9CE0-B3A771B4BE20}" srcId="{428186D8-11CC-B541-9A0B-49CB116EFAFF}" destId="{D65F1011-347C-3A4C-9820-E61AA6C823B4}" srcOrd="1" destOrd="0" parTransId="{4EA31E50-A341-E540-BFDB-BAC165FF5CE2}" sibTransId="{4901E705-C483-614C-82EC-AA7BF4823FFD}"/>
    <dgm:cxn modelId="{1F0173D4-2F49-B145-B4AC-084220DA865D}" srcId="{428186D8-11CC-B541-9A0B-49CB116EFAFF}" destId="{B440F1F1-5FD7-9241-A3F9-1C3EBD360CA0}" srcOrd="2" destOrd="0" parTransId="{B4AB422F-18A6-9A45-B139-78C5E92EEDD8}" sibTransId="{4557609A-4905-BF49-ACAE-D3F4F1F5A061}"/>
    <dgm:cxn modelId="{4B24A2D8-5833-0B40-81A0-FCFA8E93D783}" type="presOf" srcId="{F38F9D41-5CEC-454D-B598-27CC954C0679}" destId="{12A4C26F-CECC-6443-8396-6DA4CA74BF9F}" srcOrd="0" destOrd="1" presId="urn:microsoft.com/office/officeart/2005/8/layout/hList6"/>
    <dgm:cxn modelId="{72C0D7D9-839B-CA47-B5EC-24740CDAAC59}" srcId="{428186D8-11CC-B541-9A0B-49CB116EFAFF}" destId="{BD4A3DAD-ED67-4E49-B147-AEBF111027C6}" srcOrd="0" destOrd="0" parTransId="{2EF63279-DD18-7C4B-B81A-4C015F6BEF63}" sibTransId="{39E9C705-1216-9149-A51E-50729988639C}"/>
    <dgm:cxn modelId="{86D516DB-4EAB-FC44-8B1E-AC4DE50C6D74}" type="presOf" srcId="{2DFC2F98-46B9-F240-BD63-7555DA06852A}" destId="{DE1BA13B-1350-504C-97EC-1E0196A43CF2}" srcOrd="0" destOrd="0" presId="urn:microsoft.com/office/officeart/2005/8/layout/hList6"/>
    <dgm:cxn modelId="{84328DDE-8D45-094B-A579-52F323846EBF}" srcId="{428186D8-11CC-B541-9A0B-49CB116EFAFF}" destId="{71BFE311-EB8C-5D4C-97AC-B2345E55FBA7}" srcOrd="3" destOrd="0" parTransId="{34F5F3E1-5664-5F41-9430-6CAA82E1549D}" sibTransId="{C5568FC9-BE73-444E-BB52-69F95F85708C}"/>
    <dgm:cxn modelId="{0C49BFDF-72EC-404B-BEBB-8761FFF08B12}" type="presOf" srcId="{459FF554-345A-CE46-BAC5-99CBAC0807BE}" destId="{12A4C26F-CECC-6443-8396-6DA4CA74BF9F}" srcOrd="0" destOrd="2" presId="urn:microsoft.com/office/officeart/2005/8/layout/hList6"/>
    <dgm:cxn modelId="{675874EF-1238-0440-A0B8-5C822818C7DD}" srcId="{A0C7238A-284B-7C42-97F1-8047CA50DD36}" destId="{252D18A8-F253-C048-903F-6C7288D701F7}" srcOrd="4" destOrd="0" parTransId="{34E21419-0149-F94C-9E5B-944D7317C2EA}" sibTransId="{FF6AE4CB-C7A1-F64F-A56F-52ECCA2EF415}"/>
    <dgm:cxn modelId="{2B842DFB-ED23-2E49-A985-3D3075628147}" srcId="{8EF0E85E-1CB9-2146-98E0-0A75C11E4E72}" destId="{AA0DC317-311B-FB4B-85BC-737FB4F54CD3}" srcOrd="2" destOrd="0" parTransId="{64A48AA1-59DA-0546-88B6-004DFFB79458}" sibTransId="{5B9D6BD0-3E65-7A48-9AB7-992D1AA6BED9}"/>
    <dgm:cxn modelId="{A1CFAEFB-CC46-C545-B46E-B8E7AB7C49A6}" type="presOf" srcId="{30F464B3-2260-1444-AC6C-F9305A22C486}" destId="{DE1BA13B-1350-504C-97EC-1E0196A43CF2}" srcOrd="0" destOrd="3" presId="urn:microsoft.com/office/officeart/2005/8/layout/hList6"/>
    <dgm:cxn modelId="{FFC996FD-D225-6E46-B83F-87C055FFC1FB}" type="presOf" srcId="{A0C7238A-284B-7C42-97F1-8047CA50DD36}" destId="{13335390-1FAD-E243-AEE1-2296EDED6A1E}" srcOrd="0" destOrd="0" presId="urn:microsoft.com/office/officeart/2005/8/layout/hList6"/>
    <dgm:cxn modelId="{A0EB3F00-297A-6A44-817B-713C697B2B6F}" type="presParOf" srcId="{0B1B61CD-CF26-7245-9506-B07DC93AB250}" destId="{12A4C26F-CECC-6443-8396-6DA4CA74BF9F}" srcOrd="0" destOrd="0" presId="urn:microsoft.com/office/officeart/2005/8/layout/hList6"/>
    <dgm:cxn modelId="{8D808FBC-31AA-FE4F-9326-F333D973C532}" type="presParOf" srcId="{0B1B61CD-CF26-7245-9506-B07DC93AB250}" destId="{DD6AE01D-0734-9842-847C-CAB836078E4D}" srcOrd="1" destOrd="0" presId="urn:microsoft.com/office/officeart/2005/8/layout/hList6"/>
    <dgm:cxn modelId="{DEB3BB00-0AA4-6843-AE53-86A9EF699D02}" type="presParOf" srcId="{0B1B61CD-CF26-7245-9506-B07DC93AB250}" destId="{DE1BA13B-1350-504C-97EC-1E0196A43CF2}" srcOrd="2" destOrd="0" presId="urn:microsoft.com/office/officeart/2005/8/layout/hList6"/>
    <dgm:cxn modelId="{D0855F49-0A4E-4944-AEB7-DB1B0BCB4454}" type="presParOf" srcId="{0B1B61CD-CF26-7245-9506-B07DC93AB250}" destId="{9D7A576C-3BD2-864B-B39D-623B1454A5B5}" srcOrd="3" destOrd="0" presId="urn:microsoft.com/office/officeart/2005/8/layout/hList6"/>
    <dgm:cxn modelId="{11B7E983-463D-B747-B4A7-460371651468}" type="presParOf" srcId="{0B1B61CD-CF26-7245-9506-B07DC93AB250}" destId="{9443CD37-60E7-CC4A-B880-08D3FFA3CAC4}" srcOrd="4" destOrd="0" presId="urn:microsoft.com/office/officeart/2005/8/layout/hList6"/>
    <dgm:cxn modelId="{579AD94A-A1EE-C041-8AF6-977296E40BF2}" type="presParOf" srcId="{0B1B61CD-CF26-7245-9506-B07DC93AB250}" destId="{F22D35BB-E34E-1A48-A6C7-59454255F3D9}" srcOrd="5" destOrd="0" presId="urn:microsoft.com/office/officeart/2005/8/layout/hList6"/>
    <dgm:cxn modelId="{1EA92133-8ED3-3744-A8E4-18BD74227ED5}" type="presParOf" srcId="{0B1B61CD-CF26-7245-9506-B07DC93AB250}" destId="{13335390-1FAD-E243-AEE1-2296EDED6A1E}"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6A3941-506E-40C9-AD4A-E5BF839E38C7}">
      <dsp:nvSpPr>
        <dsp:cNvPr id="0" name=""/>
        <dsp:cNvSpPr/>
      </dsp:nvSpPr>
      <dsp:spPr>
        <a:xfrm>
          <a:off x="4487107" y="2709333"/>
          <a:ext cx="675382" cy="2055623"/>
        </a:xfrm>
        <a:custGeom>
          <a:avLst/>
          <a:gdLst/>
          <a:ahLst/>
          <a:cxnLst/>
          <a:rect l="0" t="0" r="0" b="0"/>
          <a:pathLst>
            <a:path>
              <a:moveTo>
                <a:pt x="0" y="0"/>
              </a:moveTo>
              <a:lnTo>
                <a:pt x="337691" y="0"/>
              </a:lnTo>
              <a:lnTo>
                <a:pt x="337691" y="2055623"/>
              </a:lnTo>
              <a:lnTo>
                <a:pt x="675382" y="2055623"/>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BO" sz="500" kern="1200"/>
        </a:p>
      </dsp:txBody>
      <dsp:txXfrm>
        <a:off x="4770705" y="3683052"/>
        <a:ext cx="108186" cy="108186"/>
      </dsp:txXfrm>
    </dsp:sp>
    <dsp:sp modelId="{A583064E-9F4A-4B13-8184-EE4F7D8DDC3F}">
      <dsp:nvSpPr>
        <dsp:cNvPr id="0" name=""/>
        <dsp:cNvSpPr/>
      </dsp:nvSpPr>
      <dsp:spPr>
        <a:xfrm>
          <a:off x="4487107" y="2709333"/>
          <a:ext cx="675382" cy="768690"/>
        </a:xfrm>
        <a:custGeom>
          <a:avLst/>
          <a:gdLst/>
          <a:ahLst/>
          <a:cxnLst/>
          <a:rect l="0" t="0" r="0" b="0"/>
          <a:pathLst>
            <a:path>
              <a:moveTo>
                <a:pt x="0" y="0"/>
              </a:moveTo>
              <a:lnTo>
                <a:pt x="337691" y="0"/>
              </a:lnTo>
              <a:lnTo>
                <a:pt x="337691" y="768690"/>
              </a:lnTo>
              <a:lnTo>
                <a:pt x="675382" y="768690"/>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es-BO" sz="300" kern="1200"/>
        </a:p>
      </dsp:txBody>
      <dsp:txXfrm>
        <a:off x="4799217" y="3068097"/>
        <a:ext cx="51162" cy="51162"/>
      </dsp:txXfrm>
    </dsp:sp>
    <dsp:sp modelId="{5AC55D8E-7112-402E-892A-382BDC8E5FDD}">
      <dsp:nvSpPr>
        <dsp:cNvPr id="0" name=""/>
        <dsp:cNvSpPr/>
      </dsp:nvSpPr>
      <dsp:spPr>
        <a:xfrm>
          <a:off x="4487107" y="2191090"/>
          <a:ext cx="675382" cy="518242"/>
        </a:xfrm>
        <a:custGeom>
          <a:avLst/>
          <a:gdLst/>
          <a:ahLst/>
          <a:cxnLst/>
          <a:rect l="0" t="0" r="0" b="0"/>
          <a:pathLst>
            <a:path>
              <a:moveTo>
                <a:pt x="0" y="518242"/>
              </a:moveTo>
              <a:lnTo>
                <a:pt x="337691" y="518242"/>
              </a:lnTo>
              <a:lnTo>
                <a:pt x="337691" y="0"/>
              </a:lnTo>
              <a:lnTo>
                <a:pt x="675382" y="0"/>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es-BO" sz="300" kern="1200"/>
        </a:p>
      </dsp:txBody>
      <dsp:txXfrm>
        <a:off x="4803516" y="2428929"/>
        <a:ext cx="42565" cy="42565"/>
      </dsp:txXfrm>
    </dsp:sp>
    <dsp:sp modelId="{9DA9EE7D-23C7-4D6A-BA0B-F1CC6983EBBB}">
      <dsp:nvSpPr>
        <dsp:cNvPr id="0" name=""/>
        <dsp:cNvSpPr/>
      </dsp:nvSpPr>
      <dsp:spPr>
        <a:xfrm>
          <a:off x="4487107" y="778933"/>
          <a:ext cx="675382" cy="1930400"/>
        </a:xfrm>
        <a:custGeom>
          <a:avLst/>
          <a:gdLst/>
          <a:ahLst/>
          <a:cxnLst/>
          <a:rect l="0" t="0" r="0" b="0"/>
          <a:pathLst>
            <a:path>
              <a:moveTo>
                <a:pt x="0" y="1930400"/>
              </a:moveTo>
              <a:lnTo>
                <a:pt x="337691" y="1930400"/>
              </a:lnTo>
              <a:lnTo>
                <a:pt x="337691" y="0"/>
              </a:lnTo>
              <a:lnTo>
                <a:pt x="675382" y="0"/>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BO" sz="500" kern="1200"/>
        </a:p>
      </dsp:txBody>
      <dsp:txXfrm>
        <a:off x="4773670" y="1693005"/>
        <a:ext cx="102256" cy="102256"/>
      </dsp:txXfrm>
    </dsp:sp>
    <dsp:sp modelId="{0AD713A1-19EC-484B-B660-95F7D7897ADD}">
      <dsp:nvSpPr>
        <dsp:cNvPr id="0" name=""/>
        <dsp:cNvSpPr/>
      </dsp:nvSpPr>
      <dsp:spPr>
        <a:xfrm rot="16200000">
          <a:off x="1263000" y="2194560"/>
          <a:ext cx="5418667" cy="1029546"/>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s-BO" sz="3200" kern="1200" dirty="0"/>
            <a:t>Mecanismos de transmisión</a:t>
          </a:r>
        </a:p>
      </dsp:txBody>
      <dsp:txXfrm>
        <a:off x="1263000" y="2194560"/>
        <a:ext cx="5418667" cy="1029546"/>
      </dsp:txXfrm>
    </dsp:sp>
    <dsp:sp modelId="{226331FC-760A-488A-A300-13D31C65CE60}">
      <dsp:nvSpPr>
        <dsp:cNvPr id="0" name=""/>
        <dsp:cNvSpPr/>
      </dsp:nvSpPr>
      <dsp:spPr>
        <a:xfrm>
          <a:off x="5162490" y="138936"/>
          <a:ext cx="3376913" cy="1279994"/>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BO" sz="1800" kern="1200" dirty="0"/>
            <a:t>Mercado laboral: pérdidas de empleo e ingresos laborales</a:t>
          </a:r>
        </a:p>
      </dsp:txBody>
      <dsp:txXfrm>
        <a:off x="5162490" y="138936"/>
        <a:ext cx="3376913" cy="1279994"/>
      </dsp:txXfrm>
    </dsp:sp>
    <dsp:sp modelId="{9D05493D-C8E6-4A80-9418-9A4276855BA4}">
      <dsp:nvSpPr>
        <dsp:cNvPr id="0" name=""/>
        <dsp:cNvSpPr/>
      </dsp:nvSpPr>
      <dsp:spPr>
        <a:xfrm>
          <a:off x="5162490" y="1676317"/>
          <a:ext cx="3376913" cy="1029546"/>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BO" sz="1800" kern="1200" dirty="0"/>
            <a:t>Caída en ingreso no laboral:  pérdida de remesas y beneficios de transferencias sociales </a:t>
          </a:r>
        </a:p>
      </dsp:txBody>
      <dsp:txXfrm>
        <a:off x="5162490" y="1676317"/>
        <a:ext cx="3376913" cy="1029546"/>
      </dsp:txXfrm>
    </dsp:sp>
    <dsp:sp modelId="{105FC8F7-F89D-4713-A286-C6B575F4516D}">
      <dsp:nvSpPr>
        <dsp:cNvPr id="0" name=""/>
        <dsp:cNvSpPr/>
      </dsp:nvSpPr>
      <dsp:spPr>
        <a:xfrm>
          <a:off x="5162490" y="2963250"/>
          <a:ext cx="3376913" cy="1029546"/>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BO" sz="1800" kern="1200" dirty="0"/>
            <a:t>Disrupciones de mercados </a:t>
          </a:r>
          <a:r>
            <a:rPr lang="es-BO" sz="1800" kern="1200" dirty="0">
              <a:sym typeface="Wingdings" panose="05000000000000000000" pitchFamily="2" charset="2"/>
            </a:rPr>
            <a:t></a:t>
          </a:r>
          <a:r>
            <a:rPr lang="es-BO" sz="1800" kern="1200" dirty="0"/>
            <a:t> aumento de precios y escasez de alimentos, o limitaciones en acceso a mercados </a:t>
          </a:r>
        </a:p>
      </dsp:txBody>
      <dsp:txXfrm>
        <a:off x="5162490" y="2963250"/>
        <a:ext cx="3376913" cy="1029546"/>
      </dsp:txXfrm>
    </dsp:sp>
    <dsp:sp modelId="{258A689E-B198-42CC-B33E-5017665ADCF6}">
      <dsp:nvSpPr>
        <dsp:cNvPr id="0" name=""/>
        <dsp:cNvSpPr/>
      </dsp:nvSpPr>
      <dsp:spPr>
        <a:xfrm>
          <a:off x="5162490" y="4250184"/>
          <a:ext cx="3376913" cy="1029546"/>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BO" sz="1800" kern="1200" dirty="0"/>
            <a:t>Acceso a servicios:          disrupciones en educación y   acceso a salud</a:t>
          </a:r>
        </a:p>
      </dsp:txBody>
      <dsp:txXfrm>
        <a:off x="5162490" y="4250184"/>
        <a:ext cx="3376913" cy="10295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A4C26F-CECC-6443-8396-6DA4CA74BF9F}">
      <dsp:nvSpPr>
        <dsp:cNvPr id="0" name=""/>
        <dsp:cNvSpPr/>
      </dsp:nvSpPr>
      <dsp:spPr>
        <a:xfrm rot="16200000">
          <a:off x="-1745944" y="1747903"/>
          <a:ext cx="5418667" cy="1922859"/>
        </a:xfrm>
        <a:prstGeom prst="flowChartManualOperati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4158" bIns="0" numCol="1" spcCol="1270" anchor="t" anchorCtr="0">
          <a:noAutofit/>
        </a:bodyPr>
        <a:lstStyle/>
        <a:p>
          <a:pPr marL="0" lvl="0" indent="0" algn="l" defTabSz="800100">
            <a:lnSpc>
              <a:spcPct val="90000"/>
            </a:lnSpc>
            <a:spcBef>
              <a:spcPct val="0"/>
            </a:spcBef>
            <a:spcAft>
              <a:spcPct val="35000"/>
            </a:spcAft>
            <a:buNone/>
          </a:pPr>
          <a:r>
            <a:rPr lang="en-US" sz="1800" kern="1200" dirty="0"/>
            <a:t>Bolivia</a:t>
          </a:r>
        </a:p>
        <a:p>
          <a:pPr marL="114300" lvl="1" indent="-114300" algn="l" defTabSz="622300">
            <a:lnSpc>
              <a:spcPct val="90000"/>
            </a:lnSpc>
            <a:spcBef>
              <a:spcPct val="0"/>
            </a:spcBef>
            <a:spcAft>
              <a:spcPct val="15000"/>
            </a:spcAft>
            <a:buChar char="•"/>
          </a:pPr>
          <a:r>
            <a:rPr lang="en-US" sz="1400" kern="1200" dirty="0"/>
            <a:t>Ronda 1: Entre el  </a:t>
          </a:r>
          <a:r>
            <a:rPr lang="en-US" sz="1400" b="0" i="0" u="none" kern="1200" dirty="0"/>
            <a:t>8 de mayo a 17 de mayo, </a:t>
          </a:r>
          <a:r>
            <a:rPr lang="en-US" sz="1400" b="0" i="0" u="none" kern="1200" dirty="0" err="1"/>
            <a:t>muestra</a:t>
          </a:r>
          <a:r>
            <a:rPr lang="en-US" sz="1400" b="0" i="0" u="none" kern="1200" dirty="0"/>
            <a:t> de 1075 </a:t>
          </a:r>
          <a:r>
            <a:rPr lang="en-US" sz="1400" b="0" i="0" u="none" kern="1200" dirty="0" err="1"/>
            <a:t>hogares</a:t>
          </a:r>
          <a:r>
            <a:rPr lang="en-US" sz="1400" b="0" i="0" u="none" kern="1200" dirty="0"/>
            <a:t>. </a:t>
          </a: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a:t>Ronda 2: Entre el </a:t>
          </a:r>
          <a:r>
            <a:rPr lang="en-US" sz="1400" b="0" i="0" u="none" kern="1200" dirty="0"/>
            <a:t>5 de </a:t>
          </a:r>
          <a:r>
            <a:rPr lang="en-US" sz="1400" b="0" i="0" u="none" kern="1200" dirty="0" err="1"/>
            <a:t>junio</a:t>
          </a:r>
          <a:r>
            <a:rPr lang="en-US" sz="1400" b="0" i="0" u="none" kern="1200" dirty="0"/>
            <a:t> a 15 de </a:t>
          </a:r>
          <a:r>
            <a:rPr lang="en-US" sz="1400" b="0" i="0" u="none" kern="1200" dirty="0" err="1"/>
            <a:t>junio</a:t>
          </a:r>
          <a:r>
            <a:rPr lang="en-US" sz="1400" b="0" i="0" u="none" kern="1200" dirty="0"/>
            <a:t>, </a:t>
          </a:r>
          <a:r>
            <a:rPr lang="en-US" sz="1400" b="0" i="0" u="none" kern="1200" dirty="0" err="1"/>
            <a:t>muestra</a:t>
          </a:r>
          <a:r>
            <a:rPr lang="en-US" sz="1400" b="0" i="0" u="none" kern="1200" dirty="0"/>
            <a:t> de 670 </a:t>
          </a:r>
          <a:r>
            <a:rPr lang="en-US" sz="1400" b="0" i="0" u="none" kern="1200" dirty="0" err="1"/>
            <a:t>hogares</a:t>
          </a:r>
          <a:r>
            <a:rPr lang="en-US" sz="1400" b="0" i="0" u="none" kern="1200" dirty="0"/>
            <a:t>. </a:t>
          </a: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err="1"/>
            <a:t>Representativa</a:t>
          </a:r>
          <a:r>
            <a:rPr lang="en-US" sz="1400" kern="1200" dirty="0"/>
            <a:t> del </a:t>
          </a:r>
          <a:r>
            <a:rPr lang="en-US" sz="1400" b="0" i="0" u="none" kern="1200" dirty="0"/>
            <a:t>85% de </a:t>
          </a:r>
          <a:r>
            <a:rPr lang="en-US" sz="1400" b="0" i="0" u="none" kern="1200" dirty="0" err="1"/>
            <a:t>hogares</a:t>
          </a:r>
          <a:r>
            <a:rPr lang="en-US" sz="1400" b="0" i="0" u="none" kern="1200" dirty="0"/>
            <a:t> con </a:t>
          </a:r>
          <a:r>
            <a:rPr lang="en-US" sz="1400" b="0" i="0" u="none" kern="1200" dirty="0" err="1"/>
            <a:t>celulares</a:t>
          </a:r>
          <a:endParaRPr lang="en-US" sz="1400" kern="1200" dirty="0"/>
        </a:p>
      </dsp:txBody>
      <dsp:txXfrm rot="5400000">
        <a:off x="1960" y="1083732"/>
        <a:ext cx="1922859" cy="3251201"/>
      </dsp:txXfrm>
    </dsp:sp>
    <dsp:sp modelId="{DE1BA13B-1350-504C-97EC-1E0196A43CF2}">
      <dsp:nvSpPr>
        <dsp:cNvPr id="0" name=""/>
        <dsp:cNvSpPr/>
      </dsp:nvSpPr>
      <dsp:spPr>
        <a:xfrm rot="16200000">
          <a:off x="321129" y="1747903"/>
          <a:ext cx="5418667" cy="1922859"/>
        </a:xfrm>
        <a:prstGeom prst="flowChartManualOperati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4158" bIns="0" numCol="1" spcCol="1270" anchor="t" anchorCtr="0">
          <a:noAutofit/>
        </a:bodyPr>
        <a:lstStyle/>
        <a:p>
          <a:pPr marL="0" lvl="0" indent="0" algn="l" defTabSz="800100">
            <a:lnSpc>
              <a:spcPct val="90000"/>
            </a:lnSpc>
            <a:spcBef>
              <a:spcPct val="0"/>
            </a:spcBef>
            <a:spcAft>
              <a:spcPct val="35000"/>
            </a:spcAft>
            <a:buNone/>
          </a:pPr>
          <a:r>
            <a:rPr lang="en-US" sz="1800" kern="1200" dirty="0"/>
            <a:t>Chile</a:t>
          </a:r>
        </a:p>
        <a:p>
          <a:pPr marL="114300" lvl="1" indent="-114300" algn="l" defTabSz="622300">
            <a:lnSpc>
              <a:spcPct val="90000"/>
            </a:lnSpc>
            <a:spcBef>
              <a:spcPct val="0"/>
            </a:spcBef>
            <a:spcAft>
              <a:spcPct val="15000"/>
            </a:spcAft>
            <a:buChar char="•"/>
          </a:pPr>
          <a:r>
            <a:rPr lang="es-CL" sz="1400" b="0" i="0" u="none" kern="1200" dirty="0"/>
            <a:t>Ronda1: Entre el </a:t>
          </a:r>
          <a:r>
            <a:rPr lang="es-BO" sz="1400" b="1" i="0" u="none" kern="1200" dirty="0"/>
            <a:t>20 de mayo y el 14 de junio, </a:t>
          </a:r>
          <a:r>
            <a:rPr lang="es-BO" sz="1400" b="0" i="0" u="none" kern="1200" dirty="0"/>
            <a:t>muestra de 1000 hogares.</a:t>
          </a: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b="0" i="0" u="none" kern="1200" dirty="0"/>
            <a:t>Ronda 2: Entre el </a:t>
          </a:r>
          <a:r>
            <a:rPr lang="en-US" sz="1400" b="1" i="0" u="none" kern="1200" dirty="0"/>
            <a:t>28 de </a:t>
          </a:r>
          <a:r>
            <a:rPr lang="en-US" sz="1400" b="1" i="0" u="none" kern="1200" dirty="0" err="1"/>
            <a:t>junio</a:t>
          </a:r>
          <a:r>
            <a:rPr lang="en-US" sz="1400" b="0" i="0" u="none" kern="1200" dirty="0"/>
            <a:t> y </a:t>
          </a:r>
          <a:r>
            <a:rPr lang="en-US" sz="1400" b="1" i="0" u="none" kern="1200" dirty="0"/>
            <a:t>el 14 de </a:t>
          </a:r>
          <a:r>
            <a:rPr lang="en-US" sz="1400" b="1" i="0" u="none" kern="1200" dirty="0" err="1"/>
            <a:t>julio</a:t>
          </a:r>
          <a:r>
            <a:rPr lang="en-US" sz="1400" b="1" i="0" u="none" kern="1200" dirty="0"/>
            <a:t>, </a:t>
          </a:r>
          <a:r>
            <a:rPr lang="en-US" sz="1400" b="0" i="0" u="none" kern="1200" dirty="0" err="1"/>
            <a:t>muestra</a:t>
          </a:r>
          <a:r>
            <a:rPr lang="en-US" sz="1400" b="0" i="0" u="none" kern="1200" dirty="0"/>
            <a:t> de 622 </a:t>
          </a:r>
          <a:r>
            <a:rPr lang="en-US" sz="1400" b="0" i="0" u="none" kern="1200" dirty="0" err="1"/>
            <a:t>hogares</a:t>
          </a:r>
          <a:r>
            <a:rPr lang="en-US" sz="1400" b="0" i="0" u="none" kern="1200" dirty="0"/>
            <a:t>.</a:t>
          </a: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err="1"/>
            <a:t>Representativa</a:t>
          </a:r>
          <a:r>
            <a:rPr lang="en-US" sz="1400" kern="1200" dirty="0"/>
            <a:t> del  </a:t>
          </a:r>
          <a:r>
            <a:rPr lang="en-US" sz="1400" b="0" i="0" u="none" kern="1200" dirty="0"/>
            <a:t>95% de </a:t>
          </a:r>
          <a:r>
            <a:rPr lang="en-US" sz="1400" b="0" i="0" u="none" kern="1200" dirty="0" err="1"/>
            <a:t>hogares</a:t>
          </a:r>
          <a:r>
            <a:rPr lang="en-US" sz="1400" b="0" i="0" u="none" kern="1200" dirty="0"/>
            <a:t> con </a:t>
          </a:r>
          <a:r>
            <a:rPr lang="en-US" sz="1400" b="0" i="0" u="none" kern="1200" dirty="0" err="1"/>
            <a:t>celulares</a:t>
          </a:r>
          <a:endParaRPr lang="en-US" sz="1400" kern="1200" dirty="0"/>
        </a:p>
      </dsp:txBody>
      <dsp:txXfrm rot="5400000">
        <a:off x="2069033" y="1083732"/>
        <a:ext cx="1922859" cy="3251201"/>
      </dsp:txXfrm>
    </dsp:sp>
    <dsp:sp modelId="{9443CD37-60E7-CC4A-B880-08D3FFA3CAC4}">
      <dsp:nvSpPr>
        <dsp:cNvPr id="0" name=""/>
        <dsp:cNvSpPr/>
      </dsp:nvSpPr>
      <dsp:spPr>
        <a:xfrm rot="16200000">
          <a:off x="2388203" y="1747903"/>
          <a:ext cx="5418667" cy="1922859"/>
        </a:xfrm>
        <a:prstGeom prst="flowChartManualOperati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4158" bIns="0" numCol="1" spcCol="1270" anchor="t" anchorCtr="0">
          <a:noAutofit/>
        </a:bodyPr>
        <a:lstStyle/>
        <a:p>
          <a:pPr marL="0" lvl="0" indent="0" algn="l" defTabSz="800100">
            <a:lnSpc>
              <a:spcPct val="90000"/>
            </a:lnSpc>
            <a:spcBef>
              <a:spcPct val="0"/>
            </a:spcBef>
            <a:spcAft>
              <a:spcPct val="35000"/>
            </a:spcAft>
            <a:buNone/>
          </a:pPr>
          <a:r>
            <a:rPr lang="en-US" sz="1800" kern="1200" dirty="0"/>
            <a:t>Ecuador</a:t>
          </a:r>
        </a:p>
        <a:p>
          <a:pPr marL="114300" lvl="1" indent="-114300" algn="l" defTabSz="622300">
            <a:lnSpc>
              <a:spcPct val="90000"/>
            </a:lnSpc>
            <a:spcBef>
              <a:spcPct val="0"/>
            </a:spcBef>
            <a:spcAft>
              <a:spcPct val="15000"/>
            </a:spcAft>
            <a:buChar char="•"/>
          </a:pPr>
          <a:r>
            <a:rPr lang="en-US" sz="1400" kern="1200" dirty="0"/>
            <a:t>Ronda 1: Entre el </a:t>
          </a:r>
          <a:r>
            <a:rPr lang="en-US" sz="1400" b="0" i="0" u="none" kern="1200" dirty="0"/>
            <a:t>8 de mayo a 17 de mayo, </a:t>
          </a:r>
          <a:r>
            <a:rPr lang="en-US" sz="1400" b="0" i="0" u="none" kern="1200" dirty="0" err="1"/>
            <a:t>muestra</a:t>
          </a:r>
          <a:r>
            <a:rPr lang="en-US" sz="1400" b="0" i="0" u="none" kern="1200" dirty="0"/>
            <a:t> de 1227 </a:t>
          </a:r>
          <a:r>
            <a:rPr lang="en-US" sz="1400" b="0" i="0" u="none" kern="1200" dirty="0" err="1"/>
            <a:t>hogares</a:t>
          </a:r>
          <a:r>
            <a:rPr lang="en-US" sz="1400" b="0" i="0" u="none" kern="1200" dirty="0"/>
            <a:t>. </a:t>
          </a: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a:t>Ronda 2: Entre el </a:t>
          </a:r>
          <a:r>
            <a:rPr lang="en-US" sz="1400" b="0" i="0" u="none" kern="1200" dirty="0"/>
            <a:t>5 de </a:t>
          </a:r>
          <a:r>
            <a:rPr lang="en-US" sz="1400" b="0" i="0" u="none" kern="1200" dirty="0" err="1"/>
            <a:t>junio</a:t>
          </a:r>
          <a:r>
            <a:rPr lang="en-US" sz="1400" b="0" i="0" u="none" kern="1200" dirty="0"/>
            <a:t> a 15 de </a:t>
          </a:r>
          <a:r>
            <a:rPr lang="en-US" sz="1400" b="0" i="0" u="none" kern="1200" dirty="0" err="1"/>
            <a:t>junio</a:t>
          </a:r>
          <a:r>
            <a:rPr lang="en-US" sz="1400" b="0" i="0" u="none" kern="1200" dirty="0"/>
            <a:t>, </a:t>
          </a:r>
          <a:r>
            <a:rPr lang="en-US" sz="1400" b="0" i="0" u="none" kern="1200" dirty="0" err="1"/>
            <a:t>muestra</a:t>
          </a:r>
          <a:r>
            <a:rPr lang="en-US" sz="1400" b="0" i="0" u="none" kern="1200" dirty="0"/>
            <a:t> de 1025 </a:t>
          </a:r>
          <a:r>
            <a:rPr lang="en-US" sz="1400" b="0" i="0" u="none" kern="1200" dirty="0" err="1"/>
            <a:t>hogares</a:t>
          </a:r>
          <a:r>
            <a:rPr lang="en-US" sz="1400" b="0" i="0" u="none" kern="1200" dirty="0"/>
            <a:t>. </a:t>
          </a: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err="1"/>
            <a:t>Representativa</a:t>
          </a:r>
          <a:r>
            <a:rPr lang="en-US" sz="1400" kern="1200" dirty="0"/>
            <a:t> del </a:t>
          </a:r>
          <a:r>
            <a:rPr lang="en-US" sz="1400" b="0" i="0" u="none" kern="1200" dirty="0"/>
            <a:t>95%  </a:t>
          </a:r>
          <a:r>
            <a:rPr lang="en-US" sz="1400" b="0" i="0" u="none" kern="1200" dirty="0" err="1"/>
            <a:t>hogares</a:t>
          </a:r>
          <a:r>
            <a:rPr lang="en-US" sz="1400" b="0" i="0" u="none" kern="1200" dirty="0"/>
            <a:t> con </a:t>
          </a:r>
          <a:r>
            <a:rPr lang="en-US" sz="1400" b="0" i="0" u="none" kern="1200" dirty="0" err="1"/>
            <a:t>celulares</a:t>
          </a:r>
          <a:r>
            <a:rPr lang="en-US" sz="1400" b="0" i="0" u="none" kern="1200" dirty="0"/>
            <a:t>. </a:t>
          </a:r>
          <a:r>
            <a:rPr lang="en-US" sz="1400" kern="1200" dirty="0"/>
            <a:t> </a:t>
          </a:r>
        </a:p>
      </dsp:txBody>
      <dsp:txXfrm rot="5400000">
        <a:off x="4136107" y="1083732"/>
        <a:ext cx="1922859" cy="3251201"/>
      </dsp:txXfrm>
    </dsp:sp>
    <dsp:sp modelId="{13335390-1FAD-E243-AEE1-2296EDED6A1E}">
      <dsp:nvSpPr>
        <dsp:cNvPr id="0" name=""/>
        <dsp:cNvSpPr/>
      </dsp:nvSpPr>
      <dsp:spPr>
        <a:xfrm rot="16200000">
          <a:off x="4455277" y="1747903"/>
          <a:ext cx="5418667" cy="1922859"/>
        </a:xfrm>
        <a:prstGeom prst="flowChartManualOperati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4158" bIns="0" numCol="1" spcCol="1270" anchor="t" anchorCtr="0">
          <a:noAutofit/>
        </a:bodyPr>
        <a:lstStyle/>
        <a:p>
          <a:pPr marL="0" lvl="0" indent="0" algn="l" defTabSz="800100">
            <a:lnSpc>
              <a:spcPct val="90000"/>
            </a:lnSpc>
            <a:spcBef>
              <a:spcPct val="0"/>
            </a:spcBef>
            <a:spcAft>
              <a:spcPct val="35000"/>
            </a:spcAft>
            <a:buNone/>
          </a:pPr>
          <a:r>
            <a:rPr lang="en-US" sz="1800" kern="1200" dirty="0"/>
            <a:t>Perú</a:t>
          </a:r>
        </a:p>
        <a:p>
          <a:pPr marL="114300" lvl="1" indent="-114300" algn="l" defTabSz="622300">
            <a:lnSpc>
              <a:spcPct val="90000"/>
            </a:lnSpc>
            <a:spcBef>
              <a:spcPct val="0"/>
            </a:spcBef>
            <a:spcAft>
              <a:spcPct val="15000"/>
            </a:spcAft>
            <a:buChar char="•"/>
          </a:pPr>
          <a:r>
            <a:rPr lang="en-US" sz="1400" kern="1200" dirty="0"/>
            <a:t>Ronda 1: Entre el </a:t>
          </a:r>
          <a:r>
            <a:rPr lang="en-US" sz="1400" b="1" i="0" u="none" kern="1200" dirty="0"/>
            <a:t>21 de mayo y el 01 de </a:t>
          </a:r>
          <a:r>
            <a:rPr lang="en-US" sz="1400" b="1" i="0" u="none" kern="1200" dirty="0" err="1"/>
            <a:t>junio</a:t>
          </a:r>
          <a:r>
            <a:rPr lang="en-US" sz="1400" b="1" i="0" u="none" kern="1200" dirty="0"/>
            <a:t>, </a:t>
          </a:r>
          <a:r>
            <a:rPr lang="en-US" sz="1400" b="0" i="0" u="none" kern="1200" dirty="0" err="1"/>
            <a:t>muestra</a:t>
          </a:r>
          <a:r>
            <a:rPr lang="en-US" sz="1400" b="0" i="0" u="none" kern="1200" dirty="0"/>
            <a:t> de 1000 </a:t>
          </a:r>
          <a:r>
            <a:rPr lang="en-US" sz="1400" b="0" i="0" u="none" kern="1200" dirty="0" err="1"/>
            <a:t>hogares</a:t>
          </a:r>
          <a:r>
            <a:rPr lang="en-US" sz="1400" b="0" i="0" u="none" kern="1200" dirty="0"/>
            <a:t>.</a:t>
          </a: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a:t>Ronda 2: Entre el </a:t>
          </a:r>
          <a:r>
            <a:rPr lang="en-US" sz="1400" b="1" i="0" u="none" kern="1200" dirty="0"/>
            <a:t>19 de </a:t>
          </a:r>
          <a:r>
            <a:rPr lang="en-US" sz="1400" b="1" i="0" u="none" kern="1200" dirty="0" err="1"/>
            <a:t>junio</a:t>
          </a:r>
          <a:r>
            <a:rPr lang="en-US" sz="1400" b="0" i="0" u="none" kern="1200" dirty="0"/>
            <a:t> y </a:t>
          </a:r>
          <a:r>
            <a:rPr lang="en-US" sz="1400" b="1" i="0" u="none" kern="1200" dirty="0"/>
            <a:t>el 28 de </a:t>
          </a:r>
          <a:r>
            <a:rPr lang="en-US" sz="1400" b="1" i="0" u="none" kern="1200" dirty="0" err="1"/>
            <a:t>junio</a:t>
          </a:r>
          <a:r>
            <a:rPr lang="en-US" sz="1400" b="1" i="0" u="none" kern="1200" dirty="0"/>
            <a:t>, </a:t>
          </a:r>
          <a:r>
            <a:rPr lang="en-US" sz="1400" b="0" i="0" u="none" kern="1200" dirty="0" err="1"/>
            <a:t>muestra</a:t>
          </a:r>
          <a:r>
            <a:rPr lang="en-US" sz="1400" b="0" i="0" u="none" kern="1200" dirty="0"/>
            <a:t> de 841 </a:t>
          </a:r>
          <a:r>
            <a:rPr lang="en-US" sz="1400" b="0" i="0" u="none" kern="1200" dirty="0" err="1"/>
            <a:t>hogares</a:t>
          </a:r>
          <a:r>
            <a:rPr lang="en-US" sz="1400" b="0" i="0" u="none" kern="1200" dirty="0"/>
            <a:t>.</a:t>
          </a:r>
          <a:endParaRPr lang="en-US" sz="1400" b="0" kern="1200" dirty="0"/>
        </a:p>
        <a:p>
          <a:pPr marL="114300" lvl="1" indent="-114300" algn="l" defTabSz="622300">
            <a:lnSpc>
              <a:spcPct val="90000"/>
            </a:lnSpc>
            <a:spcBef>
              <a:spcPct val="0"/>
            </a:spcBef>
            <a:spcAft>
              <a:spcPct val="15000"/>
            </a:spcAft>
            <a:buChar char="•"/>
          </a:pPr>
          <a:endParaRPr lang="en-US" sz="1400" b="0" kern="1200" dirty="0"/>
        </a:p>
        <a:p>
          <a:pPr marL="114300" lvl="1" indent="-114300" algn="l" defTabSz="622300">
            <a:lnSpc>
              <a:spcPct val="90000"/>
            </a:lnSpc>
            <a:spcBef>
              <a:spcPct val="0"/>
            </a:spcBef>
            <a:spcAft>
              <a:spcPct val="15000"/>
            </a:spcAft>
            <a:buChar char="•"/>
          </a:pPr>
          <a:r>
            <a:rPr lang="en-US" sz="1400" b="0" kern="1200" dirty="0" err="1"/>
            <a:t>Representativa</a:t>
          </a:r>
          <a:r>
            <a:rPr lang="en-US" sz="1400" b="0" kern="1200" dirty="0"/>
            <a:t> del </a:t>
          </a:r>
          <a:r>
            <a:rPr lang="en-US" sz="1400" b="0" i="0" u="none" kern="1200" dirty="0"/>
            <a:t>90% </a:t>
          </a:r>
          <a:r>
            <a:rPr lang="en-US" sz="1400" b="0" i="0" u="none" kern="1200" dirty="0" err="1"/>
            <a:t>hogares</a:t>
          </a:r>
          <a:r>
            <a:rPr lang="en-US" sz="1400" b="0" i="0" u="none" kern="1200" dirty="0"/>
            <a:t> con </a:t>
          </a:r>
          <a:r>
            <a:rPr lang="en-US" sz="1400" b="0" i="0" u="none" kern="1200" dirty="0" err="1"/>
            <a:t>celulares</a:t>
          </a:r>
          <a:r>
            <a:rPr lang="en-US" sz="1400" b="0" kern="1200" dirty="0"/>
            <a:t> </a:t>
          </a:r>
        </a:p>
        <a:p>
          <a:pPr marL="114300" lvl="1" indent="-114300" algn="l" defTabSz="622300">
            <a:lnSpc>
              <a:spcPct val="90000"/>
            </a:lnSpc>
            <a:spcBef>
              <a:spcPct val="0"/>
            </a:spcBef>
            <a:spcAft>
              <a:spcPct val="15000"/>
            </a:spcAft>
            <a:buChar char="•"/>
          </a:pPr>
          <a:endParaRPr lang="en-US" sz="1400" kern="1200" dirty="0"/>
        </a:p>
      </dsp:txBody>
      <dsp:txXfrm rot="5400000">
        <a:off x="6203181" y="1083732"/>
        <a:ext cx="1922859" cy="3251201"/>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3B3F11-8A48-C54D-8330-DC2AF49C12C9}" type="datetimeFigureOut">
              <a:rPr lang="en-PE" smtClean="0"/>
              <a:t>07/30/2020</a:t>
            </a:fld>
            <a:endParaRPr lang="en-P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8B3E2C-DE5A-654A-B301-6F982F3DECF7}" type="slidenum">
              <a:rPr lang="en-PE" smtClean="0"/>
              <a:t>‹#›</a:t>
            </a:fld>
            <a:endParaRPr lang="en-PE"/>
          </a:p>
        </p:txBody>
      </p:sp>
    </p:spTree>
    <p:extLst>
      <p:ext uri="{BB962C8B-B14F-4D97-AF65-F5344CB8AC3E}">
        <p14:creationId xmlns:p14="http://schemas.microsoft.com/office/powerpoint/2010/main" val="2001489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E"/>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1B97A6-234A-C948-BA2C-6354693599EC}" type="slidenum">
              <a:rPr kumimoji="0" lang="en-PE" sz="1200" b="0" i="0" u="none" strike="noStrike" kern="1200" cap="none" spc="0" normalizeH="0" baseline="0" noProof="0" smtClean="0">
                <a:ln>
                  <a:noFill/>
                </a:ln>
                <a:solidFill>
                  <a:prstClr val="black"/>
                </a:solidFill>
                <a:effectLst/>
                <a:uLnTx/>
                <a:uFillTx/>
                <a:latin typeface="Garamon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PE" sz="1200" b="0" i="0" u="none" strike="noStrike" kern="1200" cap="none" spc="0" normalizeH="0" baseline="0" noProof="0">
              <a:ln>
                <a:noFill/>
              </a:ln>
              <a:solidFill>
                <a:prstClr val="black"/>
              </a:solidFill>
              <a:effectLst/>
              <a:uLnTx/>
              <a:uFillTx/>
              <a:latin typeface="Garamond"/>
              <a:ea typeface="+mn-ea"/>
              <a:cs typeface="+mn-cs"/>
            </a:endParaRPr>
          </a:p>
        </p:txBody>
      </p:sp>
    </p:spTree>
    <p:extLst>
      <p:ext uri="{BB962C8B-B14F-4D97-AF65-F5344CB8AC3E}">
        <p14:creationId xmlns:p14="http://schemas.microsoft.com/office/powerpoint/2010/main" val="861893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E"/>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1B97A6-234A-C948-BA2C-6354693599EC}" type="slidenum">
              <a:rPr kumimoji="0" lang="en-PE" sz="1200" b="0" i="0" u="none" strike="noStrike" kern="1200" cap="none" spc="0" normalizeH="0" baseline="0" noProof="0" smtClean="0">
                <a:ln>
                  <a:noFill/>
                </a:ln>
                <a:solidFill>
                  <a:prstClr val="black"/>
                </a:solidFill>
                <a:effectLst/>
                <a:uLnTx/>
                <a:uFillTx/>
                <a:latin typeface="Garamon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PE" sz="1200" b="0" i="0" u="none" strike="noStrike" kern="1200" cap="none" spc="0" normalizeH="0" baseline="0" noProof="0">
              <a:ln>
                <a:noFill/>
              </a:ln>
              <a:solidFill>
                <a:prstClr val="black"/>
              </a:solidFill>
              <a:effectLst/>
              <a:uLnTx/>
              <a:uFillTx/>
              <a:latin typeface="Garamond"/>
              <a:ea typeface="+mn-ea"/>
              <a:cs typeface="+mn-cs"/>
            </a:endParaRPr>
          </a:p>
        </p:txBody>
      </p:sp>
    </p:spTree>
    <p:extLst>
      <p:ext uri="{BB962C8B-B14F-4D97-AF65-F5344CB8AC3E}">
        <p14:creationId xmlns:p14="http://schemas.microsoft.com/office/powerpoint/2010/main" val="3623470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E"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1B97A6-234A-C948-BA2C-6354693599EC}" type="slidenum">
              <a:rPr kumimoji="0" lang="en-PE" sz="1200" b="0" i="0" u="none" strike="noStrike" kern="1200" cap="none" spc="0" normalizeH="0" baseline="0" noProof="0" smtClean="0">
                <a:ln>
                  <a:noFill/>
                </a:ln>
                <a:solidFill>
                  <a:prstClr val="black"/>
                </a:solidFill>
                <a:effectLst/>
                <a:uLnTx/>
                <a:uFillTx/>
                <a:latin typeface="Garamon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PE" sz="1200" b="0" i="0" u="none" strike="noStrike" kern="1200" cap="none" spc="0" normalizeH="0" baseline="0" noProof="0">
              <a:ln>
                <a:noFill/>
              </a:ln>
              <a:solidFill>
                <a:prstClr val="black"/>
              </a:solidFill>
              <a:effectLst/>
              <a:uLnTx/>
              <a:uFillTx/>
              <a:latin typeface="Garamond"/>
              <a:ea typeface="+mn-ea"/>
              <a:cs typeface="+mn-cs"/>
            </a:endParaRPr>
          </a:p>
        </p:txBody>
      </p:sp>
    </p:spTree>
    <p:extLst>
      <p:ext uri="{BB962C8B-B14F-4D97-AF65-F5344CB8AC3E}">
        <p14:creationId xmlns:p14="http://schemas.microsoft.com/office/powerpoint/2010/main" val="1817590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E"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1B97A6-234A-C948-BA2C-6354693599EC}" type="slidenum">
              <a:rPr kumimoji="0" lang="en-PE" sz="1200" b="0" i="0" u="none" strike="noStrike" kern="1200" cap="none" spc="0" normalizeH="0" baseline="0" noProof="0" smtClean="0">
                <a:ln>
                  <a:noFill/>
                </a:ln>
                <a:solidFill>
                  <a:prstClr val="black"/>
                </a:solidFill>
                <a:effectLst/>
                <a:uLnTx/>
                <a:uFillTx/>
                <a:latin typeface="Garamon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PE" sz="1200" b="0" i="0" u="none" strike="noStrike" kern="1200" cap="none" spc="0" normalizeH="0" baseline="0" noProof="0">
              <a:ln>
                <a:noFill/>
              </a:ln>
              <a:solidFill>
                <a:prstClr val="black"/>
              </a:solidFill>
              <a:effectLst/>
              <a:uLnTx/>
              <a:uFillTx/>
              <a:latin typeface="Garamond"/>
              <a:ea typeface="+mn-ea"/>
              <a:cs typeface="+mn-cs"/>
            </a:endParaRPr>
          </a:p>
        </p:txBody>
      </p:sp>
    </p:spTree>
    <p:extLst>
      <p:ext uri="{BB962C8B-B14F-4D97-AF65-F5344CB8AC3E}">
        <p14:creationId xmlns:p14="http://schemas.microsoft.com/office/powerpoint/2010/main" val="3555148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E"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1B97A6-234A-C948-BA2C-6354693599EC}" type="slidenum">
              <a:rPr kumimoji="0" lang="en-PE" sz="1200" b="0" i="0" u="none" strike="noStrike" kern="1200" cap="none" spc="0" normalizeH="0" baseline="0" noProof="0" smtClean="0">
                <a:ln>
                  <a:noFill/>
                </a:ln>
                <a:solidFill>
                  <a:prstClr val="black"/>
                </a:solidFill>
                <a:effectLst/>
                <a:uLnTx/>
                <a:uFillTx/>
                <a:latin typeface="Garamon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PE" sz="1200" b="0" i="0" u="none" strike="noStrike" kern="1200" cap="none" spc="0" normalizeH="0" baseline="0" noProof="0">
              <a:ln>
                <a:noFill/>
              </a:ln>
              <a:solidFill>
                <a:prstClr val="black"/>
              </a:solidFill>
              <a:effectLst/>
              <a:uLnTx/>
              <a:uFillTx/>
              <a:latin typeface="Garamond"/>
              <a:ea typeface="+mn-ea"/>
              <a:cs typeface="+mn-cs"/>
            </a:endParaRPr>
          </a:p>
        </p:txBody>
      </p:sp>
    </p:spTree>
    <p:extLst>
      <p:ext uri="{BB962C8B-B14F-4D97-AF65-F5344CB8AC3E}">
        <p14:creationId xmlns:p14="http://schemas.microsoft.com/office/powerpoint/2010/main" val="4132874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E"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1B97A6-234A-C948-BA2C-6354693599EC}" type="slidenum">
              <a:rPr kumimoji="0" lang="en-PE" sz="1200" b="0" i="0" u="none" strike="noStrike" kern="1200" cap="none" spc="0" normalizeH="0" baseline="0" noProof="0" smtClean="0">
                <a:ln>
                  <a:noFill/>
                </a:ln>
                <a:solidFill>
                  <a:prstClr val="black"/>
                </a:solidFill>
                <a:effectLst/>
                <a:uLnTx/>
                <a:uFillTx/>
                <a:latin typeface="Garamon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PE" sz="1200" b="0" i="0" u="none" strike="noStrike" kern="1200" cap="none" spc="0" normalizeH="0" baseline="0" noProof="0">
              <a:ln>
                <a:noFill/>
              </a:ln>
              <a:solidFill>
                <a:prstClr val="black"/>
              </a:solidFill>
              <a:effectLst/>
              <a:uLnTx/>
              <a:uFillTx/>
              <a:latin typeface="Garamond"/>
              <a:ea typeface="+mn-ea"/>
              <a:cs typeface="+mn-cs"/>
            </a:endParaRPr>
          </a:p>
        </p:txBody>
      </p:sp>
    </p:spTree>
    <p:extLst>
      <p:ext uri="{BB962C8B-B14F-4D97-AF65-F5344CB8AC3E}">
        <p14:creationId xmlns:p14="http://schemas.microsoft.com/office/powerpoint/2010/main" val="467765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82BE0-D257-4864-9216-180CF2F142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BO"/>
          </a:p>
        </p:txBody>
      </p:sp>
      <p:sp>
        <p:nvSpPr>
          <p:cNvPr id="3" name="Subtitle 2">
            <a:extLst>
              <a:ext uri="{FF2B5EF4-FFF2-40B4-BE49-F238E27FC236}">
                <a16:creationId xmlns:a16="http://schemas.microsoft.com/office/drawing/2014/main" id="{6D781C7C-766A-4A6E-9777-925F2D9805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BO"/>
          </a:p>
        </p:txBody>
      </p:sp>
      <p:sp>
        <p:nvSpPr>
          <p:cNvPr id="4" name="Date Placeholder 3">
            <a:extLst>
              <a:ext uri="{FF2B5EF4-FFF2-40B4-BE49-F238E27FC236}">
                <a16:creationId xmlns:a16="http://schemas.microsoft.com/office/drawing/2014/main" id="{924660ED-188E-48EF-B82B-06F9312CA564}"/>
              </a:ext>
            </a:extLst>
          </p:cNvPr>
          <p:cNvSpPr>
            <a:spLocks noGrp="1"/>
          </p:cNvSpPr>
          <p:nvPr>
            <p:ph type="dt" sz="half" idx="10"/>
          </p:nvPr>
        </p:nvSpPr>
        <p:spPr/>
        <p:txBody>
          <a:bodyPr/>
          <a:lstStyle/>
          <a:p>
            <a:fld id="{328E5ED6-169A-4DF1-A0F7-E5B5C8DB3503}" type="datetimeFigureOut">
              <a:rPr lang="es-BO" smtClean="0"/>
              <a:t>30/7/2020</a:t>
            </a:fld>
            <a:endParaRPr lang="es-BO"/>
          </a:p>
        </p:txBody>
      </p:sp>
      <p:sp>
        <p:nvSpPr>
          <p:cNvPr id="5" name="Footer Placeholder 4">
            <a:extLst>
              <a:ext uri="{FF2B5EF4-FFF2-40B4-BE49-F238E27FC236}">
                <a16:creationId xmlns:a16="http://schemas.microsoft.com/office/drawing/2014/main" id="{0D89066F-788B-4A23-8941-1341B790ADA0}"/>
              </a:ext>
            </a:extLst>
          </p:cNvPr>
          <p:cNvSpPr>
            <a:spLocks noGrp="1"/>
          </p:cNvSpPr>
          <p:nvPr>
            <p:ph type="ftr" sz="quarter" idx="11"/>
          </p:nvPr>
        </p:nvSpPr>
        <p:spPr/>
        <p:txBody>
          <a:bodyPr/>
          <a:lstStyle/>
          <a:p>
            <a:endParaRPr lang="es-BO"/>
          </a:p>
        </p:txBody>
      </p:sp>
      <p:sp>
        <p:nvSpPr>
          <p:cNvPr id="6" name="Slide Number Placeholder 5">
            <a:extLst>
              <a:ext uri="{FF2B5EF4-FFF2-40B4-BE49-F238E27FC236}">
                <a16:creationId xmlns:a16="http://schemas.microsoft.com/office/drawing/2014/main" id="{43685324-6177-4745-80FC-7CC28EDF629D}"/>
              </a:ext>
            </a:extLst>
          </p:cNvPr>
          <p:cNvSpPr>
            <a:spLocks noGrp="1"/>
          </p:cNvSpPr>
          <p:nvPr>
            <p:ph type="sldNum" sz="quarter" idx="12"/>
          </p:nvPr>
        </p:nvSpPr>
        <p:spPr/>
        <p:txBody>
          <a:bodyPr/>
          <a:lstStyle/>
          <a:p>
            <a:fld id="{F402B195-29C4-459C-8990-CE8BAA568114}" type="slidenum">
              <a:rPr lang="es-BO" smtClean="0"/>
              <a:t>‹#›</a:t>
            </a:fld>
            <a:endParaRPr lang="es-BO"/>
          </a:p>
        </p:txBody>
      </p:sp>
    </p:spTree>
    <p:extLst>
      <p:ext uri="{BB962C8B-B14F-4D97-AF65-F5344CB8AC3E}">
        <p14:creationId xmlns:p14="http://schemas.microsoft.com/office/powerpoint/2010/main" val="3724424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4CE5E-61AE-400A-9579-98AA890CC941}"/>
              </a:ext>
            </a:extLst>
          </p:cNvPr>
          <p:cNvSpPr>
            <a:spLocks noGrp="1"/>
          </p:cNvSpPr>
          <p:nvPr>
            <p:ph type="title"/>
          </p:nvPr>
        </p:nvSpPr>
        <p:spPr/>
        <p:txBody>
          <a:bodyPr/>
          <a:lstStyle/>
          <a:p>
            <a:r>
              <a:rPr lang="en-US"/>
              <a:t>Click to edit Master title style</a:t>
            </a:r>
            <a:endParaRPr lang="es-BO"/>
          </a:p>
        </p:txBody>
      </p:sp>
      <p:sp>
        <p:nvSpPr>
          <p:cNvPr id="3" name="Vertical Text Placeholder 2">
            <a:extLst>
              <a:ext uri="{FF2B5EF4-FFF2-40B4-BE49-F238E27FC236}">
                <a16:creationId xmlns:a16="http://schemas.microsoft.com/office/drawing/2014/main" id="{5203D262-4107-41DD-B6A1-3CEA9867633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Date Placeholder 3">
            <a:extLst>
              <a:ext uri="{FF2B5EF4-FFF2-40B4-BE49-F238E27FC236}">
                <a16:creationId xmlns:a16="http://schemas.microsoft.com/office/drawing/2014/main" id="{E11619A4-4176-426F-9057-CEE2EED201E2}"/>
              </a:ext>
            </a:extLst>
          </p:cNvPr>
          <p:cNvSpPr>
            <a:spLocks noGrp="1"/>
          </p:cNvSpPr>
          <p:nvPr>
            <p:ph type="dt" sz="half" idx="10"/>
          </p:nvPr>
        </p:nvSpPr>
        <p:spPr/>
        <p:txBody>
          <a:bodyPr/>
          <a:lstStyle/>
          <a:p>
            <a:fld id="{328E5ED6-169A-4DF1-A0F7-E5B5C8DB3503}" type="datetimeFigureOut">
              <a:rPr lang="es-BO" smtClean="0"/>
              <a:t>30/7/2020</a:t>
            </a:fld>
            <a:endParaRPr lang="es-BO"/>
          </a:p>
        </p:txBody>
      </p:sp>
      <p:sp>
        <p:nvSpPr>
          <p:cNvPr id="5" name="Footer Placeholder 4">
            <a:extLst>
              <a:ext uri="{FF2B5EF4-FFF2-40B4-BE49-F238E27FC236}">
                <a16:creationId xmlns:a16="http://schemas.microsoft.com/office/drawing/2014/main" id="{B730AF1E-788C-426D-93BE-42FD361E77E3}"/>
              </a:ext>
            </a:extLst>
          </p:cNvPr>
          <p:cNvSpPr>
            <a:spLocks noGrp="1"/>
          </p:cNvSpPr>
          <p:nvPr>
            <p:ph type="ftr" sz="quarter" idx="11"/>
          </p:nvPr>
        </p:nvSpPr>
        <p:spPr/>
        <p:txBody>
          <a:bodyPr/>
          <a:lstStyle/>
          <a:p>
            <a:endParaRPr lang="es-BO"/>
          </a:p>
        </p:txBody>
      </p:sp>
      <p:sp>
        <p:nvSpPr>
          <p:cNvPr id="6" name="Slide Number Placeholder 5">
            <a:extLst>
              <a:ext uri="{FF2B5EF4-FFF2-40B4-BE49-F238E27FC236}">
                <a16:creationId xmlns:a16="http://schemas.microsoft.com/office/drawing/2014/main" id="{3979E89B-3C1A-47E7-86C2-60F7EEE571EB}"/>
              </a:ext>
            </a:extLst>
          </p:cNvPr>
          <p:cNvSpPr>
            <a:spLocks noGrp="1"/>
          </p:cNvSpPr>
          <p:nvPr>
            <p:ph type="sldNum" sz="quarter" idx="12"/>
          </p:nvPr>
        </p:nvSpPr>
        <p:spPr/>
        <p:txBody>
          <a:bodyPr/>
          <a:lstStyle/>
          <a:p>
            <a:fld id="{F402B195-29C4-459C-8990-CE8BAA568114}" type="slidenum">
              <a:rPr lang="es-BO" smtClean="0"/>
              <a:t>‹#›</a:t>
            </a:fld>
            <a:endParaRPr lang="es-BO"/>
          </a:p>
        </p:txBody>
      </p:sp>
    </p:spTree>
    <p:extLst>
      <p:ext uri="{BB962C8B-B14F-4D97-AF65-F5344CB8AC3E}">
        <p14:creationId xmlns:p14="http://schemas.microsoft.com/office/powerpoint/2010/main" val="214652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2A7148-A05D-4686-88D5-C26412AEEE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BO"/>
          </a:p>
        </p:txBody>
      </p:sp>
      <p:sp>
        <p:nvSpPr>
          <p:cNvPr id="3" name="Vertical Text Placeholder 2">
            <a:extLst>
              <a:ext uri="{FF2B5EF4-FFF2-40B4-BE49-F238E27FC236}">
                <a16:creationId xmlns:a16="http://schemas.microsoft.com/office/drawing/2014/main" id="{5474A10A-F11C-43BE-9AE1-2B5702C103C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Date Placeholder 3">
            <a:extLst>
              <a:ext uri="{FF2B5EF4-FFF2-40B4-BE49-F238E27FC236}">
                <a16:creationId xmlns:a16="http://schemas.microsoft.com/office/drawing/2014/main" id="{EF6E841D-AE9D-4494-8274-629739F7E284}"/>
              </a:ext>
            </a:extLst>
          </p:cNvPr>
          <p:cNvSpPr>
            <a:spLocks noGrp="1"/>
          </p:cNvSpPr>
          <p:nvPr>
            <p:ph type="dt" sz="half" idx="10"/>
          </p:nvPr>
        </p:nvSpPr>
        <p:spPr/>
        <p:txBody>
          <a:bodyPr/>
          <a:lstStyle/>
          <a:p>
            <a:fld id="{328E5ED6-169A-4DF1-A0F7-E5B5C8DB3503}" type="datetimeFigureOut">
              <a:rPr lang="es-BO" smtClean="0"/>
              <a:t>30/7/2020</a:t>
            </a:fld>
            <a:endParaRPr lang="es-BO"/>
          </a:p>
        </p:txBody>
      </p:sp>
      <p:sp>
        <p:nvSpPr>
          <p:cNvPr id="5" name="Footer Placeholder 4">
            <a:extLst>
              <a:ext uri="{FF2B5EF4-FFF2-40B4-BE49-F238E27FC236}">
                <a16:creationId xmlns:a16="http://schemas.microsoft.com/office/drawing/2014/main" id="{24834F01-D7F6-4843-B7E6-1FAC90C7A2AF}"/>
              </a:ext>
            </a:extLst>
          </p:cNvPr>
          <p:cNvSpPr>
            <a:spLocks noGrp="1"/>
          </p:cNvSpPr>
          <p:nvPr>
            <p:ph type="ftr" sz="quarter" idx="11"/>
          </p:nvPr>
        </p:nvSpPr>
        <p:spPr/>
        <p:txBody>
          <a:bodyPr/>
          <a:lstStyle/>
          <a:p>
            <a:endParaRPr lang="es-BO"/>
          </a:p>
        </p:txBody>
      </p:sp>
      <p:sp>
        <p:nvSpPr>
          <p:cNvPr id="6" name="Slide Number Placeholder 5">
            <a:extLst>
              <a:ext uri="{FF2B5EF4-FFF2-40B4-BE49-F238E27FC236}">
                <a16:creationId xmlns:a16="http://schemas.microsoft.com/office/drawing/2014/main" id="{817A7B14-90E8-4E46-8AE7-D9ECD16CA016}"/>
              </a:ext>
            </a:extLst>
          </p:cNvPr>
          <p:cNvSpPr>
            <a:spLocks noGrp="1"/>
          </p:cNvSpPr>
          <p:nvPr>
            <p:ph type="sldNum" sz="quarter" idx="12"/>
          </p:nvPr>
        </p:nvSpPr>
        <p:spPr/>
        <p:txBody>
          <a:bodyPr/>
          <a:lstStyle/>
          <a:p>
            <a:fld id="{F402B195-29C4-459C-8990-CE8BAA568114}" type="slidenum">
              <a:rPr lang="es-BO" smtClean="0"/>
              <a:t>‹#›</a:t>
            </a:fld>
            <a:endParaRPr lang="es-BO"/>
          </a:p>
        </p:txBody>
      </p:sp>
    </p:spTree>
    <p:extLst>
      <p:ext uri="{BB962C8B-B14F-4D97-AF65-F5344CB8AC3E}">
        <p14:creationId xmlns:p14="http://schemas.microsoft.com/office/powerpoint/2010/main" val="2883141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96938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2578A-8C9A-4396-9C1D-D2DEAB93254F}"/>
              </a:ext>
            </a:extLst>
          </p:cNvPr>
          <p:cNvSpPr>
            <a:spLocks noGrp="1"/>
          </p:cNvSpPr>
          <p:nvPr>
            <p:ph type="title"/>
          </p:nvPr>
        </p:nvSpPr>
        <p:spPr/>
        <p:txBody>
          <a:bodyPr/>
          <a:lstStyle/>
          <a:p>
            <a:r>
              <a:rPr lang="en-US"/>
              <a:t>Click to edit Master title style</a:t>
            </a:r>
            <a:endParaRPr lang="es-BO"/>
          </a:p>
        </p:txBody>
      </p:sp>
      <p:sp>
        <p:nvSpPr>
          <p:cNvPr id="3" name="Content Placeholder 2">
            <a:extLst>
              <a:ext uri="{FF2B5EF4-FFF2-40B4-BE49-F238E27FC236}">
                <a16:creationId xmlns:a16="http://schemas.microsoft.com/office/drawing/2014/main" id="{EBFD8F7E-E5B9-4704-B5AA-DEBE70A11AC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Date Placeholder 3">
            <a:extLst>
              <a:ext uri="{FF2B5EF4-FFF2-40B4-BE49-F238E27FC236}">
                <a16:creationId xmlns:a16="http://schemas.microsoft.com/office/drawing/2014/main" id="{467AB410-1E87-41F1-B5FE-6D96AA50452A}"/>
              </a:ext>
            </a:extLst>
          </p:cNvPr>
          <p:cNvSpPr>
            <a:spLocks noGrp="1"/>
          </p:cNvSpPr>
          <p:nvPr>
            <p:ph type="dt" sz="half" idx="10"/>
          </p:nvPr>
        </p:nvSpPr>
        <p:spPr/>
        <p:txBody>
          <a:bodyPr/>
          <a:lstStyle/>
          <a:p>
            <a:fld id="{328E5ED6-169A-4DF1-A0F7-E5B5C8DB3503}" type="datetimeFigureOut">
              <a:rPr lang="es-BO" smtClean="0"/>
              <a:t>30/7/2020</a:t>
            </a:fld>
            <a:endParaRPr lang="es-BO"/>
          </a:p>
        </p:txBody>
      </p:sp>
      <p:sp>
        <p:nvSpPr>
          <p:cNvPr id="5" name="Footer Placeholder 4">
            <a:extLst>
              <a:ext uri="{FF2B5EF4-FFF2-40B4-BE49-F238E27FC236}">
                <a16:creationId xmlns:a16="http://schemas.microsoft.com/office/drawing/2014/main" id="{AF74E01A-E797-4C8F-804C-39361CD970EC}"/>
              </a:ext>
            </a:extLst>
          </p:cNvPr>
          <p:cNvSpPr>
            <a:spLocks noGrp="1"/>
          </p:cNvSpPr>
          <p:nvPr>
            <p:ph type="ftr" sz="quarter" idx="11"/>
          </p:nvPr>
        </p:nvSpPr>
        <p:spPr/>
        <p:txBody>
          <a:bodyPr/>
          <a:lstStyle/>
          <a:p>
            <a:endParaRPr lang="es-BO"/>
          </a:p>
        </p:txBody>
      </p:sp>
      <p:sp>
        <p:nvSpPr>
          <p:cNvPr id="6" name="Slide Number Placeholder 5">
            <a:extLst>
              <a:ext uri="{FF2B5EF4-FFF2-40B4-BE49-F238E27FC236}">
                <a16:creationId xmlns:a16="http://schemas.microsoft.com/office/drawing/2014/main" id="{4BDD2D18-1079-4376-8F0E-F3D074B42547}"/>
              </a:ext>
            </a:extLst>
          </p:cNvPr>
          <p:cNvSpPr>
            <a:spLocks noGrp="1"/>
          </p:cNvSpPr>
          <p:nvPr>
            <p:ph type="sldNum" sz="quarter" idx="12"/>
          </p:nvPr>
        </p:nvSpPr>
        <p:spPr/>
        <p:txBody>
          <a:bodyPr/>
          <a:lstStyle/>
          <a:p>
            <a:fld id="{F402B195-29C4-459C-8990-CE8BAA568114}" type="slidenum">
              <a:rPr lang="es-BO" smtClean="0"/>
              <a:t>‹#›</a:t>
            </a:fld>
            <a:endParaRPr lang="es-BO"/>
          </a:p>
        </p:txBody>
      </p:sp>
    </p:spTree>
    <p:extLst>
      <p:ext uri="{BB962C8B-B14F-4D97-AF65-F5344CB8AC3E}">
        <p14:creationId xmlns:p14="http://schemas.microsoft.com/office/powerpoint/2010/main" val="1655490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F0D18-68E8-488B-97AB-0EB0B9158B89}"/>
              </a:ext>
            </a:extLst>
          </p:cNvPr>
          <p:cNvSpPr>
            <a:spLocks noGrp="1"/>
          </p:cNvSpPr>
          <p:nvPr>
            <p:ph type="title"/>
          </p:nvPr>
        </p:nvSpPr>
        <p:spPr>
          <a:xfrm>
            <a:off x="831850" y="1709738"/>
            <a:ext cx="10515600" cy="2852737"/>
          </a:xfrm>
        </p:spPr>
        <p:txBody>
          <a:bodyPr anchor="ctr"/>
          <a:lstStyle>
            <a:lvl1pPr>
              <a:defRPr sz="6000"/>
            </a:lvl1pPr>
          </a:lstStyle>
          <a:p>
            <a:r>
              <a:rPr lang="en-US" dirty="0"/>
              <a:t>Click to edit Master title style</a:t>
            </a:r>
            <a:endParaRPr lang="es-BO" dirty="0"/>
          </a:p>
        </p:txBody>
      </p:sp>
      <p:sp>
        <p:nvSpPr>
          <p:cNvPr id="3" name="Text Placeholder 2">
            <a:extLst>
              <a:ext uri="{FF2B5EF4-FFF2-40B4-BE49-F238E27FC236}">
                <a16:creationId xmlns:a16="http://schemas.microsoft.com/office/drawing/2014/main" id="{D6C2F290-5927-4C81-961F-B676EB043E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793D346-21F2-4C11-96EA-239F55BE2FE0}"/>
              </a:ext>
            </a:extLst>
          </p:cNvPr>
          <p:cNvSpPr>
            <a:spLocks noGrp="1"/>
          </p:cNvSpPr>
          <p:nvPr>
            <p:ph type="dt" sz="half" idx="10"/>
          </p:nvPr>
        </p:nvSpPr>
        <p:spPr/>
        <p:txBody>
          <a:bodyPr/>
          <a:lstStyle/>
          <a:p>
            <a:fld id="{328E5ED6-169A-4DF1-A0F7-E5B5C8DB3503}" type="datetimeFigureOut">
              <a:rPr lang="es-BO" smtClean="0"/>
              <a:t>30/7/2020</a:t>
            </a:fld>
            <a:endParaRPr lang="es-BO"/>
          </a:p>
        </p:txBody>
      </p:sp>
      <p:sp>
        <p:nvSpPr>
          <p:cNvPr id="5" name="Footer Placeholder 4">
            <a:extLst>
              <a:ext uri="{FF2B5EF4-FFF2-40B4-BE49-F238E27FC236}">
                <a16:creationId xmlns:a16="http://schemas.microsoft.com/office/drawing/2014/main" id="{13B29BE0-73A3-4DD5-B2D4-4315731A0073}"/>
              </a:ext>
            </a:extLst>
          </p:cNvPr>
          <p:cNvSpPr>
            <a:spLocks noGrp="1"/>
          </p:cNvSpPr>
          <p:nvPr>
            <p:ph type="ftr" sz="quarter" idx="11"/>
          </p:nvPr>
        </p:nvSpPr>
        <p:spPr/>
        <p:txBody>
          <a:bodyPr/>
          <a:lstStyle/>
          <a:p>
            <a:endParaRPr lang="es-BO"/>
          </a:p>
        </p:txBody>
      </p:sp>
      <p:sp>
        <p:nvSpPr>
          <p:cNvPr id="6" name="Slide Number Placeholder 5">
            <a:extLst>
              <a:ext uri="{FF2B5EF4-FFF2-40B4-BE49-F238E27FC236}">
                <a16:creationId xmlns:a16="http://schemas.microsoft.com/office/drawing/2014/main" id="{01674AB5-BC89-42B1-B6D5-50FCD623B0D5}"/>
              </a:ext>
            </a:extLst>
          </p:cNvPr>
          <p:cNvSpPr>
            <a:spLocks noGrp="1"/>
          </p:cNvSpPr>
          <p:nvPr>
            <p:ph type="sldNum" sz="quarter" idx="12"/>
          </p:nvPr>
        </p:nvSpPr>
        <p:spPr/>
        <p:txBody>
          <a:bodyPr/>
          <a:lstStyle/>
          <a:p>
            <a:fld id="{F402B195-29C4-459C-8990-CE8BAA568114}" type="slidenum">
              <a:rPr lang="es-BO" smtClean="0"/>
              <a:t>‹#›</a:t>
            </a:fld>
            <a:endParaRPr lang="es-BO"/>
          </a:p>
        </p:txBody>
      </p:sp>
    </p:spTree>
    <p:extLst>
      <p:ext uri="{BB962C8B-B14F-4D97-AF65-F5344CB8AC3E}">
        <p14:creationId xmlns:p14="http://schemas.microsoft.com/office/powerpoint/2010/main" val="4110693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29BDD-A59A-400B-B104-02CE3FB469DF}"/>
              </a:ext>
            </a:extLst>
          </p:cNvPr>
          <p:cNvSpPr>
            <a:spLocks noGrp="1"/>
          </p:cNvSpPr>
          <p:nvPr>
            <p:ph type="title"/>
          </p:nvPr>
        </p:nvSpPr>
        <p:spPr/>
        <p:txBody>
          <a:bodyPr/>
          <a:lstStyle/>
          <a:p>
            <a:r>
              <a:rPr lang="en-US"/>
              <a:t>Click to edit Master title style</a:t>
            </a:r>
            <a:endParaRPr lang="es-BO"/>
          </a:p>
        </p:txBody>
      </p:sp>
      <p:sp>
        <p:nvSpPr>
          <p:cNvPr id="3" name="Content Placeholder 2">
            <a:extLst>
              <a:ext uri="{FF2B5EF4-FFF2-40B4-BE49-F238E27FC236}">
                <a16:creationId xmlns:a16="http://schemas.microsoft.com/office/drawing/2014/main" id="{86DF80B4-A3EA-4E55-B683-42419914A44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Content Placeholder 3">
            <a:extLst>
              <a:ext uri="{FF2B5EF4-FFF2-40B4-BE49-F238E27FC236}">
                <a16:creationId xmlns:a16="http://schemas.microsoft.com/office/drawing/2014/main" id="{A5F7B341-AC76-42A1-B900-3E582CD396D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5" name="Date Placeholder 4">
            <a:extLst>
              <a:ext uri="{FF2B5EF4-FFF2-40B4-BE49-F238E27FC236}">
                <a16:creationId xmlns:a16="http://schemas.microsoft.com/office/drawing/2014/main" id="{58495F95-84FC-4685-9CE6-690AE0CFAB2E}"/>
              </a:ext>
            </a:extLst>
          </p:cNvPr>
          <p:cNvSpPr>
            <a:spLocks noGrp="1"/>
          </p:cNvSpPr>
          <p:nvPr>
            <p:ph type="dt" sz="half" idx="10"/>
          </p:nvPr>
        </p:nvSpPr>
        <p:spPr/>
        <p:txBody>
          <a:bodyPr/>
          <a:lstStyle/>
          <a:p>
            <a:fld id="{328E5ED6-169A-4DF1-A0F7-E5B5C8DB3503}" type="datetimeFigureOut">
              <a:rPr lang="es-BO" smtClean="0"/>
              <a:t>30/7/2020</a:t>
            </a:fld>
            <a:endParaRPr lang="es-BO"/>
          </a:p>
        </p:txBody>
      </p:sp>
      <p:sp>
        <p:nvSpPr>
          <p:cNvPr id="6" name="Footer Placeholder 5">
            <a:extLst>
              <a:ext uri="{FF2B5EF4-FFF2-40B4-BE49-F238E27FC236}">
                <a16:creationId xmlns:a16="http://schemas.microsoft.com/office/drawing/2014/main" id="{A2AC7385-347F-4677-8C1D-A4445A1F20B4}"/>
              </a:ext>
            </a:extLst>
          </p:cNvPr>
          <p:cNvSpPr>
            <a:spLocks noGrp="1"/>
          </p:cNvSpPr>
          <p:nvPr>
            <p:ph type="ftr" sz="quarter" idx="11"/>
          </p:nvPr>
        </p:nvSpPr>
        <p:spPr/>
        <p:txBody>
          <a:bodyPr/>
          <a:lstStyle/>
          <a:p>
            <a:endParaRPr lang="es-BO"/>
          </a:p>
        </p:txBody>
      </p:sp>
      <p:sp>
        <p:nvSpPr>
          <p:cNvPr id="7" name="Slide Number Placeholder 6">
            <a:extLst>
              <a:ext uri="{FF2B5EF4-FFF2-40B4-BE49-F238E27FC236}">
                <a16:creationId xmlns:a16="http://schemas.microsoft.com/office/drawing/2014/main" id="{46C82900-6058-4FE0-AF7B-975D8AA8DCA2}"/>
              </a:ext>
            </a:extLst>
          </p:cNvPr>
          <p:cNvSpPr>
            <a:spLocks noGrp="1"/>
          </p:cNvSpPr>
          <p:nvPr>
            <p:ph type="sldNum" sz="quarter" idx="12"/>
          </p:nvPr>
        </p:nvSpPr>
        <p:spPr/>
        <p:txBody>
          <a:bodyPr/>
          <a:lstStyle/>
          <a:p>
            <a:fld id="{F402B195-29C4-459C-8990-CE8BAA568114}" type="slidenum">
              <a:rPr lang="es-BO" smtClean="0"/>
              <a:t>‹#›</a:t>
            </a:fld>
            <a:endParaRPr lang="es-BO"/>
          </a:p>
        </p:txBody>
      </p:sp>
    </p:spTree>
    <p:extLst>
      <p:ext uri="{BB962C8B-B14F-4D97-AF65-F5344CB8AC3E}">
        <p14:creationId xmlns:p14="http://schemas.microsoft.com/office/powerpoint/2010/main" val="390474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0CAA5-CD5C-440E-A24F-4C2A78375932}"/>
              </a:ext>
            </a:extLst>
          </p:cNvPr>
          <p:cNvSpPr>
            <a:spLocks noGrp="1"/>
          </p:cNvSpPr>
          <p:nvPr>
            <p:ph type="title"/>
          </p:nvPr>
        </p:nvSpPr>
        <p:spPr>
          <a:xfrm>
            <a:off x="839788" y="365125"/>
            <a:ext cx="10515600" cy="1325563"/>
          </a:xfrm>
        </p:spPr>
        <p:txBody>
          <a:bodyPr/>
          <a:lstStyle/>
          <a:p>
            <a:r>
              <a:rPr lang="en-US"/>
              <a:t>Click to edit Master title style</a:t>
            </a:r>
            <a:endParaRPr lang="es-BO"/>
          </a:p>
        </p:txBody>
      </p:sp>
      <p:sp>
        <p:nvSpPr>
          <p:cNvPr id="3" name="Text Placeholder 2">
            <a:extLst>
              <a:ext uri="{FF2B5EF4-FFF2-40B4-BE49-F238E27FC236}">
                <a16:creationId xmlns:a16="http://schemas.microsoft.com/office/drawing/2014/main" id="{F3A735F7-402E-4304-BB25-62A8CB99DB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0311B49-89F3-4160-B130-CA7985506D5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5" name="Text Placeholder 4">
            <a:extLst>
              <a:ext uri="{FF2B5EF4-FFF2-40B4-BE49-F238E27FC236}">
                <a16:creationId xmlns:a16="http://schemas.microsoft.com/office/drawing/2014/main" id="{FE3A3970-D0DB-4D24-8140-F30C1AF60C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6516C8B-04BB-4FD0-82DD-352E66F8E15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7" name="Date Placeholder 6">
            <a:extLst>
              <a:ext uri="{FF2B5EF4-FFF2-40B4-BE49-F238E27FC236}">
                <a16:creationId xmlns:a16="http://schemas.microsoft.com/office/drawing/2014/main" id="{8A797055-EE19-4F4F-B162-718654B30A13}"/>
              </a:ext>
            </a:extLst>
          </p:cNvPr>
          <p:cNvSpPr>
            <a:spLocks noGrp="1"/>
          </p:cNvSpPr>
          <p:nvPr>
            <p:ph type="dt" sz="half" idx="10"/>
          </p:nvPr>
        </p:nvSpPr>
        <p:spPr/>
        <p:txBody>
          <a:bodyPr/>
          <a:lstStyle/>
          <a:p>
            <a:fld id="{328E5ED6-169A-4DF1-A0F7-E5B5C8DB3503}" type="datetimeFigureOut">
              <a:rPr lang="es-BO" smtClean="0"/>
              <a:t>30/7/2020</a:t>
            </a:fld>
            <a:endParaRPr lang="es-BO"/>
          </a:p>
        </p:txBody>
      </p:sp>
      <p:sp>
        <p:nvSpPr>
          <p:cNvPr id="8" name="Footer Placeholder 7">
            <a:extLst>
              <a:ext uri="{FF2B5EF4-FFF2-40B4-BE49-F238E27FC236}">
                <a16:creationId xmlns:a16="http://schemas.microsoft.com/office/drawing/2014/main" id="{5420D12B-4FB9-49FC-A963-A1311E400A5B}"/>
              </a:ext>
            </a:extLst>
          </p:cNvPr>
          <p:cNvSpPr>
            <a:spLocks noGrp="1"/>
          </p:cNvSpPr>
          <p:nvPr>
            <p:ph type="ftr" sz="quarter" idx="11"/>
          </p:nvPr>
        </p:nvSpPr>
        <p:spPr/>
        <p:txBody>
          <a:bodyPr/>
          <a:lstStyle/>
          <a:p>
            <a:endParaRPr lang="es-BO"/>
          </a:p>
        </p:txBody>
      </p:sp>
      <p:sp>
        <p:nvSpPr>
          <p:cNvPr id="9" name="Slide Number Placeholder 8">
            <a:extLst>
              <a:ext uri="{FF2B5EF4-FFF2-40B4-BE49-F238E27FC236}">
                <a16:creationId xmlns:a16="http://schemas.microsoft.com/office/drawing/2014/main" id="{DC247A2F-0776-4815-9FCE-5812CD16356A}"/>
              </a:ext>
            </a:extLst>
          </p:cNvPr>
          <p:cNvSpPr>
            <a:spLocks noGrp="1"/>
          </p:cNvSpPr>
          <p:nvPr>
            <p:ph type="sldNum" sz="quarter" idx="12"/>
          </p:nvPr>
        </p:nvSpPr>
        <p:spPr/>
        <p:txBody>
          <a:bodyPr/>
          <a:lstStyle/>
          <a:p>
            <a:fld id="{F402B195-29C4-459C-8990-CE8BAA568114}" type="slidenum">
              <a:rPr lang="es-BO" smtClean="0"/>
              <a:t>‹#›</a:t>
            </a:fld>
            <a:endParaRPr lang="es-BO"/>
          </a:p>
        </p:txBody>
      </p:sp>
    </p:spTree>
    <p:extLst>
      <p:ext uri="{BB962C8B-B14F-4D97-AF65-F5344CB8AC3E}">
        <p14:creationId xmlns:p14="http://schemas.microsoft.com/office/powerpoint/2010/main" val="3703314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179E-DCC4-4003-83B3-65AF23B4DD19}"/>
              </a:ext>
            </a:extLst>
          </p:cNvPr>
          <p:cNvSpPr>
            <a:spLocks noGrp="1"/>
          </p:cNvSpPr>
          <p:nvPr>
            <p:ph type="title"/>
          </p:nvPr>
        </p:nvSpPr>
        <p:spPr/>
        <p:txBody>
          <a:bodyPr/>
          <a:lstStyle/>
          <a:p>
            <a:r>
              <a:rPr lang="en-US"/>
              <a:t>Click to edit Master title style</a:t>
            </a:r>
            <a:endParaRPr lang="es-BO"/>
          </a:p>
        </p:txBody>
      </p:sp>
      <p:sp>
        <p:nvSpPr>
          <p:cNvPr id="3" name="Date Placeholder 2">
            <a:extLst>
              <a:ext uri="{FF2B5EF4-FFF2-40B4-BE49-F238E27FC236}">
                <a16:creationId xmlns:a16="http://schemas.microsoft.com/office/drawing/2014/main" id="{C3CE6A33-5EC6-49D9-B96F-759B6F86AB31}"/>
              </a:ext>
            </a:extLst>
          </p:cNvPr>
          <p:cNvSpPr>
            <a:spLocks noGrp="1"/>
          </p:cNvSpPr>
          <p:nvPr>
            <p:ph type="dt" sz="half" idx="10"/>
          </p:nvPr>
        </p:nvSpPr>
        <p:spPr/>
        <p:txBody>
          <a:bodyPr/>
          <a:lstStyle/>
          <a:p>
            <a:fld id="{328E5ED6-169A-4DF1-A0F7-E5B5C8DB3503}" type="datetimeFigureOut">
              <a:rPr lang="es-BO" smtClean="0"/>
              <a:t>30/7/2020</a:t>
            </a:fld>
            <a:endParaRPr lang="es-BO"/>
          </a:p>
        </p:txBody>
      </p:sp>
      <p:sp>
        <p:nvSpPr>
          <p:cNvPr id="4" name="Footer Placeholder 3">
            <a:extLst>
              <a:ext uri="{FF2B5EF4-FFF2-40B4-BE49-F238E27FC236}">
                <a16:creationId xmlns:a16="http://schemas.microsoft.com/office/drawing/2014/main" id="{AFBFEF23-E1E6-42D6-B99C-58D99C84A850}"/>
              </a:ext>
            </a:extLst>
          </p:cNvPr>
          <p:cNvSpPr>
            <a:spLocks noGrp="1"/>
          </p:cNvSpPr>
          <p:nvPr>
            <p:ph type="ftr" sz="quarter" idx="11"/>
          </p:nvPr>
        </p:nvSpPr>
        <p:spPr/>
        <p:txBody>
          <a:bodyPr/>
          <a:lstStyle/>
          <a:p>
            <a:endParaRPr lang="es-BO"/>
          </a:p>
        </p:txBody>
      </p:sp>
      <p:sp>
        <p:nvSpPr>
          <p:cNvPr id="5" name="Slide Number Placeholder 4">
            <a:extLst>
              <a:ext uri="{FF2B5EF4-FFF2-40B4-BE49-F238E27FC236}">
                <a16:creationId xmlns:a16="http://schemas.microsoft.com/office/drawing/2014/main" id="{0496CE64-9DF0-4B6D-B062-38296A2EA170}"/>
              </a:ext>
            </a:extLst>
          </p:cNvPr>
          <p:cNvSpPr>
            <a:spLocks noGrp="1"/>
          </p:cNvSpPr>
          <p:nvPr>
            <p:ph type="sldNum" sz="quarter" idx="12"/>
          </p:nvPr>
        </p:nvSpPr>
        <p:spPr/>
        <p:txBody>
          <a:bodyPr/>
          <a:lstStyle/>
          <a:p>
            <a:fld id="{F402B195-29C4-459C-8990-CE8BAA568114}" type="slidenum">
              <a:rPr lang="es-BO" smtClean="0"/>
              <a:t>‹#›</a:t>
            </a:fld>
            <a:endParaRPr lang="es-BO"/>
          </a:p>
        </p:txBody>
      </p:sp>
    </p:spTree>
    <p:extLst>
      <p:ext uri="{BB962C8B-B14F-4D97-AF65-F5344CB8AC3E}">
        <p14:creationId xmlns:p14="http://schemas.microsoft.com/office/powerpoint/2010/main" val="1183132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C59DE5-5376-42E6-989D-9E97762E2291}"/>
              </a:ext>
            </a:extLst>
          </p:cNvPr>
          <p:cNvSpPr>
            <a:spLocks noGrp="1"/>
          </p:cNvSpPr>
          <p:nvPr>
            <p:ph type="dt" sz="half" idx="10"/>
          </p:nvPr>
        </p:nvSpPr>
        <p:spPr/>
        <p:txBody>
          <a:bodyPr/>
          <a:lstStyle/>
          <a:p>
            <a:fld id="{328E5ED6-169A-4DF1-A0F7-E5B5C8DB3503}" type="datetimeFigureOut">
              <a:rPr lang="es-BO" smtClean="0"/>
              <a:t>30/7/2020</a:t>
            </a:fld>
            <a:endParaRPr lang="es-BO"/>
          </a:p>
        </p:txBody>
      </p:sp>
      <p:sp>
        <p:nvSpPr>
          <p:cNvPr id="3" name="Footer Placeholder 2">
            <a:extLst>
              <a:ext uri="{FF2B5EF4-FFF2-40B4-BE49-F238E27FC236}">
                <a16:creationId xmlns:a16="http://schemas.microsoft.com/office/drawing/2014/main" id="{009E3A3E-2E5F-4A71-809E-A6201E897D6A}"/>
              </a:ext>
            </a:extLst>
          </p:cNvPr>
          <p:cNvSpPr>
            <a:spLocks noGrp="1"/>
          </p:cNvSpPr>
          <p:nvPr>
            <p:ph type="ftr" sz="quarter" idx="11"/>
          </p:nvPr>
        </p:nvSpPr>
        <p:spPr/>
        <p:txBody>
          <a:bodyPr/>
          <a:lstStyle/>
          <a:p>
            <a:endParaRPr lang="es-BO"/>
          </a:p>
        </p:txBody>
      </p:sp>
      <p:sp>
        <p:nvSpPr>
          <p:cNvPr id="4" name="Slide Number Placeholder 3">
            <a:extLst>
              <a:ext uri="{FF2B5EF4-FFF2-40B4-BE49-F238E27FC236}">
                <a16:creationId xmlns:a16="http://schemas.microsoft.com/office/drawing/2014/main" id="{3D580A3D-B85C-46B6-9E83-9B1F1B3560CE}"/>
              </a:ext>
            </a:extLst>
          </p:cNvPr>
          <p:cNvSpPr>
            <a:spLocks noGrp="1"/>
          </p:cNvSpPr>
          <p:nvPr>
            <p:ph type="sldNum" sz="quarter" idx="12"/>
          </p:nvPr>
        </p:nvSpPr>
        <p:spPr/>
        <p:txBody>
          <a:bodyPr/>
          <a:lstStyle/>
          <a:p>
            <a:fld id="{F402B195-29C4-459C-8990-CE8BAA568114}" type="slidenum">
              <a:rPr lang="es-BO" smtClean="0"/>
              <a:t>‹#›</a:t>
            </a:fld>
            <a:endParaRPr lang="es-BO"/>
          </a:p>
        </p:txBody>
      </p:sp>
    </p:spTree>
    <p:extLst>
      <p:ext uri="{BB962C8B-B14F-4D97-AF65-F5344CB8AC3E}">
        <p14:creationId xmlns:p14="http://schemas.microsoft.com/office/powerpoint/2010/main" val="728696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261A8-290D-4C09-A2FD-172894566E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BO"/>
          </a:p>
        </p:txBody>
      </p:sp>
      <p:sp>
        <p:nvSpPr>
          <p:cNvPr id="3" name="Content Placeholder 2">
            <a:extLst>
              <a:ext uri="{FF2B5EF4-FFF2-40B4-BE49-F238E27FC236}">
                <a16:creationId xmlns:a16="http://schemas.microsoft.com/office/drawing/2014/main" id="{4FB53F3A-2AF9-4BD0-A60D-283CDB7265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Text Placeholder 3">
            <a:extLst>
              <a:ext uri="{FF2B5EF4-FFF2-40B4-BE49-F238E27FC236}">
                <a16:creationId xmlns:a16="http://schemas.microsoft.com/office/drawing/2014/main" id="{3C82AFB6-7B0B-40D0-9C04-40C4D83D1C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86E1F0C-62BC-4FDB-8285-E24C12CBB2E9}"/>
              </a:ext>
            </a:extLst>
          </p:cNvPr>
          <p:cNvSpPr>
            <a:spLocks noGrp="1"/>
          </p:cNvSpPr>
          <p:nvPr>
            <p:ph type="dt" sz="half" idx="10"/>
          </p:nvPr>
        </p:nvSpPr>
        <p:spPr/>
        <p:txBody>
          <a:bodyPr/>
          <a:lstStyle/>
          <a:p>
            <a:fld id="{328E5ED6-169A-4DF1-A0F7-E5B5C8DB3503}" type="datetimeFigureOut">
              <a:rPr lang="es-BO" smtClean="0"/>
              <a:t>30/7/2020</a:t>
            </a:fld>
            <a:endParaRPr lang="es-BO"/>
          </a:p>
        </p:txBody>
      </p:sp>
      <p:sp>
        <p:nvSpPr>
          <p:cNvPr id="6" name="Footer Placeholder 5">
            <a:extLst>
              <a:ext uri="{FF2B5EF4-FFF2-40B4-BE49-F238E27FC236}">
                <a16:creationId xmlns:a16="http://schemas.microsoft.com/office/drawing/2014/main" id="{8209F5C2-0CFA-4B57-BDFE-43F6FCA843E4}"/>
              </a:ext>
            </a:extLst>
          </p:cNvPr>
          <p:cNvSpPr>
            <a:spLocks noGrp="1"/>
          </p:cNvSpPr>
          <p:nvPr>
            <p:ph type="ftr" sz="quarter" idx="11"/>
          </p:nvPr>
        </p:nvSpPr>
        <p:spPr/>
        <p:txBody>
          <a:bodyPr/>
          <a:lstStyle/>
          <a:p>
            <a:endParaRPr lang="es-BO"/>
          </a:p>
        </p:txBody>
      </p:sp>
      <p:sp>
        <p:nvSpPr>
          <p:cNvPr id="7" name="Slide Number Placeholder 6">
            <a:extLst>
              <a:ext uri="{FF2B5EF4-FFF2-40B4-BE49-F238E27FC236}">
                <a16:creationId xmlns:a16="http://schemas.microsoft.com/office/drawing/2014/main" id="{98F427B9-7859-42FD-BB4D-839913E0BE1E}"/>
              </a:ext>
            </a:extLst>
          </p:cNvPr>
          <p:cNvSpPr>
            <a:spLocks noGrp="1"/>
          </p:cNvSpPr>
          <p:nvPr>
            <p:ph type="sldNum" sz="quarter" idx="12"/>
          </p:nvPr>
        </p:nvSpPr>
        <p:spPr/>
        <p:txBody>
          <a:bodyPr/>
          <a:lstStyle/>
          <a:p>
            <a:fld id="{F402B195-29C4-459C-8990-CE8BAA568114}" type="slidenum">
              <a:rPr lang="es-BO" smtClean="0"/>
              <a:t>‹#›</a:t>
            </a:fld>
            <a:endParaRPr lang="es-BO"/>
          </a:p>
        </p:txBody>
      </p:sp>
    </p:spTree>
    <p:extLst>
      <p:ext uri="{BB962C8B-B14F-4D97-AF65-F5344CB8AC3E}">
        <p14:creationId xmlns:p14="http://schemas.microsoft.com/office/powerpoint/2010/main" val="839295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A67C2-6542-48B9-A6BD-386F965EAE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BO"/>
          </a:p>
        </p:txBody>
      </p:sp>
      <p:sp>
        <p:nvSpPr>
          <p:cNvPr id="3" name="Picture Placeholder 2">
            <a:extLst>
              <a:ext uri="{FF2B5EF4-FFF2-40B4-BE49-F238E27FC236}">
                <a16:creationId xmlns:a16="http://schemas.microsoft.com/office/drawing/2014/main" id="{797B368F-462F-431E-976F-EE0D2DCC55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BO"/>
          </a:p>
        </p:txBody>
      </p:sp>
      <p:sp>
        <p:nvSpPr>
          <p:cNvPr id="4" name="Text Placeholder 3">
            <a:extLst>
              <a:ext uri="{FF2B5EF4-FFF2-40B4-BE49-F238E27FC236}">
                <a16:creationId xmlns:a16="http://schemas.microsoft.com/office/drawing/2014/main" id="{F7B4632D-0C62-489D-A4FD-16286AD253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0C51BD0-F6BD-46F7-B20C-E7D134B14FE6}"/>
              </a:ext>
            </a:extLst>
          </p:cNvPr>
          <p:cNvSpPr>
            <a:spLocks noGrp="1"/>
          </p:cNvSpPr>
          <p:nvPr>
            <p:ph type="dt" sz="half" idx="10"/>
          </p:nvPr>
        </p:nvSpPr>
        <p:spPr/>
        <p:txBody>
          <a:bodyPr/>
          <a:lstStyle/>
          <a:p>
            <a:fld id="{328E5ED6-169A-4DF1-A0F7-E5B5C8DB3503}" type="datetimeFigureOut">
              <a:rPr lang="es-BO" smtClean="0"/>
              <a:t>30/7/2020</a:t>
            </a:fld>
            <a:endParaRPr lang="es-BO"/>
          </a:p>
        </p:txBody>
      </p:sp>
      <p:sp>
        <p:nvSpPr>
          <p:cNvPr id="6" name="Footer Placeholder 5">
            <a:extLst>
              <a:ext uri="{FF2B5EF4-FFF2-40B4-BE49-F238E27FC236}">
                <a16:creationId xmlns:a16="http://schemas.microsoft.com/office/drawing/2014/main" id="{17641A67-1AF5-4778-B729-91E1DD91BA50}"/>
              </a:ext>
            </a:extLst>
          </p:cNvPr>
          <p:cNvSpPr>
            <a:spLocks noGrp="1"/>
          </p:cNvSpPr>
          <p:nvPr>
            <p:ph type="ftr" sz="quarter" idx="11"/>
          </p:nvPr>
        </p:nvSpPr>
        <p:spPr/>
        <p:txBody>
          <a:bodyPr/>
          <a:lstStyle/>
          <a:p>
            <a:endParaRPr lang="es-BO"/>
          </a:p>
        </p:txBody>
      </p:sp>
      <p:sp>
        <p:nvSpPr>
          <p:cNvPr id="7" name="Slide Number Placeholder 6">
            <a:extLst>
              <a:ext uri="{FF2B5EF4-FFF2-40B4-BE49-F238E27FC236}">
                <a16:creationId xmlns:a16="http://schemas.microsoft.com/office/drawing/2014/main" id="{C6AA2570-549F-4D03-90AE-812C71CCE761}"/>
              </a:ext>
            </a:extLst>
          </p:cNvPr>
          <p:cNvSpPr>
            <a:spLocks noGrp="1"/>
          </p:cNvSpPr>
          <p:nvPr>
            <p:ph type="sldNum" sz="quarter" idx="12"/>
          </p:nvPr>
        </p:nvSpPr>
        <p:spPr/>
        <p:txBody>
          <a:bodyPr/>
          <a:lstStyle/>
          <a:p>
            <a:fld id="{F402B195-29C4-459C-8990-CE8BAA568114}" type="slidenum">
              <a:rPr lang="es-BO" smtClean="0"/>
              <a:t>‹#›</a:t>
            </a:fld>
            <a:endParaRPr lang="es-BO"/>
          </a:p>
        </p:txBody>
      </p:sp>
    </p:spTree>
    <p:extLst>
      <p:ext uri="{BB962C8B-B14F-4D97-AF65-F5344CB8AC3E}">
        <p14:creationId xmlns:p14="http://schemas.microsoft.com/office/powerpoint/2010/main" val="843618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3C05BC-3A64-4A6B-88CD-A134AE4AA1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s-BO" dirty="0"/>
          </a:p>
        </p:txBody>
      </p:sp>
      <p:sp>
        <p:nvSpPr>
          <p:cNvPr id="3" name="Text Placeholder 2">
            <a:extLst>
              <a:ext uri="{FF2B5EF4-FFF2-40B4-BE49-F238E27FC236}">
                <a16:creationId xmlns:a16="http://schemas.microsoft.com/office/drawing/2014/main" id="{A4CBB4D2-619F-4F39-89F2-9A6127A0AC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BO" dirty="0"/>
          </a:p>
        </p:txBody>
      </p:sp>
      <p:sp>
        <p:nvSpPr>
          <p:cNvPr id="4" name="Date Placeholder 3">
            <a:extLst>
              <a:ext uri="{FF2B5EF4-FFF2-40B4-BE49-F238E27FC236}">
                <a16:creationId xmlns:a16="http://schemas.microsoft.com/office/drawing/2014/main" id="{CEF4EF90-78AD-43A8-B2A9-6CB417A2EB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Garamond"/>
              </a:defRPr>
            </a:lvl1pPr>
          </a:lstStyle>
          <a:p>
            <a:fld id="{328E5ED6-169A-4DF1-A0F7-E5B5C8DB3503}" type="datetimeFigureOut">
              <a:rPr lang="es-BO" smtClean="0"/>
              <a:pPr/>
              <a:t>30/7/2020</a:t>
            </a:fld>
            <a:endParaRPr lang="es-BO" dirty="0"/>
          </a:p>
        </p:txBody>
      </p:sp>
      <p:sp>
        <p:nvSpPr>
          <p:cNvPr id="5" name="Footer Placeholder 4">
            <a:extLst>
              <a:ext uri="{FF2B5EF4-FFF2-40B4-BE49-F238E27FC236}">
                <a16:creationId xmlns:a16="http://schemas.microsoft.com/office/drawing/2014/main" id="{8D65D20C-60D1-43E5-AE36-330B41B558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Garamond"/>
              </a:defRPr>
            </a:lvl1pPr>
          </a:lstStyle>
          <a:p>
            <a:endParaRPr lang="es-BO" dirty="0"/>
          </a:p>
        </p:txBody>
      </p:sp>
      <p:sp>
        <p:nvSpPr>
          <p:cNvPr id="6" name="Slide Number Placeholder 5">
            <a:extLst>
              <a:ext uri="{FF2B5EF4-FFF2-40B4-BE49-F238E27FC236}">
                <a16:creationId xmlns:a16="http://schemas.microsoft.com/office/drawing/2014/main" id="{CF0C44AF-8E7B-45EB-B290-58E0D0B9EE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Garamond"/>
              </a:defRPr>
            </a:lvl1pPr>
          </a:lstStyle>
          <a:p>
            <a:fld id="{F402B195-29C4-459C-8990-CE8BAA568114}" type="slidenum">
              <a:rPr lang="es-BO" smtClean="0"/>
              <a:pPr/>
              <a:t>‹#›</a:t>
            </a:fld>
            <a:endParaRPr lang="es-BO" dirty="0"/>
          </a:p>
        </p:txBody>
      </p:sp>
    </p:spTree>
    <p:extLst>
      <p:ext uri="{BB962C8B-B14F-4D97-AF65-F5344CB8AC3E}">
        <p14:creationId xmlns:p14="http://schemas.microsoft.com/office/powerpoint/2010/main" val="2351989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lnSpc>
          <a:spcPct val="90000"/>
        </a:lnSpc>
        <a:spcBef>
          <a:spcPct val="0"/>
        </a:spcBef>
        <a:buNone/>
        <a:defRPr sz="3300" kern="1200">
          <a:solidFill>
            <a:schemeClr val="tx1">
              <a:lumMod val="65000"/>
              <a:lumOff val="35000"/>
            </a:schemeClr>
          </a:solidFill>
          <a:latin typeface="Garamond"/>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595959"/>
          </a:solidFill>
          <a:latin typeface="Garamond"/>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300" kern="1200">
          <a:solidFill>
            <a:srgbClr val="595959"/>
          </a:solidFill>
          <a:latin typeface="Garamond"/>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900" kern="1200">
          <a:solidFill>
            <a:srgbClr val="595959"/>
          </a:solidFill>
          <a:latin typeface="Garamond"/>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700" kern="1200">
          <a:solidFill>
            <a:srgbClr val="595959"/>
          </a:solidFill>
          <a:latin typeface="Garamond"/>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rgbClr val="595959"/>
          </a:solidFill>
          <a:latin typeface="Garamond"/>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chart" Target="../charts/char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chart" Target="../charts/chart17.xml"/></Relationships>
</file>

<file path=ppt/slides/_rels/slide17.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chart" Target="../charts/char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chart" Target="../charts/chart24.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chart" Target="../charts/chart6.xml"/><Relationship Id="rId4" Type="http://schemas.openxmlformats.org/officeDocument/2006/relationships/chart" Target="../charts/chart5.xml"/></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DEA44-0C30-4FF1-AF6C-F190738EC3CA}"/>
              </a:ext>
            </a:extLst>
          </p:cNvPr>
          <p:cNvSpPr>
            <a:spLocks noGrp="1"/>
          </p:cNvSpPr>
          <p:nvPr>
            <p:ph type="ctrTitle"/>
          </p:nvPr>
        </p:nvSpPr>
        <p:spPr>
          <a:xfrm>
            <a:off x="1200912" y="962704"/>
            <a:ext cx="10058400" cy="2903618"/>
          </a:xfrm>
        </p:spPr>
        <p:txBody>
          <a:bodyPr>
            <a:normAutofit fontScale="90000"/>
          </a:bodyPr>
          <a:lstStyle/>
          <a:p>
            <a:pPr algn="ctr"/>
            <a:r>
              <a:rPr lang="es-BO" sz="7200" dirty="0"/>
              <a:t>El impacto del COVID-19 en </a:t>
            </a:r>
            <a:br>
              <a:rPr lang="es-BO" sz="7200" dirty="0"/>
            </a:br>
            <a:r>
              <a:rPr lang="es-BO" sz="6700" b="1" dirty="0"/>
              <a:t>Bolivia, Chile, Ecuador y Perú</a:t>
            </a:r>
          </a:p>
        </p:txBody>
      </p:sp>
      <p:sp>
        <p:nvSpPr>
          <p:cNvPr id="3" name="Subtitle 2">
            <a:extLst>
              <a:ext uri="{FF2B5EF4-FFF2-40B4-BE49-F238E27FC236}">
                <a16:creationId xmlns:a16="http://schemas.microsoft.com/office/drawing/2014/main" id="{1BF74E0C-B911-4A44-90FE-8C3317E1BF09}"/>
              </a:ext>
            </a:extLst>
          </p:cNvPr>
          <p:cNvSpPr>
            <a:spLocks noGrp="1"/>
          </p:cNvSpPr>
          <p:nvPr>
            <p:ph type="subTitle" idx="1"/>
          </p:nvPr>
        </p:nvSpPr>
        <p:spPr>
          <a:xfrm>
            <a:off x="1524000" y="4024737"/>
            <a:ext cx="9144000" cy="1655762"/>
          </a:xfrm>
        </p:spPr>
        <p:txBody>
          <a:bodyPr>
            <a:normAutofit/>
          </a:bodyPr>
          <a:lstStyle/>
          <a:p>
            <a:pPr algn="ctr"/>
            <a:r>
              <a:rPr lang="es-BO" dirty="0"/>
              <a:t>Resultados de encuestas telefónicas de mayo y junio 2020 </a:t>
            </a:r>
          </a:p>
          <a:p>
            <a:pPr algn="ctr"/>
            <a:r>
              <a:rPr lang="es-BO" dirty="0"/>
              <a:t>(Rondas 1 y 2)</a:t>
            </a:r>
          </a:p>
        </p:txBody>
      </p:sp>
      <p:pic>
        <p:nvPicPr>
          <p:cNvPr id="4" name="Picture 6" descr="image001">
            <a:extLst>
              <a:ext uri="{FF2B5EF4-FFF2-40B4-BE49-F238E27FC236}">
                <a16:creationId xmlns:a16="http://schemas.microsoft.com/office/drawing/2014/main" id="{D15D2207-1623-4215-A9A8-A202AD3C7E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3816" y="5680499"/>
            <a:ext cx="3559260" cy="705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8330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28C93-1014-BE48-A3EF-CF7250753E51}"/>
              </a:ext>
            </a:extLst>
          </p:cNvPr>
          <p:cNvSpPr>
            <a:spLocks noGrp="1"/>
          </p:cNvSpPr>
          <p:nvPr>
            <p:ph type="title"/>
          </p:nvPr>
        </p:nvSpPr>
        <p:spPr>
          <a:xfrm>
            <a:off x="474133" y="142699"/>
            <a:ext cx="11356453" cy="879044"/>
          </a:xfrm>
        </p:spPr>
        <p:txBody>
          <a:bodyPr>
            <a:noAutofit/>
          </a:bodyPr>
          <a:lstStyle/>
          <a:p>
            <a:pPr algn="ctr"/>
            <a:r>
              <a:rPr lang="en-US" sz="2800" b="1" dirty="0" err="1"/>
              <a:t>Comparaciones</a:t>
            </a:r>
            <a:r>
              <a:rPr lang="en-US" sz="2800" b="1" dirty="0"/>
              <a:t> entre zonas </a:t>
            </a:r>
            <a:r>
              <a:rPr lang="en-US" sz="2800" b="1" dirty="0" err="1"/>
              <a:t>urbanas</a:t>
            </a:r>
            <a:r>
              <a:rPr lang="en-US" sz="2800" b="1" dirty="0"/>
              <a:t> y rurales </a:t>
            </a:r>
            <a:r>
              <a:rPr lang="en-US" sz="2800" b="1" dirty="0" err="1"/>
              <a:t>muestran</a:t>
            </a:r>
            <a:r>
              <a:rPr lang="en-US" sz="2800" b="1" dirty="0"/>
              <a:t> </a:t>
            </a:r>
            <a:r>
              <a:rPr lang="en-US" sz="2800" b="1" dirty="0" err="1"/>
              <a:t>pérdidas</a:t>
            </a:r>
            <a:r>
              <a:rPr lang="en-US" sz="2800" b="1" dirty="0"/>
              <a:t> de </a:t>
            </a:r>
            <a:r>
              <a:rPr lang="en-US" sz="2800" b="1" dirty="0" err="1"/>
              <a:t>empleo</a:t>
            </a:r>
            <a:r>
              <a:rPr lang="en-US" sz="2800" b="1" dirty="0"/>
              <a:t> </a:t>
            </a:r>
            <a:r>
              <a:rPr lang="en-US" sz="2800" b="1" dirty="0" err="1"/>
              <a:t>similares</a:t>
            </a:r>
            <a:r>
              <a:rPr lang="en-US" sz="2800" b="1" dirty="0"/>
              <a:t> y, </a:t>
            </a:r>
            <a:r>
              <a:rPr lang="en-US" sz="2800" b="1" dirty="0" err="1"/>
              <a:t>además</a:t>
            </a:r>
            <a:r>
              <a:rPr lang="en-US" sz="2800" b="1" dirty="0"/>
              <a:t>, una </a:t>
            </a:r>
            <a:r>
              <a:rPr lang="en-US" sz="2800" b="1" dirty="0" err="1"/>
              <a:t>recuperación</a:t>
            </a:r>
            <a:r>
              <a:rPr lang="en-US" sz="2800" b="1" dirty="0"/>
              <a:t> para Bolivia y Perú </a:t>
            </a:r>
            <a:endParaRPr lang="en-PE" sz="2800" b="1" dirty="0"/>
          </a:p>
        </p:txBody>
      </p:sp>
      <p:cxnSp>
        <p:nvCxnSpPr>
          <p:cNvPr id="10" name="Straight Connector 9">
            <a:extLst>
              <a:ext uri="{FF2B5EF4-FFF2-40B4-BE49-F238E27FC236}">
                <a16:creationId xmlns:a16="http://schemas.microsoft.com/office/drawing/2014/main" id="{E467F722-9F50-9745-9AF4-DF32B10F44E2}"/>
              </a:ext>
            </a:extLst>
          </p:cNvPr>
          <p:cNvCxnSpPr/>
          <p:nvPr/>
        </p:nvCxnSpPr>
        <p:spPr>
          <a:xfrm>
            <a:off x="6096000" y="1913011"/>
            <a:ext cx="0" cy="411480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7" name="Chart 6">
            <a:extLst>
              <a:ext uri="{FF2B5EF4-FFF2-40B4-BE49-F238E27FC236}">
                <a16:creationId xmlns:a16="http://schemas.microsoft.com/office/drawing/2014/main" id="{73EA591B-293E-2741-8CD0-07805402FE08}"/>
              </a:ext>
            </a:extLst>
          </p:cNvPr>
          <p:cNvGraphicFramePr>
            <a:graphicFrameLocks/>
          </p:cNvGraphicFramePr>
          <p:nvPr>
            <p:extLst>
              <p:ext uri="{D42A27DB-BD31-4B8C-83A1-F6EECF244321}">
                <p14:modId xmlns:p14="http://schemas.microsoft.com/office/powerpoint/2010/main" val="414662902"/>
              </p:ext>
            </p:extLst>
          </p:nvPr>
        </p:nvGraphicFramePr>
        <p:xfrm>
          <a:off x="296598" y="1277388"/>
          <a:ext cx="5621854" cy="46662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5089DEC7-1A1A-9242-B699-2241E3D5F179}"/>
              </a:ext>
            </a:extLst>
          </p:cNvPr>
          <p:cNvGraphicFramePr>
            <a:graphicFrameLocks/>
          </p:cNvGraphicFramePr>
          <p:nvPr>
            <p:extLst>
              <p:ext uri="{D42A27DB-BD31-4B8C-83A1-F6EECF244321}">
                <p14:modId xmlns:p14="http://schemas.microsoft.com/office/powerpoint/2010/main" val="1711547958"/>
              </p:ext>
            </p:extLst>
          </p:nvPr>
        </p:nvGraphicFramePr>
        <p:xfrm>
          <a:off x="6152359" y="1277388"/>
          <a:ext cx="5792057" cy="466621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40780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CF1C7F-A6A9-4A70-9B11-7A28C8A094E8}"/>
              </a:ext>
            </a:extLst>
          </p:cNvPr>
          <p:cNvSpPr txBox="1">
            <a:spLocks/>
          </p:cNvSpPr>
          <p:nvPr/>
        </p:nvSpPr>
        <p:spPr>
          <a:xfrm>
            <a:off x="829735" y="2551289"/>
            <a:ext cx="10652516" cy="2128559"/>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s-BO" sz="4800" b="0" i="0" u="none" strike="noStrike" kern="1200" cap="none" spc="0" normalizeH="0" baseline="0" noProof="0" dirty="0">
                <a:ln>
                  <a:noFill/>
                </a:ln>
                <a:solidFill>
                  <a:srgbClr val="4F81BD"/>
                </a:solidFill>
                <a:effectLst/>
                <a:uLnTx/>
                <a:uFillTx/>
                <a:latin typeface="Trebuchet MS" panose="020B0603020202020204"/>
                <a:ea typeface="+mj-ea"/>
                <a:cs typeface="+mj-cs"/>
              </a:rPr>
              <a:t>Factores estructurales aceleran el impacto de COVID-19</a:t>
            </a:r>
            <a:br>
              <a:rPr kumimoji="0" lang="es-BO" sz="3600" b="0" i="0" u="none" strike="noStrike" kern="1200" cap="none" spc="0" normalizeH="0" baseline="0" noProof="0" dirty="0">
                <a:ln>
                  <a:noFill/>
                </a:ln>
                <a:solidFill>
                  <a:srgbClr val="4F81BD"/>
                </a:solidFill>
                <a:effectLst/>
                <a:uLnTx/>
                <a:uFillTx/>
                <a:latin typeface="Trebuchet MS" panose="020B0603020202020204"/>
                <a:ea typeface="+mj-ea"/>
                <a:cs typeface="+mj-cs"/>
              </a:rPr>
            </a:br>
            <a:endParaRPr kumimoji="0" lang="es-BO" sz="3600" b="0" i="0" u="none" strike="noStrike" kern="1200" cap="none" spc="0" normalizeH="0" baseline="0" noProof="0" dirty="0">
              <a:ln>
                <a:noFill/>
              </a:ln>
              <a:solidFill>
                <a:srgbClr val="4F81BD"/>
              </a:solidFill>
              <a:effectLst/>
              <a:uLnTx/>
              <a:uFillTx/>
              <a:latin typeface="Trebuchet MS" panose="020B0603020202020204"/>
              <a:ea typeface="+mj-ea"/>
              <a:cs typeface="+mj-cs"/>
            </a:endParaRPr>
          </a:p>
        </p:txBody>
      </p:sp>
    </p:spTree>
    <p:extLst>
      <p:ext uri="{BB962C8B-B14F-4D97-AF65-F5344CB8AC3E}">
        <p14:creationId xmlns:p14="http://schemas.microsoft.com/office/powerpoint/2010/main" val="39127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B4326-B5A6-EF4E-841C-ADCBB6A919BB}"/>
              </a:ext>
            </a:extLst>
          </p:cNvPr>
          <p:cNvSpPr>
            <a:spLocks noGrp="1"/>
          </p:cNvSpPr>
          <p:nvPr>
            <p:ph type="title"/>
          </p:nvPr>
        </p:nvSpPr>
        <p:spPr>
          <a:xfrm>
            <a:off x="765083" y="90828"/>
            <a:ext cx="10521361" cy="1029082"/>
          </a:xfrm>
        </p:spPr>
        <p:txBody>
          <a:bodyPr>
            <a:noAutofit/>
          </a:bodyPr>
          <a:lstStyle/>
          <a:p>
            <a:pPr algn="ctr"/>
            <a:r>
              <a:rPr lang="en-US" sz="2800" b="1" dirty="0"/>
              <a:t>Los </a:t>
            </a:r>
            <a:r>
              <a:rPr lang="en-US" sz="2800" b="1" dirty="0" err="1"/>
              <a:t>países</a:t>
            </a:r>
            <a:r>
              <a:rPr lang="en-US" sz="2800" b="1" dirty="0"/>
              <a:t> con </a:t>
            </a:r>
            <a:r>
              <a:rPr lang="en-US" sz="2800" b="1" dirty="0" err="1"/>
              <a:t>elevada</a:t>
            </a:r>
            <a:r>
              <a:rPr lang="en-US" sz="2800" b="1" dirty="0"/>
              <a:t> </a:t>
            </a:r>
            <a:r>
              <a:rPr lang="en-US" sz="2800" b="1" dirty="0" err="1"/>
              <a:t>informalidad</a:t>
            </a:r>
            <a:r>
              <a:rPr lang="en-US" sz="2800" b="1" dirty="0"/>
              <a:t> y poco </a:t>
            </a:r>
            <a:r>
              <a:rPr lang="en-US" sz="2800" b="1" dirty="0" err="1"/>
              <a:t>empleo</a:t>
            </a:r>
            <a:r>
              <a:rPr lang="en-US" sz="2800" b="1" dirty="0"/>
              <a:t> </a:t>
            </a:r>
            <a:r>
              <a:rPr lang="en-US" sz="2800" b="1" dirty="0" err="1"/>
              <a:t>asalariado</a:t>
            </a:r>
            <a:r>
              <a:rPr lang="en-US" sz="2800" b="1" dirty="0"/>
              <a:t> </a:t>
            </a:r>
            <a:r>
              <a:rPr lang="en-US" sz="2800" b="1" dirty="0" err="1"/>
              <a:t>sufrieron</a:t>
            </a:r>
            <a:r>
              <a:rPr lang="en-US" sz="2800" b="1" dirty="0"/>
              <a:t> </a:t>
            </a:r>
            <a:r>
              <a:rPr lang="en-US" sz="2800" b="1" dirty="0" err="1"/>
              <a:t>mayores</a:t>
            </a:r>
            <a:r>
              <a:rPr lang="en-US" sz="2800" b="1" dirty="0"/>
              <a:t> </a:t>
            </a:r>
            <a:r>
              <a:rPr lang="en-US" sz="2800" b="1" dirty="0" err="1"/>
              <a:t>pérdidas</a:t>
            </a:r>
            <a:r>
              <a:rPr lang="en-US" sz="2800" b="1" dirty="0"/>
              <a:t> de </a:t>
            </a:r>
            <a:r>
              <a:rPr lang="en-US" sz="2800" b="1" dirty="0" err="1"/>
              <a:t>trabajo</a:t>
            </a:r>
            <a:endParaRPr lang="en-PE" sz="2800" b="1" u="sng" dirty="0"/>
          </a:p>
        </p:txBody>
      </p:sp>
      <p:sp>
        <p:nvSpPr>
          <p:cNvPr id="3" name="Title 1">
            <a:extLst>
              <a:ext uri="{FF2B5EF4-FFF2-40B4-BE49-F238E27FC236}">
                <a16:creationId xmlns:a16="http://schemas.microsoft.com/office/drawing/2014/main" id="{01926EB4-6649-C247-B030-D3DDB6241C3D}"/>
              </a:ext>
            </a:extLst>
          </p:cNvPr>
          <p:cNvSpPr txBox="1">
            <a:spLocks/>
          </p:cNvSpPr>
          <p:nvPr/>
        </p:nvSpPr>
        <p:spPr>
          <a:xfrm>
            <a:off x="87513" y="6580112"/>
            <a:ext cx="8596668" cy="31756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just" defTabSz="457200"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Trebuchet MS" panose="020B0603020202020204"/>
                <a:ea typeface="+mj-ea"/>
                <a:cs typeface="+mj-cs"/>
              </a:rPr>
              <a:t>Fuente: WDI y HFS Perú </a:t>
            </a:r>
            <a:r>
              <a:rPr kumimoji="0" lang="en-US" sz="1000" b="0" i="0" u="none" strike="noStrike" kern="1200" cap="none" spc="0" normalizeH="0" baseline="0" noProof="0" dirty="0" err="1">
                <a:ln>
                  <a:noFill/>
                </a:ln>
                <a:solidFill>
                  <a:prstClr val="black"/>
                </a:solidFill>
                <a:effectLst/>
                <a:uLnTx/>
                <a:uFillTx/>
                <a:latin typeface="Trebuchet MS" panose="020B0603020202020204"/>
                <a:ea typeface="+mj-ea"/>
                <a:cs typeface="+mj-cs"/>
              </a:rPr>
              <a:t>Rondas</a:t>
            </a:r>
            <a:r>
              <a:rPr kumimoji="0" lang="en-US" sz="1000" b="0" i="0" u="none" strike="noStrike" kern="1200" cap="none" spc="0" normalizeH="0" baseline="0" noProof="0" dirty="0">
                <a:ln>
                  <a:noFill/>
                </a:ln>
                <a:solidFill>
                  <a:prstClr val="black"/>
                </a:solidFill>
                <a:effectLst/>
                <a:uLnTx/>
                <a:uFillTx/>
                <a:latin typeface="Trebuchet MS" panose="020B0603020202020204"/>
                <a:ea typeface="+mj-ea"/>
                <a:cs typeface="+mj-cs"/>
              </a:rPr>
              <a:t> 1 y 2</a:t>
            </a:r>
            <a:endParaRPr kumimoji="0" lang="en-PE" sz="1000" b="0" i="0" u="none" strike="noStrike" kern="1200" cap="none" spc="0" normalizeH="0" baseline="0" noProof="0" dirty="0">
              <a:ln>
                <a:noFill/>
              </a:ln>
              <a:solidFill>
                <a:prstClr val="black"/>
              </a:solidFill>
              <a:effectLst/>
              <a:uLnTx/>
              <a:uFillTx/>
              <a:latin typeface="Trebuchet MS" panose="020B0603020202020204"/>
              <a:ea typeface="+mj-ea"/>
              <a:cs typeface="+mj-cs"/>
            </a:endParaRPr>
          </a:p>
        </p:txBody>
      </p:sp>
      <p:graphicFrame>
        <p:nvGraphicFramePr>
          <p:cNvPr id="5" name="Chart 4">
            <a:extLst>
              <a:ext uri="{FF2B5EF4-FFF2-40B4-BE49-F238E27FC236}">
                <a16:creationId xmlns:a16="http://schemas.microsoft.com/office/drawing/2014/main" id="{E2ACD5F8-E4EC-E14B-8E27-F99E877C581B}"/>
              </a:ext>
            </a:extLst>
          </p:cNvPr>
          <p:cNvGraphicFramePr>
            <a:graphicFrameLocks/>
          </p:cNvGraphicFramePr>
          <p:nvPr>
            <p:extLst>
              <p:ext uri="{D42A27DB-BD31-4B8C-83A1-F6EECF244321}">
                <p14:modId xmlns:p14="http://schemas.microsoft.com/office/powerpoint/2010/main" val="1350114767"/>
              </p:ext>
            </p:extLst>
          </p:nvPr>
        </p:nvGraphicFramePr>
        <p:xfrm>
          <a:off x="1532360" y="1027202"/>
          <a:ext cx="8431771" cy="55510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38395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B4326-B5A6-EF4E-841C-ADCBB6A919BB}"/>
              </a:ext>
            </a:extLst>
          </p:cNvPr>
          <p:cNvSpPr>
            <a:spLocks noGrp="1"/>
          </p:cNvSpPr>
          <p:nvPr>
            <p:ph type="title"/>
          </p:nvPr>
        </p:nvSpPr>
        <p:spPr>
          <a:xfrm>
            <a:off x="553155" y="142436"/>
            <a:ext cx="11092741" cy="1320800"/>
          </a:xfrm>
        </p:spPr>
        <p:txBody>
          <a:bodyPr>
            <a:noAutofit/>
          </a:bodyPr>
          <a:lstStyle/>
          <a:p>
            <a:pPr algn="ctr"/>
            <a:r>
              <a:rPr lang="en-PE" sz="2800" b="1" dirty="0"/>
              <a:t>De manera similar, el porcentaje de hogares que se quedaron sin comida por falta de recursos ha sido mayor en países con un menor índice de seguridad alimentaria  </a:t>
            </a:r>
          </a:p>
        </p:txBody>
      </p:sp>
      <p:graphicFrame>
        <p:nvGraphicFramePr>
          <p:cNvPr id="12" name="Content Placeholder 11">
            <a:extLst>
              <a:ext uri="{FF2B5EF4-FFF2-40B4-BE49-F238E27FC236}">
                <a16:creationId xmlns:a16="http://schemas.microsoft.com/office/drawing/2014/main" id="{36B12685-6095-994A-862F-2967BF428013}"/>
              </a:ext>
            </a:extLst>
          </p:cNvPr>
          <p:cNvGraphicFramePr>
            <a:graphicFrameLocks noGrp="1"/>
          </p:cNvGraphicFramePr>
          <p:nvPr>
            <p:ph sz="half" idx="2"/>
            <p:extLst>
              <p:ext uri="{D42A27DB-BD31-4B8C-83A1-F6EECF244321}">
                <p14:modId xmlns:p14="http://schemas.microsoft.com/office/powerpoint/2010/main" val="2546096065"/>
              </p:ext>
            </p:extLst>
          </p:nvPr>
        </p:nvGraphicFramePr>
        <p:xfrm>
          <a:off x="6351974" y="1583739"/>
          <a:ext cx="5293922" cy="4896450"/>
        </p:xfrm>
        <a:graphic>
          <a:graphicData uri="http://schemas.openxmlformats.org/drawingml/2006/chart">
            <c:chart xmlns:c="http://schemas.openxmlformats.org/drawingml/2006/chart" xmlns:r="http://schemas.openxmlformats.org/officeDocument/2006/relationships" r:id="rId2"/>
          </a:graphicData>
        </a:graphic>
      </p:graphicFrame>
      <p:cxnSp>
        <p:nvCxnSpPr>
          <p:cNvPr id="15" name="Straight Connector 14">
            <a:extLst>
              <a:ext uri="{FF2B5EF4-FFF2-40B4-BE49-F238E27FC236}">
                <a16:creationId xmlns:a16="http://schemas.microsoft.com/office/drawing/2014/main" id="{BEE9A213-372C-A640-8AE3-3EFB5CEF432C}"/>
              </a:ext>
            </a:extLst>
          </p:cNvPr>
          <p:cNvCxnSpPr/>
          <p:nvPr/>
        </p:nvCxnSpPr>
        <p:spPr>
          <a:xfrm>
            <a:off x="5950655" y="2305137"/>
            <a:ext cx="0" cy="411480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8" name="Chart 7">
            <a:extLst>
              <a:ext uri="{FF2B5EF4-FFF2-40B4-BE49-F238E27FC236}">
                <a16:creationId xmlns:a16="http://schemas.microsoft.com/office/drawing/2014/main" id="{117A1CC3-D728-AA49-B9A8-62F7812CB64E}"/>
              </a:ext>
            </a:extLst>
          </p:cNvPr>
          <p:cNvGraphicFramePr>
            <a:graphicFrameLocks/>
          </p:cNvGraphicFramePr>
          <p:nvPr>
            <p:extLst>
              <p:ext uri="{D42A27DB-BD31-4B8C-83A1-F6EECF244321}">
                <p14:modId xmlns:p14="http://schemas.microsoft.com/office/powerpoint/2010/main" val="796585630"/>
              </p:ext>
            </p:extLst>
          </p:nvPr>
        </p:nvGraphicFramePr>
        <p:xfrm>
          <a:off x="255424" y="1571099"/>
          <a:ext cx="5434881" cy="4969341"/>
        </p:xfrm>
        <a:graphic>
          <a:graphicData uri="http://schemas.openxmlformats.org/drawingml/2006/chart">
            <c:chart xmlns:c="http://schemas.openxmlformats.org/drawingml/2006/chart" xmlns:r="http://schemas.openxmlformats.org/officeDocument/2006/relationships" r:id="rId3"/>
          </a:graphicData>
        </a:graphic>
      </p:graphicFrame>
      <p:sp>
        <p:nvSpPr>
          <p:cNvPr id="9" name="Title 1">
            <a:extLst>
              <a:ext uri="{FF2B5EF4-FFF2-40B4-BE49-F238E27FC236}">
                <a16:creationId xmlns:a16="http://schemas.microsoft.com/office/drawing/2014/main" id="{71431ADC-7038-6949-BC30-DBC7542C0598}"/>
              </a:ext>
            </a:extLst>
          </p:cNvPr>
          <p:cNvSpPr txBox="1">
            <a:spLocks/>
          </p:cNvSpPr>
          <p:nvPr/>
        </p:nvSpPr>
        <p:spPr>
          <a:xfrm>
            <a:off x="445732" y="6540440"/>
            <a:ext cx="8596668" cy="31756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just" defTabSz="457200"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dirty="0">
                <a:ln>
                  <a:noFill/>
                </a:ln>
                <a:solidFill>
                  <a:prstClr val="black">
                    <a:lumMod val="50000"/>
                    <a:lumOff val="50000"/>
                  </a:prstClr>
                </a:solidFill>
                <a:effectLst/>
                <a:uLnTx/>
                <a:uFillTx/>
                <a:latin typeface="Trebuchet MS" panose="020B0603020202020204"/>
                <a:ea typeface="+mj-ea"/>
                <a:cs typeface="+mj-cs"/>
              </a:rPr>
              <a:t>Fuente: HFS Perú </a:t>
            </a:r>
            <a:r>
              <a:rPr kumimoji="0" lang="en-US" sz="1000" b="0" i="0" u="none" strike="noStrike" kern="1200" cap="none" spc="0" normalizeH="0" baseline="0" noProof="0" dirty="0" err="1">
                <a:ln>
                  <a:noFill/>
                </a:ln>
                <a:solidFill>
                  <a:prstClr val="black">
                    <a:lumMod val="50000"/>
                    <a:lumOff val="50000"/>
                  </a:prstClr>
                </a:solidFill>
                <a:effectLst/>
                <a:uLnTx/>
                <a:uFillTx/>
                <a:latin typeface="Trebuchet MS" panose="020B0603020202020204"/>
                <a:ea typeface="+mj-ea"/>
                <a:cs typeface="+mj-cs"/>
              </a:rPr>
              <a:t>Rondas</a:t>
            </a:r>
            <a:r>
              <a:rPr kumimoji="0" lang="en-US" sz="1000" b="0" i="0" u="none" strike="noStrike" kern="1200" cap="none" spc="0" normalizeH="0" baseline="0" noProof="0" dirty="0">
                <a:ln>
                  <a:noFill/>
                </a:ln>
                <a:solidFill>
                  <a:prstClr val="black">
                    <a:lumMod val="50000"/>
                    <a:lumOff val="50000"/>
                  </a:prstClr>
                </a:solidFill>
                <a:effectLst/>
                <a:uLnTx/>
                <a:uFillTx/>
                <a:latin typeface="Trebuchet MS" panose="020B0603020202020204"/>
                <a:ea typeface="+mj-ea"/>
                <a:cs typeface="+mj-cs"/>
              </a:rPr>
              <a:t> 1 y 2, Economist Intelligence Unit (EIU) y WDI </a:t>
            </a:r>
            <a:endParaRPr kumimoji="0" lang="en-PE" sz="1000" b="0" i="0" u="none" strike="noStrike" kern="1200" cap="none" spc="0" normalizeH="0" baseline="0" noProof="0" dirty="0">
              <a:ln>
                <a:noFill/>
              </a:ln>
              <a:solidFill>
                <a:prstClr val="black">
                  <a:lumMod val="50000"/>
                  <a:lumOff val="50000"/>
                </a:prstClr>
              </a:solidFill>
              <a:effectLst/>
              <a:uLnTx/>
              <a:uFillTx/>
              <a:latin typeface="Trebuchet MS" panose="020B0603020202020204"/>
              <a:ea typeface="+mj-ea"/>
              <a:cs typeface="+mj-cs"/>
            </a:endParaRPr>
          </a:p>
        </p:txBody>
      </p:sp>
    </p:spTree>
    <p:extLst>
      <p:ext uri="{BB962C8B-B14F-4D97-AF65-F5344CB8AC3E}">
        <p14:creationId xmlns:p14="http://schemas.microsoft.com/office/powerpoint/2010/main" val="2588314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B4326-B5A6-EF4E-841C-ADCBB6A919BB}"/>
              </a:ext>
            </a:extLst>
          </p:cNvPr>
          <p:cNvSpPr>
            <a:spLocks noGrp="1"/>
          </p:cNvSpPr>
          <p:nvPr>
            <p:ph type="title"/>
          </p:nvPr>
        </p:nvSpPr>
        <p:spPr>
          <a:xfrm>
            <a:off x="655283" y="180621"/>
            <a:ext cx="11092580" cy="1320800"/>
          </a:xfrm>
        </p:spPr>
        <p:txBody>
          <a:bodyPr>
            <a:noAutofit/>
          </a:bodyPr>
          <a:lstStyle/>
          <a:p>
            <a:pPr algn="ctr"/>
            <a:r>
              <a:rPr lang="en-US" sz="2800" b="1" dirty="0"/>
              <a:t>Las </a:t>
            </a:r>
            <a:r>
              <a:rPr lang="en-US" sz="2800" b="1" u="sng" dirty="0" err="1"/>
              <a:t>restricciones</a:t>
            </a:r>
            <a:r>
              <a:rPr lang="en-US" sz="2800" b="1" u="sng" dirty="0"/>
              <a:t> de </a:t>
            </a:r>
            <a:r>
              <a:rPr lang="en-US" sz="2800" b="1" u="sng" dirty="0" err="1"/>
              <a:t>movilidad</a:t>
            </a:r>
            <a:r>
              <a:rPr lang="en-US" sz="2800" b="1" u="sng" dirty="0"/>
              <a:t> </a:t>
            </a:r>
            <a:r>
              <a:rPr lang="en-US" sz="2800" b="1" dirty="0" err="1"/>
              <a:t>están</a:t>
            </a:r>
            <a:r>
              <a:rPr lang="en-US" sz="2800" b="1" dirty="0"/>
              <a:t> </a:t>
            </a:r>
            <a:r>
              <a:rPr lang="en-US" sz="2800" b="1" dirty="0" err="1"/>
              <a:t>vinculadas</a:t>
            </a:r>
            <a:r>
              <a:rPr lang="en-US" sz="2800" b="1" dirty="0"/>
              <a:t> al </a:t>
            </a:r>
            <a:r>
              <a:rPr lang="en-US" sz="2800" b="1" dirty="0" err="1"/>
              <a:t>acceso</a:t>
            </a:r>
            <a:r>
              <a:rPr lang="en-US" sz="2800" b="1" dirty="0"/>
              <a:t> a </a:t>
            </a:r>
            <a:r>
              <a:rPr lang="en-US" sz="2800" b="1" dirty="0" err="1"/>
              <a:t>servicios</a:t>
            </a:r>
            <a:r>
              <a:rPr lang="en-US" sz="2800" b="1" dirty="0"/>
              <a:t> de </a:t>
            </a:r>
            <a:r>
              <a:rPr lang="en-US" sz="2800" b="1" dirty="0" err="1"/>
              <a:t>salud</a:t>
            </a:r>
            <a:endParaRPr lang="en-PE" sz="2800" b="1" dirty="0"/>
          </a:p>
        </p:txBody>
      </p:sp>
      <p:sp>
        <p:nvSpPr>
          <p:cNvPr id="12" name="Title 1">
            <a:extLst>
              <a:ext uri="{FF2B5EF4-FFF2-40B4-BE49-F238E27FC236}">
                <a16:creationId xmlns:a16="http://schemas.microsoft.com/office/drawing/2014/main" id="{7EA23809-7070-0E48-83FA-B1E868844388}"/>
              </a:ext>
            </a:extLst>
          </p:cNvPr>
          <p:cNvSpPr txBox="1">
            <a:spLocks/>
          </p:cNvSpPr>
          <p:nvPr/>
        </p:nvSpPr>
        <p:spPr>
          <a:xfrm>
            <a:off x="655283" y="6149479"/>
            <a:ext cx="5314988" cy="53622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just" defTabSz="457200" rtl="0" eaLnBrk="1" fontAlgn="auto" latinLnBrk="0" hangingPunct="1">
              <a:lnSpc>
                <a:spcPct val="100000"/>
              </a:lnSpc>
              <a:spcBef>
                <a:spcPct val="0"/>
              </a:spcBef>
              <a:spcAft>
                <a:spcPts val="0"/>
              </a:spcAft>
              <a:buClrTx/>
              <a:buSzTx/>
              <a:buFontTx/>
              <a:buNone/>
              <a:tabLst/>
              <a:defRPr/>
            </a:pPr>
            <a:r>
              <a:rPr kumimoji="0" lang="en-PE" sz="800" b="0" i="0" u="none" strike="noStrike" kern="1200" cap="none" spc="0" normalizeH="0" baseline="0" noProof="0" dirty="0">
                <a:ln>
                  <a:noFill/>
                </a:ln>
                <a:solidFill>
                  <a:prstClr val="black"/>
                </a:solidFill>
                <a:effectLst/>
                <a:uLnTx/>
                <a:uFillTx/>
                <a:latin typeface="Trebuchet MS" panose="020B0603020202020204"/>
                <a:ea typeface="+mj-ea"/>
                <a:cs typeface="+mj-cs"/>
              </a:rPr>
              <a:t>El índice de rigurosidad de la cuarentena se calculó como el promedio del mes de mayo para cada pais. Fuente: </a:t>
            </a:r>
            <a:r>
              <a:rPr kumimoji="0" lang="en-US" sz="800" b="0" i="0" u="none" strike="noStrike" kern="1200" cap="none" spc="0" normalizeH="0" baseline="0" noProof="0" dirty="0">
                <a:ln>
                  <a:noFill/>
                </a:ln>
                <a:solidFill>
                  <a:prstClr val="black"/>
                </a:solidFill>
                <a:effectLst/>
                <a:uLnTx/>
                <a:uFillTx/>
                <a:latin typeface="Trebuchet MS" panose="020B0603020202020204"/>
                <a:ea typeface="+mj-ea"/>
                <a:cs typeface="+mj-cs"/>
              </a:rPr>
              <a:t>Thomas Hale, Sam Webster, Anna Petherick, Toby Phillips, and Beatriz Kira. (2020). Oxford COVID-19 Government Response Tracker. </a:t>
            </a:r>
            <a:r>
              <a:rPr kumimoji="0" lang="en-US" sz="800" b="0" i="0" u="none" strike="noStrike" kern="1200" cap="none" spc="0" normalizeH="0" baseline="0" noProof="0" dirty="0" err="1">
                <a:ln>
                  <a:noFill/>
                </a:ln>
                <a:solidFill>
                  <a:prstClr val="black"/>
                </a:solidFill>
                <a:effectLst/>
                <a:uLnTx/>
                <a:uFillTx/>
                <a:latin typeface="Trebuchet MS" panose="020B0603020202020204"/>
                <a:ea typeface="+mj-ea"/>
                <a:cs typeface="+mj-cs"/>
              </a:rPr>
              <a:t>Blavatnik</a:t>
            </a:r>
            <a:r>
              <a:rPr kumimoji="0" lang="en-US" sz="800" b="0" i="0" u="none" strike="noStrike" kern="1200" cap="none" spc="0" normalizeH="0" baseline="0" noProof="0" dirty="0">
                <a:ln>
                  <a:noFill/>
                </a:ln>
                <a:solidFill>
                  <a:prstClr val="black"/>
                </a:solidFill>
                <a:effectLst/>
                <a:uLnTx/>
                <a:uFillTx/>
                <a:latin typeface="Trebuchet MS" panose="020B0603020202020204"/>
                <a:ea typeface="+mj-ea"/>
                <a:cs typeface="+mj-cs"/>
              </a:rPr>
              <a:t> School of Government. Disponible </a:t>
            </a:r>
            <a:r>
              <a:rPr kumimoji="0" lang="en-US" sz="800" b="0" i="0" u="none" strike="noStrike" kern="1200" cap="none" spc="0" normalizeH="0" baseline="0" noProof="0" dirty="0" err="1">
                <a:ln>
                  <a:noFill/>
                </a:ln>
                <a:solidFill>
                  <a:prstClr val="black"/>
                </a:solidFill>
                <a:effectLst/>
                <a:uLnTx/>
                <a:uFillTx/>
                <a:latin typeface="Trebuchet MS" panose="020B0603020202020204"/>
                <a:ea typeface="+mj-ea"/>
                <a:cs typeface="+mj-cs"/>
              </a:rPr>
              <a:t>en</a:t>
            </a:r>
            <a:r>
              <a:rPr kumimoji="0" lang="en-US" sz="800" b="0" i="0" u="none" strike="noStrike" kern="1200" cap="none" spc="0" normalizeH="0" baseline="0" noProof="0" dirty="0">
                <a:ln>
                  <a:noFill/>
                </a:ln>
                <a:solidFill>
                  <a:prstClr val="black"/>
                </a:solidFill>
                <a:effectLst/>
                <a:uLnTx/>
                <a:uFillTx/>
                <a:latin typeface="Trebuchet MS" panose="020B0603020202020204"/>
                <a:ea typeface="+mj-ea"/>
                <a:cs typeface="+mj-cs"/>
              </a:rPr>
              <a:t>: </a:t>
            </a:r>
            <a:r>
              <a:rPr kumimoji="0" lang="en-US" sz="800" b="0" i="0" u="none" strike="noStrike" kern="1200" cap="none" spc="0" normalizeH="0" baseline="0" noProof="0" dirty="0" err="1">
                <a:ln>
                  <a:noFill/>
                </a:ln>
                <a:solidFill>
                  <a:prstClr val="black"/>
                </a:solidFill>
                <a:effectLst/>
                <a:uLnTx/>
                <a:uFillTx/>
                <a:latin typeface="Trebuchet MS" panose="020B0603020202020204"/>
                <a:ea typeface="+mj-ea"/>
                <a:cs typeface="+mj-cs"/>
              </a:rPr>
              <a:t>www.bsg.ox.ac.uk</a:t>
            </a:r>
            <a:r>
              <a:rPr kumimoji="0" lang="en-US" sz="800" b="0" i="0" u="none" strike="noStrike" kern="1200" cap="none" spc="0" normalizeH="0" baseline="0" noProof="0" dirty="0">
                <a:ln>
                  <a:noFill/>
                </a:ln>
                <a:solidFill>
                  <a:prstClr val="black"/>
                </a:solidFill>
                <a:effectLst/>
                <a:uLnTx/>
                <a:uFillTx/>
                <a:latin typeface="Trebuchet MS" panose="020B0603020202020204"/>
                <a:ea typeface="+mj-ea"/>
                <a:cs typeface="+mj-cs"/>
              </a:rPr>
              <a:t>/</a:t>
            </a:r>
            <a:r>
              <a:rPr kumimoji="0" lang="en-US" sz="800" b="0" i="0" u="none" strike="noStrike" kern="1200" cap="none" spc="0" normalizeH="0" baseline="0" noProof="0" dirty="0" err="1">
                <a:ln>
                  <a:noFill/>
                </a:ln>
                <a:solidFill>
                  <a:prstClr val="black"/>
                </a:solidFill>
                <a:effectLst/>
                <a:uLnTx/>
                <a:uFillTx/>
                <a:latin typeface="Trebuchet MS" panose="020B0603020202020204"/>
                <a:ea typeface="+mj-ea"/>
                <a:cs typeface="+mj-cs"/>
              </a:rPr>
              <a:t>covidtracker</a:t>
            </a:r>
            <a:endParaRPr kumimoji="0" lang="en-PE" sz="800" b="0" i="0" u="none" strike="noStrike" kern="1200" cap="none" spc="0" normalizeH="0" baseline="0" noProof="0" dirty="0">
              <a:ln>
                <a:noFill/>
              </a:ln>
              <a:solidFill>
                <a:prstClr val="black"/>
              </a:solidFill>
              <a:effectLst/>
              <a:uLnTx/>
              <a:uFillTx/>
              <a:latin typeface="Trebuchet MS" panose="020B0603020202020204"/>
              <a:ea typeface="+mj-ea"/>
              <a:cs typeface="+mj-cs"/>
            </a:endParaRPr>
          </a:p>
        </p:txBody>
      </p:sp>
      <p:sp>
        <p:nvSpPr>
          <p:cNvPr id="6" name="Title 1">
            <a:extLst>
              <a:ext uri="{FF2B5EF4-FFF2-40B4-BE49-F238E27FC236}">
                <a16:creationId xmlns:a16="http://schemas.microsoft.com/office/drawing/2014/main" id="{FF8CA942-FCD5-491B-99B9-643610AE5F4B}"/>
              </a:ext>
            </a:extLst>
          </p:cNvPr>
          <p:cNvSpPr txBox="1">
            <a:spLocks/>
          </p:cNvSpPr>
          <p:nvPr/>
        </p:nvSpPr>
        <p:spPr>
          <a:xfrm>
            <a:off x="6451457" y="6120789"/>
            <a:ext cx="5233851" cy="53622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just" defTabSz="457200" rtl="0" eaLnBrk="1" fontAlgn="auto" latinLnBrk="0" hangingPunct="1">
              <a:lnSpc>
                <a:spcPct val="100000"/>
              </a:lnSpc>
              <a:spcBef>
                <a:spcPct val="0"/>
              </a:spcBef>
              <a:spcAft>
                <a:spcPts val="0"/>
              </a:spcAft>
              <a:buClrTx/>
              <a:buSzTx/>
              <a:buFontTx/>
              <a:buNone/>
              <a:tabLst/>
              <a:defRPr/>
            </a:pPr>
            <a:r>
              <a:rPr kumimoji="0" lang="en-PE" sz="800" b="0" i="0" u="none" strike="noStrike" kern="1200" cap="none" spc="0" normalizeH="0" baseline="0" noProof="0" dirty="0">
                <a:ln>
                  <a:noFill/>
                </a:ln>
                <a:solidFill>
                  <a:prstClr val="black"/>
                </a:solidFill>
                <a:effectLst/>
                <a:uLnTx/>
                <a:uFillTx/>
                <a:latin typeface="Trebuchet MS" panose="020B0603020202020204"/>
                <a:ea typeface="+mj-ea"/>
                <a:cs typeface="+mj-cs"/>
              </a:rPr>
              <a:t>Los cambios de mo</a:t>
            </a:r>
            <a:r>
              <a:rPr kumimoji="0" lang="en-US" sz="800" b="0" i="0" u="none" strike="noStrike" kern="1200" cap="none" spc="0" normalizeH="0" baseline="0" noProof="0" dirty="0">
                <a:ln>
                  <a:noFill/>
                </a:ln>
                <a:solidFill>
                  <a:prstClr val="black"/>
                </a:solidFill>
                <a:effectLst/>
                <a:uLnTx/>
                <a:uFillTx/>
                <a:latin typeface="Trebuchet MS" panose="020B0603020202020204"/>
                <a:ea typeface="+mj-ea"/>
                <a:cs typeface="+mj-cs"/>
              </a:rPr>
              <a:t>v</a:t>
            </a:r>
            <a:r>
              <a:rPr kumimoji="0" lang="en-PE" sz="800" b="0" i="0" u="none" strike="noStrike" kern="1200" cap="none" spc="0" normalizeH="0" baseline="0" noProof="0" dirty="0">
                <a:ln>
                  <a:noFill/>
                </a:ln>
                <a:solidFill>
                  <a:prstClr val="black"/>
                </a:solidFill>
                <a:effectLst/>
                <a:uLnTx/>
                <a:uFillTx/>
                <a:latin typeface="Trebuchet MS" panose="020B0603020202020204"/>
                <a:ea typeface="+mj-ea"/>
                <a:cs typeface="+mj-cs"/>
              </a:rPr>
              <a:t>ilidad en zonas residenciales se calcularon como el promedio para el mes de mayo de 2020 en cada país. La medida base es la mediana de los valores diarios entre el 3 de Enero y el 6 de Febrero de 2020. Los cambios representan incrementos de las personas en zonas de residencia. Fuente: </a:t>
            </a:r>
            <a:r>
              <a:rPr kumimoji="0" lang="en-US" sz="800" b="0" i="0" u="none" strike="noStrike" kern="1200" cap="none" spc="0" normalizeH="0" baseline="0" noProof="0" dirty="0">
                <a:ln>
                  <a:noFill/>
                </a:ln>
                <a:solidFill>
                  <a:prstClr val="black"/>
                </a:solidFill>
                <a:effectLst/>
                <a:uLnTx/>
                <a:uFillTx/>
                <a:latin typeface="Trebuchet MS" panose="020B0603020202020204"/>
                <a:ea typeface="+mj-ea"/>
                <a:cs typeface="+mj-cs"/>
              </a:rPr>
              <a:t>Google Mobility. Disponible </a:t>
            </a:r>
            <a:r>
              <a:rPr kumimoji="0" lang="en-US" sz="800" b="0" i="0" u="none" strike="noStrike" kern="1200" cap="none" spc="0" normalizeH="0" baseline="0" noProof="0" dirty="0" err="1">
                <a:ln>
                  <a:noFill/>
                </a:ln>
                <a:solidFill>
                  <a:prstClr val="black"/>
                </a:solidFill>
                <a:effectLst/>
                <a:uLnTx/>
                <a:uFillTx/>
                <a:latin typeface="Trebuchet MS" panose="020B0603020202020204"/>
                <a:ea typeface="+mj-ea"/>
                <a:cs typeface="+mj-cs"/>
              </a:rPr>
              <a:t>en</a:t>
            </a:r>
            <a:r>
              <a:rPr kumimoji="0" lang="en-US" sz="800" b="0" i="0" u="none" strike="noStrike" kern="1200" cap="none" spc="0" normalizeH="0" baseline="0" noProof="0" dirty="0">
                <a:ln>
                  <a:noFill/>
                </a:ln>
                <a:solidFill>
                  <a:prstClr val="black"/>
                </a:solidFill>
                <a:effectLst/>
                <a:uLnTx/>
                <a:uFillTx/>
                <a:latin typeface="Trebuchet MS" panose="020B0603020202020204"/>
                <a:ea typeface="+mj-ea"/>
                <a:cs typeface="+mj-cs"/>
              </a:rPr>
              <a:t>: </a:t>
            </a:r>
            <a:r>
              <a:rPr kumimoji="0" lang="en-US" sz="800" b="0" i="0" u="none" strike="noStrike" kern="1200" cap="none" spc="0" normalizeH="0" baseline="0" noProof="0" dirty="0" err="1">
                <a:ln>
                  <a:noFill/>
                </a:ln>
                <a:solidFill>
                  <a:prstClr val="black"/>
                </a:solidFill>
                <a:effectLst/>
                <a:uLnTx/>
                <a:uFillTx/>
                <a:latin typeface="Trebuchet MS" panose="020B0603020202020204"/>
                <a:ea typeface="+mj-ea"/>
                <a:cs typeface="+mj-cs"/>
              </a:rPr>
              <a:t>google.com</a:t>
            </a:r>
            <a:r>
              <a:rPr kumimoji="0" lang="en-US" sz="800" b="0" i="0" u="none" strike="noStrike" kern="1200" cap="none" spc="0" normalizeH="0" baseline="0" noProof="0" dirty="0">
                <a:ln>
                  <a:noFill/>
                </a:ln>
                <a:solidFill>
                  <a:prstClr val="black"/>
                </a:solidFill>
                <a:effectLst/>
                <a:uLnTx/>
                <a:uFillTx/>
                <a:latin typeface="Trebuchet MS" panose="020B0603020202020204"/>
                <a:ea typeface="+mj-ea"/>
                <a:cs typeface="+mj-cs"/>
              </a:rPr>
              <a:t>/covid19/mobility.  </a:t>
            </a:r>
          </a:p>
          <a:p>
            <a:pPr marL="0" marR="0" lvl="0" indent="0" algn="just" defTabSz="457200" rtl="0" eaLnBrk="1" fontAlgn="auto" latinLnBrk="0" hangingPunct="1">
              <a:lnSpc>
                <a:spcPct val="100000"/>
              </a:lnSpc>
              <a:spcBef>
                <a:spcPct val="0"/>
              </a:spcBef>
              <a:spcAft>
                <a:spcPts val="0"/>
              </a:spcAft>
              <a:buClrTx/>
              <a:buSzTx/>
              <a:buFontTx/>
              <a:buNone/>
              <a:tabLst/>
              <a:defRPr/>
            </a:pPr>
            <a:endParaRPr kumimoji="0" lang="en-PE" sz="800" b="0" i="0" u="none" strike="noStrike" kern="1200" cap="none" spc="0" normalizeH="0" baseline="0" noProof="0" dirty="0">
              <a:ln>
                <a:noFill/>
              </a:ln>
              <a:solidFill>
                <a:prstClr val="black"/>
              </a:solidFill>
              <a:effectLst/>
              <a:uLnTx/>
              <a:uFillTx/>
              <a:latin typeface="Trebuchet MS" panose="020B0603020202020204"/>
              <a:ea typeface="+mj-ea"/>
              <a:cs typeface="+mj-cs"/>
            </a:endParaRPr>
          </a:p>
        </p:txBody>
      </p:sp>
      <p:graphicFrame>
        <p:nvGraphicFramePr>
          <p:cNvPr id="10" name="Chart 9">
            <a:extLst>
              <a:ext uri="{FF2B5EF4-FFF2-40B4-BE49-F238E27FC236}">
                <a16:creationId xmlns:a16="http://schemas.microsoft.com/office/drawing/2014/main" id="{AB5C3BC0-A239-BC4E-B6E2-0CC3A65FB919}"/>
              </a:ext>
            </a:extLst>
          </p:cNvPr>
          <p:cNvGraphicFramePr>
            <a:graphicFrameLocks/>
          </p:cNvGraphicFramePr>
          <p:nvPr>
            <p:extLst>
              <p:ext uri="{D42A27DB-BD31-4B8C-83A1-F6EECF244321}">
                <p14:modId xmlns:p14="http://schemas.microsoft.com/office/powerpoint/2010/main" val="252304115"/>
              </p:ext>
            </p:extLst>
          </p:nvPr>
        </p:nvGraphicFramePr>
        <p:xfrm>
          <a:off x="468215" y="1250248"/>
          <a:ext cx="5365152" cy="473254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CB39E0EF-3D74-E54A-BA7C-6376D7C47059}"/>
              </a:ext>
            </a:extLst>
          </p:cNvPr>
          <p:cNvGraphicFramePr>
            <a:graphicFrameLocks/>
          </p:cNvGraphicFramePr>
          <p:nvPr>
            <p:extLst>
              <p:ext uri="{D42A27DB-BD31-4B8C-83A1-F6EECF244321}">
                <p14:modId xmlns:p14="http://schemas.microsoft.com/office/powerpoint/2010/main" val="4209188510"/>
              </p:ext>
            </p:extLst>
          </p:nvPr>
        </p:nvGraphicFramePr>
        <p:xfrm>
          <a:off x="6201573" y="1363854"/>
          <a:ext cx="5259716" cy="475650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62507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CF1C7F-A6A9-4A70-9B11-7A28C8A094E8}"/>
              </a:ext>
            </a:extLst>
          </p:cNvPr>
          <p:cNvSpPr txBox="1">
            <a:spLocks/>
          </p:cNvSpPr>
          <p:nvPr/>
        </p:nvSpPr>
        <p:spPr>
          <a:xfrm>
            <a:off x="1027611" y="2374295"/>
            <a:ext cx="9714412" cy="1826581"/>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s-BO" sz="4700" b="0" i="0" u="none" strike="noStrike" kern="1200" cap="none" spc="0" normalizeH="0" baseline="0" noProof="0" dirty="0">
                <a:ln>
                  <a:noFill/>
                </a:ln>
                <a:solidFill>
                  <a:srgbClr val="4F81BD"/>
                </a:solidFill>
                <a:effectLst/>
                <a:uLnTx/>
                <a:uFillTx/>
                <a:latin typeface="Trebuchet MS" panose="020B0603020202020204"/>
                <a:ea typeface="+mj-ea"/>
                <a:cs typeface="+mj-cs"/>
              </a:rPr>
              <a:t>El impacto en el mercado laboral aumentó las desigualdades</a:t>
            </a:r>
          </a:p>
        </p:txBody>
      </p:sp>
    </p:spTree>
    <p:extLst>
      <p:ext uri="{BB962C8B-B14F-4D97-AF65-F5344CB8AC3E}">
        <p14:creationId xmlns:p14="http://schemas.microsoft.com/office/powerpoint/2010/main" val="745267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3407F4-B2D0-424D-AE12-D4F51BE87440}"/>
              </a:ext>
            </a:extLst>
          </p:cNvPr>
          <p:cNvSpPr>
            <a:spLocks noGrp="1"/>
          </p:cNvSpPr>
          <p:nvPr>
            <p:ph type="title"/>
          </p:nvPr>
        </p:nvSpPr>
        <p:spPr>
          <a:xfrm>
            <a:off x="152405" y="211421"/>
            <a:ext cx="11925292" cy="1325563"/>
          </a:xfrm>
        </p:spPr>
        <p:txBody>
          <a:bodyPr>
            <a:noAutofit/>
          </a:bodyPr>
          <a:lstStyle/>
          <a:p>
            <a:pPr algn="ctr"/>
            <a:r>
              <a:rPr lang="es-BO" sz="3000" b="1" dirty="0"/>
              <a:t>Aquellos en empleos asalariados y con altos niveles educativos pudieron conservar sus empleos en una mayor proporción</a:t>
            </a:r>
            <a:endParaRPr lang="es-BO" sz="3000" b="1" u="sng" dirty="0"/>
          </a:p>
        </p:txBody>
      </p:sp>
      <p:cxnSp>
        <p:nvCxnSpPr>
          <p:cNvPr id="11" name="Straight Connector 10">
            <a:extLst>
              <a:ext uri="{FF2B5EF4-FFF2-40B4-BE49-F238E27FC236}">
                <a16:creationId xmlns:a16="http://schemas.microsoft.com/office/drawing/2014/main" id="{9C01F131-C22B-A545-8327-47FD6E23AB37}"/>
              </a:ext>
            </a:extLst>
          </p:cNvPr>
          <p:cNvCxnSpPr>
            <a:cxnSpLocks/>
          </p:cNvCxnSpPr>
          <p:nvPr/>
        </p:nvCxnSpPr>
        <p:spPr>
          <a:xfrm>
            <a:off x="6139310" y="1536984"/>
            <a:ext cx="0" cy="4842493"/>
          </a:xfrm>
          <a:prstGeom prst="line">
            <a:avLst/>
          </a:prstGeom>
          <a:ln/>
        </p:spPr>
        <p:style>
          <a:lnRef idx="1">
            <a:schemeClr val="dk1"/>
          </a:lnRef>
          <a:fillRef idx="0">
            <a:schemeClr val="dk1"/>
          </a:fillRef>
          <a:effectRef idx="0">
            <a:schemeClr val="dk1"/>
          </a:effectRef>
          <a:fontRef idx="minor">
            <a:schemeClr val="tx1"/>
          </a:fontRef>
        </p:style>
      </p:cxnSp>
      <p:sp>
        <p:nvSpPr>
          <p:cNvPr id="12" name="Text Placeholder 4">
            <a:extLst>
              <a:ext uri="{FF2B5EF4-FFF2-40B4-BE49-F238E27FC236}">
                <a16:creationId xmlns:a16="http://schemas.microsoft.com/office/drawing/2014/main" id="{4BC6B445-5484-9447-96A3-A858E2FA7C98}"/>
              </a:ext>
            </a:extLst>
          </p:cNvPr>
          <p:cNvSpPr txBox="1">
            <a:spLocks/>
          </p:cNvSpPr>
          <p:nvPr/>
        </p:nvSpPr>
        <p:spPr>
          <a:xfrm>
            <a:off x="6527853" y="1883816"/>
            <a:ext cx="515778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595959"/>
                </a:solidFill>
                <a:latin typeface="Garamond"/>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rgbClr val="595959"/>
                </a:solidFill>
                <a:latin typeface="Garamond"/>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rgbClr val="595959"/>
                </a:solidFill>
                <a:latin typeface="Garamond"/>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rgbClr val="595959"/>
                </a:solidFill>
                <a:latin typeface="Garamond"/>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rgbClr val="595959"/>
                </a:solidFill>
                <a:latin typeface="Garamond"/>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lvl="0" algn="ctr">
              <a:defRPr/>
            </a:pPr>
            <a:r>
              <a:rPr kumimoji="0" lang="es-BO" sz="19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Porcentaje de trabajadores que </a:t>
            </a:r>
            <a:r>
              <a:rPr lang="es-BO" sz="1900" b="0" dirty="0">
                <a:solidFill>
                  <a:prstClr val="black">
                    <a:lumMod val="75000"/>
                    <a:lumOff val="25000"/>
                  </a:prstClr>
                </a:solidFill>
                <a:latin typeface="Trebuchet MS" panose="020B0603020202020204"/>
              </a:rPr>
              <a:t>trabajaron, </a:t>
            </a:r>
            <a:r>
              <a:rPr kumimoji="0" lang="es-BO" sz="19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según nivel educativo (mayo y junio 2020)</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s-BO" sz="2400" b="1" i="0" u="none" strike="noStrike" kern="1200" cap="none" spc="0" normalizeH="0" baseline="0" noProof="0" dirty="0">
              <a:ln>
                <a:noFill/>
              </a:ln>
              <a:solidFill>
                <a:srgbClr val="595959"/>
              </a:solidFill>
              <a:effectLst/>
              <a:uLnTx/>
              <a:uFillTx/>
              <a:latin typeface="Garamond"/>
              <a:ea typeface="+mn-ea"/>
              <a:cs typeface="+mn-cs"/>
            </a:endParaRPr>
          </a:p>
        </p:txBody>
      </p:sp>
      <p:sp>
        <p:nvSpPr>
          <p:cNvPr id="2" name="Text Placeholder 4">
            <a:extLst>
              <a:ext uri="{FF2B5EF4-FFF2-40B4-BE49-F238E27FC236}">
                <a16:creationId xmlns:a16="http://schemas.microsoft.com/office/drawing/2014/main" id="{34178B02-01AA-4840-BBD1-E772393F88CF}"/>
              </a:ext>
            </a:extLst>
          </p:cNvPr>
          <p:cNvSpPr txBox="1">
            <a:spLocks/>
          </p:cNvSpPr>
          <p:nvPr/>
        </p:nvSpPr>
        <p:spPr>
          <a:xfrm>
            <a:off x="506360" y="1883816"/>
            <a:ext cx="515778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595959"/>
                </a:solidFill>
                <a:latin typeface="Garamond"/>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rgbClr val="595959"/>
                </a:solidFill>
                <a:latin typeface="Garamond"/>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rgbClr val="595959"/>
                </a:solidFill>
                <a:latin typeface="Garamond"/>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rgbClr val="595959"/>
                </a:solidFill>
                <a:latin typeface="Garamond"/>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rgbClr val="595959"/>
                </a:solidFill>
                <a:latin typeface="Garamond"/>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BO" sz="19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Porcentaje de trabajadores que trabajaron, según tipo de empleo (mayo y junio 2020)</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s-BO" sz="2400" b="1" i="0" u="none" strike="noStrike" kern="1200" cap="none" spc="0" normalizeH="0" baseline="0" noProof="0" dirty="0">
              <a:ln>
                <a:noFill/>
              </a:ln>
              <a:solidFill>
                <a:srgbClr val="595959"/>
              </a:solidFill>
              <a:effectLst/>
              <a:uLnTx/>
              <a:uFillTx/>
              <a:latin typeface="Garamond"/>
              <a:ea typeface="+mn-ea"/>
              <a:cs typeface="+mn-cs"/>
            </a:endParaRPr>
          </a:p>
        </p:txBody>
      </p:sp>
      <p:graphicFrame>
        <p:nvGraphicFramePr>
          <p:cNvPr id="10" name="Chart 9">
            <a:extLst>
              <a:ext uri="{FF2B5EF4-FFF2-40B4-BE49-F238E27FC236}">
                <a16:creationId xmlns:a16="http://schemas.microsoft.com/office/drawing/2014/main" id="{18A02D59-2DB0-6D4A-8DCB-85CB669EF549}"/>
              </a:ext>
            </a:extLst>
          </p:cNvPr>
          <p:cNvGraphicFramePr>
            <a:graphicFrameLocks/>
          </p:cNvGraphicFramePr>
          <p:nvPr>
            <p:extLst>
              <p:ext uri="{D42A27DB-BD31-4B8C-83A1-F6EECF244321}">
                <p14:modId xmlns:p14="http://schemas.microsoft.com/office/powerpoint/2010/main" val="1088139038"/>
              </p:ext>
            </p:extLst>
          </p:nvPr>
        </p:nvGraphicFramePr>
        <p:xfrm>
          <a:off x="6527869" y="2530718"/>
          <a:ext cx="5157771" cy="432728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E6E19661-6EDA-4A44-922E-B8BD09739DFC}"/>
              </a:ext>
            </a:extLst>
          </p:cNvPr>
          <p:cNvGraphicFramePr>
            <a:graphicFrameLocks/>
          </p:cNvGraphicFramePr>
          <p:nvPr>
            <p:extLst>
              <p:ext uri="{D42A27DB-BD31-4B8C-83A1-F6EECF244321}">
                <p14:modId xmlns:p14="http://schemas.microsoft.com/office/powerpoint/2010/main" val="749124961"/>
              </p:ext>
            </p:extLst>
          </p:nvPr>
        </p:nvGraphicFramePr>
        <p:xfrm>
          <a:off x="271850" y="2490747"/>
          <a:ext cx="5780823" cy="432728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56070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3407F4-B2D0-424D-AE12-D4F51BE87440}"/>
              </a:ext>
            </a:extLst>
          </p:cNvPr>
          <p:cNvSpPr>
            <a:spLocks noGrp="1"/>
          </p:cNvSpPr>
          <p:nvPr>
            <p:ph type="title"/>
          </p:nvPr>
        </p:nvSpPr>
        <p:spPr>
          <a:xfrm>
            <a:off x="966260" y="352845"/>
            <a:ext cx="10424749" cy="921929"/>
          </a:xfrm>
        </p:spPr>
        <p:txBody>
          <a:bodyPr>
            <a:noAutofit/>
          </a:bodyPr>
          <a:lstStyle/>
          <a:p>
            <a:pPr algn="ctr"/>
            <a:r>
              <a:rPr lang="es-BO" sz="2800" b="1" dirty="0"/>
              <a:t>Además, el COVID-19 ha incrementado las brechas de género en el mercado laboral</a:t>
            </a:r>
          </a:p>
        </p:txBody>
      </p:sp>
      <p:sp>
        <p:nvSpPr>
          <p:cNvPr id="12" name="Text Placeholder 4">
            <a:extLst>
              <a:ext uri="{FF2B5EF4-FFF2-40B4-BE49-F238E27FC236}">
                <a16:creationId xmlns:a16="http://schemas.microsoft.com/office/drawing/2014/main" id="{4BC6B445-5484-9447-96A3-A858E2FA7C98}"/>
              </a:ext>
            </a:extLst>
          </p:cNvPr>
          <p:cNvSpPr txBox="1">
            <a:spLocks/>
          </p:cNvSpPr>
          <p:nvPr/>
        </p:nvSpPr>
        <p:spPr>
          <a:xfrm>
            <a:off x="556722" y="1681836"/>
            <a:ext cx="5157787" cy="823912"/>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595959"/>
                </a:solidFill>
                <a:latin typeface="Garamond"/>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rgbClr val="595959"/>
                </a:solidFill>
                <a:latin typeface="Garamond"/>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rgbClr val="595959"/>
                </a:solidFill>
                <a:latin typeface="Garamond"/>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rgbClr val="595959"/>
                </a:solidFill>
                <a:latin typeface="Garamond"/>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rgbClr val="595959"/>
                </a:solidFill>
                <a:latin typeface="Garamond"/>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BO"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Porcentaje de trabajadores que trabajaron</a:t>
            </a:r>
            <a:r>
              <a:rPr kumimoji="0" lang="es-BO" sz="19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 según género (mayo y junio 2020)</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s-BO" sz="2400" b="1" i="0" u="none" strike="noStrike" kern="1200" cap="none" spc="0" normalizeH="0" baseline="0" noProof="0" dirty="0">
              <a:ln>
                <a:noFill/>
              </a:ln>
              <a:solidFill>
                <a:srgbClr val="595959"/>
              </a:solidFill>
              <a:effectLst/>
              <a:uLnTx/>
              <a:uFillTx/>
              <a:latin typeface="Garamond"/>
              <a:ea typeface="+mn-ea"/>
              <a:cs typeface="+mn-cs"/>
            </a:endParaRPr>
          </a:p>
        </p:txBody>
      </p:sp>
      <p:sp>
        <p:nvSpPr>
          <p:cNvPr id="8" name="Text Placeholder 4">
            <a:extLst>
              <a:ext uri="{FF2B5EF4-FFF2-40B4-BE49-F238E27FC236}">
                <a16:creationId xmlns:a16="http://schemas.microsoft.com/office/drawing/2014/main" id="{60411DCB-DC24-9541-AC08-31D6A8C3DCA8}"/>
              </a:ext>
            </a:extLst>
          </p:cNvPr>
          <p:cNvSpPr txBox="1">
            <a:spLocks/>
          </p:cNvSpPr>
          <p:nvPr/>
        </p:nvSpPr>
        <p:spPr>
          <a:xfrm>
            <a:off x="6455309" y="1804086"/>
            <a:ext cx="5157787" cy="720549"/>
          </a:xfrm>
          <a:prstGeom prst="rect">
            <a:avLst/>
          </a:prstGeom>
        </p:spPr>
        <p:txBody>
          <a:bodyPr vert="horz" lIns="91440" tIns="45720" rIns="91440" bIns="45720" rtlCol="0" anchor="b">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595959"/>
                </a:solidFill>
                <a:latin typeface="Garamond"/>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rgbClr val="595959"/>
                </a:solidFill>
                <a:latin typeface="Garamond"/>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rgbClr val="595959"/>
                </a:solidFill>
                <a:latin typeface="Garamond"/>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rgbClr val="595959"/>
                </a:solidFill>
                <a:latin typeface="Garamond"/>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rgbClr val="595959"/>
                </a:solidFill>
                <a:latin typeface="Garamond"/>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lvl="0" algn="ctr">
              <a:defRPr/>
            </a:pPr>
            <a:r>
              <a:rPr kumimoji="0" lang="es-BO"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Porcentaje de trabajadores que </a:t>
            </a:r>
            <a:r>
              <a:rPr lang="es-BO" sz="2000" b="0" dirty="0">
                <a:solidFill>
                  <a:prstClr val="black">
                    <a:lumMod val="75000"/>
                    <a:lumOff val="25000"/>
                  </a:prstClr>
                </a:solidFill>
                <a:latin typeface="Trebuchet MS" panose="020B0603020202020204"/>
              </a:rPr>
              <a:t>trabajaron</a:t>
            </a:r>
            <a:r>
              <a:rPr kumimoji="0" lang="es-BO" sz="19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 según presencia de niños o adultos mayores en el hogar (mayo y junio 2020)</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s-BO" sz="2400" b="1" i="0" u="none" strike="noStrike" kern="1200" cap="none" spc="0" normalizeH="0" baseline="0" noProof="0" dirty="0">
              <a:ln>
                <a:noFill/>
              </a:ln>
              <a:solidFill>
                <a:srgbClr val="595959"/>
              </a:solidFill>
              <a:effectLst/>
              <a:uLnTx/>
              <a:uFillTx/>
              <a:latin typeface="Garamond"/>
              <a:ea typeface="+mn-ea"/>
              <a:cs typeface="+mn-cs"/>
            </a:endParaRPr>
          </a:p>
        </p:txBody>
      </p:sp>
      <p:cxnSp>
        <p:nvCxnSpPr>
          <p:cNvPr id="9" name="Straight Connector 8">
            <a:extLst>
              <a:ext uri="{FF2B5EF4-FFF2-40B4-BE49-F238E27FC236}">
                <a16:creationId xmlns:a16="http://schemas.microsoft.com/office/drawing/2014/main" id="{D7004ED5-B47D-A34E-AF38-CB0BC8B8714D}"/>
              </a:ext>
            </a:extLst>
          </p:cNvPr>
          <p:cNvCxnSpPr>
            <a:cxnSpLocks/>
          </p:cNvCxnSpPr>
          <p:nvPr/>
        </p:nvCxnSpPr>
        <p:spPr>
          <a:xfrm>
            <a:off x="5981822" y="1681836"/>
            <a:ext cx="0" cy="4842493"/>
          </a:xfrm>
          <a:prstGeom prst="line">
            <a:avLst/>
          </a:prstGeom>
          <a:ln cmpd="thinThick"/>
        </p:spPr>
        <p:style>
          <a:lnRef idx="1">
            <a:schemeClr val="dk1"/>
          </a:lnRef>
          <a:fillRef idx="0">
            <a:schemeClr val="dk1"/>
          </a:fillRef>
          <a:effectRef idx="0">
            <a:schemeClr val="dk1"/>
          </a:effectRef>
          <a:fontRef idx="minor">
            <a:schemeClr val="tx1"/>
          </a:fontRef>
        </p:style>
      </p:cxnSp>
      <p:graphicFrame>
        <p:nvGraphicFramePr>
          <p:cNvPr id="10" name="Chart 9">
            <a:extLst>
              <a:ext uri="{FF2B5EF4-FFF2-40B4-BE49-F238E27FC236}">
                <a16:creationId xmlns:a16="http://schemas.microsoft.com/office/drawing/2014/main" id="{E180836A-4151-2F40-B6F0-5612CA8A18F2}"/>
              </a:ext>
            </a:extLst>
          </p:cNvPr>
          <p:cNvGraphicFramePr>
            <a:graphicFrameLocks/>
          </p:cNvGraphicFramePr>
          <p:nvPr>
            <p:extLst>
              <p:ext uri="{D42A27DB-BD31-4B8C-83A1-F6EECF244321}">
                <p14:modId xmlns:p14="http://schemas.microsoft.com/office/powerpoint/2010/main" val="25529633"/>
              </p:ext>
            </p:extLst>
          </p:nvPr>
        </p:nvGraphicFramePr>
        <p:xfrm>
          <a:off x="423521" y="2183308"/>
          <a:ext cx="5424190" cy="443053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6425D1E6-74F1-9A44-BCF1-4B466EEA4798}"/>
              </a:ext>
            </a:extLst>
          </p:cNvPr>
          <p:cNvGraphicFramePr>
            <a:graphicFrameLocks/>
          </p:cNvGraphicFramePr>
          <p:nvPr>
            <p:extLst>
              <p:ext uri="{D42A27DB-BD31-4B8C-83A1-F6EECF244321}">
                <p14:modId xmlns:p14="http://schemas.microsoft.com/office/powerpoint/2010/main" val="2542155544"/>
              </p:ext>
            </p:extLst>
          </p:nvPr>
        </p:nvGraphicFramePr>
        <p:xfrm>
          <a:off x="6344290" y="2335428"/>
          <a:ext cx="5498973" cy="44305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01679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3407F4-B2D0-424D-AE12-D4F51BE87440}"/>
              </a:ext>
            </a:extLst>
          </p:cNvPr>
          <p:cNvSpPr>
            <a:spLocks noGrp="1"/>
          </p:cNvSpPr>
          <p:nvPr>
            <p:ph type="title"/>
          </p:nvPr>
        </p:nvSpPr>
        <p:spPr>
          <a:xfrm>
            <a:off x="353298" y="196664"/>
            <a:ext cx="11485404" cy="1325563"/>
          </a:xfrm>
        </p:spPr>
        <p:txBody>
          <a:bodyPr>
            <a:noAutofit/>
          </a:bodyPr>
          <a:lstStyle/>
          <a:p>
            <a:pPr algn="ctr"/>
            <a:r>
              <a:rPr lang="es-BO" sz="2400" b="1" dirty="0"/>
              <a:t>Los trabajadores en sectores más amigables al teletrabajo o con una conexión de internet en la casa pudieron conservar sus trabajos con una mayor probabilidad</a:t>
            </a:r>
          </a:p>
        </p:txBody>
      </p:sp>
      <p:sp>
        <p:nvSpPr>
          <p:cNvPr id="12" name="Text Placeholder 4">
            <a:extLst>
              <a:ext uri="{FF2B5EF4-FFF2-40B4-BE49-F238E27FC236}">
                <a16:creationId xmlns:a16="http://schemas.microsoft.com/office/drawing/2014/main" id="{4BC6B445-5484-9447-96A3-A858E2FA7C98}"/>
              </a:ext>
            </a:extLst>
          </p:cNvPr>
          <p:cNvSpPr txBox="1">
            <a:spLocks/>
          </p:cNvSpPr>
          <p:nvPr/>
        </p:nvSpPr>
        <p:spPr>
          <a:xfrm>
            <a:off x="473764" y="1876642"/>
            <a:ext cx="5157787" cy="823912"/>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595959"/>
                </a:solidFill>
                <a:latin typeface="Garamond"/>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rgbClr val="595959"/>
                </a:solidFill>
                <a:latin typeface="Garamond"/>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rgbClr val="595959"/>
                </a:solidFill>
                <a:latin typeface="Garamond"/>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rgbClr val="595959"/>
                </a:solidFill>
                <a:latin typeface="Garamond"/>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rgbClr val="595959"/>
                </a:solidFill>
                <a:latin typeface="Garamond"/>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BO" sz="1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Porcentaje de asalariados que trabajaron, según susceptibilidad al teletrabajo (mayo y junio 2020)</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s-BO" sz="2400" b="1" i="0" u="none" strike="noStrike" kern="1200" cap="none" spc="0" normalizeH="0" baseline="0" noProof="0" dirty="0">
              <a:ln>
                <a:noFill/>
              </a:ln>
              <a:solidFill>
                <a:srgbClr val="595959"/>
              </a:solidFill>
              <a:effectLst/>
              <a:uLnTx/>
              <a:uFillTx/>
              <a:latin typeface="Garamond"/>
              <a:ea typeface="+mn-ea"/>
              <a:cs typeface="+mn-cs"/>
            </a:endParaRPr>
          </a:p>
        </p:txBody>
      </p:sp>
      <p:sp>
        <p:nvSpPr>
          <p:cNvPr id="9" name="Rectangle 8">
            <a:extLst>
              <a:ext uri="{FF2B5EF4-FFF2-40B4-BE49-F238E27FC236}">
                <a16:creationId xmlns:a16="http://schemas.microsoft.com/office/drawing/2014/main" id="{D4EE8C71-F0B1-6843-AA33-E635CB2E2094}"/>
              </a:ext>
            </a:extLst>
          </p:cNvPr>
          <p:cNvSpPr/>
          <p:nvPr/>
        </p:nvSpPr>
        <p:spPr>
          <a:xfrm>
            <a:off x="5297924" y="2491979"/>
            <a:ext cx="333625" cy="3582974"/>
          </a:xfrm>
          <a:prstGeom prst="rect">
            <a:avLst/>
          </a:prstGeom>
          <a:noFill/>
          <a:ln w="19050">
            <a:solidFill>
              <a:srgbClr val="C00000"/>
            </a:solidFill>
          </a:ln>
        </p:spPr>
        <p:style>
          <a:lnRef idx="2">
            <a:schemeClr val="accent2"/>
          </a:lnRef>
          <a:fillRef idx="1">
            <a:schemeClr val="lt1"/>
          </a:fillRef>
          <a:effectRef idx="0">
            <a:schemeClr val="accent2"/>
          </a:effectRef>
          <a:fontRef idx="minor">
            <a:schemeClr val="dk1"/>
          </a:fontRef>
        </p:style>
        <p:txBody>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25" name="Text Placeholder 4">
            <a:extLst>
              <a:ext uri="{FF2B5EF4-FFF2-40B4-BE49-F238E27FC236}">
                <a16:creationId xmlns:a16="http://schemas.microsoft.com/office/drawing/2014/main" id="{DF222802-4211-C440-AD0B-9855310C09D3}"/>
              </a:ext>
            </a:extLst>
          </p:cNvPr>
          <p:cNvSpPr txBox="1">
            <a:spLocks/>
          </p:cNvSpPr>
          <p:nvPr/>
        </p:nvSpPr>
        <p:spPr>
          <a:xfrm>
            <a:off x="6355606" y="1937005"/>
            <a:ext cx="5157787" cy="823912"/>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595959"/>
                </a:solidFill>
                <a:latin typeface="Garamond"/>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rgbClr val="595959"/>
                </a:solidFill>
                <a:latin typeface="Garamond"/>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rgbClr val="595959"/>
                </a:solidFill>
                <a:latin typeface="Garamond"/>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rgbClr val="595959"/>
                </a:solidFill>
                <a:latin typeface="Garamond"/>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rgbClr val="595959"/>
                </a:solidFill>
                <a:latin typeface="Garamond"/>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lvl="0" algn="ctr">
              <a:defRPr/>
            </a:pPr>
            <a:r>
              <a:rPr kumimoji="0" lang="es-BO" sz="1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Porcentaje de trabajadores que </a:t>
            </a:r>
            <a:r>
              <a:rPr lang="es-BO" sz="1800" b="0" dirty="0">
                <a:solidFill>
                  <a:prstClr val="black">
                    <a:lumMod val="75000"/>
                    <a:lumOff val="25000"/>
                  </a:prstClr>
                </a:solidFill>
                <a:latin typeface="Trebuchet MS" panose="020B0603020202020204"/>
              </a:rPr>
              <a:t>trabajaron, </a:t>
            </a:r>
            <a:r>
              <a:rPr kumimoji="0" lang="es-BO" sz="1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según acceso a WiFi desde el Hogar (mayo y junio  2020)</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s-BO" sz="2400" b="1" i="0" u="none" strike="noStrike" kern="1200" cap="none" spc="0" normalizeH="0" baseline="0" noProof="0" dirty="0">
              <a:ln>
                <a:noFill/>
              </a:ln>
              <a:solidFill>
                <a:srgbClr val="595959"/>
              </a:solidFill>
              <a:effectLst/>
              <a:uLnTx/>
              <a:uFillTx/>
              <a:latin typeface="Garamond"/>
              <a:ea typeface="+mn-ea"/>
              <a:cs typeface="+mn-cs"/>
            </a:endParaRPr>
          </a:p>
        </p:txBody>
      </p:sp>
      <p:cxnSp>
        <p:nvCxnSpPr>
          <p:cNvPr id="10" name="Straight Connector 9">
            <a:extLst>
              <a:ext uri="{FF2B5EF4-FFF2-40B4-BE49-F238E27FC236}">
                <a16:creationId xmlns:a16="http://schemas.microsoft.com/office/drawing/2014/main" id="{01345FBA-B511-9843-A978-3083BF1073CA}"/>
              </a:ext>
            </a:extLst>
          </p:cNvPr>
          <p:cNvCxnSpPr>
            <a:cxnSpLocks/>
          </p:cNvCxnSpPr>
          <p:nvPr/>
        </p:nvCxnSpPr>
        <p:spPr>
          <a:xfrm>
            <a:off x="6038801" y="1816278"/>
            <a:ext cx="0" cy="4842493"/>
          </a:xfrm>
          <a:prstGeom prst="line">
            <a:avLst/>
          </a:prstGeom>
          <a:ln cmpd="thinThick"/>
        </p:spPr>
        <p:style>
          <a:lnRef idx="1">
            <a:schemeClr val="dk1"/>
          </a:lnRef>
          <a:fillRef idx="0">
            <a:schemeClr val="dk1"/>
          </a:fillRef>
          <a:effectRef idx="0">
            <a:schemeClr val="dk1"/>
          </a:effectRef>
          <a:fontRef idx="minor">
            <a:schemeClr val="tx1"/>
          </a:fontRef>
        </p:style>
      </p:cxnSp>
      <p:graphicFrame>
        <p:nvGraphicFramePr>
          <p:cNvPr id="11" name="Chart 10">
            <a:extLst>
              <a:ext uri="{FF2B5EF4-FFF2-40B4-BE49-F238E27FC236}">
                <a16:creationId xmlns:a16="http://schemas.microsoft.com/office/drawing/2014/main" id="{F2B020A2-DC97-E04D-A2C4-C4FF1D65B996}"/>
              </a:ext>
            </a:extLst>
          </p:cNvPr>
          <p:cNvGraphicFramePr>
            <a:graphicFrameLocks/>
          </p:cNvGraphicFramePr>
          <p:nvPr>
            <p:extLst>
              <p:ext uri="{D42A27DB-BD31-4B8C-83A1-F6EECF244321}">
                <p14:modId xmlns:p14="http://schemas.microsoft.com/office/powerpoint/2010/main" val="3543506663"/>
              </p:ext>
            </p:extLst>
          </p:nvPr>
        </p:nvGraphicFramePr>
        <p:xfrm>
          <a:off x="278978" y="2277392"/>
          <a:ext cx="5547358" cy="4552726"/>
        </p:xfrm>
        <a:graphic>
          <a:graphicData uri="http://schemas.openxmlformats.org/drawingml/2006/chart">
            <c:chart xmlns:c="http://schemas.openxmlformats.org/drawingml/2006/chart" xmlns:r="http://schemas.openxmlformats.org/officeDocument/2006/relationships" r:id="rId3"/>
          </a:graphicData>
        </a:graphic>
      </p:graphicFrame>
      <p:sp>
        <p:nvSpPr>
          <p:cNvPr id="14" name="Rectangle 13">
            <a:extLst>
              <a:ext uri="{FF2B5EF4-FFF2-40B4-BE49-F238E27FC236}">
                <a16:creationId xmlns:a16="http://schemas.microsoft.com/office/drawing/2014/main" id="{8827D2CC-AB35-B44F-9484-C2D01B296078}"/>
              </a:ext>
            </a:extLst>
          </p:cNvPr>
          <p:cNvSpPr/>
          <p:nvPr/>
        </p:nvSpPr>
        <p:spPr>
          <a:xfrm>
            <a:off x="4075177" y="2491979"/>
            <a:ext cx="333625" cy="3582974"/>
          </a:xfrm>
          <a:prstGeom prst="rect">
            <a:avLst/>
          </a:prstGeom>
          <a:noFill/>
          <a:ln w="19050">
            <a:solidFill>
              <a:srgbClr val="C00000"/>
            </a:solidFill>
          </a:ln>
        </p:spPr>
        <p:style>
          <a:lnRef idx="2">
            <a:schemeClr val="accent2"/>
          </a:lnRef>
          <a:fillRef idx="1">
            <a:schemeClr val="lt1"/>
          </a:fillRef>
          <a:effectRef idx="0">
            <a:schemeClr val="accent2"/>
          </a:effectRef>
          <a:fontRef idx="minor">
            <a:schemeClr val="dk1"/>
          </a:fontRef>
        </p:style>
        <p:txBody>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5" name="Rectangle 14">
            <a:extLst>
              <a:ext uri="{FF2B5EF4-FFF2-40B4-BE49-F238E27FC236}">
                <a16:creationId xmlns:a16="http://schemas.microsoft.com/office/drawing/2014/main" id="{AF32630E-28F0-2E48-A975-3AD94C67E2B1}"/>
              </a:ext>
            </a:extLst>
          </p:cNvPr>
          <p:cNvSpPr/>
          <p:nvPr/>
        </p:nvSpPr>
        <p:spPr>
          <a:xfrm>
            <a:off x="2852430" y="2547414"/>
            <a:ext cx="333625" cy="3582974"/>
          </a:xfrm>
          <a:prstGeom prst="rect">
            <a:avLst/>
          </a:prstGeom>
          <a:noFill/>
          <a:ln w="19050">
            <a:solidFill>
              <a:srgbClr val="C00000"/>
            </a:solidFill>
          </a:ln>
        </p:spPr>
        <p:style>
          <a:lnRef idx="2">
            <a:schemeClr val="accent2"/>
          </a:lnRef>
          <a:fillRef idx="1">
            <a:schemeClr val="lt1"/>
          </a:fillRef>
          <a:effectRef idx="0">
            <a:schemeClr val="accent2"/>
          </a:effectRef>
          <a:fontRef idx="minor">
            <a:schemeClr val="dk1"/>
          </a:fontRef>
        </p:style>
        <p:txBody>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6" name="Rectangle 15">
            <a:extLst>
              <a:ext uri="{FF2B5EF4-FFF2-40B4-BE49-F238E27FC236}">
                <a16:creationId xmlns:a16="http://schemas.microsoft.com/office/drawing/2014/main" id="{67F5CB58-6438-344F-9189-E958BD899170}"/>
              </a:ext>
            </a:extLst>
          </p:cNvPr>
          <p:cNvSpPr/>
          <p:nvPr/>
        </p:nvSpPr>
        <p:spPr>
          <a:xfrm>
            <a:off x="1591055" y="2596896"/>
            <a:ext cx="310897" cy="3542076"/>
          </a:xfrm>
          <a:prstGeom prst="rect">
            <a:avLst/>
          </a:prstGeom>
          <a:noFill/>
          <a:ln w="19050">
            <a:solidFill>
              <a:srgbClr val="C00000"/>
            </a:solidFill>
          </a:ln>
        </p:spPr>
        <p:style>
          <a:lnRef idx="2">
            <a:schemeClr val="accent2"/>
          </a:lnRef>
          <a:fillRef idx="1">
            <a:schemeClr val="lt1"/>
          </a:fillRef>
          <a:effectRef idx="0">
            <a:schemeClr val="accent2"/>
          </a:effectRef>
          <a:fontRef idx="minor">
            <a:schemeClr val="dk1"/>
          </a:fontRef>
        </p:style>
        <p:txBody>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graphicFrame>
        <p:nvGraphicFramePr>
          <p:cNvPr id="17" name="Chart 16">
            <a:extLst>
              <a:ext uri="{FF2B5EF4-FFF2-40B4-BE49-F238E27FC236}">
                <a16:creationId xmlns:a16="http://schemas.microsoft.com/office/drawing/2014/main" id="{70E61923-6E80-6941-AE95-7C46D476A014}"/>
              </a:ext>
            </a:extLst>
          </p:cNvPr>
          <p:cNvGraphicFramePr>
            <a:graphicFrameLocks/>
          </p:cNvGraphicFramePr>
          <p:nvPr>
            <p:extLst>
              <p:ext uri="{D42A27DB-BD31-4B8C-83A1-F6EECF244321}">
                <p14:modId xmlns:p14="http://schemas.microsoft.com/office/powerpoint/2010/main" val="3203447400"/>
              </p:ext>
            </p:extLst>
          </p:nvPr>
        </p:nvGraphicFramePr>
        <p:xfrm>
          <a:off x="6233586" y="2401824"/>
          <a:ext cx="5742701" cy="425694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98896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5218952-C4A0-4B49-92B2-2087B5C372BA}"/>
              </a:ext>
            </a:extLst>
          </p:cNvPr>
          <p:cNvSpPr txBox="1">
            <a:spLocks/>
          </p:cNvSpPr>
          <p:nvPr/>
        </p:nvSpPr>
        <p:spPr>
          <a:xfrm>
            <a:off x="1888298" y="2066004"/>
            <a:ext cx="8596668" cy="1826581"/>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s-BO" sz="4000" b="0" i="0" u="none" strike="noStrike" kern="1200" cap="none" spc="0" normalizeH="0" baseline="0" noProof="0" dirty="0">
                <a:ln>
                  <a:noFill/>
                </a:ln>
                <a:solidFill>
                  <a:srgbClr val="4F81BD"/>
                </a:solidFill>
                <a:effectLst/>
                <a:uLnTx/>
                <a:uFillTx/>
                <a:latin typeface="Trebuchet MS" panose="020B0603020202020204"/>
                <a:ea typeface="+mj-ea"/>
                <a:cs typeface="+mj-cs"/>
              </a:rPr>
              <a:t>Mitigación de los impactos</a:t>
            </a:r>
            <a:endParaRPr kumimoji="0" lang="es-BO" sz="6000" b="0" i="0" u="none" strike="noStrike" kern="1200" cap="none" spc="0" normalizeH="0" baseline="0" noProof="0" dirty="0">
              <a:ln>
                <a:noFill/>
              </a:ln>
              <a:solidFill>
                <a:srgbClr val="4F81BD"/>
              </a:solidFill>
              <a:effectLst/>
              <a:uLnTx/>
              <a:uFillTx/>
              <a:latin typeface="Trebuchet MS" panose="020B0603020202020204"/>
              <a:ea typeface="+mj-ea"/>
              <a:cs typeface="+mj-cs"/>
            </a:endParaRPr>
          </a:p>
        </p:txBody>
      </p:sp>
    </p:spTree>
    <p:extLst>
      <p:ext uri="{BB962C8B-B14F-4D97-AF65-F5344CB8AC3E}">
        <p14:creationId xmlns:p14="http://schemas.microsoft.com/office/powerpoint/2010/main" val="2251138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800DC58-769C-4B81-AC45-1C98699B77EE}"/>
              </a:ext>
            </a:extLst>
          </p:cNvPr>
          <p:cNvGraphicFramePr/>
          <p:nvPr>
            <p:extLst>
              <p:ext uri="{D42A27DB-BD31-4B8C-83A1-F6EECF244321}">
                <p14:modId xmlns:p14="http://schemas.microsoft.com/office/powerpoint/2010/main" val="2505463035"/>
              </p:ext>
            </p:extLst>
          </p:nvPr>
        </p:nvGraphicFramePr>
        <p:xfrm>
          <a:off x="-186962" y="1269215"/>
          <a:ext cx="1199696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6447E2A3-AD85-4239-903D-55DA46D04577}"/>
              </a:ext>
            </a:extLst>
          </p:cNvPr>
          <p:cNvSpPr txBox="1"/>
          <p:nvPr/>
        </p:nvSpPr>
        <p:spPr>
          <a:xfrm>
            <a:off x="274320" y="170118"/>
            <a:ext cx="11535681" cy="1010982"/>
          </a:xfrm>
          <a:prstGeom prst="rect">
            <a:avLst/>
          </a:prstGeom>
          <a:noFill/>
        </p:spPr>
        <p:txBody>
          <a:bodyPr wrap="square" rtlCol="0">
            <a:sp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s-BO" sz="3300" b="1" i="0" u="none" strike="noStrike" kern="1200" cap="none" spc="0" normalizeH="0" baseline="0" noProof="0" dirty="0">
                <a:ln>
                  <a:noFill/>
                </a:ln>
                <a:solidFill>
                  <a:prstClr val="black"/>
                </a:solidFill>
                <a:effectLst/>
                <a:uLnTx/>
                <a:uFillTx/>
                <a:latin typeface="Calibri"/>
                <a:ea typeface="+mn-ea"/>
                <a:cs typeface="+mn-cs"/>
              </a:rPr>
              <a:t>¿Cuáles son los mecanismos principales de transmisión de la crisis del COVID-19 en los hogares?</a:t>
            </a:r>
          </a:p>
        </p:txBody>
      </p:sp>
    </p:spTree>
    <p:extLst>
      <p:ext uri="{BB962C8B-B14F-4D97-AF65-F5344CB8AC3E}">
        <p14:creationId xmlns:p14="http://schemas.microsoft.com/office/powerpoint/2010/main" val="2385297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a:extLst>
              <a:ext uri="{FF2B5EF4-FFF2-40B4-BE49-F238E27FC236}">
                <a16:creationId xmlns:a16="http://schemas.microsoft.com/office/drawing/2014/main" id="{474931AF-3E39-AD4C-995E-827B03E1E79E}"/>
              </a:ext>
            </a:extLst>
          </p:cNvPr>
          <p:cNvSpPr txBox="1">
            <a:spLocks/>
          </p:cNvSpPr>
          <p:nvPr/>
        </p:nvSpPr>
        <p:spPr>
          <a:xfrm>
            <a:off x="613540" y="360892"/>
            <a:ext cx="10672769" cy="1325563"/>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s-BO" sz="3200" b="1" dirty="0">
                <a:solidFill>
                  <a:schemeClr val="tx1">
                    <a:lumMod val="65000"/>
                    <a:lumOff val="35000"/>
                  </a:schemeClr>
                </a:solidFill>
                <a:latin typeface="Garamond"/>
              </a:rPr>
              <a:t>Los ingresos no laborales privados han caído para una parte importante de los hogares</a:t>
            </a:r>
          </a:p>
        </p:txBody>
      </p:sp>
      <p:graphicFrame>
        <p:nvGraphicFramePr>
          <p:cNvPr id="5" name="Chart 4">
            <a:extLst>
              <a:ext uri="{FF2B5EF4-FFF2-40B4-BE49-F238E27FC236}">
                <a16:creationId xmlns:a16="http://schemas.microsoft.com/office/drawing/2014/main" id="{55EFDFC1-0780-AE41-80E4-4D13DC281C41}"/>
              </a:ext>
            </a:extLst>
          </p:cNvPr>
          <p:cNvGraphicFramePr>
            <a:graphicFrameLocks/>
          </p:cNvGraphicFramePr>
          <p:nvPr>
            <p:extLst>
              <p:ext uri="{D42A27DB-BD31-4B8C-83A1-F6EECF244321}">
                <p14:modId xmlns:p14="http://schemas.microsoft.com/office/powerpoint/2010/main" val="2622484786"/>
              </p:ext>
            </p:extLst>
          </p:nvPr>
        </p:nvGraphicFramePr>
        <p:xfrm>
          <a:off x="808731" y="1499616"/>
          <a:ext cx="10574538" cy="51450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79577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06329D9-C8E5-8041-B364-D23E8E8970C1}"/>
              </a:ext>
            </a:extLst>
          </p:cNvPr>
          <p:cNvSpPr>
            <a:spLocks noGrp="1"/>
          </p:cNvSpPr>
          <p:nvPr>
            <p:ph type="title"/>
          </p:nvPr>
        </p:nvSpPr>
        <p:spPr>
          <a:xfrm>
            <a:off x="633545" y="233324"/>
            <a:ext cx="10845394" cy="886911"/>
          </a:xfrm>
        </p:spPr>
        <p:txBody>
          <a:bodyPr>
            <a:noAutofit/>
          </a:bodyPr>
          <a:lstStyle/>
          <a:p>
            <a:pPr algn="ctr"/>
            <a:r>
              <a:rPr lang="en-US" sz="3200" b="1" dirty="0"/>
              <a:t>A </a:t>
            </a:r>
            <a:r>
              <a:rPr lang="en-US" sz="3200" b="1" dirty="0" err="1"/>
              <a:t>pesar</a:t>
            </a:r>
            <a:r>
              <a:rPr lang="en-US" sz="3200" b="1" dirty="0"/>
              <a:t> de que las </a:t>
            </a:r>
            <a:r>
              <a:rPr lang="en-US" sz="3200" b="1" dirty="0" err="1"/>
              <a:t>transferencias</a:t>
            </a:r>
            <a:r>
              <a:rPr lang="en-US" sz="3200" b="1" dirty="0"/>
              <a:t> </a:t>
            </a:r>
            <a:r>
              <a:rPr lang="en-US" sz="3200" b="1" dirty="0" err="1"/>
              <a:t>han</a:t>
            </a:r>
            <a:r>
              <a:rPr lang="en-US" sz="3200" b="1" dirty="0"/>
              <a:t> </a:t>
            </a:r>
            <a:r>
              <a:rPr lang="en-US" sz="3200" b="1" dirty="0" err="1"/>
              <a:t>aumentado</a:t>
            </a:r>
            <a:r>
              <a:rPr lang="en-US" sz="3200" b="1" dirty="0"/>
              <a:t>, no ha </a:t>
            </a:r>
            <a:r>
              <a:rPr lang="en-US" sz="3200" b="1" dirty="0" err="1"/>
              <a:t>sido</a:t>
            </a:r>
            <a:r>
              <a:rPr lang="en-US" sz="3200" b="1" dirty="0"/>
              <a:t> </a:t>
            </a:r>
            <a:r>
              <a:rPr lang="en-US" sz="3200" b="1" dirty="0" err="1"/>
              <a:t>suficiente</a:t>
            </a:r>
            <a:r>
              <a:rPr lang="en-US" sz="3200" b="1" dirty="0"/>
              <a:t> para </a:t>
            </a:r>
            <a:r>
              <a:rPr lang="en-US" sz="3200" b="1" dirty="0" err="1"/>
              <a:t>compensar</a:t>
            </a:r>
            <a:r>
              <a:rPr lang="en-US" sz="3200" b="1" dirty="0"/>
              <a:t> la </a:t>
            </a:r>
            <a:r>
              <a:rPr lang="en-US" sz="3200" b="1" dirty="0" err="1"/>
              <a:t>caída</a:t>
            </a:r>
            <a:r>
              <a:rPr lang="en-US" sz="3200" b="1" dirty="0"/>
              <a:t> del </a:t>
            </a:r>
            <a:r>
              <a:rPr lang="en-US" sz="3200" b="1" dirty="0" err="1"/>
              <a:t>ingreso</a:t>
            </a:r>
            <a:r>
              <a:rPr lang="en-US" sz="3200" b="1" dirty="0"/>
              <a:t> </a:t>
            </a:r>
            <a:r>
              <a:rPr lang="en-US" sz="3200" b="1" dirty="0" err="1"/>
              <a:t>laboral</a:t>
            </a:r>
            <a:endParaRPr lang="en-PE" sz="3200" b="1" dirty="0"/>
          </a:p>
        </p:txBody>
      </p:sp>
      <p:sp>
        <p:nvSpPr>
          <p:cNvPr id="8" name="Title 4">
            <a:extLst>
              <a:ext uri="{FF2B5EF4-FFF2-40B4-BE49-F238E27FC236}">
                <a16:creationId xmlns:a16="http://schemas.microsoft.com/office/drawing/2014/main" id="{BA100971-209A-5E41-8EA8-89201A42BA61}"/>
              </a:ext>
            </a:extLst>
          </p:cNvPr>
          <p:cNvSpPr txBox="1">
            <a:spLocks/>
          </p:cNvSpPr>
          <p:nvPr/>
        </p:nvSpPr>
        <p:spPr>
          <a:xfrm>
            <a:off x="1391825" y="1235216"/>
            <a:ext cx="9408350" cy="6019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r>
              <a:rPr kumimoji="0" lang="en-US" sz="1600" b="0" i="0" u="none" strike="noStrike" kern="1200" cap="none" spc="0" normalizeH="0" baseline="0" noProof="0" dirty="0" err="1">
                <a:ln>
                  <a:noFill/>
                </a:ln>
                <a:solidFill>
                  <a:prstClr val="black">
                    <a:lumMod val="65000"/>
                    <a:lumOff val="35000"/>
                  </a:prstClr>
                </a:solidFill>
                <a:effectLst/>
                <a:uLnTx/>
                <a:uFillTx/>
                <a:latin typeface="Calibri"/>
                <a:ea typeface="+mj-ea"/>
                <a:cs typeface="+mj-cs"/>
              </a:rPr>
              <a:t>Porcentaje</a:t>
            </a:r>
            <a:r>
              <a:rPr kumimoji="0" lang="en-US" sz="1600" b="0" i="0" u="none" strike="noStrike" kern="1200" cap="none" spc="0" normalizeH="0" baseline="0" noProof="0" dirty="0">
                <a:ln>
                  <a:noFill/>
                </a:ln>
                <a:solidFill>
                  <a:prstClr val="black">
                    <a:lumMod val="65000"/>
                    <a:lumOff val="35000"/>
                  </a:prstClr>
                </a:solidFill>
                <a:effectLst/>
                <a:uLnTx/>
                <a:uFillTx/>
                <a:latin typeface="Calibri"/>
                <a:ea typeface="+mj-ea"/>
                <a:cs typeface="+mj-cs"/>
              </a:rPr>
              <a:t> de </a:t>
            </a:r>
            <a:r>
              <a:rPr kumimoji="0" lang="en-US" sz="1600" b="0" i="0" u="none" strike="noStrike" kern="1200" cap="none" spc="0" normalizeH="0" baseline="0" noProof="0" dirty="0" err="1">
                <a:ln>
                  <a:noFill/>
                </a:ln>
                <a:solidFill>
                  <a:prstClr val="black">
                    <a:lumMod val="65000"/>
                    <a:lumOff val="35000"/>
                  </a:prstClr>
                </a:solidFill>
                <a:effectLst/>
                <a:uLnTx/>
                <a:uFillTx/>
                <a:latin typeface="Calibri"/>
                <a:ea typeface="+mj-ea"/>
                <a:cs typeface="+mj-cs"/>
              </a:rPr>
              <a:t>hogares</a:t>
            </a:r>
            <a:r>
              <a:rPr kumimoji="0" lang="en-US" sz="1600" b="0" i="0" u="none" strike="noStrike" kern="1200" cap="none" spc="0" normalizeH="0" baseline="0" noProof="0" dirty="0">
                <a:ln>
                  <a:noFill/>
                </a:ln>
                <a:solidFill>
                  <a:prstClr val="black">
                    <a:lumMod val="65000"/>
                    <a:lumOff val="35000"/>
                  </a:prstClr>
                </a:solidFill>
                <a:effectLst/>
                <a:uLnTx/>
                <a:uFillTx/>
                <a:latin typeface="Calibri"/>
                <a:ea typeface="+mj-ea"/>
                <a:cs typeface="+mj-cs"/>
              </a:rPr>
              <a:t> que </a:t>
            </a:r>
            <a:r>
              <a:rPr kumimoji="0" lang="en-US" sz="1600" b="0" i="0" u="none" strike="noStrike" kern="1200" cap="none" spc="0" normalizeH="0" baseline="0" noProof="0" dirty="0" err="1">
                <a:ln>
                  <a:noFill/>
                </a:ln>
                <a:solidFill>
                  <a:prstClr val="black">
                    <a:lumMod val="65000"/>
                    <a:lumOff val="35000"/>
                  </a:prstClr>
                </a:solidFill>
                <a:effectLst/>
                <a:uLnTx/>
                <a:uFillTx/>
                <a:latin typeface="Calibri"/>
                <a:ea typeface="+mj-ea"/>
                <a:cs typeface="+mj-cs"/>
              </a:rPr>
              <a:t>reportaron</a:t>
            </a:r>
            <a:r>
              <a:rPr kumimoji="0" lang="en-US" sz="1600" b="0" i="0" u="none" strike="noStrike" kern="1200" cap="none" spc="0" normalizeH="0" baseline="0" noProof="0" dirty="0">
                <a:ln>
                  <a:noFill/>
                </a:ln>
                <a:solidFill>
                  <a:prstClr val="black">
                    <a:lumMod val="65000"/>
                    <a:lumOff val="35000"/>
                  </a:prstClr>
                </a:solidFill>
                <a:effectLst/>
                <a:uLnTx/>
                <a:uFillTx/>
                <a:latin typeface="Calibri"/>
                <a:ea typeface="+mj-ea"/>
                <a:cs typeface="+mj-cs"/>
              </a:rPr>
              <a:t> </a:t>
            </a:r>
            <a:r>
              <a:rPr kumimoji="0" lang="en-US" sz="1600" b="1" i="0" u="none" strike="noStrike" kern="1200" cap="none" spc="0" normalizeH="0" baseline="0" noProof="0" dirty="0">
                <a:ln>
                  <a:noFill/>
                </a:ln>
                <a:solidFill>
                  <a:prstClr val="black">
                    <a:lumMod val="65000"/>
                    <a:lumOff val="35000"/>
                  </a:prstClr>
                </a:solidFill>
                <a:effectLst/>
                <a:uLnTx/>
                <a:uFillTx/>
                <a:latin typeface="Calibri"/>
                <a:ea typeface="+mj-ea"/>
                <a:cs typeface="+mj-cs"/>
              </a:rPr>
              <a:t>un </a:t>
            </a:r>
            <a:r>
              <a:rPr kumimoji="0" lang="en-US" sz="1600" b="1" i="0" u="none" strike="noStrike" kern="1200" cap="none" spc="0" normalizeH="0" baseline="0" noProof="0" dirty="0" err="1">
                <a:ln>
                  <a:noFill/>
                </a:ln>
                <a:solidFill>
                  <a:prstClr val="black">
                    <a:lumMod val="65000"/>
                    <a:lumOff val="35000"/>
                  </a:prstClr>
                </a:solidFill>
                <a:effectLst/>
                <a:uLnTx/>
                <a:uFillTx/>
                <a:latin typeface="Calibri"/>
                <a:ea typeface="+mj-ea"/>
                <a:cs typeface="+mj-cs"/>
              </a:rPr>
              <a:t>incremento</a:t>
            </a:r>
            <a:r>
              <a:rPr kumimoji="0" lang="en-US" sz="1600" b="1" i="0" u="none" strike="noStrike" kern="1200" cap="none" spc="0" normalizeH="0" baseline="0" noProof="0" dirty="0">
                <a:ln>
                  <a:noFill/>
                </a:ln>
                <a:solidFill>
                  <a:prstClr val="black">
                    <a:lumMod val="65000"/>
                    <a:lumOff val="35000"/>
                  </a:prstClr>
                </a:solidFill>
                <a:effectLst/>
                <a:uLnTx/>
                <a:uFillTx/>
                <a:latin typeface="Calibri"/>
                <a:ea typeface="+mj-ea"/>
                <a:cs typeface="+mj-cs"/>
              </a:rPr>
              <a:t> o </a:t>
            </a:r>
            <a:r>
              <a:rPr kumimoji="0" lang="en-US" sz="1600" b="1" i="0" u="none" strike="noStrike" kern="1200" cap="none" spc="0" normalizeH="0" baseline="0" noProof="0" dirty="0" err="1">
                <a:ln>
                  <a:noFill/>
                </a:ln>
                <a:solidFill>
                  <a:prstClr val="black">
                    <a:lumMod val="65000"/>
                    <a:lumOff val="35000"/>
                  </a:prstClr>
                </a:solidFill>
                <a:effectLst/>
                <a:uLnTx/>
                <a:uFillTx/>
                <a:latin typeface="Calibri"/>
                <a:ea typeface="+mj-ea"/>
                <a:cs typeface="+mj-cs"/>
              </a:rPr>
              <a:t>permanencia</a:t>
            </a:r>
            <a:r>
              <a:rPr kumimoji="0" lang="en-US" sz="1600" b="1" i="0" u="none" strike="noStrike" kern="1200" cap="none" spc="0" normalizeH="0" baseline="0" noProof="0" dirty="0">
                <a:ln>
                  <a:noFill/>
                </a:ln>
                <a:solidFill>
                  <a:prstClr val="black">
                    <a:lumMod val="65000"/>
                    <a:lumOff val="35000"/>
                  </a:prstClr>
                </a:solidFill>
                <a:effectLst/>
                <a:uLnTx/>
                <a:uFillTx/>
                <a:latin typeface="Calibri"/>
                <a:ea typeface="+mj-ea"/>
                <a:cs typeface="+mj-cs"/>
              </a:rPr>
              <a:t> </a:t>
            </a:r>
            <a:r>
              <a:rPr kumimoji="0" lang="en-US" sz="1600" b="0" i="0" u="none" strike="noStrike" kern="1200" cap="none" spc="0" normalizeH="0" baseline="0" noProof="0" dirty="0">
                <a:ln>
                  <a:noFill/>
                </a:ln>
                <a:solidFill>
                  <a:prstClr val="black">
                    <a:lumMod val="65000"/>
                    <a:lumOff val="35000"/>
                  </a:prstClr>
                </a:solidFill>
                <a:effectLst/>
                <a:uLnTx/>
                <a:uFillTx/>
                <a:latin typeface="Calibri"/>
                <a:ea typeface="+mj-ea"/>
                <a:cs typeface="+mj-cs"/>
              </a:rPr>
              <a:t>de </a:t>
            </a:r>
            <a:r>
              <a:rPr kumimoji="0" lang="en-US" sz="1600" b="0" i="0" u="none" strike="noStrike" kern="1200" cap="none" spc="0" normalizeH="0" baseline="0" noProof="0" dirty="0" err="1">
                <a:ln>
                  <a:noFill/>
                </a:ln>
                <a:solidFill>
                  <a:prstClr val="black">
                    <a:lumMod val="65000"/>
                    <a:lumOff val="35000"/>
                  </a:prstClr>
                </a:solidFill>
                <a:effectLst/>
                <a:uLnTx/>
                <a:uFillTx/>
                <a:latin typeface="Calibri"/>
                <a:ea typeface="+mj-ea"/>
                <a:cs typeface="+mj-cs"/>
              </a:rPr>
              <a:t>distintas</a:t>
            </a:r>
            <a:r>
              <a:rPr kumimoji="0" lang="en-US" sz="1600" b="0" i="0" u="none" strike="noStrike" kern="1200" cap="none" spc="0" normalizeH="0" baseline="0" noProof="0" dirty="0">
                <a:ln>
                  <a:noFill/>
                </a:ln>
                <a:solidFill>
                  <a:prstClr val="black">
                    <a:lumMod val="65000"/>
                    <a:lumOff val="35000"/>
                  </a:prstClr>
                </a:solidFill>
                <a:effectLst/>
                <a:uLnTx/>
                <a:uFillTx/>
                <a:latin typeface="Calibri"/>
                <a:ea typeface="+mj-ea"/>
                <a:cs typeface="+mj-cs"/>
              </a:rPr>
              <a:t> </a:t>
            </a:r>
            <a:r>
              <a:rPr kumimoji="0" lang="en-US" sz="1600" b="0" i="0" u="none" strike="noStrike" kern="1200" cap="none" spc="0" normalizeH="0" baseline="0" noProof="0" dirty="0" err="1">
                <a:ln>
                  <a:noFill/>
                </a:ln>
                <a:solidFill>
                  <a:prstClr val="black">
                    <a:lumMod val="65000"/>
                    <a:lumOff val="35000"/>
                  </a:prstClr>
                </a:solidFill>
                <a:effectLst/>
                <a:uLnTx/>
                <a:uFillTx/>
                <a:latin typeface="Calibri"/>
                <a:ea typeface="+mj-ea"/>
                <a:cs typeface="+mj-cs"/>
              </a:rPr>
              <a:t>fuentes</a:t>
            </a:r>
            <a:r>
              <a:rPr kumimoji="0" lang="en-US" sz="1600" b="0" i="0" u="none" strike="noStrike" kern="1200" cap="none" spc="0" normalizeH="0" baseline="0" noProof="0" dirty="0">
                <a:ln>
                  <a:noFill/>
                </a:ln>
                <a:solidFill>
                  <a:prstClr val="black">
                    <a:lumMod val="65000"/>
                    <a:lumOff val="35000"/>
                  </a:prstClr>
                </a:solidFill>
                <a:effectLst/>
                <a:uLnTx/>
                <a:uFillTx/>
                <a:latin typeface="Calibri"/>
                <a:ea typeface="+mj-ea"/>
                <a:cs typeface="+mj-cs"/>
              </a:rPr>
              <a:t> de </a:t>
            </a:r>
            <a:r>
              <a:rPr kumimoji="0" lang="en-US" sz="1600" b="0" i="0" u="none" strike="noStrike" kern="1200" cap="none" spc="0" normalizeH="0" baseline="0" noProof="0" dirty="0" err="1">
                <a:ln>
                  <a:noFill/>
                </a:ln>
                <a:solidFill>
                  <a:prstClr val="black">
                    <a:lumMod val="65000"/>
                    <a:lumOff val="35000"/>
                  </a:prstClr>
                </a:solidFill>
                <a:effectLst/>
                <a:uLnTx/>
                <a:uFillTx/>
                <a:latin typeface="Calibri"/>
                <a:ea typeface="+mj-ea"/>
                <a:cs typeface="+mj-cs"/>
              </a:rPr>
              <a:t>ingreso</a:t>
            </a:r>
            <a:r>
              <a:rPr kumimoji="0" lang="en-US" sz="1600" b="0" i="0" u="none" strike="noStrike" kern="1200" cap="none" spc="0" normalizeH="0" baseline="0" noProof="0" dirty="0">
                <a:ln>
                  <a:noFill/>
                </a:ln>
                <a:solidFill>
                  <a:prstClr val="black">
                    <a:lumMod val="65000"/>
                    <a:lumOff val="35000"/>
                  </a:prstClr>
                </a:solidFill>
                <a:effectLst/>
                <a:uLnTx/>
                <a:uFillTx/>
                <a:latin typeface="Calibri"/>
                <a:ea typeface="+mj-ea"/>
                <a:cs typeface="+mj-cs"/>
              </a:rPr>
              <a:t> y del </a:t>
            </a:r>
            <a:r>
              <a:rPr kumimoji="0" lang="en-US" sz="1600" b="0" i="0" u="none" strike="noStrike" kern="1200" cap="none" spc="0" normalizeH="0" baseline="0" noProof="0" dirty="0" err="1">
                <a:ln>
                  <a:noFill/>
                </a:ln>
                <a:solidFill>
                  <a:prstClr val="black">
                    <a:lumMod val="65000"/>
                    <a:lumOff val="35000"/>
                  </a:prstClr>
                </a:solidFill>
                <a:effectLst/>
                <a:uLnTx/>
                <a:uFillTx/>
                <a:latin typeface="Calibri"/>
                <a:ea typeface="+mj-ea"/>
                <a:cs typeface="+mj-cs"/>
              </a:rPr>
              <a:t>ingreso</a:t>
            </a:r>
            <a:r>
              <a:rPr kumimoji="0" lang="en-US" sz="1600" b="0" i="0" u="none" strike="noStrike" kern="1200" cap="none" spc="0" normalizeH="0" baseline="0" noProof="0" dirty="0">
                <a:ln>
                  <a:noFill/>
                </a:ln>
                <a:solidFill>
                  <a:prstClr val="black">
                    <a:lumMod val="65000"/>
                    <a:lumOff val="35000"/>
                  </a:prstClr>
                </a:solidFill>
                <a:effectLst/>
                <a:uLnTx/>
                <a:uFillTx/>
                <a:latin typeface="Calibri"/>
                <a:ea typeface="+mj-ea"/>
                <a:cs typeface="+mj-cs"/>
              </a:rPr>
              <a:t> total  (mayo 2020) </a:t>
            </a:r>
            <a:endParaRPr kumimoji="0" lang="en-PE" sz="1600" b="0" i="0" u="none" strike="noStrike" kern="1200" cap="none" spc="0" normalizeH="0" baseline="0" noProof="0" dirty="0">
              <a:ln>
                <a:noFill/>
              </a:ln>
              <a:solidFill>
                <a:prstClr val="black">
                  <a:lumMod val="65000"/>
                  <a:lumOff val="35000"/>
                </a:prstClr>
              </a:solidFill>
              <a:effectLst/>
              <a:uLnTx/>
              <a:uFillTx/>
              <a:latin typeface="Calibri"/>
              <a:ea typeface="+mj-ea"/>
              <a:cs typeface="+mj-cs"/>
            </a:endParaRPr>
          </a:p>
        </p:txBody>
      </p:sp>
      <p:graphicFrame>
        <p:nvGraphicFramePr>
          <p:cNvPr id="11" name="Chart 10">
            <a:extLst>
              <a:ext uri="{FF2B5EF4-FFF2-40B4-BE49-F238E27FC236}">
                <a16:creationId xmlns:a16="http://schemas.microsoft.com/office/drawing/2014/main" id="{EAB92BA9-AC43-F943-9D3E-241CD50B784A}"/>
              </a:ext>
            </a:extLst>
          </p:cNvPr>
          <p:cNvGraphicFramePr>
            <a:graphicFrameLocks/>
          </p:cNvGraphicFramePr>
          <p:nvPr>
            <p:extLst>
              <p:ext uri="{D42A27DB-BD31-4B8C-83A1-F6EECF244321}">
                <p14:modId xmlns:p14="http://schemas.microsoft.com/office/powerpoint/2010/main" val="865555108"/>
              </p:ext>
            </p:extLst>
          </p:nvPr>
        </p:nvGraphicFramePr>
        <p:xfrm>
          <a:off x="974387" y="1985804"/>
          <a:ext cx="10243226" cy="46388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43426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958722-9F8E-46EE-8D28-790174D4F306}"/>
              </a:ext>
            </a:extLst>
          </p:cNvPr>
          <p:cNvSpPr>
            <a:spLocks noGrp="1"/>
          </p:cNvSpPr>
          <p:nvPr>
            <p:ph type="title"/>
          </p:nvPr>
        </p:nvSpPr>
        <p:spPr>
          <a:xfrm>
            <a:off x="838200" y="1104257"/>
            <a:ext cx="10515600" cy="2852737"/>
          </a:xfrm>
        </p:spPr>
        <p:txBody>
          <a:bodyPr>
            <a:normAutofit/>
          </a:bodyPr>
          <a:lstStyle/>
          <a:p>
            <a:pPr algn="ctr" defTabSz="457200">
              <a:lnSpc>
                <a:spcPct val="100000"/>
              </a:lnSpc>
              <a:defRPr/>
            </a:pPr>
            <a:r>
              <a:rPr lang="es-BO" sz="4700" dirty="0">
                <a:solidFill>
                  <a:srgbClr val="4F81BD"/>
                </a:solidFill>
                <a:latin typeface="Trebuchet MS" panose="020B0603020202020204"/>
              </a:rPr>
              <a:t>Perspectivas de los hogares</a:t>
            </a:r>
          </a:p>
        </p:txBody>
      </p:sp>
    </p:spTree>
    <p:extLst>
      <p:ext uri="{BB962C8B-B14F-4D97-AF65-F5344CB8AC3E}">
        <p14:creationId xmlns:p14="http://schemas.microsoft.com/office/powerpoint/2010/main" val="3456354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5BED69-6C6A-47B7-BCF3-1B4708404531}"/>
              </a:ext>
            </a:extLst>
          </p:cNvPr>
          <p:cNvSpPr>
            <a:spLocks noGrp="1"/>
          </p:cNvSpPr>
          <p:nvPr>
            <p:ph type="title"/>
          </p:nvPr>
        </p:nvSpPr>
        <p:spPr>
          <a:xfrm>
            <a:off x="496712" y="191912"/>
            <a:ext cx="11096198" cy="679626"/>
          </a:xfrm>
        </p:spPr>
        <p:txBody>
          <a:bodyPr>
            <a:noAutofit/>
          </a:bodyPr>
          <a:lstStyle/>
          <a:p>
            <a:pPr algn="ctr"/>
            <a:r>
              <a:rPr lang="es-BO" sz="2800" b="1" dirty="0"/>
              <a:t>Las preocupaciones sobre la salud y la economía siguen siendo muy altas</a:t>
            </a:r>
          </a:p>
        </p:txBody>
      </p:sp>
      <p:graphicFrame>
        <p:nvGraphicFramePr>
          <p:cNvPr id="8" name="Chart 7">
            <a:extLst>
              <a:ext uri="{FF2B5EF4-FFF2-40B4-BE49-F238E27FC236}">
                <a16:creationId xmlns:a16="http://schemas.microsoft.com/office/drawing/2014/main" id="{9B0AA534-CCB7-2E4B-9638-05F971766A2D}"/>
              </a:ext>
            </a:extLst>
          </p:cNvPr>
          <p:cNvGraphicFramePr>
            <a:graphicFrameLocks/>
          </p:cNvGraphicFramePr>
          <p:nvPr>
            <p:extLst>
              <p:ext uri="{D42A27DB-BD31-4B8C-83A1-F6EECF244321}">
                <p14:modId xmlns:p14="http://schemas.microsoft.com/office/powerpoint/2010/main" val="3333538294"/>
              </p:ext>
            </p:extLst>
          </p:nvPr>
        </p:nvGraphicFramePr>
        <p:xfrm>
          <a:off x="629364" y="1109472"/>
          <a:ext cx="5466636" cy="53400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1AC1372C-9CDF-A644-AFF1-F353EF9BD45C}"/>
              </a:ext>
            </a:extLst>
          </p:cNvPr>
          <p:cNvGraphicFramePr>
            <a:graphicFrameLocks/>
          </p:cNvGraphicFramePr>
          <p:nvPr>
            <p:extLst>
              <p:ext uri="{D42A27DB-BD31-4B8C-83A1-F6EECF244321}">
                <p14:modId xmlns:p14="http://schemas.microsoft.com/office/powerpoint/2010/main" val="2166384274"/>
              </p:ext>
            </p:extLst>
          </p:nvPr>
        </p:nvGraphicFramePr>
        <p:xfrm>
          <a:off x="6571487" y="1209944"/>
          <a:ext cx="5340091" cy="5239624"/>
        </p:xfrm>
        <a:graphic>
          <a:graphicData uri="http://schemas.openxmlformats.org/drawingml/2006/chart">
            <c:chart xmlns:c="http://schemas.openxmlformats.org/drawingml/2006/chart" xmlns:r="http://schemas.openxmlformats.org/officeDocument/2006/relationships" r:id="rId3"/>
          </a:graphicData>
        </a:graphic>
      </p:graphicFrame>
      <p:cxnSp>
        <p:nvCxnSpPr>
          <p:cNvPr id="11" name="Straight Connector 10">
            <a:extLst>
              <a:ext uri="{FF2B5EF4-FFF2-40B4-BE49-F238E27FC236}">
                <a16:creationId xmlns:a16="http://schemas.microsoft.com/office/drawing/2014/main" id="{F98A7550-1A65-C849-A8D9-7ADA847DB017}"/>
              </a:ext>
            </a:extLst>
          </p:cNvPr>
          <p:cNvCxnSpPr/>
          <p:nvPr/>
        </p:nvCxnSpPr>
        <p:spPr>
          <a:xfrm>
            <a:off x="6193536" y="1572768"/>
            <a:ext cx="0" cy="481584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21657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5BED69-6C6A-47B7-BCF3-1B4708404531}"/>
              </a:ext>
            </a:extLst>
          </p:cNvPr>
          <p:cNvSpPr>
            <a:spLocks noGrp="1"/>
          </p:cNvSpPr>
          <p:nvPr>
            <p:ph type="title"/>
          </p:nvPr>
        </p:nvSpPr>
        <p:spPr>
          <a:xfrm>
            <a:off x="447675" y="165159"/>
            <a:ext cx="11385166" cy="1041907"/>
          </a:xfrm>
        </p:spPr>
        <p:txBody>
          <a:bodyPr>
            <a:noAutofit/>
          </a:bodyPr>
          <a:lstStyle/>
          <a:p>
            <a:pPr algn="ctr"/>
            <a:r>
              <a:rPr lang="es-BO" sz="2400" b="1" dirty="0"/>
              <a:t>Especialmente en Perú y en Chile, los hogares en donde el respondente tiene baja calificación son los más preocupados por la economía del hogar</a:t>
            </a:r>
            <a:endParaRPr lang="es-BO" sz="2400" dirty="0"/>
          </a:p>
        </p:txBody>
      </p:sp>
      <p:sp>
        <p:nvSpPr>
          <p:cNvPr id="12" name="Title 4">
            <a:extLst>
              <a:ext uri="{FF2B5EF4-FFF2-40B4-BE49-F238E27FC236}">
                <a16:creationId xmlns:a16="http://schemas.microsoft.com/office/drawing/2014/main" id="{8F937BE8-207A-8549-B3FD-5F21AB372573}"/>
              </a:ext>
            </a:extLst>
          </p:cNvPr>
          <p:cNvSpPr txBox="1">
            <a:spLocks/>
          </p:cNvSpPr>
          <p:nvPr/>
        </p:nvSpPr>
        <p:spPr>
          <a:xfrm>
            <a:off x="563499" y="1123247"/>
            <a:ext cx="11385166" cy="104190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r>
              <a:rPr kumimoji="0" lang="en-US" sz="1400" b="0" i="0" u="none" strike="noStrike" kern="1200" cap="none" spc="0" normalizeH="0" baseline="0" noProof="0" dirty="0" err="1">
                <a:ln>
                  <a:noFill/>
                </a:ln>
                <a:solidFill>
                  <a:prstClr val="black">
                    <a:lumMod val="65000"/>
                    <a:lumOff val="35000"/>
                  </a:prstClr>
                </a:solidFill>
                <a:effectLst/>
                <a:uLnTx/>
                <a:uFillTx/>
                <a:latin typeface="Calibri"/>
                <a:ea typeface="+mj-ea"/>
                <a:cs typeface="+mj-cs"/>
              </a:rPr>
              <a:t>Porcentaje</a:t>
            </a:r>
            <a:r>
              <a:rPr kumimoji="0" lang="en-US" sz="1400" b="0" i="0" u="none" strike="noStrike" kern="1200" cap="none" spc="0" normalizeH="0" baseline="0" noProof="0" dirty="0">
                <a:ln>
                  <a:noFill/>
                </a:ln>
                <a:solidFill>
                  <a:prstClr val="black">
                    <a:lumMod val="65000"/>
                    <a:lumOff val="35000"/>
                  </a:prstClr>
                </a:solidFill>
                <a:effectLst/>
                <a:uLnTx/>
                <a:uFillTx/>
                <a:latin typeface="Calibri"/>
                <a:ea typeface="+mj-ea"/>
                <a:cs typeface="+mj-cs"/>
              </a:rPr>
              <a:t> de </a:t>
            </a:r>
            <a:r>
              <a:rPr kumimoji="0" lang="en-US" sz="1400" b="0" i="0" u="none" strike="noStrike" kern="1200" cap="none" spc="0" normalizeH="0" baseline="0" noProof="0" dirty="0" err="1">
                <a:ln>
                  <a:noFill/>
                </a:ln>
                <a:solidFill>
                  <a:prstClr val="black">
                    <a:lumMod val="65000"/>
                    <a:lumOff val="35000"/>
                  </a:prstClr>
                </a:solidFill>
                <a:effectLst/>
                <a:uLnTx/>
                <a:uFillTx/>
                <a:latin typeface="Calibri"/>
                <a:ea typeface="+mj-ea"/>
                <a:cs typeface="+mj-cs"/>
              </a:rPr>
              <a:t>hogares</a:t>
            </a:r>
            <a:r>
              <a:rPr kumimoji="0" lang="en-US" sz="1400" b="0" i="0" u="none" strike="noStrike" kern="1200" cap="none" spc="0" normalizeH="0" baseline="0" noProof="0" dirty="0">
                <a:ln>
                  <a:noFill/>
                </a:ln>
                <a:solidFill>
                  <a:prstClr val="black">
                    <a:lumMod val="65000"/>
                    <a:lumOff val="35000"/>
                  </a:prstClr>
                </a:solidFill>
                <a:effectLst/>
                <a:uLnTx/>
                <a:uFillTx/>
                <a:latin typeface="Calibri"/>
                <a:ea typeface="+mj-ea"/>
                <a:cs typeface="+mj-cs"/>
              </a:rPr>
              <a:t> que </a:t>
            </a:r>
            <a:r>
              <a:rPr kumimoji="0" lang="en-US" sz="1400" b="0" i="0" u="none" strike="noStrike" kern="1200" cap="none" spc="0" normalizeH="0" baseline="0" noProof="0" dirty="0" err="1">
                <a:ln>
                  <a:noFill/>
                </a:ln>
                <a:solidFill>
                  <a:prstClr val="black">
                    <a:lumMod val="65000"/>
                    <a:lumOff val="35000"/>
                  </a:prstClr>
                </a:solidFill>
                <a:effectLst/>
                <a:uLnTx/>
                <a:uFillTx/>
                <a:latin typeface="Calibri"/>
                <a:ea typeface="+mj-ea"/>
                <a:cs typeface="+mj-cs"/>
              </a:rPr>
              <a:t>consideran</a:t>
            </a:r>
            <a:r>
              <a:rPr kumimoji="0" lang="en-US" sz="1400" b="0" i="0" u="none" strike="noStrike" kern="1200" cap="none" spc="0" normalizeH="0" baseline="0" noProof="0" dirty="0">
                <a:ln>
                  <a:noFill/>
                </a:ln>
                <a:solidFill>
                  <a:prstClr val="black">
                    <a:lumMod val="65000"/>
                    <a:lumOff val="35000"/>
                  </a:prstClr>
                </a:solidFill>
                <a:effectLst/>
                <a:uLnTx/>
                <a:uFillTx/>
                <a:latin typeface="Calibri"/>
                <a:ea typeface="+mj-ea"/>
                <a:cs typeface="+mj-cs"/>
              </a:rPr>
              <a:t> </a:t>
            </a:r>
            <a:r>
              <a:rPr kumimoji="0" lang="en-US" sz="1400" b="0" i="0" u="none" strike="noStrike" kern="1200" cap="none" spc="0" normalizeH="0" baseline="0" noProof="0" dirty="0" err="1">
                <a:ln>
                  <a:noFill/>
                </a:ln>
                <a:solidFill>
                  <a:prstClr val="black">
                    <a:lumMod val="65000"/>
                    <a:lumOff val="35000"/>
                  </a:prstClr>
                </a:solidFill>
                <a:effectLst/>
                <a:uLnTx/>
                <a:uFillTx/>
                <a:latin typeface="Calibri"/>
                <a:ea typeface="+mj-ea"/>
                <a:cs typeface="+mj-cs"/>
              </a:rPr>
              <a:t>amenazada</a:t>
            </a:r>
            <a:r>
              <a:rPr kumimoji="0" lang="en-US" sz="1400" b="0" i="0" u="none" strike="noStrike" kern="1200" cap="none" spc="0" normalizeH="0" baseline="0" noProof="0" dirty="0">
                <a:ln>
                  <a:noFill/>
                </a:ln>
                <a:solidFill>
                  <a:prstClr val="black">
                    <a:lumMod val="65000"/>
                    <a:lumOff val="35000"/>
                  </a:prstClr>
                </a:solidFill>
                <a:effectLst/>
                <a:uLnTx/>
                <a:uFillTx/>
                <a:latin typeface="Calibri"/>
                <a:ea typeface="+mj-ea"/>
                <a:cs typeface="+mj-cs"/>
              </a:rPr>
              <a:t> la </a:t>
            </a:r>
            <a:r>
              <a:rPr kumimoji="0" lang="en-US" sz="1400" b="0" i="0" u="none" strike="noStrike" kern="1200" cap="none" spc="0" normalizeH="0" baseline="0" noProof="0" dirty="0" err="1">
                <a:ln>
                  <a:noFill/>
                </a:ln>
                <a:solidFill>
                  <a:prstClr val="black">
                    <a:lumMod val="65000"/>
                    <a:lumOff val="35000"/>
                  </a:prstClr>
                </a:solidFill>
                <a:effectLst/>
                <a:uLnTx/>
                <a:uFillTx/>
                <a:latin typeface="Calibri"/>
                <a:ea typeface="+mj-ea"/>
                <a:cs typeface="+mj-cs"/>
              </a:rPr>
              <a:t>economía</a:t>
            </a:r>
            <a:r>
              <a:rPr kumimoji="0" lang="en-US" sz="1400" b="0" i="0" u="none" strike="noStrike" kern="1200" cap="none" spc="0" normalizeH="0" baseline="0" noProof="0" dirty="0">
                <a:ln>
                  <a:noFill/>
                </a:ln>
                <a:solidFill>
                  <a:prstClr val="black">
                    <a:lumMod val="65000"/>
                    <a:lumOff val="35000"/>
                  </a:prstClr>
                </a:solidFill>
                <a:effectLst/>
                <a:uLnTx/>
                <a:uFillTx/>
                <a:latin typeface="Calibri"/>
                <a:ea typeface="+mj-ea"/>
                <a:cs typeface="+mj-cs"/>
              </a:rPr>
              <a:t> del </a:t>
            </a:r>
            <a:r>
              <a:rPr kumimoji="0" lang="en-US" sz="1400" b="0" i="0" u="none" strike="noStrike" kern="1200" cap="none" spc="0" normalizeH="0" baseline="0" noProof="0" dirty="0" err="1">
                <a:ln>
                  <a:noFill/>
                </a:ln>
                <a:solidFill>
                  <a:prstClr val="black">
                    <a:lumMod val="65000"/>
                    <a:lumOff val="35000"/>
                  </a:prstClr>
                </a:solidFill>
                <a:effectLst/>
                <a:uLnTx/>
                <a:uFillTx/>
                <a:latin typeface="Calibri"/>
                <a:ea typeface="+mj-ea"/>
                <a:cs typeface="+mj-cs"/>
              </a:rPr>
              <a:t>hogar</a:t>
            </a:r>
            <a:r>
              <a:rPr kumimoji="0" lang="en-US" sz="1400" b="0" i="0" u="none" strike="noStrike" kern="1200" cap="none" spc="0" normalizeH="0" baseline="0" noProof="0" dirty="0">
                <a:ln>
                  <a:noFill/>
                </a:ln>
                <a:solidFill>
                  <a:prstClr val="black">
                    <a:lumMod val="65000"/>
                    <a:lumOff val="35000"/>
                  </a:prstClr>
                </a:solidFill>
                <a:effectLst/>
                <a:uLnTx/>
                <a:uFillTx/>
                <a:latin typeface="Calibri"/>
                <a:ea typeface="+mj-ea"/>
                <a:cs typeface="+mj-cs"/>
              </a:rPr>
              <a:t> a causa de la crisis, </a:t>
            </a:r>
          </a:p>
          <a:p>
            <a:pPr marL="0" marR="0" lvl="0" indent="0" algn="ctr" defTabSz="914400" rtl="0" eaLnBrk="1" fontAlgn="auto" latinLnBrk="0" hangingPunct="1">
              <a:lnSpc>
                <a:spcPct val="90000"/>
              </a:lnSpc>
              <a:spcBef>
                <a:spcPct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r>
              <a:rPr kumimoji="0" lang="en-US" sz="1400" b="0" i="0" u="none" strike="noStrike" kern="1200" cap="none" spc="0" normalizeH="0" baseline="0" noProof="0" dirty="0" err="1">
                <a:ln>
                  <a:noFill/>
                </a:ln>
                <a:solidFill>
                  <a:prstClr val="black">
                    <a:lumMod val="65000"/>
                    <a:lumOff val="35000"/>
                  </a:prstClr>
                </a:solidFill>
                <a:effectLst/>
                <a:uLnTx/>
                <a:uFillTx/>
                <a:latin typeface="Calibri"/>
                <a:ea typeface="+mj-ea"/>
                <a:cs typeface="+mj-cs"/>
              </a:rPr>
              <a:t>según</a:t>
            </a:r>
            <a:r>
              <a:rPr kumimoji="0" lang="en-US" sz="1400" b="0" i="0" u="none" strike="noStrike" kern="1200" cap="none" spc="0" normalizeH="0" baseline="0" noProof="0" dirty="0">
                <a:ln>
                  <a:noFill/>
                </a:ln>
                <a:solidFill>
                  <a:prstClr val="black">
                    <a:lumMod val="65000"/>
                    <a:lumOff val="35000"/>
                  </a:prstClr>
                </a:solidFill>
                <a:effectLst/>
                <a:uLnTx/>
                <a:uFillTx/>
                <a:latin typeface="Calibri"/>
                <a:ea typeface="+mj-ea"/>
                <a:cs typeface="+mj-cs"/>
              </a:rPr>
              <a:t> </a:t>
            </a:r>
            <a:r>
              <a:rPr kumimoji="0" lang="en-US" sz="1400" b="0" i="0" u="none" strike="noStrike" kern="1200" cap="none" spc="0" normalizeH="0" baseline="0" noProof="0" dirty="0" err="1">
                <a:ln>
                  <a:noFill/>
                </a:ln>
                <a:solidFill>
                  <a:prstClr val="black">
                    <a:lumMod val="65000"/>
                    <a:lumOff val="35000"/>
                  </a:prstClr>
                </a:solidFill>
                <a:effectLst/>
                <a:uLnTx/>
                <a:uFillTx/>
                <a:latin typeface="Calibri"/>
                <a:ea typeface="+mj-ea"/>
                <a:cs typeface="+mj-cs"/>
              </a:rPr>
              <a:t>situación</a:t>
            </a:r>
            <a:r>
              <a:rPr kumimoji="0" lang="en-US" sz="1400" b="0" i="0" u="none" strike="noStrike" kern="1200" cap="none" spc="0" normalizeH="0" baseline="0" noProof="0" dirty="0">
                <a:ln>
                  <a:noFill/>
                </a:ln>
                <a:solidFill>
                  <a:prstClr val="black">
                    <a:lumMod val="65000"/>
                    <a:lumOff val="35000"/>
                  </a:prstClr>
                </a:solidFill>
                <a:effectLst/>
                <a:uLnTx/>
                <a:uFillTx/>
                <a:latin typeface="Calibri"/>
                <a:ea typeface="+mj-ea"/>
                <a:cs typeface="+mj-cs"/>
              </a:rPr>
              <a:t> </a:t>
            </a:r>
            <a:r>
              <a:rPr kumimoji="0" lang="en-US" sz="1400" b="0" i="0" u="none" strike="noStrike" kern="1200" cap="none" spc="0" normalizeH="0" baseline="0" noProof="0" dirty="0" err="1">
                <a:ln>
                  <a:noFill/>
                </a:ln>
                <a:solidFill>
                  <a:prstClr val="black">
                    <a:lumMod val="65000"/>
                    <a:lumOff val="35000"/>
                  </a:prstClr>
                </a:solidFill>
                <a:effectLst/>
                <a:uLnTx/>
                <a:uFillTx/>
                <a:latin typeface="Calibri"/>
                <a:ea typeface="+mj-ea"/>
                <a:cs typeface="+mj-cs"/>
              </a:rPr>
              <a:t>laboral</a:t>
            </a:r>
            <a:r>
              <a:rPr kumimoji="0" lang="en-US" sz="1400" b="0" i="0" u="none" strike="noStrike" kern="1200" cap="none" spc="0" normalizeH="0" baseline="0" noProof="0" dirty="0">
                <a:ln>
                  <a:noFill/>
                </a:ln>
                <a:solidFill>
                  <a:prstClr val="black">
                    <a:lumMod val="65000"/>
                    <a:lumOff val="35000"/>
                  </a:prstClr>
                </a:solidFill>
                <a:effectLst/>
                <a:uLnTx/>
                <a:uFillTx/>
                <a:latin typeface="Calibri"/>
                <a:ea typeface="+mj-ea"/>
                <a:cs typeface="+mj-cs"/>
              </a:rPr>
              <a:t> del </a:t>
            </a:r>
            <a:r>
              <a:rPr kumimoji="0" lang="en-US" sz="1400" b="0" i="0" u="none" strike="noStrike" kern="1200" cap="none" spc="0" normalizeH="0" baseline="0" noProof="0" dirty="0" err="1">
                <a:ln>
                  <a:noFill/>
                </a:ln>
                <a:solidFill>
                  <a:prstClr val="black">
                    <a:lumMod val="65000"/>
                    <a:lumOff val="35000"/>
                  </a:prstClr>
                </a:solidFill>
                <a:effectLst/>
                <a:uLnTx/>
                <a:uFillTx/>
                <a:latin typeface="Calibri"/>
                <a:ea typeface="+mj-ea"/>
                <a:cs typeface="+mj-cs"/>
              </a:rPr>
              <a:t>informante</a:t>
            </a:r>
            <a:endParaRPr kumimoji="0" lang="en-US" sz="1400" b="0" i="0" u="none" strike="noStrike" kern="1200" cap="none" spc="0" normalizeH="0" baseline="0" noProof="0" dirty="0">
              <a:ln>
                <a:noFill/>
              </a:ln>
              <a:solidFill>
                <a:prstClr val="black">
                  <a:lumMod val="65000"/>
                  <a:lumOff val="35000"/>
                </a:prstClr>
              </a:solidFill>
              <a:effectLst/>
              <a:uLnTx/>
              <a:uFillTx/>
              <a:latin typeface="Calibri"/>
              <a:ea typeface="+mj-ea"/>
              <a:cs typeface="+mj-cs"/>
            </a:endParaRPr>
          </a:p>
          <a:p>
            <a:pPr marL="0" marR="0" lvl="0" indent="0" algn="ctr" defTabSz="914400" rtl="0" eaLnBrk="1" fontAlgn="auto" latinLnBrk="0" hangingPunct="1">
              <a:lnSpc>
                <a:spcPct val="90000"/>
              </a:lnSpc>
              <a:spcBef>
                <a:spcPct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a:ea typeface="+mj-ea"/>
                <a:cs typeface="+mj-cs"/>
              </a:rPr>
              <a:t>(mayo y </a:t>
            </a:r>
            <a:r>
              <a:rPr kumimoji="0" lang="en-US" sz="1400" b="0" i="0" u="none" strike="noStrike" kern="1200" cap="none" spc="0" normalizeH="0" baseline="0" noProof="0" dirty="0" err="1">
                <a:ln>
                  <a:noFill/>
                </a:ln>
                <a:solidFill>
                  <a:prstClr val="black">
                    <a:lumMod val="65000"/>
                    <a:lumOff val="35000"/>
                  </a:prstClr>
                </a:solidFill>
                <a:effectLst/>
                <a:uLnTx/>
                <a:uFillTx/>
                <a:latin typeface="Calibri"/>
                <a:ea typeface="+mj-ea"/>
                <a:cs typeface="+mj-cs"/>
              </a:rPr>
              <a:t>junio</a:t>
            </a:r>
            <a:r>
              <a:rPr kumimoji="0" lang="en-US" sz="1400" b="0" i="0" u="none" strike="noStrike" kern="1200" cap="none" spc="0" normalizeH="0" baseline="0" noProof="0" dirty="0">
                <a:ln>
                  <a:noFill/>
                </a:ln>
                <a:solidFill>
                  <a:prstClr val="black">
                    <a:lumMod val="65000"/>
                    <a:lumOff val="35000"/>
                  </a:prstClr>
                </a:solidFill>
                <a:effectLst/>
                <a:uLnTx/>
                <a:uFillTx/>
                <a:latin typeface="Calibri"/>
                <a:ea typeface="+mj-ea"/>
                <a:cs typeface="+mj-cs"/>
              </a:rPr>
              <a:t> 2020) </a:t>
            </a:r>
            <a:endParaRPr kumimoji="0" lang="en-PE" sz="1100" b="0" i="0" u="none" strike="noStrike" kern="1200" cap="none" spc="0" normalizeH="0" baseline="0" noProof="0" dirty="0">
              <a:ln>
                <a:noFill/>
              </a:ln>
              <a:solidFill>
                <a:prstClr val="black">
                  <a:lumMod val="65000"/>
                  <a:lumOff val="35000"/>
                </a:prstClr>
              </a:solidFill>
              <a:effectLst/>
              <a:uLnTx/>
              <a:uFillTx/>
              <a:latin typeface="Calibri"/>
              <a:ea typeface="+mj-ea"/>
              <a:cs typeface="+mj-cs"/>
            </a:endParaRPr>
          </a:p>
        </p:txBody>
      </p:sp>
      <p:graphicFrame>
        <p:nvGraphicFramePr>
          <p:cNvPr id="14" name="Chart 13">
            <a:extLst>
              <a:ext uri="{FF2B5EF4-FFF2-40B4-BE49-F238E27FC236}">
                <a16:creationId xmlns:a16="http://schemas.microsoft.com/office/drawing/2014/main" id="{A9292C71-67B9-B141-BEDC-3AF74E3436D8}"/>
              </a:ext>
            </a:extLst>
          </p:cNvPr>
          <p:cNvGraphicFramePr>
            <a:graphicFrameLocks/>
          </p:cNvGraphicFramePr>
          <p:nvPr>
            <p:extLst>
              <p:ext uri="{D42A27DB-BD31-4B8C-83A1-F6EECF244321}">
                <p14:modId xmlns:p14="http://schemas.microsoft.com/office/powerpoint/2010/main" val="4258995423"/>
              </p:ext>
            </p:extLst>
          </p:nvPr>
        </p:nvGraphicFramePr>
        <p:xfrm>
          <a:off x="1663431" y="2042810"/>
          <a:ext cx="9101422" cy="46317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18483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79833-AE46-481D-A1C2-3F677DDA5821}"/>
              </a:ext>
            </a:extLst>
          </p:cNvPr>
          <p:cNvSpPr>
            <a:spLocks noGrp="1"/>
          </p:cNvSpPr>
          <p:nvPr>
            <p:ph type="title"/>
          </p:nvPr>
        </p:nvSpPr>
        <p:spPr>
          <a:xfrm>
            <a:off x="707310" y="117213"/>
            <a:ext cx="10515600" cy="577532"/>
          </a:xfrm>
        </p:spPr>
        <p:txBody>
          <a:bodyPr>
            <a:normAutofit/>
          </a:bodyPr>
          <a:lstStyle/>
          <a:p>
            <a:r>
              <a:rPr lang="es-BO" dirty="0"/>
              <a:t>Reflexiones finales </a:t>
            </a:r>
          </a:p>
        </p:txBody>
      </p:sp>
      <p:sp>
        <p:nvSpPr>
          <p:cNvPr id="3" name="Content Placeholder 2">
            <a:extLst>
              <a:ext uri="{FF2B5EF4-FFF2-40B4-BE49-F238E27FC236}">
                <a16:creationId xmlns:a16="http://schemas.microsoft.com/office/drawing/2014/main" id="{A1083316-3BD6-40D8-B794-67F18A14B597}"/>
              </a:ext>
            </a:extLst>
          </p:cNvPr>
          <p:cNvSpPr>
            <a:spLocks noGrp="1"/>
          </p:cNvSpPr>
          <p:nvPr>
            <p:ph idx="1"/>
          </p:nvPr>
        </p:nvSpPr>
        <p:spPr>
          <a:xfrm>
            <a:off x="707310" y="981307"/>
            <a:ext cx="10777380" cy="5876693"/>
          </a:xfrm>
        </p:spPr>
        <p:txBody>
          <a:bodyPr>
            <a:normAutofit/>
          </a:bodyPr>
          <a:lstStyle/>
          <a:p>
            <a:pPr algn="just"/>
            <a:r>
              <a:rPr lang="es-BO" sz="1800" dirty="0"/>
              <a:t>El impacto de la crisis en el mercado laboral es alto, aunque parece haberse reducido ligeramente tanto en Bolivia como Perú en Junio en comparación a Mayo.</a:t>
            </a:r>
          </a:p>
          <a:p>
            <a:pPr algn="just"/>
            <a:r>
              <a:rPr lang="es-BO" sz="1800" dirty="0"/>
              <a:t>Los impactos son mayores para los cuentapropistas, con menores niveles educativos, y los que no pueden trabajar desde la casa.</a:t>
            </a:r>
          </a:p>
          <a:p>
            <a:pPr algn="just"/>
            <a:r>
              <a:rPr lang="es-BO" sz="1800" dirty="0"/>
              <a:t>La cuarentena tiene el efecto no deseado de dificultar el acceso a servicios críticos. </a:t>
            </a:r>
          </a:p>
          <a:p>
            <a:pPr algn="just"/>
            <a:r>
              <a:rPr lang="es-BO" sz="1800" dirty="0"/>
              <a:t>Los hogares, especialmente los más vulnerables, siguen estando altamente preocupados sobre el futuro.</a:t>
            </a:r>
          </a:p>
          <a:p>
            <a:pPr algn="just"/>
            <a:r>
              <a:rPr lang="es-BO" sz="1800" dirty="0"/>
              <a:t>Las transferencias públicas (bonos) han aumentado, acorde con las medidas de respuesta de los distintos gobiernos. Sin embargo, la duración de la crisis ha limitado su impacto en proteger a los hogares de caídas en pobreza.</a:t>
            </a:r>
          </a:p>
          <a:p>
            <a:pPr algn="just"/>
            <a:r>
              <a:rPr lang="es-BO" sz="1800" dirty="0"/>
              <a:t>La agenda de protección y reactivación económica podría:</a:t>
            </a:r>
          </a:p>
          <a:p>
            <a:pPr lvl="1" algn="just">
              <a:buFont typeface="Wingdings" pitchFamily="2" charset="2"/>
              <a:buChar char="§"/>
            </a:pPr>
            <a:r>
              <a:rPr lang="es-BO" sz="1800" dirty="0"/>
              <a:t>Continuar ofreciendo protección, quizás de manera más focalizada a los hogares más impactados por la crisis.</a:t>
            </a:r>
          </a:p>
          <a:p>
            <a:pPr lvl="1" algn="just">
              <a:buFont typeface="Wingdings" pitchFamily="2" charset="2"/>
              <a:buChar char="§"/>
            </a:pPr>
            <a:r>
              <a:rPr lang="es-BO" sz="1800" dirty="0"/>
              <a:t> Identificar y focalizar apoyo para aquellos trabajadores que ven muy limitadas sus opciones de reincorporarse en su trabajo anterior. </a:t>
            </a:r>
          </a:p>
          <a:p>
            <a:pPr lvl="1" algn="just">
              <a:buFont typeface="Wingdings" pitchFamily="2" charset="2"/>
              <a:buChar char="§"/>
            </a:pPr>
            <a:r>
              <a:rPr lang="es-BO" sz="1800" dirty="0"/>
              <a:t>Facilitar el acceso a servicios críticos durante la cuarentena</a:t>
            </a:r>
          </a:p>
          <a:p>
            <a:pPr algn="just"/>
            <a:r>
              <a:rPr lang="es-BO" sz="1800" dirty="0"/>
              <a:t>Es importante no dejar de lado los problemas estructurales con una mirada hacia el futuro:</a:t>
            </a:r>
          </a:p>
          <a:p>
            <a:pPr lvl="1" algn="just"/>
            <a:r>
              <a:rPr lang="es-BO" sz="1800" dirty="0"/>
              <a:t>Las altas tasas de informalidad implican que muchos trabajadores no solo son más vulnerables a la pérdida de empleo, sino también al acceso a protección social.</a:t>
            </a:r>
          </a:p>
          <a:p>
            <a:pPr lvl="1" algn="just"/>
            <a:r>
              <a:rPr lang="es-BO" sz="1800" dirty="0"/>
              <a:t>Impulsar la adopción de tecnologías en el sector privado es crucial para el funcionamiento eficiente de la economía durante la cuarentena y también en el largo plazo.</a:t>
            </a:r>
          </a:p>
          <a:p>
            <a:pPr lvl="1" algn="just"/>
            <a:endParaRPr lang="es-BO" sz="1500" dirty="0"/>
          </a:p>
          <a:p>
            <a:pPr lvl="1" algn="just"/>
            <a:endParaRPr lang="es-BO" sz="1500" dirty="0"/>
          </a:p>
          <a:p>
            <a:endParaRPr lang="es-BO" sz="1500" dirty="0"/>
          </a:p>
        </p:txBody>
      </p:sp>
    </p:spTree>
    <p:extLst>
      <p:ext uri="{BB962C8B-B14F-4D97-AF65-F5344CB8AC3E}">
        <p14:creationId xmlns:p14="http://schemas.microsoft.com/office/powerpoint/2010/main" val="628100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958722-9F8E-46EE-8D28-790174D4F306}"/>
              </a:ext>
            </a:extLst>
          </p:cNvPr>
          <p:cNvSpPr>
            <a:spLocks noGrp="1"/>
          </p:cNvSpPr>
          <p:nvPr>
            <p:ph type="title"/>
          </p:nvPr>
        </p:nvSpPr>
        <p:spPr/>
        <p:txBody>
          <a:bodyPr/>
          <a:lstStyle/>
          <a:p>
            <a:r>
              <a:rPr lang="es-BO" dirty="0"/>
              <a:t>Gracias.</a:t>
            </a:r>
          </a:p>
        </p:txBody>
      </p:sp>
    </p:spTree>
    <p:extLst>
      <p:ext uri="{BB962C8B-B14F-4D97-AF65-F5344CB8AC3E}">
        <p14:creationId xmlns:p14="http://schemas.microsoft.com/office/powerpoint/2010/main" val="3723017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958722-9F8E-46EE-8D28-790174D4F306}"/>
              </a:ext>
            </a:extLst>
          </p:cNvPr>
          <p:cNvSpPr>
            <a:spLocks noGrp="1"/>
          </p:cNvSpPr>
          <p:nvPr>
            <p:ph type="title"/>
          </p:nvPr>
        </p:nvSpPr>
        <p:spPr/>
        <p:txBody>
          <a:bodyPr/>
          <a:lstStyle/>
          <a:p>
            <a:r>
              <a:rPr lang="es-BO" dirty="0"/>
              <a:t>Anexos</a:t>
            </a:r>
          </a:p>
        </p:txBody>
      </p:sp>
    </p:spTree>
    <p:extLst>
      <p:ext uri="{BB962C8B-B14F-4D97-AF65-F5344CB8AC3E}">
        <p14:creationId xmlns:p14="http://schemas.microsoft.com/office/powerpoint/2010/main" val="1248600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a:extLst>
              <a:ext uri="{FF2B5EF4-FFF2-40B4-BE49-F238E27FC236}">
                <a16:creationId xmlns:a16="http://schemas.microsoft.com/office/drawing/2014/main" id="{474931AF-3E39-AD4C-995E-827B03E1E79E}"/>
              </a:ext>
            </a:extLst>
          </p:cNvPr>
          <p:cNvSpPr txBox="1">
            <a:spLocks/>
          </p:cNvSpPr>
          <p:nvPr/>
        </p:nvSpPr>
        <p:spPr>
          <a:xfrm>
            <a:off x="759615" y="178013"/>
            <a:ext cx="10672769" cy="74066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s-BO" sz="3200" b="1" i="0" u="none" strike="noStrike" kern="1200" cap="none" spc="0" normalizeH="0" baseline="0" noProof="0" dirty="0">
                <a:ln>
                  <a:noFill/>
                </a:ln>
                <a:solidFill>
                  <a:prstClr val="black"/>
                </a:solidFill>
                <a:effectLst/>
                <a:uLnTx/>
                <a:uFillTx/>
                <a:latin typeface="Calibri Light"/>
                <a:ea typeface="+mj-ea"/>
                <a:cs typeface="+mj-cs"/>
              </a:rPr>
              <a:t>El porcentaje de hogares que reportaron un incremento en sus ingresos por </a:t>
            </a:r>
            <a:r>
              <a:rPr kumimoji="0" lang="es-BO" sz="3200" b="1" i="0" u="sng" strike="noStrike" kern="1200" cap="none" spc="0" normalizeH="0" baseline="0" noProof="0" dirty="0">
                <a:ln>
                  <a:noFill/>
                </a:ln>
                <a:solidFill>
                  <a:prstClr val="black"/>
                </a:solidFill>
                <a:effectLst/>
                <a:uLnTx/>
                <a:uFillTx/>
                <a:latin typeface="Calibri Light"/>
                <a:ea typeface="+mj-ea"/>
                <a:cs typeface="+mj-cs"/>
              </a:rPr>
              <a:t>transferencias del gobierno </a:t>
            </a:r>
            <a:r>
              <a:rPr kumimoji="0" lang="es-BO" sz="3200" b="1" i="0" u="none" strike="noStrike" kern="1200" cap="none" spc="0" normalizeH="0" baseline="0" noProof="0" dirty="0">
                <a:ln>
                  <a:noFill/>
                </a:ln>
                <a:solidFill>
                  <a:prstClr val="black"/>
                </a:solidFill>
                <a:effectLst/>
                <a:uLnTx/>
                <a:uFillTx/>
                <a:latin typeface="Calibri Light"/>
                <a:ea typeface="+mj-ea"/>
                <a:cs typeface="+mj-cs"/>
              </a:rPr>
              <a:t>ha sido mayor en Chile y Bolivia </a:t>
            </a:r>
          </a:p>
        </p:txBody>
      </p:sp>
      <p:graphicFrame>
        <p:nvGraphicFramePr>
          <p:cNvPr id="4" name="Chart 3">
            <a:extLst>
              <a:ext uri="{FF2B5EF4-FFF2-40B4-BE49-F238E27FC236}">
                <a16:creationId xmlns:a16="http://schemas.microsoft.com/office/drawing/2014/main" id="{0E69DAD2-1758-AC4B-B27D-3AAB9336508C}"/>
              </a:ext>
            </a:extLst>
          </p:cNvPr>
          <p:cNvGraphicFramePr>
            <a:graphicFrameLocks/>
          </p:cNvGraphicFramePr>
          <p:nvPr>
            <p:extLst>
              <p:ext uri="{D42A27DB-BD31-4B8C-83A1-F6EECF244321}">
                <p14:modId xmlns:p14="http://schemas.microsoft.com/office/powerpoint/2010/main" val="2604986148"/>
              </p:ext>
            </p:extLst>
          </p:nvPr>
        </p:nvGraphicFramePr>
        <p:xfrm>
          <a:off x="942267" y="1584960"/>
          <a:ext cx="10307466" cy="4985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182680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89F9F-3434-4600-85E3-D5196F22D7B4}"/>
              </a:ext>
            </a:extLst>
          </p:cNvPr>
          <p:cNvSpPr>
            <a:spLocks noGrp="1"/>
          </p:cNvSpPr>
          <p:nvPr>
            <p:ph type="ctrTitle"/>
          </p:nvPr>
        </p:nvSpPr>
        <p:spPr>
          <a:xfrm>
            <a:off x="766618" y="337276"/>
            <a:ext cx="9144000" cy="613970"/>
          </a:xfrm>
        </p:spPr>
        <p:txBody>
          <a:bodyPr>
            <a:noAutofit/>
          </a:bodyPr>
          <a:lstStyle/>
          <a:p>
            <a:pPr algn="l"/>
            <a:r>
              <a:rPr lang="es-AR" sz="4400" dirty="0">
                <a:solidFill>
                  <a:schemeClr val="tx1">
                    <a:lumMod val="65000"/>
                    <a:lumOff val="35000"/>
                  </a:schemeClr>
                </a:solidFill>
                <a:latin typeface="+mn-lt"/>
              </a:rPr>
              <a:t>Diseño muestral</a:t>
            </a:r>
          </a:p>
        </p:txBody>
      </p:sp>
      <p:sp>
        <p:nvSpPr>
          <p:cNvPr id="3" name="Subtitle 2">
            <a:extLst>
              <a:ext uri="{FF2B5EF4-FFF2-40B4-BE49-F238E27FC236}">
                <a16:creationId xmlns:a16="http://schemas.microsoft.com/office/drawing/2014/main" id="{E87FCEB9-1E1D-405F-A490-61A59D7A7FE0}"/>
              </a:ext>
            </a:extLst>
          </p:cNvPr>
          <p:cNvSpPr>
            <a:spLocks noGrp="1"/>
          </p:cNvSpPr>
          <p:nvPr>
            <p:ph type="subTitle" idx="1"/>
          </p:nvPr>
        </p:nvSpPr>
        <p:spPr>
          <a:xfrm>
            <a:off x="766617" y="1108363"/>
            <a:ext cx="10769602" cy="5583382"/>
          </a:xfrm>
        </p:spPr>
        <p:txBody>
          <a:bodyPr>
            <a:normAutofit fontScale="92500" lnSpcReduction="20000"/>
          </a:bodyPr>
          <a:lstStyle/>
          <a:p>
            <a:pPr marL="342900" indent="-342900" algn="l">
              <a:lnSpc>
                <a:spcPct val="120000"/>
              </a:lnSpc>
              <a:spcBef>
                <a:spcPts val="600"/>
              </a:spcBef>
              <a:buFont typeface="Arial" panose="020B0604020202020204" pitchFamily="34" charset="0"/>
              <a:buChar char="•"/>
            </a:pPr>
            <a:r>
              <a:rPr lang="es-AR" sz="2600" dirty="0"/>
              <a:t>Tipo de muestra: </a:t>
            </a:r>
          </a:p>
          <a:p>
            <a:pPr marL="800100" lvl="1" indent="-342900" algn="l">
              <a:lnSpc>
                <a:spcPct val="120000"/>
              </a:lnSpc>
              <a:spcBef>
                <a:spcPts val="600"/>
              </a:spcBef>
              <a:buFont typeface="Arial" panose="020B0604020202020204" pitchFamily="34" charset="0"/>
              <a:buChar char="•"/>
            </a:pPr>
            <a:r>
              <a:rPr lang="es-AR" sz="2200" dirty="0"/>
              <a:t>Muestra probabilística RDD (</a:t>
            </a:r>
            <a:r>
              <a:rPr lang="es-AR" sz="2200" dirty="0" err="1"/>
              <a:t>Random</a:t>
            </a:r>
            <a:r>
              <a:rPr lang="es-AR" sz="2200" dirty="0"/>
              <a:t> </a:t>
            </a:r>
            <a:r>
              <a:rPr lang="es-AR" sz="2200" dirty="0" err="1"/>
              <a:t>Digit</a:t>
            </a:r>
            <a:r>
              <a:rPr lang="es-AR" sz="2200" dirty="0"/>
              <a:t> </a:t>
            </a:r>
            <a:r>
              <a:rPr lang="es-AR" sz="2200" dirty="0" err="1"/>
              <a:t>Dialing</a:t>
            </a:r>
            <a:r>
              <a:rPr lang="es-AR" sz="2200" dirty="0"/>
              <a:t>) de teléfonos móviles y líneas fijas con cobertura total de acuerdo con el plan de numeración telefónica de cada país.</a:t>
            </a:r>
          </a:p>
          <a:p>
            <a:pPr marL="342900" indent="-342900" algn="l">
              <a:lnSpc>
                <a:spcPct val="120000"/>
              </a:lnSpc>
              <a:spcBef>
                <a:spcPts val="1800"/>
              </a:spcBef>
              <a:buFont typeface="Arial" panose="020B0604020202020204" pitchFamily="34" charset="0"/>
              <a:buChar char="•"/>
            </a:pPr>
            <a:r>
              <a:rPr lang="es-AR" sz="2600" dirty="0"/>
              <a:t>Cobertura:</a:t>
            </a:r>
          </a:p>
          <a:p>
            <a:pPr marL="800100" lvl="1" indent="-342900" algn="l">
              <a:lnSpc>
                <a:spcPct val="120000"/>
              </a:lnSpc>
              <a:spcBef>
                <a:spcPts val="600"/>
              </a:spcBef>
              <a:buFont typeface="Arial" panose="020B0604020202020204" pitchFamily="34" charset="0"/>
              <a:buChar char="•"/>
            </a:pPr>
            <a:r>
              <a:rPr lang="es-AR" sz="2200" dirty="0"/>
              <a:t>Nacional</a:t>
            </a:r>
          </a:p>
          <a:p>
            <a:pPr marL="800100" lvl="1" indent="-342900" algn="l">
              <a:lnSpc>
                <a:spcPct val="120000"/>
              </a:lnSpc>
              <a:spcBef>
                <a:spcPts val="600"/>
              </a:spcBef>
              <a:buFont typeface="Arial" panose="020B0604020202020204" pitchFamily="34" charset="0"/>
              <a:buChar char="•"/>
            </a:pPr>
            <a:r>
              <a:rPr lang="es-AR" sz="2200" dirty="0"/>
              <a:t>Población de 18 años y más con teléfono móvil </a:t>
            </a:r>
            <a:r>
              <a:rPr lang="es-ES" sz="2200" dirty="0"/>
              <a:t>y/o con un teléfono fijo en el domicilio.</a:t>
            </a:r>
          </a:p>
          <a:p>
            <a:pPr marL="800100" lvl="1" indent="-342900" algn="l">
              <a:lnSpc>
                <a:spcPct val="120000"/>
              </a:lnSpc>
              <a:spcBef>
                <a:spcPts val="600"/>
              </a:spcBef>
              <a:buFont typeface="Arial" panose="020B0604020202020204" pitchFamily="34" charset="0"/>
              <a:buChar char="•"/>
            </a:pPr>
            <a:r>
              <a:rPr lang="es-ES" sz="2200" dirty="0"/>
              <a:t>Hogares con teléfono fijo y/o en lo cuales al menos un miembro tiene celular. </a:t>
            </a:r>
            <a:endParaRPr lang="es-AR" sz="2200" dirty="0"/>
          </a:p>
          <a:p>
            <a:pPr marL="342900" indent="-342900" algn="l">
              <a:lnSpc>
                <a:spcPct val="120000"/>
              </a:lnSpc>
              <a:spcBef>
                <a:spcPts val="1800"/>
              </a:spcBef>
              <a:buFont typeface="Arial" panose="020B0604020202020204" pitchFamily="34" charset="0"/>
              <a:buChar char="•"/>
            </a:pPr>
            <a:r>
              <a:rPr lang="es-AR" sz="2600" dirty="0"/>
              <a:t>Diseño muestral</a:t>
            </a:r>
          </a:p>
          <a:p>
            <a:pPr marL="800100" lvl="1" indent="-342900" algn="l">
              <a:lnSpc>
                <a:spcPct val="120000"/>
              </a:lnSpc>
              <a:spcBef>
                <a:spcPts val="600"/>
              </a:spcBef>
              <a:buFont typeface="Arial" panose="020B0604020202020204" pitchFamily="34" charset="0"/>
              <a:buChar char="•"/>
            </a:pPr>
            <a:r>
              <a:rPr lang="es-AR" sz="2200" dirty="0"/>
              <a:t>Marco muestral dual (teléfonos móviles y fijos).</a:t>
            </a:r>
          </a:p>
          <a:p>
            <a:pPr marL="800100" lvl="1" indent="-342900" algn="l">
              <a:lnSpc>
                <a:spcPct val="120000"/>
              </a:lnSpc>
              <a:spcBef>
                <a:spcPts val="600"/>
              </a:spcBef>
              <a:buFont typeface="Arial" panose="020B0604020202020204" pitchFamily="34" charset="0"/>
              <a:buChar char="•"/>
            </a:pPr>
            <a:r>
              <a:rPr lang="es-AR" sz="2200" dirty="0"/>
              <a:t>Estratificación geográfica proporcional de teléfonos fijos por departamento/provincia/estado en todos los países.</a:t>
            </a:r>
          </a:p>
          <a:p>
            <a:pPr marL="800100" lvl="1" indent="-342900" algn="l">
              <a:lnSpc>
                <a:spcPct val="120000"/>
              </a:lnSpc>
              <a:spcBef>
                <a:spcPts val="600"/>
              </a:spcBef>
              <a:buFont typeface="Arial" panose="020B0604020202020204" pitchFamily="34" charset="0"/>
              <a:buChar char="•"/>
            </a:pPr>
            <a:r>
              <a:rPr lang="es-AR" sz="2200" dirty="0"/>
              <a:t>Estratificación geográfica proporcional de teléfonos móviles en Argentina y México.</a:t>
            </a:r>
          </a:p>
          <a:p>
            <a:pPr marL="800100" lvl="1" indent="-342900" algn="l">
              <a:lnSpc>
                <a:spcPct val="120000"/>
              </a:lnSpc>
              <a:spcBef>
                <a:spcPts val="600"/>
              </a:spcBef>
              <a:buFont typeface="Arial" panose="020B0604020202020204" pitchFamily="34" charset="0"/>
              <a:buChar char="•"/>
            </a:pPr>
            <a:r>
              <a:rPr lang="es-AR" sz="2200" dirty="0"/>
              <a:t>Selección de teléfonos móviles </a:t>
            </a:r>
            <a:r>
              <a:rPr lang="es-AR" sz="2200"/>
              <a:t>y fijos </a:t>
            </a:r>
            <a:r>
              <a:rPr lang="es-AR" sz="2200" dirty="0"/>
              <a:t>en una etapa con probabilidades iguales en cada estrato.</a:t>
            </a:r>
          </a:p>
          <a:p>
            <a:pPr marL="342900" indent="-342900" algn="l">
              <a:lnSpc>
                <a:spcPct val="120000"/>
              </a:lnSpc>
              <a:buFont typeface="Arial" panose="020B0604020202020204" pitchFamily="34" charset="0"/>
              <a:buChar char="•"/>
            </a:pPr>
            <a:endParaRPr lang="es-AR" dirty="0"/>
          </a:p>
        </p:txBody>
      </p:sp>
    </p:spTree>
    <p:extLst>
      <p:ext uri="{BB962C8B-B14F-4D97-AF65-F5344CB8AC3E}">
        <p14:creationId xmlns:p14="http://schemas.microsoft.com/office/powerpoint/2010/main" val="946166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6E153-5605-49E0-925D-E430291D2252}"/>
              </a:ext>
            </a:extLst>
          </p:cNvPr>
          <p:cNvSpPr>
            <a:spLocks noGrp="1"/>
          </p:cNvSpPr>
          <p:nvPr>
            <p:ph type="title"/>
          </p:nvPr>
        </p:nvSpPr>
        <p:spPr>
          <a:xfrm>
            <a:off x="289560" y="0"/>
            <a:ext cx="10515600" cy="1325563"/>
          </a:xfrm>
        </p:spPr>
        <p:txBody>
          <a:bodyPr>
            <a:normAutofit/>
          </a:bodyPr>
          <a:lstStyle/>
          <a:p>
            <a:r>
              <a:rPr lang="es-BO" sz="4000" b="1" dirty="0"/>
              <a:t>Data</a:t>
            </a:r>
          </a:p>
        </p:txBody>
      </p:sp>
      <p:graphicFrame>
        <p:nvGraphicFramePr>
          <p:cNvPr id="7" name="Diagram 6">
            <a:extLst>
              <a:ext uri="{FF2B5EF4-FFF2-40B4-BE49-F238E27FC236}">
                <a16:creationId xmlns:a16="http://schemas.microsoft.com/office/drawing/2014/main" id="{0F2E23E4-CEBC-8A48-9864-1D4706BCCD57}"/>
              </a:ext>
            </a:extLst>
          </p:cNvPr>
          <p:cNvGraphicFramePr/>
          <p:nvPr>
            <p:extLst>
              <p:ext uri="{D42A27DB-BD31-4B8C-83A1-F6EECF244321}">
                <p14:modId xmlns:p14="http://schemas.microsoft.com/office/powerpoint/2010/main" val="719508546"/>
              </p:ext>
            </p:extLst>
          </p:nvPr>
        </p:nvGraphicFramePr>
        <p:xfrm>
          <a:off x="2032000" y="115955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53612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87FCEB9-1E1D-405F-A490-61A59D7A7FE0}"/>
              </a:ext>
            </a:extLst>
          </p:cNvPr>
          <p:cNvSpPr>
            <a:spLocks noGrp="1"/>
          </p:cNvSpPr>
          <p:nvPr>
            <p:ph type="subTitle" idx="1"/>
          </p:nvPr>
        </p:nvSpPr>
        <p:spPr>
          <a:xfrm>
            <a:off x="766616" y="1080658"/>
            <a:ext cx="10446329" cy="5153746"/>
          </a:xfrm>
        </p:spPr>
        <p:txBody>
          <a:bodyPr>
            <a:normAutofit/>
          </a:bodyPr>
          <a:lstStyle/>
          <a:p>
            <a:pPr marL="342900" lvl="1" indent="-342900" algn="l">
              <a:lnSpc>
                <a:spcPct val="100000"/>
              </a:lnSpc>
              <a:spcBef>
                <a:spcPts val="600"/>
              </a:spcBef>
              <a:buFont typeface="Arial" panose="020B0604020202020204" pitchFamily="34" charset="0"/>
              <a:buChar char="•"/>
            </a:pPr>
            <a:r>
              <a:rPr lang="es-AR" sz="2400" dirty="0"/>
              <a:t>Ponderación</a:t>
            </a:r>
            <a:endParaRPr lang="es-AR" dirty="0"/>
          </a:p>
          <a:p>
            <a:pPr marL="800100" lvl="1" indent="-342900" algn="l">
              <a:lnSpc>
                <a:spcPct val="100000"/>
              </a:lnSpc>
              <a:spcBef>
                <a:spcPts val="600"/>
              </a:spcBef>
              <a:buFont typeface="Arial" panose="020B0604020202020204" pitchFamily="34" charset="0"/>
              <a:buChar char="•"/>
            </a:pPr>
            <a:r>
              <a:rPr lang="es-AR" dirty="0"/>
              <a:t>Cálculo de ponderadores con marco dual.</a:t>
            </a:r>
          </a:p>
          <a:p>
            <a:pPr marL="800100" lvl="1" indent="-342900" algn="l">
              <a:lnSpc>
                <a:spcPct val="100000"/>
              </a:lnSpc>
              <a:spcBef>
                <a:spcPts val="600"/>
              </a:spcBef>
              <a:buFont typeface="Arial" panose="020B0604020202020204" pitchFamily="34" charset="0"/>
              <a:buChar char="•"/>
            </a:pPr>
            <a:r>
              <a:rPr lang="es-AR" dirty="0"/>
              <a:t>Ajuste de ponderadores de hogar por multiplicidad de teléfonos móviles en el hogar.</a:t>
            </a:r>
          </a:p>
          <a:p>
            <a:pPr marL="800100" lvl="1" indent="-342900" algn="l">
              <a:lnSpc>
                <a:spcPct val="100000"/>
              </a:lnSpc>
              <a:spcBef>
                <a:spcPts val="600"/>
              </a:spcBef>
              <a:buFont typeface="Arial" panose="020B0604020202020204" pitchFamily="34" charset="0"/>
              <a:buChar char="•"/>
            </a:pPr>
            <a:r>
              <a:rPr lang="es-AR" dirty="0"/>
              <a:t>Ajuste de ponderadores de hogar e individuales por no respuesta.</a:t>
            </a:r>
          </a:p>
          <a:p>
            <a:pPr marL="800100" lvl="1" indent="-342900" algn="l">
              <a:lnSpc>
                <a:spcPct val="100000"/>
              </a:lnSpc>
              <a:spcBef>
                <a:spcPts val="600"/>
              </a:spcBef>
              <a:buFont typeface="Arial" panose="020B0604020202020204" pitchFamily="34" charset="0"/>
              <a:buChar char="•"/>
            </a:pPr>
            <a:r>
              <a:rPr lang="es-AR" dirty="0"/>
              <a:t>Calibración  de ponderadores individuales por sexo, edad y región según proyecciones de población para el 2020 de CEPAL-CELADE.</a:t>
            </a:r>
          </a:p>
          <a:p>
            <a:pPr marL="800100" lvl="1" indent="-342900" algn="l">
              <a:lnSpc>
                <a:spcPct val="100000"/>
              </a:lnSpc>
              <a:spcBef>
                <a:spcPts val="600"/>
              </a:spcBef>
              <a:buFont typeface="Arial" panose="020B0604020202020204" pitchFamily="34" charset="0"/>
              <a:buChar char="•"/>
            </a:pPr>
            <a:r>
              <a:rPr lang="es-AR" dirty="0"/>
              <a:t>Ajuste por cobertura telefónica nacional.</a:t>
            </a:r>
          </a:p>
          <a:p>
            <a:pPr marL="800100" lvl="1" indent="-342900" algn="l">
              <a:lnSpc>
                <a:spcPct val="100000"/>
              </a:lnSpc>
              <a:spcBef>
                <a:spcPts val="600"/>
              </a:spcBef>
              <a:buFont typeface="Arial" panose="020B0604020202020204" pitchFamily="34" charset="0"/>
              <a:buChar char="•"/>
            </a:pPr>
            <a:r>
              <a:rPr lang="es-AR" dirty="0"/>
              <a:t>Ajuste de ponderadores por attrition en segunda y tercera rondas.</a:t>
            </a:r>
          </a:p>
          <a:p>
            <a:pPr marL="342900" indent="-342900" algn="l">
              <a:lnSpc>
                <a:spcPct val="120000"/>
              </a:lnSpc>
              <a:buFont typeface="Arial" panose="020B0604020202020204" pitchFamily="34" charset="0"/>
              <a:buChar char="•"/>
            </a:pPr>
            <a:endParaRPr lang="es-AR" dirty="0"/>
          </a:p>
        </p:txBody>
      </p:sp>
      <p:sp>
        <p:nvSpPr>
          <p:cNvPr id="8" name="Title 1">
            <a:extLst>
              <a:ext uri="{FF2B5EF4-FFF2-40B4-BE49-F238E27FC236}">
                <a16:creationId xmlns:a16="http://schemas.microsoft.com/office/drawing/2014/main" id="{9E26F677-C347-4B0C-ADD0-D440C1A2C1D1}"/>
              </a:ext>
            </a:extLst>
          </p:cNvPr>
          <p:cNvSpPr>
            <a:spLocks noGrp="1"/>
          </p:cNvSpPr>
          <p:nvPr>
            <p:ph type="ctrTitle"/>
          </p:nvPr>
        </p:nvSpPr>
        <p:spPr>
          <a:xfrm>
            <a:off x="766618" y="337276"/>
            <a:ext cx="9144000" cy="613970"/>
          </a:xfrm>
        </p:spPr>
        <p:txBody>
          <a:bodyPr>
            <a:noAutofit/>
          </a:bodyPr>
          <a:lstStyle/>
          <a:p>
            <a:pPr algn="l"/>
            <a:r>
              <a:rPr lang="es-AR" sz="4400" dirty="0">
                <a:solidFill>
                  <a:schemeClr val="tx1">
                    <a:lumMod val="65000"/>
                    <a:lumOff val="35000"/>
                  </a:schemeClr>
                </a:solidFill>
                <a:latin typeface="+mn-lt"/>
              </a:rPr>
              <a:t>Diseño muestral</a:t>
            </a:r>
          </a:p>
        </p:txBody>
      </p:sp>
    </p:spTree>
    <p:extLst>
      <p:ext uri="{BB962C8B-B14F-4D97-AF65-F5344CB8AC3E}">
        <p14:creationId xmlns:p14="http://schemas.microsoft.com/office/powerpoint/2010/main" val="49261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6E153-5605-49E0-925D-E430291D2252}"/>
              </a:ext>
            </a:extLst>
          </p:cNvPr>
          <p:cNvSpPr>
            <a:spLocks noGrp="1"/>
          </p:cNvSpPr>
          <p:nvPr>
            <p:ph type="title"/>
          </p:nvPr>
        </p:nvSpPr>
        <p:spPr>
          <a:xfrm>
            <a:off x="619538" y="277950"/>
            <a:ext cx="10515600" cy="939593"/>
          </a:xfrm>
        </p:spPr>
        <p:txBody>
          <a:bodyPr>
            <a:normAutofit/>
          </a:bodyPr>
          <a:lstStyle/>
          <a:p>
            <a:r>
              <a:rPr lang="es-BO" sz="4000" b="1" dirty="0"/>
              <a:t>Mensajes Principales</a:t>
            </a:r>
          </a:p>
        </p:txBody>
      </p:sp>
      <p:sp>
        <p:nvSpPr>
          <p:cNvPr id="3" name="Content Placeholder 2">
            <a:extLst>
              <a:ext uri="{FF2B5EF4-FFF2-40B4-BE49-F238E27FC236}">
                <a16:creationId xmlns:a16="http://schemas.microsoft.com/office/drawing/2014/main" id="{0C45F7BF-1FED-46C7-B832-A8C233C773B5}"/>
              </a:ext>
            </a:extLst>
          </p:cNvPr>
          <p:cNvSpPr>
            <a:spLocks noGrp="1"/>
          </p:cNvSpPr>
          <p:nvPr>
            <p:ph idx="1"/>
          </p:nvPr>
        </p:nvSpPr>
        <p:spPr>
          <a:xfrm>
            <a:off x="619538" y="1589857"/>
            <a:ext cx="11255305" cy="4689023"/>
          </a:xfrm>
        </p:spPr>
        <p:txBody>
          <a:bodyPr>
            <a:normAutofit/>
          </a:bodyPr>
          <a:lstStyle/>
          <a:p>
            <a:pPr algn="just"/>
            <a:r>
              <a:rPr lang="es-BO" sz="2400" dirty="0"/>
              <a:t>La pérdida de empleo –de manera temporal o permanente- ha sido muy alta en Bolivia, Ecuador y Perú, incluso comparados con otros países de la región.</a:t>
            </a:r>
          </a:p>
          <a:p>
            <a:pPr algn="just"/>
            <a:r>
              <a:rPr lang="es-BO" sz="2400" dirty="0"/>
              <a:t>El impacto de la crisis en el mercado laboral parece haberse reducido en Junio para Bolivia y Perú. </a:t>
            </a:r>
          </a:p>
          <a:p>
            <a:pPr lvl="1" algn="just"/>
            <a:r>
              <a:rPr lang="en-US" sz="2000" dirty="0"/>
              <a:t>Chile </a:t>
            </a:r>
            <a:r>
              <a:rPr lang="en-US" sz="2000" dirty="0" err="1"/>
              <a:t>muestra</a:t>
            </a:r>
            <a:r>
              <a:rPr lang="en-US" sz="2000" dirty="0"/>
              <a:t> </a:t>
            </a:r>
            <a:r>
              <a:rPr lang="en-US" sz="2000" dirty="0" err="1"/>
              <a:t>incrementos</a:t>
            </a:r>
            <a:r>
              <a:rPr lang="en-US" sz="2000" dirty="0"/>
              <a:t> del </a:t>
            </a:r>
            <a:r>
              <a:rPr lang="en-US" sz="2000" dirty="0" err="1"/>
              <a:t>desempleo</a:t>
            </a:r>
            <a:r>
              <a:rPr lang="en-US" sz="2000" dirty="0"/>
              <a:t>.  </a:t>
            </a:r>
            <a:endParaRPr lang="es-AR" sz="2000" dirty="0"/>
          </a:p>
          <a:p>
            <a:pPr algn="just"/>
            <a:r>
              <a:rPr lang="es-BO" sz="2400" dirty="0"/>
              <a:t>Los problemas estructurales de cada país han dado, parcialmente, forma a los impactos de la crisis en términos de empleo, ingresos y seguridad alimentaria. </a:t>
            </a:r>
          </a:p>
          <a:p>
            <a:pPr algn="just"/>
            <a:r>
              <a:rPr lang="es-BO" sz="2400" dirty="0"/>
              <a:t>La crisis puso en evidencia y expandió las desigualdades existentes en el mercado laboral</a:t>
            </a:r>
          </a:p>
          <a:p>
            <a:pPr algn="just"/>
            <a:r>
              <a:rPr lang="es-BO" sz="2400" dirty="0"/>
              <a:t>Las alternativas para mitigar el impacto en el mercado laboral no han logrado proteger los ingresos totales del hogar.</a:t>
            </a:r>
          </a:p>
          <a:p>
            <a:pPr algn="just"/>
            <a:r>
              <a:rPr lang="es-BO" sz="2400" dirty="0"/>
              <a:t>Los hogares siguen altamente preocupados por el futuro económico, especialmente los que ya entraron a la crisis desde una posición mas vulnerable. </a:t>
            </a:r>
          </a:p>
          <a:p>
            <a:pPr lvl="1" algn="just"/>
            <a:endParaRPr lang="es-BO" sz="1200" dirty="0"/>
          </a:p>
          <a:p>
            <a:pPr algn="just"/>
            <a:endParaRPr lang="es-BO" sz="2400" dirty="0"/>
          </a:p>
          <a:p>
            <a:pPr algn="just"/>
            <a:endParaRPr lang="es-BO" sz="2400" dirty="0"/>
          </a:p>
        </p:txBody>
      </p:sp>
    </p:spTree>
    <p:extLst>
      <p:ext uri="{BB962C8B-B14F-4D97-AF65-F5344CB8AC3E}">
        <p14:creationId xmlns:p14="http://schemas.microsoft.com/office/powerpoint/2010/main" val="221595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A0EA7-52D3-4B80-8FEC-5A7180159368}"/>
              </a:ext>
            </a:extLst>
          </p:cNvPr>
          <p:cNvSpPr>
            <a:spLocks noGrp="1"/>
          </p:cNvSpPr>
          <p:nvPr>
            <p:ph type="title"/>
          </p:nvPr>
        </p:nvSpPr>
        <p:spPr/>
        <p:txBody>
          <a:bodyPr/>
          <a:lstStyle/>
          <a:p>
            <a:r>
              <a:rPr lang="en-US" sz="4700" dirty="0" err="1">
                <a:solidFill>
                  <a:srgbClr val="4F81BD"/>
                </a:solidFill>
                <a:latin typeface="Trebuchet MS" panose="020B0603020202020204"/>
              </a:rPr>
              <a:t>Esta</a:t>
            </a:r>
            <a:r>
              <a:rPr lang="en-US" sz="4700" dirty="0">
                <a:solidFill>
                  <a:srgbClr val="4F81BD"/>
                </a:solidFill>
                <a:latin typeface="Trebuchet MS" panose="020B0603020202020204"/>
              </a:rPr>
              <a:t> </a:t>
            </a:r>
            <a:r>
              <a:rPr lang="en-US" sz="4700" dirty="0" err="1">
                <a:solidFill>
                  <a:srgbClr val="4F81BD"/>
                </a:solidFill>
                <a:latin typeface="Trebuchet MS" panose="020B0603020202020204"/>
              </a:rPr>
              <a:t>presentación</a:t>
            </a:r>
            <a:endParaRPr lang="es-AR" sz="4700" dirty="0">
              <a:solidFill>
                <a:srgbClr val="4F81BD"/>
              </a:solidFill>
              <a:latin typeface="Trebuchet MS" panose="020B0603020202020204"/>
            </a:endParaRPr>
          </a:p>
        </p:txBody>
      </p:sp>
      <p:sp>
        <p:nvSpPr>
          <p:cNvPr id="3" name="Content Placeholder 2">
            <a:extLst>
              <a:ext uri="{FF2B5EF4-FFF2-40B4-BE49-F238E27FC236}">
                <a16:creationId xmlns:a16="http://schemas.microsoft.com/office/drawing/2014/main" id="{6948474D-66A3-44C4-B6A9-3B8A8DECFB8F}"/>
              </a:ext>
            </a:extLst>
          </p:cNvPr>
          <p:cNvSpPr>
            <a:spLocks noGrp="1"/>
          </p:cNvSpPr>
          <p:nvPr>
            <p:ph idx="1"/>
          </p:nvPr>
        </p:nvSpPr>
        <p:spPr>
          <a:xfrm>
            <a:off x="838200" y="2141537"/>
            <a:ext cx="10515600" cy="4351338"/>
          </a:xfrm>
        </p:spPr>
        <p:txBody>
          <a:bodyPr/>
          <a:lstStyle/>
          <a:p>
            <a:r>
              <a:rPr lang="en-US" dirty="0" err="1"/>
              <a:t>Principales</a:t>
            </a:r>
            <a:r>
              <a:rPr lang="en-US" dirty="0"/>
              <a:t> </a:t>
            </a:r>
            <a:r>
              <a:rPr lang="en-US" dirty="0" err="1"/>
              <a:t>resultados</a:t>
            </a:r>
            <a:r>
              <a:rPr lang="en-US" dirty="0"/>
              <a:t>.</a:t>
            </a:r>
          </a:p>
          <a:p>
            <a:r>
              <a:rPr lang="en-US" dirty="0" err="1"/>
              <a:t>Problemas</a:t>
            </a:r>
            <a:r>
              <a:rPr lang="en-US" dirty="0"/>
              <a:t> </a:t>
            </a:r>
            <a:r>
              <a:rPr lang="en-US" dirty="0" err="1"/>
              <a:t>estructurales</a:t>
            </a:r>
            <a:r>
              <a:rPr lang="en-US" dirty="0"/>
              <a:t> y el </a:t>
            </a:r>
            <a:r>
              <a:rPr lang="en-US" dirty="0" err="1"/>
              <a:t>impacto</a:t>
            </a:r>
            <a:r>
              <a:rPr lang="en-US" dirty="0"/>
              <a:t> </a:t>
            </a:r>
            <a:r>
              <a:rPr lang="en-US" dirty="0" err="1"/>
              <a:t>económico</a:t>
            </a:r>
            <a:r>
              <a:rPr lang="en-US" dirty="0"/>
              <a:t> de COVID 19.</a:t>
            </a:r>
          </a:p>
          <a:p>
            <a:r>
              <a:rPr lang="en-US" dirty="0" err="1"/>
              <a:t>Desigualdades</a:t>
            </a:r>
            <a:r>
              <a:rPr lang="en-US" dirty="0"/>
              <a:t> </a:t>
            </a:r>
            <a:r>
              <a:rPr lang="en-US" dirty="0" err="1"/>
              <a:t>en</a:t>
            </a:r>
            <a:r>
              <a:rPr lang="en-US" dirty="0"/>
              <a:t> el </a:t>
            </a:r>
            <a:r>
              <a:rPr lang="en-US" dirty="0" err="1"/>
              <a:t>mercado</a:t>
            </a:r>
            <a:r>
              <a:rPr lang="en-US" dirty="0"/>
              <a:t> </a:t>
            </a:r>
            <a:r>
              <a:rPr lang="en-US" dirty="0" err="1"/>
              <a:t>laboral</a:t>
            </a:r>
            <a:r>
              <a:rPr lang="en-US" dirty="0"/>
              <a:t>.</a:t>
            </a:r>
          </a:p>
          <a:p>
            <a:r>
              <a:rPr lang="en-US" dirty="0" err="1"/>
              <a:t>Mitigación</a:t>
            </a:r>
            <a:r>
              <a:rPr lang="en-US" dirty="0"/>
              <a:t> de los </a:t>
            </a:r>
            <a:r>
              <a:rPr lang="en-US" dirty="0" err="1"/>
              <a:t>impactos</a:t>
            </a:r>
            <a:r>
              <a:rPr lang="en-US" dirty="0"/>
              <a:t> </a:t>
            </a:r>
            <a:r>
              <a:rPr lang="en-US" dirty="0" err="1"/>
              <a:t>en</a:t>
            </a:r>
            <a:r>
              <a:rPr lang="en-US" dirty="0"/>
              <a:t> el </a:t>
            </a:r>
            <a:r>
              <a:rPr lang="en-US" dirty="0" err="1"/>
              <a:t>mercado</a:t>
            </a:r>
            <a:r>
              <a:rPr lang="en-US" dirty="0"/>
              <a:t> </a:t>
            </a:r>
            <a:r>
              <a:rPr lang="en-US" dirty="0" err="1"/>
              <a:t>laboral</a:t>
            </a:r>
            <a:r>
              <a:rPr lang="en-US" dirty="0"/>
              <a:t>.</a:t>
            </a:r>
          </a:p>
          <a:p>
            <a:r>
              <a:rPr lang="en-US" dirty="0" err="1"/>
              <a:t>Perspectivas</a:t>
            </a:r>
            <a:r>
              <a:rPr lang="en-US" dirty="0"/>
              <a:t> de los </a:t>
            </a:r>
            <a:r>
              <a:rPr lang="en-US" dirty="0" err="1"/>
              <a:t>hogares</a:t>
            </a:r>
            <a:r>
              <a:rPr lang="en-US" dirty="0"/>
              <a:t>.</a:t>
            </a:r>
          </a:p>
          <a:p>
            <a:r>
              <a:rPr lang="en-US" dirty="0" err="1"/>
              <a:t>Reflexiones</a:t>
            </a:r>
            <a:r>
              <a:rPr lang="en-US" dirty="0"/>
              <a:t> finales</a:t>
            </a:r>
            <a:endParaRPr lang="es-AR" dirty="0"/>
          </a:p>
        </p:txBody>
      </p:sp>
    </p:spTree>
    <p:extLst>
      <p:ext uri="{BB962C8B-B14F-4D97-AF65-F5344CB8AC3E}">
        <p14:creationId xmlns:p14="http://schemas.microsoft.com/office/powerpoint/2010/main" val="2396364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CF1C7F-A6A9-4A70-9B11-7A28C8A094E8}"/>
              </a:ext>
            </a:extLst>
          </p:cNvPr>
          <p:cNvSpPr txBox="1">
            <a:spLocks/>
          </p:cNvSpPr>
          <p:nvPr/>
        </p:nvSpPr>
        <p:spPr>
          <a:xfrm>
            <a:off x="1797666" y="2265539"/>
            <a:ext cx="8596668" cy="2128559"/>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es-BO" sz="4800" b="0" i="0" u="none" strike="noStrike" kern="1200" cap="none" spc="0" normalizeH="0" baseline="0" noProof="0" dirty="0">
              <a:ln>
                <a:noFill/>
              </a:ln>
              <a:solidFill>
                <a:srgbClr val="4F81BD"/>
              </a:solidFill>
              <a:effectLst/>
              <a:uLnTx/>
              <a:uFillTx/>
              <a:latin typeface="Trebuchet MS" panose="020B0603020202020204"/>
              <a:ea typeface="+mj-ea"/>
              <a:cs typeface="+mj-cs"/>
            </a:endParaRPr>
          </a:p>
          <a:p>
            <a:pPr marL="0" marR="0" lvl="0" indent="0" algn="ctr" defTabSz="457200" rtl="0" eaLnBrk="1" fontAlgn="auto" latinLnBrk="0" hangingPunct="1">
              <a:lnSpc>
                <a:spcPct val="100000"/>
              </a:lnSpc>
              <a:spcBef>
                <a:spcPct val="0"/>
              </a:spcBef>
              <a:spcAft>
                <a:spcPts val="0"/>
              </a:spcAft>
              <a:buClrTx/>
              <a:buSzTx/>
              <a:buFontTx/>
              <a:buNone/>
              <a:tabLst/>
              <a:defRPr/>
            </a:pPr>
            <a:r>
              <a:rPr kumimoji="0" lang="es-BO" sz="4800" b="0" i="0" u="none" strike="noStrike" kern="1200" cap="none" spc="0" normalizeH="0" baseline="0" noProof="0" dirty="0">
                <a:ln>
                  <a:noFill/>
                </a:ln>
                <a:solidFill>
                  <a:srgbClr val="4F81BD"/>
                </a:solidFill>
                <a:effectLst/>
                <a:uLnTx/>
                <a:uFillTx/>
                <a:latin typeface="Trebuchet MS" panose="020B0603020202020204"/>
                <a:ea typeface="+mj-ea"/>
                <a:cs typeface="+mj-cs"/>
              </a:rPr>
              <a:t>Principales resultados</a:t>
            </a:r>
            <a:br>
              <a:rPr kumimoji="0" lang="es-BO" sz="3600" b="0" i="0" u="none" strike="noStrike" kern="1200" cap="none" spc="0" normalizeH="0" baseline="0" noProof="0" dirty="0">
                <a:ln>
                  <a:noFill/>
                </a:ln>
                <a:solidFill>
                  <a:srgbClr val="4F81BD"/>
                </a:solidFill>
                <a:effectLst/>
                <a:uLnTx/>
                <a:uFillTx/>
                <a:latin typeface="Trebuchet MS" panose="020B0603020202020204"/>
                <a:ea typeface="+mj-ea"/>
                <a:cs typeface="+mj-cs"/>
              </a:rPr>
            </a:br>
            <a:endParaRPr kumimoji="0" lang="es-BO" sz="3600" b="0" i="0" u="none" strike="noStrike" kern="1200" cap="none" spc="0" normalizeH="0" baseline="0" noProof="0" dirty="0">
              <a:ln>
                <a:noFill/>
              </a:ln>
              <a:solidFill>
                <a:srgbClr val="4F81BD"/>
              </a:solidFill>
              <a:effectLst/>
              <a:uLnTx/>
              <a:uFillTx/>
              <a:latin typeface="Trebuchet MS" panose="020B0603020202020204"/>
              <a:ea typeface="+mj-ea"/>
              <a:cs typeface="+mj-cs"/>
            </a:endParaRPr>
          </a:p>
        </p:txBody>
      </p:sp>
    </p:spTree>
    <p:extLst>
      <p:ext uri="{BB962C8B-B14F-4D97-AF65-F5344CB8AC3E}">
        <p14:creationId xmlns:p14="http://schemas.microsoft.com/office/powerpoint/2010/main" val="1403783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28C93-1014-BE48-A3EF-CF7250753E51}"/>
              </a:ext>
            </a:extLst>
          </p:cNvPr>
          <p:cNvSpPr>
            <a:spLocks noGrp="1"/>
          </p:cNvSpPr>
          <p:nvPr>
            <p:ph type="title"/>
          </p:nvPr>
        </p:nvSpPr>
        <p:spPr>
          <a:xfrm>
            <a:off x="474133" y="142699"/>
            <a:ext cx="11356453" cy="879044"/>
          </a:xfrm>
        </p:spPr>
        <p:txBody>
          <a:bodyPr>
            <a:noAutofit/>
          </a:bodyPr>
          <a:lstStyle/>
          <a:p>
            <a:pPr algn="ctr"/>
            <a:r>
              <a:rPr lang="en-US" sz="2800" b="1" dirty="0"/>
              <a:t>Bolivia, Ecuador y Perú </a:t>
            </a:r>
            <a:r>
              <a:rPr lang="en-US" sz="2800" b="1" dirty="0" err="1"/>
              <a:t>han</a:t>
            </a:r>
            <a:r>
              <a:rPr lang="en-US" sz="2800" b="1" dirty="0"/>
              <a:t> </a:t>
            </a:r>
            <a:r>
              <a:rPr lang="en-US" sz="2800" b="1" dirty="0" err="1"/>
              <a:t>sido</a:t>
            </a:r>
            <a:r>
              <a:rPr lang="en-US" sz="2800" b="1" dirty="0"/>
              <a:t> de los </a:t>
            </a:r>
            <a:r>
              <a:rPr lang="en-US" sz="2800" b="1" dirty="0" err="1"/>
              <a:t>países</a:t>
            </a:r>
            <a:r>
              <a:rPr lang="en-US" sz="2800" b="1" dirty="0"/>
              <a:t> con mayor </a:t>
            </a:r>
            <a:r>
              <a:rPr lang="en-US" sz="2800" b="1" dirty="0" err="1"/>
              <a:t>pérdida</a:t>
            </a:r>
            <a:r>
              <a:rPr lang="en-US" sz="2800" b="1" dirty="0"/>
              <a:t> de </a:t>
            </a:r>
            <a:r>
              <a:rPr lang="en-US" sz="2800" b="1" dirty="0" err="1"/>
              <a:t>empleo</a:t>
            </a:r>
            <a:r>
              <a:rPr lang="en-US" sz="2800" b="1" dirty="0"/>
              <a:t> e </a:t>
            </a:r>
            <a:r>
              <a:rPr lang="en-US" sz="2800" b="1" dirty="0" err="1"/>
              <a:t>ingresos</a:t>
            </a:r>
            <a:r>
              <a:rPr lang="en-US" sz="2800" b="1" dirty="0"/>
              <a:t> </a:t>
            </a:r>
            <a:r>
              <a:rPr lang="en-US" sz="2800" b="1" dirty="0" err="1"/>
              <a:t>en</a:t>
            </a:r>
            <a:r>
              <a:rPr lang="en-US" sz="2800" b="1" dirty="0"/>
              <a:t> LAC </a:t>
            </a:r>
            <a:endParaRPr lang="en-PE" sz="2800" b="1" dirty="0"/>
          </a:p>
        </p:txBody>
      </p:sp>
      <p:graphicFrame>
        <p:nvGraphicFramePr>
          <p:cNvPr id="9" name="Chart 8">
            <a:extLst>
              <a:ext uri="{FF2B5EF4-FFF2-40B4-BE49-F238E27FC236}">
                <a16:creationId xmlns:a16="http://schemas.microsoft.com/office/drawing/2014/main" id="{0C87766A-6194-1243-900C-2722A2EFC40F}"/>
              </a:ext>
            </a:extLst>
          </p:cNvPr>
          <p:cNvGraphicFramePr>
            <a:graphicFrameLocks/>
          </p:cNvGraphicFramePr>
          <p:nvPr>
            <p:extLst>
              <p:ext uri="{D42A27DB-BD31-4B8C-83A1-F6EECF244321}">
                <p14:modId xmlns:p14="http://schemas.microsoft.com/office/powerpoint/2010/main" val="1828180194"/>
              </p:ext>
            </p:extLst>
          </p:nvPr>
        </p:nvGraphicFramePr>
        <p:xfrm>
          <a:off x="6273548" y="1312545"/>
          <a:ext cx="5557038" cy="5483909"/>
        </p:xfrm>
        <a:graphic>
          <a:graphicData uri="http://schemas.openxmlformats.org/drawingml/2006/chart">
            <c:chart xmlns:c="http://schemas.openxmlformats.org/drawingml/2006/chart" xmlns:r="http://schemas.openxmlformats.org/officeDocument/2006/relationships" r:id="rId3"/>
          </a:graphicData>
        </a:graphic>
      </p:graphicFrame>
      <p:cxnSp>
        <p:nvCxnSpPr>
          <p:cNvPr id="10" name="Straight Connector 9">
            <a:extLst>
              <a:ext uri="{FF2B5EF4-FFF2-40B4-BE49-F238E27FC236}">
                <a16:creationId xmlns:a16="http://schemas.microsoft.com/office/drawing/2014/main" id="{E467F722-9F50-9745-9AF4-DF32B10F44E2}"/>
              </a:ext>
            </a:extLst>
          </p:cNvPr>
          <p:cNvCxnSpPr/>
          <p:nvPr/>
        </p:nvCxnSpPr>
        <p:spPr>
          <a:xfrm>
            <a:off x="6096000" y="1913011"/>
            <a:ext cx="0" cy="411480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6" name="Chart 5">
            <a:extLst>
              <a:ext uri="{FF2B5EF4-FFF2-40B4-BE49-F238E27FC236}">
                <a16:creationId xmlns:a16="http://schemas.microsoft.com/office/drawing/2014/main" id="{BCBBD180-4824-AB49-8CA7-6153C3EC7698}"/>
              </a:ext>
            </a:extLst>
          </p:cNvPr>
          <p:cNvGraphicFramePr>
            <a:graphicFrameLocks/>
          </p:cNvGraphicFramePr>
          <p:nvPr>
            <p:extLst>
              <p:ext uri="{D42A27DB-BD31-4B8C-83A1-F6EECF244321}">
                <p14:modId xmlns:p14="http://schemas.microsoft.com/office/powerpoint/2010/main" val="3953519654"/>
              </p:ext>
            </p:extLst>
          </p:nvPr>
        </p:nvGraphicFramePr>
        <p:xfrm>
          <a:off x="337242" y="1118458"/>
          <a:ext cx="5669984" cy="548390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36810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3407F4-B2D0-424D-AE12-D4F51BE87440}"/>
              </a:ext>
            </a:extLst>
          </p:cNvPr>
          <p:cNvSpPr>
            <a:spLocks noGrp="1"/>
          </p:cNvSpPr>
          <p:nvPr>
            <p:ph type="title"/>
          </p:nvPr>
        </p:nvSpPr>
        <p:spPr>
          <a:xfrm>
            <a:off x="591432" y="185944"/>
            <a:ext cx="11137271" cy="1325563"/>
          </a:xfrm>
        </p:spPr>
        <p:txBody>
          <a:bodyPr>
            <a:noAutofit/>
          </a:bodyPr>
          <a:lstStyle/>
          <a:p>
            <a:pPr algn="ctr"/>
            <a:r>
              <a:rPr lang="es-BO" sz="2800" dirty="0"/>
              <a:t>Al 25 de mayo, al menos el </a:t>
            </a:r>
            <a:r>
              <a:rPr lang="es-BO" sz="2800" b="1" dirty="0"/>
              <a:t>50% de los trabajadores en Bolivia, Ecuador y  Perú </a:t>
            </a:r>
            <a:r>
              <a:rPr lang="es-BO" sz="2800" dirty="0"/>
              <a:t>no pudieron trabajar o habían perdido el empleo. Datos para Junio revelan </a:t>
            </a:r>
            <a:r>
              <a:rPr lang="es-BO" sz="2800" b="1" dirty="0"/>
              <a:t>una caída </a:t>
            </a:r>
            <a:r>
              <a:rPr lang="es-BO" sz="2800" dirty="0"/>
              <a:t>del empleo en Chile a comparación de sus pares…</a:t>
            </a:r>
          </a:p>
        </p:txBody>
      </p:sp>
      <p:sp>
        <p:nvSpPr>
          <p:cNvPr id="5" name="Text Placeholder 4">
            <a:extLst>
              <a:ext uri="{FF2B5EF4-FFF2-40B4-BE49-F238E27FC236}">
                <a16:creationId xmlns:a16="http://schemas.microsoft.com/office/drawing/2014/main" id="{7B6BA3D2-F87D-4BC5-97D5-3ABB1B880FDA}"/>
              </a:ext>
            </a:extLst>
          </p:cNvPr>
          <p:cNvSpPr>
            <a:spLocks noGrp="1"/>
          </p:cNvSpPr>
          <p:nvPr>
            <p:ph type="body" idx="1"/>
          </p:nvPr>
        </p:nvSpPr>
        <p:spPr>
          <a:xfrm>
            <a:off x="3272189" y="1917201"/>
            <a:ext cx="5157787" cy="823912"/>
          </a:xfrm>
        </p:spPr>
        <p:txBody>
          <a:bodyPr>
            <a:normAutofit fontScale="92500" lnSpcReduction="20000"/>
          </a:bodyPr>
          <a:lstStyle/>
          <a:p>
            <a:pPr algn="ctr"/>
            <a:r>
              <a:rPr lang="es-BO" sz="1900" dirty="0"/>
              <a:t>Situación laboral de las personas que estuvieron ocupadas previo al inicio de la cuarentena</a:t>
            </a:r>
          </a:p>
          <a:p>
            <a:pPr algn="ctr"/>
            <a:r>
              <a:rPr lang="es-BO" sz="1900" dirty="0"/>
              <a:t>(mayo y junio 2020)</a:t>
            </a:r>
          </a:p>
          <a:p>
            <a:pPr algn="just"/>
            <a:endParaRPr lang="es-BO" dirty="0"/>
          </a:p>
        </p:txBody>
      </p:sp>
      <p:graphicFrame>
        <p:nvGraphicFramePr>
          <p:cNvPr id="6" name="Chart 5">
            <a:extLst>
              <a:ext uri="{FF2B5EF4-FFF2-40B4-BE49-F238E27FC236}">
                <a16:creationId xmlns:a16="http://schemas.microsoft.com/office/drawing/2014/main" id="{95FEB8FF-EBA9-1A47-8B10-4C8D858D4080}"/>
              </a:ext>
            </a:extLst>
          </p:cNvPr>
          <p:cNvGraphicFramePr>
            <a:graphicFrameLocks/>
          </p:cNvGraphicFramePr>
          <p:nvPr>
            <p:extLst>
              <p:ext uri="{D42A27DB-BD31-4B8C-83A1-F6EECF244321}">
                <p14:modId xmlns:p14="http://schemas.microsoft.com/office/powerpoint/2010/main" val="3644186737"/>
              </p:ext>
            </p:extLst>
          </p:nvPr>
        </p:nvGraphicFramePr>
        <p:xfrm>
          <a:off x="358918" y="2285069"/>
          <a:ext cx="3048672" cy="37778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B48B1D28-F13E-D649-8A66-1BB65FE47B6A}"/>
              </a:ext>
            </a:extLst>
          </p:cNvPr>
          <p:cNvGraphicFramePr>
            <a:graphicFrameLocks/>
          </p:cNvGraphicFramePr>
          <p:nvPr/>
        </p:nvGraphicFramePr>
        <p:xfrm>
          <a:off x="3304509" y="2322023"/>
          <a:ext cx="2926009" cy="37413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E3607B72-D6A3-C943-B904-FBF7ED9A8CD6}"/>
              </a:ext>
            </a:extLst>
          </p:cNvPr>
          <p:cNvGraphicFramePr>
            <a:graphicFrameLocks/>
          </p:cNvGraphicFramePr>
          <p:nvPr/>
        </p:nvGraphicFramePr>
        <p:xfrm>
          <a:off x="6212892" y="2303739"/>
          <a:ext cx="2816377" cy="375960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a:extLst>
              <a:ext uri="{FF2B5EF4-FFF2-40B4-BE49-F238E27FC236}">
                <a16:creationId xmlns:a16="http://schemas.microsoft.com/office/drawing/2014/main" id="{2614EA80-0A04-6642-981E-21189B849B76}"/>
              </a:ext>
            </a:extLst>
          </p:cNvPr>
          <p:cNvGraphicFramePr>
            <a:graphicFrameLocks/>
          </p:cNvGraphicFramePr>
          <p:nvPr/>
        </p:nvGraphicFramePr>
        <p:xfrm>
          <a:off x="8914207" y="2285455"/>
          <a:ext cx="2814496" cy="3777888"/>
        </p:xfrm>
        <a:graphic>
          <a:graphicData uri="http://schemas.openxmlformats.org/drawingml/2006/chart">
            <c:chart xmlns:c="http://schemas.openxmlformats.org/drawingml/2006/chart" xmlns:r="http://schemas.openxmlformats.org/officeDocument/2006/relationships" r:id="rId5"/>
          </a:graphicData>
        </a:graphic>
      </p:graphicFrame>
      <p:pic>
        <p:nvPicPr>
          <p:cNvPr id="11" name="Picture 10">
            <a:extLst>
              <a:ext uri="{FF2B5EF4-FFF2-40B4-BE49-F238E27FC236}">
                <a16:creationId xmlns:a16="http://schemas.microsoft.com/office/drawing/2014/main" id="{CE263990-89BB-CD4A-B6AE-8ED51EE46B16}"/>
              </a:ext>
            </a:extLst>
          </p:cNvPr>
          <p:cNvPicPr>
            <a:picLocks noChangeAspect="1"/>
          </p:cNvPicPr>
          <p:nvPr/>
        </p:nvPicPr>
        <p:blipFill rotWithShape="1">
          <a:blip r:embed="rId6"/>
          <a:srcRect t="1" b="49999"/>
          <a:stretch/>
        </p:blipFill>
        <p:spPr>
          <a:xfrm>
            <a:off x="2806424" y="6306023"/>
            <a:ext cx="6222845" cy="249603"/>
          </a:xfrm>
          <a:prstGeom prst="rect">
            <a:avLst/>
          </a:prstGeom>
        </p:spPr>
      </p:pic>
    </p:spTree>
    <p:extLst>
      <p:ext uri="{BB962C8B-B14F-4D97-AF65-F5344CB8AC3E}">
        <p14:creationId xmlns:p14="http://schemas.microsoft.com/office/powerpoint/2010/main" val="2381198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Graphic spid="7" grpId="0">
        <p:bldAsOne/>
      </p:bldGraphic>
      <p:bldGraphic spid="9" grpId="0">
        <p:bldAsOne/>
      </p:bldGraphic>
      <p:bldGraphic spid="10"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26FED8D-8069-FE4F-AF70-3EB6E09BFEB9}"/>
              </a:ext>
            </a:extLst>
          </p:cNvPr>
          <p:cNvSpPr>
            <a:spLocks noGrp="1"/>
          </p:cNvSpPr>
          <p:nvPr>
            <p:ph type="title"/>
          </p:nvPr>
        </p:nvSpPr>
        <p:spPr>
          <a:xfrm>
            <a:off x="500143" y="75830"/>
            <a:ext cx="11362051" cy="1352930"/>
          </a:xfrm>
        </p:spPr>
        <p:txBody>
          <a:bodyPr>
            <a:noAutofit/>
          </a:bodyPr>
          <a:lstStyle/>
          <a:p>
            <a:r>
              <a:rPr lang="en-US" sz="2800" b="1" dirty="0"/>
              <a:t>La </a:t>
            </a:r>
            <a:r>
              <a:rPr lang="en-US" sz="2800" b="1" dirty="0" err="1"/>
              <a:t>inseguridad</a:t>
            </a:r>
            <a:r>
              <a:rPr lang="en-US" sz="2800" b="1" dirty="0"/>
              <a:t> alimentaria y </a:t>
            </a:r>
            <a:r>
              <a:rPr lang="en-US" sz="2800" b="1" dirty="0" err="1"/>
              <a:t>falta</a:t>
            </a:r>
            <a:r>
              <a:rPr lang="en-US" sz="2800" b="1" dirty="0"/>
              <a:t> de </a:t>
            </a:r>
            <a:r>
              <a:rPr lang="en-US" sz="2800" b="1" dirty="0" err="1"/>
              <a:t>acceso</a:t>
            </a:r>
            <a:r>
              <a:rPr lang="en-US" sz="2800" b="1" dirty="0"/>
              <a:t> a </a:t>
            </a:r>
            <a:r>
              <a:rPr lang="en-US" sz="2800" b="1" dirty="0" err="1"/>
              <a:t>servicios</a:t>
            </a:r>
            <a:r>
              <a:rPr lang="en-US" sz="2800" b="1" dirty="0"/>
              <a:t> medicos </a:t>
            </a:r>
            <a:r>
              <a:rPr lang="en-US" sz="2800" b="1" dirty="0" err="1"/>
              <a:t>han</a:t>
            </a:r>
            <a:r>
              <a:rPr lang="en-US" sz="2800" b="1" dirty="0"/>
              <a:t> </a:t>
            </a:r>
            <a:r>
              <a:rPr lang="en-US" sz="2800" b="1" dirty="0" err="1"/>
              <a:t>disminuido</a:t>
            </a:r>
            <a:r>
              <a:rPr lang="en-US" sz="2800" b="1" dirty="0"/>
              <a:t> </a:t>
            </a:r>
            <a:r>
              <a:rPr lang="en-US" sz="2800" b="1" dirty="0" err="1"/>
              <a:t>en</a:t>
            </a:r>
            <a:r>
              <a:rPr lang="en-US" sz="2800" b="1" dirty="0"/>
              <a:t> </a:t>
            </a:r>
            <a:r>
              <a:rPr lang="en-US" sz="2800" b="1" dirty="0" err="1"/>
              <a:t>junio</a:t>
            </a:r>
            <a:r>
              <a:rPr lang="en-US" sz="2800" b="1" dirty="0"/>
              <a:t>, de </a:t>
            </a:r>
            <a:r>
              <a:rPr lang="en-US" sz="2800" b="1" dirty="0" err="1"/>
              <a:t>manera</a:t>
            </a:r>
            <a:r>
              <a:rPr lang="en-US" sz="2800" b="1" dirty="0"/>
              <a:t> </a:t>
            </a:r>
            <a:r>
              <a:rPr lang="en-US" sz="2800" b="1" dirty="0" err="1"/>
              <a:t>consistente</a:t>
            </a:r>
            <a:r>
              <a:rPr lang="en-US" sz="2800" b="1" dirty="0"/>
              <a:t> con el </a:t>
            </a:r>
            <a:r>
              <a:rPr lang="en-US" sz="2800" b="1" dirty="0" err="1"/>
              <a:t>incremento</a:t>
            </a:r>
            <a:r>
              <a:rPr lang="en-US" sz="2800" b="1" dirty="0"/>
              <a:t> </a:t>
            </a:r>
            <a:r>
              <a:rPr lang="en-US" sz="2800" b="1" dirty="0" err="1"/>
              <a:t>en</a:t>
            </a:r>
            <a:r>
              <a:rPr lang="en-US" sz="2800" b="1" dirty="0"/>
              <a:t> el </a:t>
            </a:r>
            <a:r>
              <a:rPr lang="en-US" sz="2800" b="1" dirty="0" err="1"/>
              <a:t>empleo</a:t>
            </a:r>
            <a:r>
              <a:rPr lang="en-US" sz="2800" b="1" dirty="0"/>
              <a:t>. Sin embargo, </a:t>
            </a:r>
            <a:r>
              <a:rPr lang="en-US" sz="2800" b="1" dirty="0" err="1"/>
              <a:t>permanecen</a:t>
            </a:r>
            <a:r>
              <a:rPr lang="en-US" sz="2800" b="1" dirty="0"/>
              <a:t> </a:t>
            </a:r>
            <a:r>
              <a:rPr lang="en-US" sz="2800" b="1" dirty="0" err="1"/>
              <a:t>altas</a:t>
            </a:r>
            <a:r>
              <a:rPr lang="en-US" sz="2800" b="1" dirty="0"/>
              <a:t> </a:t>
            </a:r>
            <a:r>
              <a:rPr lang="en-US" sz="2800" b="1" dirty="0" err="1"/>
              <a:t>incluso</a:t>
            </a:r>
            <a:r>
              <a:rPr lang="en-US" sz="2800" b="1" dirty="0"/>
              <a:t> </a:t>
            </a:r>
            <a:r>
              <a:rPr lang="en-US" sz="2800" b="1" dirty="0" err="1"/>
              <a:t>comparadas</a:t>
            </a:r>
            <a:r>
              <a:rPr lang="en-US" sz="2800" b="1" dirty="0"/>
              <a:t> a la </a:t>
            </a:r>
            <a:r>
              <a:rPr lang="en-US" sz="2800" b="1" dirty="0" err="1"/>
              <a:t>región</a:t>
            </a:r>
            <a:endParaRPr lang="en-PE" sz="2800" b="1" dirty="0"/>
          </a:p>
        </p:txBody>
      </p:sp>
      <p:cxnSp>
        <p:nvCxnSpPr>
          <p:cNvPr id="7" name="Straight Connector 6">
            <a:extLst>
              <a:ext uri="{FF2B5EF4-FFF2-40B4-BE49-F238E27FC236}">
                <a16:creationId xmlns:a16="http://schemas.microsoft.com/office/drawing/2014/main" id="{6EDE068D-B222-8349-A122-460037F7A86A}"/>
              </a:ext>
            </a:extLst>
          </p:cNvPr>
          <p:cNvCxnSpPr/>
          <p:nvPr/>
        </p:nvCxnSpPr>
        <p:spPr>
          <a:xfrm>
            <a:off x="6386190" y="2491666"/>
            <a:ext cx="0" cy="411480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6" name="Chart 5">
            <a:extLst>
              <a:ext uri="{FF2B5EF4-FFF2-40B4-BE49-F238E27FC236}">
                <a16:creationId xmlns:a16="http://schemas.microsoft.com/office/drawing/2014/main" id="{918F2F79-2BAE-124D-AA55-7B0D91DEF7B2}"/>
              </a:ext>
            </a:extLst>
          </p:cNvPr>
          <p:cNvGraphicFramePr>
            <a:graphicFrameLocks/>
          </p:cNvGraphicFramePr>
          <p:nvPr>
            <p:extLst>
              <p:ext uri="{D42A27DB-BD31-4B8C-83A1-F6EECF244321}">
                <p14:modId xmlns:p14="http://schemas.microsoft.com/office/powerpoint/2010/main" val="1184702731"/>
              </p:ext>
            </p:extLst>
          </p:nvPr>
        </p:nvGraphicFramePr>
        <p:xfrm>
          <a:off x="500143" y="1474442"/>
          <a:ext cx="5595857" cy="52535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E5D30E6F-CB8C-5544-8B3A-396EEE867247}"/>
              </a:ext>
            </a:extLst>
          </p:cNvPr>
          <p:cNvGraphicFramePr>
            <a:graphicFrameLocks/>
          </p:cNvGraphicFramePr>
          <p:nvPr>
            <p:extLst>
              <p:ext uri="{D42A27DB-BD31-4B8C-83A1-F6EECF244321}">
                <p14:modId xmlns:p14="http://schemas.microsoft.com/office/powerpoint/2010/main" val="1174452938"/>
              </p:ext>
            </p:extLst>
          </p:nvPr>
        </p:nvGraphicFramePr>
        <p:xfrm>
          <a:off x="6386190" y="1494762"/>
          <a:ext cx="5595854" cy="53632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56665355"/>
      </p:ext>
    </p:extLst>
  </p:cSld>
  <p:clrMapOvr>
    <a:masterClrMapping/>
  </p:clrMapOvr>
</p:sld>
</file>

<file path=ppt/theme/theme1.xml><?xml version="1.0" encoding="utf-8"?>
<a:theme xmlns:a="http://schemas.openxmlformats.org/drawingml/2006/main" name="1_Office Theme">
  <a:themeElements>
    <a:clrScheme name="Custom 3">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1944</Words>
  <Application>Microsoft Office PowerPoint</Application>
  <PresentationFormat>Widescreen</PresentationFormat>
  <Paragraphs>182</Paragraphs>
  <Slides>30</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Garamond</vt:lpstr>
      <vt:lpstr>Trebuchet MS</vt:lpstr>
      <vt:lpstr>Wingdings</vt:lpstr>
      <vt:lpstr>1_Office Theme</vt:lpstr>
      <vt:lpstr>El impacto del COVID-19 en  Bolivia, Chile, Ecuador y Perú</vt:lpstr>
      <vt:lpstr>PowerPoint Presentation</vt:lpstr>
      <vt:lpstr>Data</vt:lpstr>
      <vt:lpstr>Mensajes Principales</vt:lpstr>
      <vt:lpstr>Esta presentación</vt:lpstr>
      <vt:lpstr>PowerPoint Presentation</vt:lpstr>
      <vt:lpstr>Bolivia, Ecuador y Perú han sido de los países con mayor pérdida de empleo e ingresos en LAC </vt:lpstr>
      <vt:lpstr>Al 25 de mayo, al menos el 50% de los trabajadores en Bolivia, Ecuador y  Perú no pudieron trabajar o habían perdido el empleo. Datos para Junio revelan una caída del empleo en Chile a comparación de sus pares…</vt:lpstr>
      <vt:lpstr>La inseguridad alimentaria y falta de acceso a servicios medicos han disminuido en junio, de manera consistente con el incremento en el empleo. Sin embargo, permanecen altas incluso comparadas a la región</vt:lpstr>
      <vt:lpstr>Comparaciones entre zonas urbanas y rurales muestran pérdidas de empleo similares y, además, una recuperación para Bolivia y Perú </vt:lpstr>
      <vt:lpstr>PowerPoint Presentation</vt:lpstr>
      <vt:lpstr>Los países con elevada informalidad y poco empleo asalariado sufrieron mayores pérdidas de trabajo</vt:lpstr>
      <vt:lpstr>De manera similar, el porcentaje de hogares que se quedaron sin comida por falta de recursos ha sido mayor en países con un menor índice de seguridad alimentaria  </vt:lpstr>
      <vt:lpstr>Las restricciones de movilidad están vinculadas al acceso a servicios de salud</vt:lpstr>
      <vt:lpstr>PowerPoint Presentation</vt:lpstr>
      <vt:lpstr>Aquellos en empleos asalariados y con altos niveles educativos pudieron conservar sus empleos en una mayor proporción</vt:lpstr>
      <vt:lpstr>Además, el COVID-19 ha incrementado las brechas de género en el mercado laboral</vt:lpstr>
      <vt:lpstr>Los trabajadores en sectores más amigables al teletrabajo o con una conexión de internet en la casa pudieron conservar sus trabajos con una mayor probabilidad</vt:lpstr>
      <vt:lpstr>PowerPoint Presentation</vt:lpstr>
      <vt:lpstr>PowerPoint Presentation</vt:lpstr>
      <vt:lpstr>A pesar de que las transferencias han aumentado, no ha sido suficiente para compensar la caída del ingreso laboral</vt:lpstr>
      <vt:lpstr>Perspectivas de los hogares</vt:lpstr>
      <vt:lpstr>Las preocupaciones sobre la salud y la economía siguen siendo muy altas</vt:lpstr>
      <vt:lpstr>Especialmente en Perú y en Chile, los hogares en donde el respondente tiene baja calificación son los más preocupados por la economía del hogar</vt:lpstr>
      <vt:lpstr>Reflexiones finales </vt:lpstr>
      <vt:lpstr>Gracias.</vt:lpstr>
      <vt:lpstr>Anexos</vt:lpstr>
      <vt:lpstr>PowerPoint Presentation</vt:lpstr>
      <vt:lpstr>Diseño muestral</vt:lpstr>
      <vt:lpstr>Diseño muestral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impacto del COVID-19 en  Bolivia, Chile, Ecuador y Perú</dc:title>
  <dc:creator>Ronald Alonso Cueva</dc:creator>
  <cp:lastModifiedBy>Hernan Winkler</cp:lastModifiedBy>
  <cp:revision>30</cp:revision>
  <dcterms:created xsi:type="dcterms:W3CDTF">2020-07-29T22:16:40Z</dcterms:created>
  <dcterms:modified xsi:type="dcterms:W3CDTF">2020-07-30T16:27:38Z</dcterms:modified>
</cp:coreProperties>
</file>