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1"/>
  </p:notesMasterIdLst>
  <p:sldIdLst>
    <p:sldId id="256" r:id="rId3"/>
    <p:sldId id="272" r:id="rId4"/>
    <p:sldId id="264" r:id="rId5"/>
    <p:sldId id="283" r:id="rId6"/>
    <p:sldId id="271" r:id="rId7"/>
    <p:sldId id="276" r:id="rId8"/>
    <p:sldId id="277" r:id="rId9"/>
    <p:sldId id="278" r:id="rId10"/>
    <p:sldId id="280" r:id="rId11"/>
    <p:sldId id="279" r:id="rId12"/>
    <p:sldId id="284" r:id="rId13"/>
    <p:sldId id="286" r:id="rId14"/>
    <p:sldId id="261" r:id="rId15"/>
    <p:sldId id="275" r:id="rId16"/>
    <p:sldId id="269" r:id="rId17"/>
    <p:sldId id="273" r:id="rId18"/>
    <p:sldId id="274" r:id="rId19"/>
    <p:sldId id="28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76044D-D13D-434A-831F-24E6DA4BAE63}">
  <a:tblStyle styleId="{0876044D-D13D-434A-831F-24E6DA4BAE6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06" autoAdjust="0"/>
  </p:normalViewPr>
  <p:slideViewPr>
    <p:cSldViewPr showGuides="1">
      <p:cViewPr varScale="1">
        <p:scale>
          <a:sx n="101" d="100"/>
          <a:sy n="101" d="100"/>
        </p:scale>
        <p:origin x="123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6498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413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600" b="1" dirty="0">
                <a:solidFill>
                  <a:srgbClr val="00B0F0"/>
                </a:solidFill>
              </a:rPr>
              <a:t>Refactor </a:t>
            </a:r>
            <a:r>
              <a:rPr lang="es" sz="1100" dirty="0">
                <a:solidFill>
                  <a:srgbClr val="00B0F0"/>
                </a:solidFill>
              </a:rPr>
              <a:t>(Design Smells) -&gt; Smells</a:t>
            </a:r>
            <a:r>
              <a:rPr lang="es" sz="1100" baseline="0" dirty="0">
                <a:solidFill>
                  <a:srgbClr val="00B0F0"/>
                </a:solidFill>
              </a:rPr>
              <a:t> de diseño, más complejos.</a:t>
            </a:r>
            <a:endParaRPr lang="es" sz="1100" dirty="0">
              <a:solidFill>
                <a:srgbClr val="00B0F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s" sz="1100" dirty="0">
              <a:solidFill>
                <a:srgbClr val="00B0F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_tradnl" dirty="0"/>
              <a:t>SWITCHS</a:t>
            </a:r>
          </a:p>
          <a:p>
            <a:pPr lvl="0" rtl="0">
              <a:spcBef>
                <a:spcPts val="0"/>
              </a:spcBef>
              <a:buNone/>
            </a:pPr>
            <a:r>
              <a:rPr lang="es-ES_tradnl" dirty="0"/>
              <a:t>PRIMITIVE OBSESSION -&gt;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s-ES_tradnl" dirty="0"/>
              <a:t>MESSAGE CHAINS -&gt;</a:t>
            </a:r>
            <a:r>
              <a:rPr lang="es-ES_tradnl" baseline="0" dirty="0"/>
              <a:t> Llamadas encadenadas a().b().c() -&gt; deberían tratarse como </a:t>
            </a:r>
            <a:r>
              <a:rPr lang="es-ES_tradnl" baseline="0" dirty="0" err="1"/>
              <a:t>delegate</a:t>
            </a:r>
            <a:r>
              <a:rPr lang="es-ES_tradnl" baseline="0" dirty="0"/>
              <a:t> </a:t>
            </a:r>
            <a:r>
              <a:rPr lang="es-ES_tradnl" baseline="0" dirty="0" err="1"/>
              <a:t>methods</a:t>
            </a:r>
            <a:endParaRPr lang="es-ES_tradnl" dirty="0"/>
          </a:p>
          <a:p>
            <a:pPr lvl="0" rtl="0">
              <a:spcBef>
                <a:spcPts val="0"/>
              </a:spcBef>
              <a:buNone/>
            </a:pPr>
            <a:r>
              <a:rPr lang="es-ES_tradnl" dirty="0"/>
              <a:t>SPECULATIVE GENERALIZATION -&gt; Funcionalidad por si acaso, para</a:t>
            </a:r>
            <a:r>
              <a:rPr lang="es-ES_tradnl" baseline="0" dirty="0"/>
              <a:t> el futuro</a:t>
            </a:r>
            <a:endParaRPr lang="es-ES_tradnl" dirty="0"/>
          </a:p>
          <a:p>
            <a:pPr lvl="0" rtl="0">
              <a:spcBef>
                <a:spcPts val="0"/>
              </a:spcBef>
              <a:buNone/>
            </a:pPr>
            <a:r>
              <a:rPr lang="es-ES_tradnl" dirty="0"/>
              <a:t>DATA CLUMPS -&gt; Colecciones de datos que viajan siempre juntas como X,Y en lugar de viajar como un objeto encapsulado</a:t>
            </a:r>
          </a:p>
          <a:p>
            <a:pPr lvl="0" rtl="0">
              <a:spcBef>
                <a:spcPts val="0"/>
              </a:spcBef>
              <a:buNone/>
            </a:pPr>
            <a:r>
              <a:rPr lang="es-ES_tradnl" dirty="0"/>
              <a:t>FEATURE ENVY -&gt; Accesos a datos ajenos</a:t>
            </a:r>
            <a:r>
              <a:rPr lang="es-ES_tradnl" baseline="0" dirty="0"/>
              <a:t> más frecuentemente que a datos propios, debería extraerse como método</a:t>
            </a:r>
            <a:endParaRPr lang="es-ES_tradnl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70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/>
              <a:t>No podemos ponernos a </a:t>
            </a:r>
            <a:r>
              <a:rPr lang="es-ES_tradnl" b="1" dirty="0" err="1"/>
              <a:t>refactorizar</a:t>
            </a:r>
            <a:r>
              <a:rPr lang="es-ES_tradnl" b="1" dirty="0"/>
              <a:t> todo el código</a:t>
            </a:r>
            <a:r>
              <a:rPr lang="es-ES_tradnl" b="0" dirty="0"/>
              <a:t>,</a:t>
            </a:r>
            <a:r>
              <a:rPr lang="es-ES_tradnl" b="0" baseline="0" dirty="0"/>
              <a:t> hay proyectos que ya están empezados, son muy grandes, no tienen </a:t>
            </a:r>
            <a:r>
              <a:rPr lang="es-ES_tradnl" b="0" baseline="0" dirty="0" err="1"/>
              <a:t>tests</a:t>
            </a:r>
            <a:r>
              <a:rPr lang="es-ES_tradnl" b="0" baseline="0" dirty="0"/>
              <a:t>, etc.</a:t>
            </a:r>
            <a:endParaRPr lang="es-ES_tradnl" dirty="0"/>
          </a:p>
          <a:p>
            <a:pPr lvl="0" rtl="0">
              <a:spcBef>
                <a:spcPts val="0"/>
              </a:spcBef>
              <a:buNone/>
            </a:pPr>
            <a:endParaRPr lang="es-ES_tradnl" dirty="0"/>
          </a:p>
          <a:p>
            <a:pPr lvl="0" rtl="0">
              <a:spcBef>
                <a:spcPts val="0"/>
              </a:spcBef>
              <a:buNone/>
            </a:pPr>
            <a:r>
              <a:rPr lang="es-ES_tradnl" dirty="0"/>
              <a:t>Tenemos que </a:t>
            </a:r>
            <a:r>
              <a:rPr lang="es-ES_tradnl" dirty="0" err="1"/>
              <a:t>refactorizar</a:t>
            </a:r>
            <a:r>
              <a:rPr lang="es-ES_tradnl" dirty="0"/>
              <a:t> poco a poco: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dirty="0"/>
              <a:t>Al</a:t>
            </a:r>
            <a:r>
              <a:rPr lang="es-ES_tradnl" baseline="0" dirty="0"/>
              <a:t> introducir nuevas funcionalidades -&gt; Se construyen los </a:t>
            </a:r>
            <a:r>
              <a:rPr lang="es-ES_tradnl" baseline="0" dirty="0" err="1"/>
              <a:t>jUnits</a:t>
            </a:r>
            <a:r>
              <a:rPr lang="es-ES_tradnl" baseline="0" dirty="0"/>
              <a:t> y se </a:t>
            </a:r>
            <a:r>
              <a:rPr lang="es-ES_tradnl" baseline="0" dirty="0" err="1"/>
              <a:t>refactoriza</a:t>
            </a:r>
            <a:endParaRPr lang="es-ES_tradnl" baseline="0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baseline="0" dirty="0"/>
              <a:t>Al corregir bugs -&gt; Se construyen los </a:t>
            </a:r>
            <a:r>
              <a:rPr lang="es-ES_tradnl" baseline="0" dirty="0" err="1"/>
              <a:t>jUnits</a:t>
            </a:r>
            <a:r>
              <a:rPr lang="es-ES_tradnl" baseline="0" dirty="0"/>
              <a:t> y se </a:t>
            </a:r>
            <a:r>
              <a:rPr lang="es-ES_tradnl" baseline="0" dirty="0" err="1"/>
              <a:t>refactoriza</a:t>
            </a:r>
            <a:endParaRPr lang="es-ES_tradnl" baseline="0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baseline="0" dirty="0"/>
              <a:t>En los </a:t>
            </a:r>
            <a:r>
              <a:rPr lang="es-ES_tradnl" baseline="0" dirty="0" err="1"/>
              <a:t>code</a:t>
            </a:r>
            <a:r>
              <a:rPr lang="es-ES_tradnl" baseline="0" dirty="0"/>
              <a:t> </a:t>
            </a:r>
            <a:r>
              <a:rPr lang="es-ES_tradnl" baseline="0" dirty="0" err="1"/>
              <a:t>reviews</a:t>
            </a:r>
            <a:r>
              <a:rPr lang="es-ES_tradnl" baseline="0" dirty="0"/>
              <a:t> al final del sprint, o cuando revisamos las evidencias del Sonar.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_tradnl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_tradnl" baseline="0" dirty="0"/>
              <a:t>Catálogo de </a:t>
            </a:r>
            <a:r>
              <a:rPr lang="es-ES_tradnl" baseline="0" dirty="0" err="1"/>
              <a:t>smells</a:t>
            </a:r>
            <a:r>
              <a:rPr lang="es-ES_tradnl" baseline="0" dirty="0"/>
              <a:t> en </a:t>
            </a:r>
            <a:r>
              <a:rPr lang="es-ES_tradnl" sz="1100" u="sng" dirty="0">
                <a:solidFill>
                  <a:schemeClr val="accent3"/>
                </a:solidFill>
              </a:rPr>
              <a:t>https://refactoring.guru/refactoring/smells</a:t>
            </a: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37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buFont typeface="+mj-lt"/>
              <a:buNone/>
            </a:pPr>
            <a:r>
              <a:rPr lang="es-ES_tradnl" dirty="0"/>
              <a:t>Resumiendo, vamos a hacer una serie de Katas mensuales, donde aplicar </a:t>
            </a:r>
            <a:r>
              <a:rPr lang="es-ES_tradnl" dirty="0" err="1"/>
              <a:t>refactoring</a:t>
            </a:r>
            <a:r>
              <a:rPr lang="es-ES_tradnl" dirty="0"/>
              <a:t> usando TDD y aprender que es lo que NO se debe hacer en código.</a:t>
            </a: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011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815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38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368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861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828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601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56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38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400"/>
              </a:spcBef>
              <a:buNone/>
            </a:pPr>
            <a:r>
              <a:rPr lang="es-ES_tradnl" sz="1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es </a:t>
            </a:r>
            <a:r>
              <a:rPr lang="es-ES_tradnl" sz="14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r>
              <a:rPr lang="es-ES_tradnl" sz="1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dojo?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Reunión de programadores, como los dojos de artes marciales, donde resolveremos, de forma grupal, una kata (problema sencillo)</a:t>
            </a:r>
            <a:r>
              <a:rPr lang="es-ES_tradnl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_trad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iremos aprendiendo de los errores.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lang="es-ES_tradnl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400"/>
              </a:spcBef>
              <a:buNone/>
            </a:pPr>
            <a:r>
              <a:rPr lang="es-ES_tradnl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tener en cuenta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</a:tabLst>
              <a:defRPr/>
            </a:pPr>
            <a:r>
              <a:rPr lang="es-ES_trad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 es importante</a:t>
            </a:r>
            <a:r>
              <a:rPr lang="es-ES_tradnl" sz="1100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terminar la kata, lo importante es discutir entre todos y aprender de las opiniones de los demás</a:t>
            </a:r>
            <a:endParaRPr lang="es-ES_tradnl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</a:tabLst>
              <a:defRPr/>
            </a:pPr>
            <a:r>
              <a:rPr lang="es-ES_trad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Desarrollaremos de forma incremental y siempre cubriendo la mínima funcionalidad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</a:tabLst>
              <a:defRPr/>
            </a:pPr>
            <a:r>
              <a:rPr lang="es-ES_trad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Usaremos el formato ‘</a:t>
            </a:r>
            <a:r>
              <a:rPr lang="es-ES_tradnl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randori</a:t>
            </a:r>
            <a:r>
              <a:rPr lang="es-ES_trad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’: un compañero programa y el resto le aconseja y opinan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</a:tabLst>
              <a:defRPr/>
            </a:pPr>
            <a:r>
              <a:rPr lang="es-ES_trad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Los consejos se harán SIEMPRE de forma positiva y </a:t>
            </a:r>
            <a:r>
              <a:rPr lang="es-ES_tradnl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razonandamente</a:t>
            </a:r>
            <a:endParaRPr lang="es-ES_tradnl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</a:tabLst>
              <a:defRPr/>
            </a:pPr>
            <a:r>
              <a:rPr lang="es-ES_trad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 código fuente resultante lo colgaremos en </a:t>
            </a:r>
            <a:r>
              <a:rPr lang="es-ES_tradnl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GitLab</a:t>
            </a:r>
            <a:r>
              <a:rPr lang="es-ES_trad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-VAL para que lo podáis consultar y evolucionar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tabLst>
                <a:tab pos="360363" algn="l"/>
              </a:tabLst>
            </a:pPr>
            <a:r>
              <a:rPr lang="es-ES_trad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Usaremos </a:t>
            </a:r>
            <a:r>
              <a:rPr lang="es-ES_tradnl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TDD</a:t>
            </a:r>
            <a:r>
              <a:rPr lang="es-ES_trad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el desarrollo y aplicaremos ciertas técnicas dependiendo de la Kata (</a:t>
            </a:r>
            <a:r>
              <a:rPr lang="es-ES_tradnl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refactoring</a:t>
            </a:r>
            <a:r>
              <a:rPr lang="es-ES_trad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patrones, etc.)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36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buFont typeface="+mj-lt"/>
              <a:buNone/>
            </a:pPr>
            <a:r>
              <a:rPr lang="e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Usamos TDD porque nos</a:t>
            </a:r>
            <a:r>
              <a:rPr lang="es" sz="1100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 ir modificando el código poco a poco y haciendo correcciones fiables sobre él.</a:t>
            </a:r>
            <a:endParaRPr lang="e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endParaRPr lang="e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ES_tradnl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Pasos en TDD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 pensar que es lo que queremos probar y cual debería ser su resultado esperado.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</a:pPr>
            <a:endParaRPr lang="e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 que el código sea mínimo para que funcione el test</a:t>
            </a:r>
            <a:r>
              <a:rPr lang="e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No intentar dejar preparado el código para futuras evoluciones. Esfuerzo inutil.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</a:pPr>
            <a:endParaRPr lang="e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Refactor</a:t>
            </a:r>
            <a:r>
              <a:rPr lang="es-ES_tradnl" dirty="0"/>
              <a:t> NO es reescribir</a:t>
            </a:r>
            <a:r>
              <a:rPr lang="es-ES_tradnl" baseline="0" dirty="0"/>
              <a:t> el código, </a:t>
            </a:r>
            <a:r>
              <a:rPr lang="es-ES_tradnl" baseline="0" dirty="0" err="1"/>
              <a:t>reimplementar</a:t>
            </a:r>
            <a:r>
              <a:rPr lang="es-ES_tradnl" baseline="0" dirty="0"/>
              <a:t>, arreglar bugs, etc.</a:t>
            </a: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58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dirty="0"/>
              <a:t>Más</a:t>
            </a:r>
            <a:r>
              <a:rPr lang="es-ES_tradnl" baseline="0" dirty="0"/>
              <a:t> fácil de entender -&gt; Mejor escrito y más rápido de leer -&gt; NO QUIERE DECIR MÁS COMENTARIOS.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_tradnl" baseline="0" dirty="0"/>
              <a:t>Más barato de modificar -&gt; Modificar el código es más sencillo porque está mejor estructurado.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_tradnl" baseline="0" dirty="0"/>
              <a:t>Sin alterar su comportamiento observable -&gt; Gracias a los test unitarios, estamos seguros de que NO modificamos funcionalidad existente. Seguridad ante el cambio.</a:t>
            </a:r>
            <a:br>
              <a:rPr lang="es-ES_tradnl" baseline="0" dirty="0"/>
            </a:br>
            <a:br>
              <a:rPr lang="es-ES_tradnl" baseline="0" dirty="0"/>
            </a:br>
            <a:r>
              <a:rPr lang="es-ES_tradnl" baseline="0" dirty="0"/>
              <a:t>Martin </a:t>
            </a:r>
            <a:r>
              <a:rPr lang="es-ES_tradnl" baseline="0" dirty="0" err="1"/>
              <a:t>Fowler</a:t>
            </a:r>
            <a:r>
              <a:rPr lang="es-ES_tradnl" baseline="0" dirty="0"/>
              <a:t> - </a:t>
            </a:r>
            <a:r>
              <a:rPr lang="es-ES_tradnl" dirty="0"/>
              <a:t>Máxima autoridad</a:t>
            </a:r>
            <a:r>
              <a:rPr lang="es-ES_tradnl" baseline="0" dirty="0"/>
              <a:t> en cuanto a </a:t>
            </a:r>
            <a:r>
              <a:rPr lang="es-ES_tradnl" baseline="0" dirty="0" err="1"/>
              <a:t>Refactoring</a:t>
            </a:r>
            <a:r>
              <a:rPr lang="es-ES_tradnl" baseline="0" dirty="0"/>
              <a:t> y muy influyente en el mundo de la ingeniería.</a:t>
            </a:r>
          </a:p>
          <a:p>
            <a:pPr lvl="0" rtl="0">
              <a:spcBef>
                <a:spcPts val="0"/>
              </a:spcBef>
              <a:buNone/>
            </a:pPr>
            <a:endParaRPr lang="es-ES_tradnl" baseline="0" dirty="0"/>
          </a:p>
          <a:p>
            <a:pPr lvl="0" rtl="0">
              <a:spcBef>
                <a:spcPts val="0"/>
              </a:spcBef>
              <a:buNone/>
            </a:pPr>
            <a:r>
              <a:rPr lang="es-ES_tradnl" dirty="0"/>
              <a:t>Investigado</a:t>
            </a:r>
            <a:r>
              <a:rPr lang="es-ES_tradnl" baseline="0" dirty="0"/>
              <a:t> y escrito sobre: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baseline="0" dirty="0"/>
              <a:t>Diseño de patrones (entre ellos es el creador del MVVM)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baseline="0" dirty="0"/>
              <a:t>UML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baseline="0" dirty="0"/>
              <a:t>Precursor del </a:t>
            </a:r>
            <a:r>
              <a:rPr lang="es-ES_tradnl" baseline="0" dirty="0" err="1"/>
              <a:t>Refactor</a:t>
            </a:r>
            <a:endParaRPr lang="es-ES_tradnl" baseline="0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baseline="0" dirty="0"/>
              <a:t>Extreme </a:t>
            </a:r>
            <a:r>
              <a:rPr lang="es-ES_tradnl" baseline="0" dirty="0" err="1"/>
              <a:t>Programing</a:t>
            </a:r>
            <a:endParaRPr lang="es-ES_tradnl" baseline="0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baseline="0" dirty="0"/>
              <a:t>Miembro del Agile Alliance y ayudó a crear el Manifiesto de desarrollo ágil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baseline="0" dirty="0"/>
              <a:t>Popularizo el termino de inyección de dependencias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baseline="0" dirty="0"/>
              <a:t>Microservicios</a:t>
            </a:r>
            <a:endParaRPr lang="es-ES_tradnl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097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600" b="1" dirty="0">
                <a:solidFill>
                  <a:srgbClr val="00B0F0"/>
                </a:solidFill>
              </a:rPr>
              <a:t>Refactor </a:t>
            </a:r>
            <a:r>
              <a:rPr lang="es" sz="1100" dirty="0">
                <a:solidFill>
                  <a:srgbClr val="00B0F0"/>
                </a:solidFill>
              </a:rPr>
              <a:t>(Basic Smells) -&gt;</a:t>
            </a:r>
            <a:r>
              <a:rPr lang="es" sz="1100" baseline="0" dirty="0">
                <a:solidFill>
                  <a:srgbClr val="00B0F0"/>
                </a:solidFill>
              </a:rPr>
              <a:t> Smells de implementación</a:t>
            </a: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161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600" b="1" dirty="0">
                <a:solidFill>
                  <a:srgbClr val="00B0F0"/>
                </a:solidFill>
              </a:rPr>
              <a:t>Refactor </a:t>
            </a:r>
            <a:r>
              <a:rPr lang="es" sz="1100" dirty="0">
                <a:solidFill>
                  <a:srgbClr val="00B0F0"/>
                </a:solidFill>
              </a:rPr>
              <a:t>(Basic Principles)</a:t>
            </a:r>
          </a:p>
          <a:p>
            <a:pPr lvl="0" rtl="0">
              <a:spcBef>
                <a:spcPts val="0"/>
              </a:spcBef>
              <a:buNone/>
            </a:pPr>
            <a:endParaRPr lang="es" sz="1100" dirty="0">
              <a:solidFill>
                <a:srgbClr val="00B0F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EXTRACT CLASS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INTRODUCE EXPLAINING VARIABLE -&gt; Variables que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semanticas</a:t>
            </a:r>
            <a:r>
              <a:rPr lang="en-US" dirty="0"/>
              <a:t>, que se auto </a:t>
            </a:r>
            <a:r>
              <a:rPr lang="en-US" dirty="0" err="1"/>
              <a:t>expliquen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EXTRACT METHOD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REMOVE ASSIGMENTS TO PARAMETER -&gt;</a:t>
            </a:r>
            <a:r>
              <a:rPr lang="en-US" baseline="0" dirty="0"/>
              <a:t> No </a:t>
            </a:r>
            <a:r>
              <a:rPr lang="en-US" baseline="0" dirty="0" err="1"/>
              <a:t>modificar</a:t>
            </a:r>
            <a:r>
              <a:rPr lang="en-US" baseline="0" dirty="0"/>
              <a:t> </a:t>
            </a:r>
            <a:r>
              <a:rPr lang="en-US" baseline="0" dirty="0" err="1"/>
              <a:t>los</a:t>
            </a:r>
            <a:r>
              <a:rPr lang="en-US" baseline="0" dirty="0"/>
              <a:t> </a:t>
            </a:r>
            <a:r>
              <a:rPr lang="en-US" baseline="0" dirty="0" err="1"/>
              <a:t>parametros</a:t>
            </a:r>
            <a:r>
              <a:rPr lang="en-US" baseline="0" dirty="0"/>
              <a:t> de las </a:t>
            </a:r>
            <a:r>
              <a:rPr lang="en-US" baseline="0" dirty="0" err="1"/>
              <a:t>funciones</a:t>
            </a:r>
            <a:r>
              <a:rPr lang="en-US" baseline="0" dirty="0"/>
              <a:t>, </a:t>
            </a:r>
            <a:r>
              <a:rPr lang="en-US" baseline="0" dirty="0" err="1"/>
              <a:t>utilizar</a:t>
            </a:r>
            <a:r>
              <a:rPr lang="en-US" baseline="0" dirty="0"/>
              <a:t> </a:t>
            </a:r>
            <a:r>
              <a:rPr lang="en-US" baseline="0" dirty="0" err="1"/>
              <a:t>parametros</a:t>
            </a:r>
            <a:r>
              <a:rPr lang="en-US" baseline="0" dirty="0"/>
              <a:t> </a:t>
            </a:r>
            <a:r>
              <a:rPr lang="en-US" baseline="0" dirty="0" err="1"/>
              <a:t>temporales</a:t>
            </a:r>
            <a:r>
              <a:rPr lang="en-US" baseline="0" dirty="0"/>
              <a:t> para </a:t>
            </a:r>
            <a:r>
              <a:rPr lang="en-US" baseline="0" dirty="0" err="1"/>
              <a:t>ello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SELF ENCAPSULATE FIELDS -&gt; No </a:t>
            </a:r>
            <a:r>
              <a:rPr lang="en-US" dirty="0" err="1"/>
              <a:t>utilizar</a:t>
            </a:r>
            <a:r>
              <a:rPr lang="en-US" baseline="0" dirty="0"/>
              <a:t> </a:t>
            </a:r>
            <a:r>
              <a:rPr lang="en-US" baseline="0" dirty="0" err="1"/>
              <a:t>los</a:t>
            </a:r>
            <a:r>
              <a:rPr lang="en-US" baseline="0" dirty="0"/>
              <a:t> fields </a:t>
            </a:r>
            <a:r>
              <a:rPr lang="en-US" baseline="0" dirty="0" err="1"/>
              <a:t>directamente</a:t>
            </a:r>
            <a:r>
              <a:rPr lang="en-US" baseline="0" dirty="0"/>
              <a:t> </a:t>
            </a:r>
            <a:r>
              <a:rPr lang="en-US" baseline="0" dirty="0" err="1"/>
              <a:t>sino</a:t>
            </a:r>
            <a:r>
              <a:rPr lang="en-US" baseline="0" dirty="0"/>
              <a:t> </a:t>
            </a:r>
            <a:r>
              <a:rPr lang="en-US" baseline="0" dirty="0" err="1"/>
              <a:t>usar</a:t>
            </a:r>
            <a:r>
              <a:rPr lang="en-US" baseline="0" dirty="0"/>
              <a:t> </a:t>
            </a:r>
            <a:r>
              <a:rPr lang="en-US" baseline="0" dirty="0" err="1"/>
              <a:t>sus</a:t>
            </a:r>
            <a:r>
              <a:rPr lang="en-US" baseline="0" dirty="0"/>
              <a:t> getters y setters DENTRO DE LAS CLASES PROPIAS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INLINE METHODS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ENCAPSULATE COLLECTIONS -&gt;</a:t>
            </a:r>
            <a:r>
              <a:rPr lang="en-US" baseline="0" dirty="0"/>
              <a:t> No </a:t>
            </a:r>
            <a:r>
              <a:rPr lang="en-US" baseline="0" dirty="0" err="1"/>
              <a:t>devolver</a:t>
            </a:r>
            <a:r>
              <a:rPr lang="en-US" baseline="0" dirty="0"/>
              <a:t> </a:t>
            </a:r>
            <a:r>
              <a:rPr lang="en-US" baseline="0" dirty="0" err="1"/>
              <a:t>directamente</a:t>
            </a:r>
            <a:r>
              <a:rPr lang="en-US" baseline="0" dirty="0"/>
              <a:t> la </a:t>
            </a:r>
            <a:r>
              <a:rPr lang="en-US" baseline="0" dirty="0" err="1"/>
              <a:t>colección</a:t>
            </a:r>
            <a:r>
              <a:rPr lang="en-US" baseline="0" dirty="0"/>
              <a:t> </a:t>
            </a:r>
            <a:r>
              <a:rPr lang="en-US" baseline="0" dirty="0" err="1"/>
              <a:t>sino</a:t>
            </a:r>
            <a:r>
              <a:rPr lang="en-US" baseline="0" dirty="0"/>
              <a:t> </a:t>
            </a:r>
            <a:r>
              <a:rPr lang="en-US" baseline="0" dirty="0" err="1"/>
              <a:t>implementar</a:t>
            </a:r>
            <a:r>
              <a:rPr lang="en-US" baseline="0" dirty="0"/>
              <a:t> </a:t>
            </a:r>
            <a:r>
              <a:rPr lang="en-US" baseline="0" dirty="0" err="1"/>
              <a:t>métodos</a:t>
            </a:r>
            <a:r>
              <a:rPr lang="en-US" baseline="0" dirty="0"/>
              <a:t> para add y remove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20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dirty="0"/>
              <a:t>Cuando empezamos a dominar los </a:t>
            </a:r>
            <a:r>
              <a:rPr lang="es-ES_tradnl" dirty="0" err="1"/>
              <a:t>smells</a:t>
            </a:r>
            <a:r>
              <a:rPr lang="es-ES_tradnl" dirty="0"/>
              <a:t> básicos y aplicar</a:t>
            </a:r>
            <a:r>
              <a:rPr lang="es-ES_tradnl" baseline="0" dirty="0"/>
              <a:t> los principios para eliminarlos, empezamos a ver más allá y detectar nuevos </a:t>
            </a:r>
            <a:r>
              <a:rPr lang="es-ES_tradnl" baseline="0" dirty="0" err="1"/>
              <a:t>smells</a:t>
            </a:r>
            <a:r>
              <a:rPr lang="es-ES_tradnl" baseline="0" dirty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_tradnl" baseline="0" dirty="0"/>
              <a:t>Vemos más allá de la realidad.</a:t>
            </a: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07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ortada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smartphone-925287_1920.jpg"/>
          <p:cNvPicPr preferRelativeResize="0"/>
          <p:nvPr/>
        </p:nvPicPr>
        <p:blipFill rotWithShape="1">
          <a:blip r:embed="rId2">
            <a:alphaModFix amt="50000"/>
          </a:blip>
          <a:srcRect t="7813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 descr="Picture1.png"/>
          <p:cNvPicPr preferRelativeResize="0"/>
          <p:nvPr/>
        </p:nvPicPr>
        <p:blipFill rotWithShape="1">
          <a:blip r:embed="rId3">
            <a:alphaModFix/>
          </a:blip>
          <a:srcRect t="670" b="670"/>
          <a:stretch/>
        </p:blipFill>
        <p:spPr>
          <a:xfrm>
            <a:off x="0" y="3483506"/>
            <a:ext cx="9144000" cy="165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599" y="4413500"/>
            <a:ext cx="1903574" cy="5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874575" y="2312600"/>
            <a:ext cx="5574600" cy="6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r" rtl="0">
              <a:spcBef>
                <a:spcPts val="0"/>
              </a:spcBef>
              <a:buNone/>
              <a:defRPr sz="36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3147000" y="2929400"/>
            <a:ext cx="5277600" cy="3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r" rtl="0">
              <a:spcBef>
                <a:spcPts val="0"/>
              </a:spcBef>
              <a:buNone/>
              <a:defRPr sz="16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2pPr>
            <a:lvl3pPr lvl="2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3pPr>
            <a:lvl4pPr lvl="3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4pPr>
            <a:lvl5pPr lvl="4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5pPr>
            <a:lvl6pPr lvl="5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6pPr>
            <a:lvl7pPr lvl="6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7pPr>
            <a:lvl8pPr lvl="7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8pPr>
            <a:lvl9pPr lvl="8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345850" y="2394300"/>
            <a:ext cx="8383800" cy="122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800" dirty="0"/>
              <a:t>Coding Dojo </a:t>
            </a:r>
            <a:r>
              <a:rPr lang="es" sz="4800"/>
              <a:t>– Sesion </a:t>
            </a:r>
            <a:r>
              <a:rPr lang="es" sz="4800" dirty="0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 dirty="0"/>
              <a:t>Septiembre 2017</a:t>
            </a:r>
          </a:p>
        </p:txBody>
      </p:sp>
      <p:pic>
        <p:nvPicPr>
          <p:cNvPr id="138" name="Shape 138" descr="Logotype-Vertical-Colou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578" y="214296"/>
            <a:ext cx="1774448" cy="16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6"/>
          <p:cNvSpPr txBox="1"/>
          <p:nvPr/>
        </p:nvSpPr>
        <p:spPr>
          <a:xfrm>
            <a:off x="457200" y="555526"/>
            <a:ext cx="8229600" cy="4409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7200" b="1" spc="600" dirty="0">
                <a:latin typeface="Calibri"/>
                <a:ea typeface="Calibri"/>
                <a:cs typeface="Calibri"/>
                <a:sym typeface="Calibri"/>
              </a:rPr>
              <a:t>SWITCHS</a:t>
            </a:r>
            <a:endParaRPr lang="es" sz="6000" b="1" spc="6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4000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PRIMITIVE OBSESSION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4800" b="1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MESSAGE CHAINS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3600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SPECULATIVE GENERALIZATION</a:t>
            </a:r>
            <a:endParaRPr lang="es" sz="2800" spc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6000" b="1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DATA CLUMPS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3600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FEATURE ENVY</a:t>
            </a:r>
            <a:endParaRPr lang="es" sz="4000" spc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3043" y="4760422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800" u="sng" dirty="0">
                <a:solidFill>
                  <a:schemeClr val="accent3"/>
                </a:solidFill>
              </a:rPr>
              <a:t>https://refactoring.guru/refactoring/smells</a:t>
            </a:r>
          </a:p>
        </p:txBody>
      </p:sp>
    </p:spTree>
    <p:extLst>
      <p:ext uri="{BB962C8B-B14F-4D97-AF65-F5344CB8AC3E}">
        <p14:creationId xmlns:p14="http://schemas.microsoft.com/office/powerpoint/2010/main" val="150023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6"/>
          <p:cNvSpPr txBox="1"/>
          <p:nvPr/>
        </p:nvSpPr>
        <p:spPr>
          <a:xfrm>
            <a:off x="395536" y="339502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4800" dirty="0"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" sz="4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refactorizamos?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28459" y="1059582"/>
            <a:ext cx="1593304" cy="1593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65692" y="3003798"/>
            <a:ext cx="1566748" cy="159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8961" y="3034660"/>
            <a:ext cx="1832300" cy="1593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1560" y="3003798"/>
            <a:ext cx="1672970" cy="15933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3043" y="4760422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800" u="sng" dirty="0">
                <a:solidFill>
                  <a:schemeClr val="accent3"/>
                </a:solidFill>
              </a:rPr>
              <a:t>https://refactoring.guru/refactoring/smells</a:t>
            </a:r>
          </a:p>
        </p:txBody>
      </p:sp>
    </p:spTree>
    <p:extLst>
      <p:ext uri="{BB962C8B-B14F-4D97-AF65-F5344CB8AC3E}">
        <p14:creationId xmlns:p14="http://schemas.microsoft.com/office/powerpoint/2010/main" val="377134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obertonovacid.files.wordpress.com/2014/01/tdd_flow.gif"/>
          <p:cNvPicPr>
            <a:picLocks noChangeAspect="1" noChangeArrowheads="1"/>
          </p:cNvPicPr>
          <p:nvPr/>
        </p:nvPicPr>
        <p:blipFill>
          <a:blip r:embed="rId3"/>
          <a:srcRect b="4886"/>
          <a:stretch>
            <a:fillRect/>
          </a:stretch>
        </p:blipFill>
        <p:spPr bwMode="auto">
          <a:xfrm>
            <a:off x="3707904" y="339502"/>
            <a:ext cx="4464496" cy="4437389"/>
          </a:xfrm>
          <a:prstGeom prst="rect">
            <a:avLst/>
          </a:prstGeom>
          <a:noFill/>
        </p:spPr>
      </p:pic>
      <p:pic>
        <p:nvPicPr>
          <p:cNvPr id="3" name="Picture 8" descr="https://image-store.slidesharecdn.com/1bc94f3f-fc9d-4093-97c9-68a7a10faf85-lar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1"/>
          <a:stretch/>
        </p:blipFill>
        <p:spPr bwMode="auto">
          <a:xfrm>
            <a:off x="-139452" y="123478"/>
            <a:ext cx="3847356" cy="32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1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685800" y="2085798"/>
            <a:ext cx="7772400" cy="73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" sz="4410" b="1" dirty="0">
                <a:solidFill>
                  <a:schemeClr val="lt1"/>
                </a:solidFill>
              </a:rPr>
              <a:t>Práctica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1371600" y="2798323"/>
            <a:ext cx="6400800" cy="53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" dirty="0">
                <a:solidFill>
                  <a:srgbClr val="002060"/>
                </a:solidFill>
              </a:rPr>
              <a:t>Kata String Calculator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es" sz="3200" b="1" dirty="0">
                <a:solidFill>
                  <a:srgbClr val="00B0F0"/>
                </a:solidFill>
              </a:rPr>
              <a:t>String Calculator </a:t>
            </a:r>
            <a:r>
              <a:rPr lang="es" sz="2000" dirty="0">
                <a:solidFill>
                  <a:srgbClr val="00B0F0"/>
                </a:solidFill>
              </a:rPr>
              <a:t>(Consejos)</a:t>
            </a:r>
            <a:endParaRPr lang="es" sz="1200" dirty="0">
              <a:solidFill>
                <a:srgbClr val="00B0F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970600"/>
            <a:ext cx="8229600" cy="39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400"/>
              </a:spcBef>
              <a:tabLst>
                <a:tab pos="360363" algn="l"/>
              </a:tabLst>
            </a:pPr>
            <a:r>
              <a:rPr lang="es" sz="1800" b="1" dirty="0">
                <a:latin typeface="Calibri"/>
                <a:ea typeface="Calibri"/>
                <a:cs typeface="Calibri"/>
                <a:sym typeface="Calibri"/>
              </a:rPr>
              <a:t>Enunciado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La famosa empresa de calculadoras “Casio” ha contratado los servicios de nuestra compañía. Quieren lanzar al mercado un nuevo concepto de calculadora basada en texto.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El problema es que “Casio” es un cliente un poco difícil, no tiene claros los requisitos y quiere resultados inmediatos, sin perder funcionalidad ya implementada.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Al frente del proyecto ha puesto a los mejores ingenieros que, con ayuda de TDD, intentarán dar respuesta a los requisitos cambiantes sin romper ninguna funcionalidad previa.</a:t>
            </a:r>
          </a:p>
          <a:p>
            <a:pPr>
              <a:lnSpc>
                <a:spcPct val="90000"/>
              </a:lnSpc>
              <a:tabLst>
                <a:tab pos="360363" algn="l"/>
              </a:tabLst>
            </a:pPr>
            <a:endParaRPr lang="es" sz="1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400"/>
              </a:spcBef>
              <a:buNone/>
              <a:tabLst>
                <a:tab pos="360363" algn="l"/>
              </a:tabLst>
            </a:pPr>
            <a:r>
              <a:rPr lang="es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Antes de comenzar</a:t>
            </a:r>
          </a:p>
          <a:p>
            <a:pPr lvl="0">
              <a:lnSpc>
                <a:spcPct val="90000"/>
              </a:lnSpc>
              <a:tabLst>
                <a:tab pos="360363" algn="l"/>
              </a:tabLst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Intentaremos no leer el enunciado completo. </a:t>
            </a:r>
          </a:p>
          <a:p>
            <a:pPr lvl="0">
              <a:lnSpc>
                <a:spcPct val="90000"/>
              </a:lnSpc>
              <a:tabLst>
                <a:tab pos="360363" algn="l"/>
              </a:tabLst>
            </a:pPr>
            <a:r>
              <a:rPr lang="es-ES" sz="1200" dirty="0">
                <a:latin typeface="Calibri"/>
                <a:ea typeface="Calibri"/>
                <a:cs typeface="Calibri"/>
                <a:sym typeface="Calibri"/>
              </a:rPr>
              <a:t>	Iremos leyendo poco a poco mientras lo resolvemos.</a:t>
            </a:r>
          </a:p>
          <a:p>
            <a:pPr lvl="0">
              <a:lnSpc>
                <a:spcPct val="90000"/>
              </a:lnSpc>
              <a:tabLst>
                <a:tab pos="360363" algn="l"/>
              </a:tabLst>
            </a:pPr>
            <a:endParaRPr lang="es-ES" sz="12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tabLst>
                <a:tab pos="360363" algn="l"/>
              </a:tabLst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Haremos sólo una tarea a la vez. </a:t>
            </a:r>
          </a:p>
          <a:p>
            <a:pPr lvl="0">
              <a:lnSpc>
                <a:spcPct val="90000"/>
              </a:lnSpc>
              <a:tabLst>
                <a:tab pos="360363" algn="l"/>
              </a:tabLst>
            </a:pPr>
            <a:r>
              <a:rPr lang="es-ES" sz="1200" dirty="0">
                <a:latin typeface="Calibri"/>
                <a:ea typeface="Calibri"/>
                <a:cs typeface="Calibri"/>
                <a:sym typeface="Calibri"/>
              </a:rPr>
              <a:t>	El truco está en aprender a trabajar de forma incremental.</a:t>
            </a:r>
          </a:p>
          <a:p>
            <a:pPr lvl="0">
              <a:lnSpc>
                <a:spcPct val="90000"/>
              </a:lnSpc>
              <a:tabLst>
                <a:tab pos="360363" algn="l"/>
              </a:tabLst>
            </a:pPr>
            <a:endParaRPr lang="es-ES" sz="12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tabLst>
                <a:tab pos="360363" algn="l"/>
              </a:tabLst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Nos aseguraremos de testear únicamente las entradas correctas. </a:t>
            </a:r>
          </a:p>
          <a:p>
            <a:pPr lvl="0">
              <a:lnSpc>
                <a:spcPct val="90000"/>
              </a:lnSpc>
              <a:tabLst>
                <a:tab pos="360363" algn="l"/>
              </a:tabLst>
            </a:pPr>
            <a:r>
              <a:rPr lang="es-ES" sz="1200" dirty="0">
                <a:latin typeface="Calibri"/>
                <a:ea typeface="Calibri"/>
                <a:cs typeface="Calibri"/>
                <a:sym typeface="Calibri"/>
              </a:rPr>
              <a:t>	No es necesario testear otras entradas en esta kata.</a:t>
            </a:r>
          </a:p>
          <a:p>
            <a:pPr lvl="0">
              <a:lnSpc>
                <a:spcPct val="90000"/>
              </a:lnSpc>
              <a:tabLst>
                <a:tab pos="360363" algn="l"/>
              </a:tabLst>
            </a:pPr>
            <a:endParaRPr lang="es-ES" sz="12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tabLst>
                <a:tab pos="360363" algn="l"/>
              </a:tabLst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Llegaremos hasta donde nos de tiempo. </a:t>
            </a:r>
          </a:p>
          <a:p>
            <a:pPr lvl="0">
              <a:lnSpc>
                <a:spcPct val="90000"/>
              </a:lnSpc>
              <a:tabLst>
                <a:tab pos="360363" algn="l"/>
              </a:tabLst>
            </a:pPr>
            <a:r>
              <a:rPr lang="es-ES" sz="1200" dirty="0">
                <a:latin typeface="Calibri"/>
                <a:ea typeface="Calibri"/>
                <a:cs typeface="Calibri"/>
                <a:sym typeface="Calibri"/>
              </a:rPr>
              <a:t>	No se trata de terminar la Kata entera sino en aprender durante el proceso.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 descr="Logotype-Vertic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1" y="1331574"/>
            <a:ext cx="3070549" cy="248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" sz="3200" b="1" dirty="0">
                <a:solidFill>
                  <a:srgbClr val="00B0F0"/>
                </a:solidFill>
              </a:rPr>
              <a:t>String Calculator </a:t>
            </a:r>
            <a:r>
              <a:rPr lang="es" sz="2000" dirty="0">
                <a:solidFill>
                  <a:srgbClr val="00B0F0"/>
                </a:solidFill>
              </a:rPr>
              <a:t>(Enunciado)</a:t>
            </a:r>
            <a:endParaRPr lang="es" sz="1800" dirty="0">
              <a:solidFill>
                <a:srgbClr val="00B0F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970600"/>
            <a:ext cx="8229600" cy="39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800" dirty="0">
                <a:latin typeface="Calibri" pitchFamily="34" charset="0"/>
              </a:rPr>
              <a:t>Crea una </a:t>
            </a:r>
            <a:r>
              <a:rPr lang="es-ES" sz="1800" dirty="0" err="1">
                <a:latin typeface="Calibri" pitchFamily="34" charset="0"/>
              </a:rPr>
              <a:t>String</a:t>
            </a:r>
            <a:r>
              <a:rPr lang="es-ES" sz="1800" dirty="0">
                <a:latin typeface="Calibri" pitchFamily="34" charset="0"/>
              </a:rPr>
              <a:t> </a:t>
            </a:r>
            <a:r>
              <a:rPr lang="es-ES" sz="1800" dirty="0" err="1">
                <a:latin typeface="Calibri" pitchFamily="34" charset="0"/>
              </a:rPr>
              <a:t>Calculator</a:t>
            </a:r>
            <a:r>
              <a:rPr lang="es-ES" sz="1800" dirty="0">
                <a:latin typeface="Calibri" pitchFamily="34" charset="0"/>
              </a:rPr>
              <a:t> con el método: </a:t>
            </a:r>
            <a:r>
              <a:rPr lang="es-ES" sz="1800" dirty="0" err="1">
                <a:latin typeface="Calibri" pitchFamily="34" charset="0"/>
              </a:rPr>
              <a:t>int</a:t>
            </a:r>
            <a:r>
              <a:rPr lang="es-ES" sz="1800" dirty="0">
                <a:latin typeface="Calibri" pitchFamily="34" charset="0"/>
              </a:rPr>
              <a:t> </a:t>
            </a:r>
            <a:r>
              <a:rPr lang="es-ES" sz="1800" dirty="0" err="1">
                <a:latin typeface="Calibri" pitchFamily="34" charset="0"/>
              </a:rPr>
              <a:t>add</a:t>
            </a:r>
            <a:r>
              <a:rPr lang="es-ES" sz="1800" dirty="0">
                <a:latin typeface="Calibri" pitchFamily="34" charset="0"/>
              </a:rPr>
              <a:t>(</a:t>
            </a:r>
            <a:r>
              <a:rPr lang="es-ES" sz="1800" dirty="0" err="1">
                <a:latin typeface="Calibri" pitchFamily="34" charset="0"/>
              </a:rPr>
              <a:t>String</a:t>
            </a:r>
            <a:r>
              <a:rPr lang="es-ES" sz="1800" dirty="0">
                <a:latin typeface="Calibri" pitchFamily="34" charset="0"/>
              </a:rPr>
              <a:t> input)</a:t>
            </a:r>
          </a:p>
          <a:p>
            <a:pPr marL="542925" lvl="6" indent="-342900">
              <a:buFont typeface="Arial" pitchFamily="34" charset="0"/>
              <a:buChar char="•"/>
            </a:pPr>
            <a:r>
              <a:rPr lang="es-ES" sz="1200" dirty="0">
                <a:latin typeface="Calibri" pitchFamily="34" charset="0"/>
              </a:rPr>
              <a:t>El parámetro del método puede contener 0, 1 o 2 números y devolverá su suma (para un </a:t>
            </a:r>
            <a:r>
              <a:rPr lang="es-ES" sz="1200" dirty="0" err="1">
                <a:latin typeface="Calibri" pitchFamily="34" charset="0"/>
              </a:rPr>
              <a:t>string</a:t>
            </a:r>
            <a:r>
              <a:rPr lang="es-ES" sz="1200" dirty="0">
                <a:latin typeface="Calibri" pitchFamily="34" charset="0"/>
              </a:rPr>
              <a:t> vacío devolverá 0). Por </a:t>
            </a:r>
            <a:r>
              <a:rPr lang="es-ES" sz="1200" dirty="0" err="1">
                <a:latin typeface="Calibri" pitchFamily="34" charset="0"/>
              </a:rPr>
              <a:t>ejempo</a:t>
            </a:r>
            <a:r>
              <a:rPr lang="es-ES" sz="1200" dirty="0">
                <a:latin typeface="Calibri" pitchFamily="34" charset="0"/>
              </a:rPr>
              <a:t>: "" o "1" o "1,2”</a:t>
            </a:r>
          </a:p>
          <a:p>
            <a:pPr marL="542925" lvl="6" indent="-342900">
              <a:buFont typeface="Arial" pitchFamily="34" charset="0"/>
              <a:buChar char="•"/>
            </a:pPr>
            <a:r>
              <a:rPr lang="es-ES" sz="1200" dirty="0" err="1">
                <a:latin typeface="Calibri" pitchFamily="34" charset="0"/>
              </a:rPr>
              <a:t>Compieza</a:t>
            </a:r>
            <a:r>
              <a:rPr lang="es-ES" sz="1200" dirty="0">
                <a:latin typeface="Calibri" pitchFamily="34" charset="0"/>
              </a:rPr>
              <a:t> por un test simple para un </a:t>
            </a:r>
            <a:r>
              <a:rPr lang="es-ES" sz="1200" dirty="0" err="1">
                <a:latin typeface="Calibri" pitchFamily="34" charset="0"/>
              </a:rPr>
              <a:t>string</a:t>
            </a:r>
            <a:r>
              <a:rPr lang="es-ES" sz="1200" dirty="0">
                <a:latin typeface="Calibri" pitchFamily="34" charset="0"/>
              </a:rPr>
              <a:t> vacío y luego para 1 y 2 números.</a:t>
            </a:r>
          </a:p>
          <a:p>
            <a:pPr marL="542925" lvl="6" indent="-342900">
              <a:buFont typeface="Arial" pitchFamily="34" charset="0"/>
              <a:buChar char="•"/>
            </a:pPr>
            <a:r>
              <a:rPr lang="es-ES" sz="1200" dirty="0">
                <a:latin typeface="Calibri" pitchFamily="34" charset="0"/>
              </a:rPr>
              <a:t>Recuerda resolver el problema de la manera más simple posible para que te fuerce a escribir las pruebas que aún no se te habían ocurrido.</a:t>
            </a:r>
          </a:p>
          <a:p>
            <a:pPr marL="542925" lvl="6" indent="-342900">
              <a:buFont typeface="Arial" pitchFamily="34" charset="0"/>
              <a:buChar char="•"/>
            </a:pPr>
            <a:r>
              <a:rPr lang="es-ES" sz="1200" dirty="0">
                <a:latin typeface="Calibri" pitchFamily="34" charset="0"/>
              </a:rPr>
              <a:t>Recuerda </a:t>
            </a:r>
            <a:r>
              <a:rPr lang="es-ES" sz="1200" dirty="0" err="1">
                <a:latin typeface="Calibri" pitchFamily="34" charset="0"/>
              </a:rPr>
              <a:t>refactorizar</a:t>
            </a:r>
            <a:r>
              <a:rPr lang="es-ES" sz="1200" dirty="0">
                <a:latin typeface="Calibri" pitchFamily="34" charset="0"/>
              </a:rPr>
              <a:t> después de conseguir pasar cada test.</a:t>
            </a:r>
          </a:p>
          <a:p>
            <a:pPr marL="717550" lvl="6" indent="-342900"/>
            <a:endParaRPr lang="es-ES" sz="400" dirty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800" dirty="0">
                <a:latin typeface="Calibri" pitchFamily="34" charset="0"/>
              </a:rPr>
              <a:t>Permite al </a:t>
            </a:r>
            <a:r>
              <a:rPr lang="es-ES" sz="1800" dirty="0" err="1">
                <a:latin typeface="Calibri" pitchFamily="34" charset="0"/>
              </a:rPr>
              <a:t>metodo</a:t>
            </a:r>
            <a:r>
              <a:rPr lang="es-ES" sz="1800" dirty="0">
                <a:latin typeface="Calibri" pitchFamily="34" charset="0"/>
              </a:rPr>
              <a:t> "</a:t>
            </a:r>
            <a:r>
              <a:rPr lang="es-ES" sz="1800" dirty="0" err="1">
                <a:latin typeface="Calibri" pitchFamily="34" charset="0"/>
              </a:rPr>
              <a:t>Add</a:t>
            </a:r>
            <a:r>
              <a:rPr lang="es-ES" sz="1800" dirty="0">
                <a:latin typeface="Calibri" pitchFamily="34" charset="0"/>
              </a:rPr>
              <a:t>" manejar cualquier cantidad de números.</a:t>
            </a:r>
            <a:endParaRPr lang="es-ES" dirty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ES" sz="400" dirty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800" dirty="0">
                <a:latin typeface="Calibri" pitchFamily="34" charset="0"/>
              </a:rPr>
              <a:t>Permite al método "</a:t>
            </a:r>
            <a:r>
              <a:rPr lang="es-ES" sz="1800" dirty="0" err="1">
                <a:latin typeface="Calibri" pitchFamily="34" charset="0"/>
              </a:rPr>
              <a:t>add</a:t>
            </a:r>
            <a:r>
              <a:rPr lang="es-ES" sz="1800" dirty="0">
                <a:latin typeface="Calibri" pitchFamily="34" charset="0"/>
              </a:rPr>
              <a:t>" manejar saltos de línea entre números en lugar de usar comas.</a:t>
            </a:r>
            <a:endParaRPr lang="es-ES" dirty="0">
              <a:latin typeface="Calibri" pitchFamily="34" charset="0"/>
            </a:endParaRPr>
          </a:p>
          <a:p>
            <a:pPr marL="542925" lvl="6" indent="-342900">
              <a:buFont typeface="Arial" pitchFamily="34" charset="0"/>
              <a:buChar char="•"/>
            </a:pPr>
            <a:r>
              <a:rPr lang="es-ES" sz="1200" dirty="0">
                <a:latin typeface="Calibri" pitchFamily="34" charset="0"/>
              </a:rPr>
              <a:t>La siguiente entrada es correcta: "1\n2,3" (el resultado será 6)</a:t>
            </a:r>
          </a:p>
          <a:p>
            <a:pPr marL="542925" lvl="6" indent="-342900">
              <a:buFont typeface="Arial" pitchFamily="34" charset="0"/>
              <a:buChar char="•"/>
            </a:pPr>
            <a:r>
              <a:rPr lang="es-ES" sz="1200" dirty="0">
                <a:latin typeface="Calibri" pitchFamily="34" charset="0"/>
              </a:rPr>
              <a:t>La siguiente entrada NO es correcta: "1,\n" (no hace falta que la pruebes, es simplemente para clarificar)</a:t>
            </a:r>
          </a:p>
          <a:p>
            <a:pPr marL="717550" lvl="6" indent="-342900">
              <a:buFont typeface="Arial" pitchFamily="34" charset="0"/>
              <a:buChar char="•"/>
            </a:pPr>
            <a:endParaRPr lang="es-ES" sz="400" dirty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800" dirty="0">
                <a:latin typeface="Calibri" pitchFamily="34" charset="0"/>
              </a:rPr>
              <a:t>Soporta diferentes delimitadores</a:t>
            </a:r>
            <a:endParaRPr lang="es-ES" dirty="0">
              <a:latin typeface="Calibri" pitchFamily="34" charset="0"/>
            </a:endParaRPr>
          </a:p>
          <a:p>
            <a:pPr marL="542925" lvl="6" indent="-342900">
              <a:buFont typeface="Arial" pitchFamily="34" charset="0"/>
              <a:buChar char="•"/>
            </a:pPr>
            <a:r>
              <a:rPr lang="es-ES" sz="1200" dirty="0">
                <a:latin typeface="Calibri" pitchFamily="34" charset="0"/>
              </a:rPr>
              <a:t>Para cambiar un delimitador, el comienzo del </a:t>
            </a:r>
            <a:r>
              <a:rPr lang="es-ES" sz="1200" dirty="0" err="1">
                <a:latin typeface="Calibri" pitchFamily="34" charset="0"/>
              </a:rPr>
              <a:t>string</a:t>
            </a:r>
            <a:r>
              <a:rPr lang="es-ES" sz="1200" dirty="0">
                <a:latin typeface="Calibri" pitchFamily="34" charset="0"/>
              </a:rPr>
              <a:t> debe contener una línea separada que sea como esta: "//[delimitador]\n[números...]". Por ejemplo: "//;\n1;2" debe dar como resultado 3 donde el delimitador por defecto es ";".</a:t>
            </a:r>
          </a:p>
          <a:p>
            <a:pPr marL="542925" lvl="6" indent="-342900">
              <a:buFont typeface="Arial" pitchFamily="34" charset="0"/>
              <a:buChar char="•"/>
            </a:pPr>
            <a:r>
              <a:rPr lang="es-ES" sz="1200" dirty="0">
                <a:latin typeface="Calibri" pitchFamily="34" charset="0"/>
              </a:rPr>
              <a:t>La primera línea es opcional. Todos los escenarios existentes hasta ahora, deben estar soportados.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es" sz="3200" b="1" dirty="0">
                <a:solidFill>
                  <a:srgbClr val="00B0F0"/>
                </a:solidFill>
              </a:rPr>
              <a:t>String Calculator </a:t>
            </a:r>
            <a:r>
              <a:rPr lang="es" sz="2000" dirty="0">
                <a:solidFill>
                  <a:srgbClr val="00B0F0"/>
                </a:solidFill>
              </a:rPr>
              <a:t>(Enunciado)</a:t>
            </a:r>
            <a:endParaRPr lang="es" sz="1800" dirty="0">
              <a:solidFill>
                <a:srgbClr val="00B0F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970600"/>
            <a:ext cx="8229600" cy="39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s-ES" sz="1800" dirty="0">
                <a:latin typeface="Calibri" pitchFamily="34" charset="0"/>
              </a:rPr>
              <a:t>Llamar al método "</a:t>
            </a:r>
            <a:r>
              <a:rPr lang="es-ES" sz="1800" dirty="0" err="1">
                <a:latin typeface="Calibri" pitchFamily="34" charset="0"/>
              </a:rPr>
              <a:t>Add</a:t>
            </a:r>
            <a:r>
              <a:rPr lang="es-ES" sz="1800" dirty="0">
                <a:latin typeface="Calibri" pitchFamily="34" charset="0"/>
              </a:rPr>
              <a:t>" con números negativos deberá lanzar una excepción con el texto "negativos no soportados" y el número negativo que ha sido pasado. Si hay múltiples números negativos, muestra todos ellos en el mensaje de la excepción.</a:t>
            </a:r>
          </a:p>
          <a:p>
            <a:pPr marL="342900" indent="-342900">
              <a:buFont typeface="+mj-lt"/>
              <a:buAutoNum type="arabicPeriod" startAt="5"/>
            </a:pPr>
            <a:endParaRPr lang="es-ES" sz="400" dirty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s-ES" sz="1800" dirty="0">
                <a:latin typeface="Calibri" pitchFamily="34" charset="0"/>
              </a:rPr>
              <a:t>Los </a:t>
            </a:r>
            <a:r>
              <a:rPr lang="es-ES" sz="1800" dirty="0" err="1">
                <a:latin typeface="Calibri" pitchFamily="34" charset="0"/>
              </a:rPr>
              <a:t>numeros</a:t>
            </a:r>
            <a:r>
              <a:rPr lang="es-ES" sz="1800" dirty="0">
                <a:latin typeface="Calibri" pitchFamily="34" charset="0"/>
              </a:rPr>
              <a:t> mayores de 1000 deben ser ignorados. </a:t>
            </a:r>
            <a:endParaRPr lang="es-ES" dirty="0">
              <a:latin typeface="Calibri" pitchFamily="34" charset="0"/>
            </a:endParaRPr>
          </a:p>
          <a:p>
            <a:pPr marL="542925" lvl="6" indent="-342900">
              <a:buFont typeface="Arial" pitchFamily="34" charset="0"/>
              <a:buChar char="•"/>
            </a:pPr>
            <a:r>
              <a:rPr lang="es-ES" sz="1200" dirty="0">
                <a:latin typeface="Calibri" pitchFamily="34" charset="0"/>
              </a:rPr>
              <a:t>Por ejemplo "2,1001" dará como resultado 2.</a:t>
            </a:r>
            <a:endParaRPr lang="es-ES" dirty="0">
              <a:latin typeface="Calibri" pitchFamily="34" charset="0"/>
            </a:endParaRPr>
          </a:p>
          <a:p>
            <a:pPr marL="717550" lvl="6" indent="-342900">
              <a:buFont typeface="Arial" pitchFamily="34" charset="0"/>
              <a:buChar char="•"/>
            </a:pPr>
            <a:endParaRPr lang="es-ES" sz="400" dirty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s-ES" sz="1800" dirty="0">
                <a:latin typeface="Calibri" pitchFamily="34" charset="0"/>
              </a:rPr>
              <a:t>Los delimitadores pueden ser de cualquier longitud con el siguiente formato: "//[</a:t>
            </a:r>
            <a:r>
              <a:rPr lang="es-ES" sz="1800" dirty="0" err="1">
                <a:latin typeface="Calibri" pitchFamily="34" charset="0"/>
              </a:rPr>
              <a:t>delimiter</a:t>
            </a:r>
            <a:r>
              <a:rPr lang="es-ES" sz="1800" dirty="0">
                <a:latin typeface="Calibri" pitchFamily="34" charset="0"/>
              </a:rPr>
              <a:t>]\n". </a:t>
            </a:r>
            <a:endParaRPr lang="es-ES" dirty="0">
              <a:latin typeface="Calibri" pitchFamily="34" charset="0"/>
            </a:endParaRPr>
          </a:p>
          <a:p>
            <a:pPr marL="542925" lvl="6" indent="-342900">
              <a:buFont typeface="Arial" pitchFamily="34" charset="0"/>
              <a:buChar char="•"/>
            </a:pPr>
            <a:r>
              <a:rPr lang="es-ES" sz="1200" dirty="0">
                <a:latin typeface="Calibri" pitchFamily="34" charset="0"/>
              </a:rPr>
              <a:t>Por ejemplo: "//[;;;]\n1;;;2;;;3" debe dar como resultado 6.</a:t>
            </a:r>
          </a:p>
          <a:p>
            <a:pPr marL="717550" lvl="6" indent="-342900">
              <a:buFont typeface="Arial" pitchFamily="34" charset="0"/>
              <a:buChar char="•"/>
            </a:pPr>
            <a:endParaRPr lang="es-ES" sz="400" dirty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s-ES" sz="1800" dirty="0">
                <a:latin typeface="Calibri" pitchFamily="34" charset="0"/>
              </a:rPr>
              <a:t>Permite múltiples delimitadores de la siguiente manera: "//[delim1][delim2]\n". </a:t>
            </a:r>
          </a:p>
          <a:p>
            <a:pPr marL="542925" lvl="6" indent="-342900">
              <a:buFont typeface="Arial" pitchFamily="34" charset="0"/>
              <a:buChar char="•"/>
            </a:pPr>
            <a:r>
              <a:rPr lang="es-ES" sz="1200" dirty="0">
                <a:latin typeface="Calibri" pitchFamily="34" charset="0"/>
              </a:rPr>
              <a:t>Por ejemplo: "//[#][%]\n1#2%3" debe dar como resultado 6.</a:t>
            </a:r>
          </a:p>
          <a:p>
            <a:pPr marL="717550" lvl="6" indent="-342900">
              <a:buFont typeface="Arial" pitchFamily="34" charset="0"/>
              <a:buChar char="•"/>
            </a:pPr>
            <a:endParaRPr lang="es-ES" sz="400" dirty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s-ES" sz="1800" dirty="0">
                <a:latin typeface="Calibri" pitchFamily="34" charset="0"/>
              </a:rPr>
              <a:t>Asegúrate de que puedes manejar delimitadores de cualquier longitud mayor de un </a:t>
            </a:r>
            <a:r>
              <a:rPr lang="es-ES" sz="1800" dirty="0" err="1">
                <a:latin typeface="Calibri" pitchFamily="34" charset="0"/>
              </a:rPr>
              <a:t>caracter</a:t>
            </a:r>
            <a:r>
              <a:rPr lang="es-ES" sz="1800" dirty="0">
                <a:latin typeface="Calibri" pitchFamily="34" charset="0"/>
              </a:rPr>
              <a:t>.</a:t>
            </a: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49.tinypic.com/2chaxd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255951"/>
            <a:ext cx="8496942" cy="463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59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685800" y="2085798"/>
            <a:ext cx="7772400" cy="73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" sz="4410" b="1" dirty="0">
                <a:solidFill>
                  <a:schemeClr val="lt1"/>
                </a:solidFill>
              </a:rPr>
              <a:t>Introducción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1371600" y="2798323"/>
            <a:ext cx="6400800" cy="53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" dirty="0">
                <a:solidFill>
                  <a:srgbClr val="002060"/>
                </a:solidFill>
              </a:rPr>
              <a:t>Bienvenidos al Katayuno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https://image-store.slidesharecdn.com/1bc94f3f-fc9d-4093-97c9-68a7a10faf85-lar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1"/>
          <a:stretch/>
        </p:blipFill>
        <p:spPr bwMode="auto">
          <a:xfrm>
            <a:off x="5220072" y="1572264"/>
            <a:ext cx="3847356" cy="32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96"/>
          <p:cNvSpPr txBox="1"/>
          <p:nvPr/>
        </p:nvSpPr>
        <p:spPr>
          <a:xfrm>
            <a:off x="457200" y="483518"/>
            <a:ext cx="6275040" cy="138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  <a:p>
            <a:pPr lvl="7"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  <a:tabLst>
                <a:tab pos="360363" algn="l"/>
              </a:tabLst>
            </a:pPr>
            <a:r>
              <a:rPr lang="e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15 min:</a:t>
            </a: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_tradn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ntroducción ‘Coding Dojo’ y explicación de la Kata que vamos a hacer</a:t>
            </a:r>
          </a:p>
          <a:p>
            <a:pPr lvl="6"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  <a:tabLst>
                <a:tab pos="360363" algn="l"/>
              </a:tabLst>
            </a:pPr>
            <a:r>
              <a:rPr lang="e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60 min: </a:t>
            </a:r>
            <a:r>
              <a:rPr lang="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la Kata</a:t>
            </a:r>
            <a:endParaRPr lang="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>
              <a:spcBef>
                <a:spcPts val="400"/>
              </a:spcBef>
              <a:buClr>
                <a:schemeClr val="dk1"/>
              </a:buClr>
              <a:buSzPct val="68750"/>
              <a:tabLst>
                <a:tab pos="360363" algn="l"/>
              </a:tabLst>
            </a:pPr>
            <a:r>
              <a:rPr lang="e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15 min: </a:t>
            </a:r>
            <a:r>
              <a:rPr lang="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 general, sugerencias y preguntas</a:t>
            </a:r>
            <a:endParaRPr lang="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https://image-store.slidesharecdn.com/1bc94f3f-fc9d-4093-97c9-68a7a10faf85-lar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1"/>
          <a:stretch/>
        </p:blipFill>
        <p:spPr bwMode="auto">
          <a:xfrm>
            <a:off x="2051720" y="267494"/>
            <a:ext cx="514350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6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obertonovacid.files.wordpress.com/2014/01/tdd_flow.gif"/>
          <p:cNvPicPr>
            <a:picLocks noChangeAspect="1" noChangeArrowheads="1"/>
          </p:cNvPicPr>
          <p:nvPr/>
        </p:nvPicPr>
        <p:blipFill>
          <a:blip r:embed="rId3"/>
          <a:srcRect b="4886"/>
          <a:stretch>
            <a:fillRect/>
          </a:stretch>
        </p:blipFill>
        <p:spPr bwMode="auto">
          <a:xfrm>
            <a:off x="2267744" y="339502"/>
            <a:ext cx="4464496" cy="44373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6"/>
          <p:cNvSpPr txBox="1"/>
          <p:nvPr/>
        </p:nvSpPr>
        <p:spPr>
          <a:xfrm>
            <a:off x="457200" y="483518"/>
            <a:ext cx="8229600" cy="4392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4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“Cambios en el código para hacerlo más fácil de entender y más barato de modificar, sin alterar su comportamiento observable”   </a:t>
            </a:r>
          </a:p>
          <a:p>
            <a:pPr lvl="0" algn="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4800" dirty="0">
                <a:latin typeface="Calibri"/>
                <a:ea typeface="Calibri"/>
                <a:cs typeface="Calibri"/>
                <a:sym typeface="Calibri"/>
              </a:rPr>
              <a:t>                       </a:t>
            </a:r>
          </a:p>
          <a:p>
            <a:pPr lvl="0" algn="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1800" dirty="0">
                <a:latin typeface="Calibri"/>
                <a:ea typeface="Calibri"/>
                <a:cs typeface="Calibri"/>
                <a:sym typeface="Calibri"/>
              </a:rPr>
              <a:t>- Martin Fowler -</a:t>
            </a:r>
            <a:endParaRPr lang="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69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6"/>
          <p:cNvSpPr txBox="1"/>
          <p:nvPr/>
        </p:nvSpPr>
        <p:spPr>
          <a:xfrm>
            <a:off x="457200" y="538440"/>
            <a:ext cx="8229600" cy="39775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7200" b="1" spc="600" dirty="0"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lang="es" sz="6000" b="1" spc="6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4000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MAGIC NUMBER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4800" b="1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LONG METHOD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3600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" sz="2800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 METHOD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6000" b="1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LARGE CLASS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3600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LONG PARAMETER LIST</a:t>
            </a:r>
            <a:endParaRPr lang="es" sz="4000" spc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3043" y="4760422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800" u="sng" dirty="0">
                <a:solidFill>
                  <a:schemeClr val="accent3"/>
                </a:solidFill>
              </a:rPr>
              <a:t>https://refactoring.guru/refactoring/smells</a:t>
            </a:r>
          </a:p>
        </p:txBody>
      </p:sp>
    </p:spTree>
    <p:extLst>
      <p:ext uri="{BB962C8B-B14F-4D97-AF65-F5344CB8AC3E}">
        <p14:creationId xmlns:p14="http://schemas.microsoft.com/office/powerpoint/2010/main" val="386885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6"/>
          <p:cNvSpPr txBox="1"/>
          <p:nvPr/>
        </p:nvSpPr>
        <p:spPr>
          <a:xfrm>
            <a:off x="251520" y="483518"/>
            <a:ext cx="8435280" cy="44815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6600" b="1" spc="600" dirty="0">
                <a:latin typeface="Calibri"/>
                <a:ea typeface="Calibri"/>
                <a:cs typeface="Calibri"/>
                <a:sym typeface="Calibri"/>
              </a:rPr>
              <a:t>EXTRACT CLASS</a:t>
            </a:r>
            <a:endParaRPr lang="es" sz="5400" b="1" spc="6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2800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INTRODUCE EXPLAINING VARIABLE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4800" b="1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EXTRACT METHOD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2400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REMOVE ASSIGMENTS TO PARAMETER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3200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SELF ENCAPSULATE FIELDS</a:t>
            </a:r>
            <a:endParaRPr lang="es" sz="2400" spc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6000" b="1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INLINE METHODS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s" sz="3600" spc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ENCAPSULATE COLLECTIONS</a:t>
            </a:r>
            <a:endParaRPr lang="es" sz="4000" spc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3043" y="4760422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800" u="sng" dirty="0">
                <a:solidFill>
                  <a:schemeClr val="accent3"/>
                </a:solidFill>
              </a:rPr>
              <a:t>https://refactoring.guru/refactoring/smells</a:t>
            </a:r>
          </a:p>
        </p:txBody>
      </p:sp>
    </p:spTree>
    <p:extLst>
      <p:ext uri="{BB962C8B-B14F-4D97-AF65-F5344CB8AC3E}">
        <p14:creationId xmlns:p14="http://schemas.microsoft.com/office/powerpoint/2010/main" val="101506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5" y="411510"/>
            <a:ext cx="8835979" cy="4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0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ic slides">
  <a:themeElements>
    <a:clrScheme name="Custom 2">
      <a:dk1>
        <a:srgbClr val="7F7F7F"/>
      </a:dk1>
      <a:lt1>
        <a:srgbClr val="FFFFFF"/>
      </a:lt1>
      <a:dk2>
        <a:srgbClr val="D8D8D8"/>
      </a:dk2>
      <a:lt2>
        <a:srgbClr val="FFFFFF"/>
      </a:lt2>
      <a:accent1>
        <a:srgbClr val="0098CC"/>
      </a:accent1>
      <a:accent2>
        <a:srgbClr val="00488D"/>
      </a:accent2>
      <a:accent3>
        <a:srgbClr val="007DCC"/>
      </a:accent3>
      <a:accent4>
        <a:srgbClr val="205867"/>
      </a:accent4>
      <a:accent5>
        <a:srgbClr val="31859B"/>
      </a:accent5>
      <a:accent6>
        <a:srgbClr val="92CDDC"/>
      </a:accent6>
      <a:hlink>
        <a:srgbClr val="B7DDE8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961</Words>
  <Application>Microsoft Office PowerPoint</Application>
  <PresentationFormat>On-screen Show (16:9)</PresentationFormat>
  <Paragraphs>143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Generic slides</vt:lpstr>
      <vt:lpstr>PowerPoint Presentation</vt:lpstr>
      <vt:lpstr>Introducción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Práctica</vt:lpstr>
      <vt:lpstr>String Calculator (Consejos)</vt:lpstr>
      <vt:lpstr>PowerPoint Presentation</vt:lpstr>
      <vt:lpstr>String Calculator (Enunciado)</vt:lpstr>
      <vt:lpstr>String Calculator (Enunciado)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Jimenez Martinez, Pablo</cp:lastModifiedBy>
  <cp:revision>64</cp:revision>
  <dcterms:modified xsi:type="dcterms:W3CDTF">2017-09-21T10:53:11Z</dcterms:modified>
</cp:coreProperties>
</file>