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  <p:sldMasterId id="2147483673" r:id="rId2"/>
  </p:sldMasterIdLst>
  <p:notesMasterIdLst>
    <p:notesMasterId r:id="rId10"/>
  </p:notesMasterIdLst>
  <p:sldIdLst>
    <p:sldId id="256" r:id="rId3"/>
    <p:sldId id="261" r:id="rId4"/>
    <p:sldId id="275" r:id="rId5"/>
    <p:sldId id="278" r:id="rId6"/>
    <p:sldId id="276" r:id="rId7"/>
    <p:sldId id="277" r:id="rId8"/>
    <p:sldId id="269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876044D-D13D-434A-831F-24E6DA4BAE63}">
  <a:tblStyle styleId="{0876044D-D13D-434A-831F-24E6DA4BAE63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951" autoAdjust="0"/>
  </p:normalViewPr>
  <p:slideViewPr>
    <p:cSldViewPr showGuides="1">
      <p:cViewPr varScale="1">
        <p:scale>
          <a:sx n="119" d="100"/>
          <a:sy n="119" d="100"/>
        </p:scale>
        <p:origin x="690" y="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464984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1413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6113" y="4400687"/>
            <a:ext cx="5485800" cy="3600599"/>
          </a:xfrm>
          <a:prstGeom prst="rect">
            <a:avLst/>
          </a:prstGeom>
          <a:noFill/>
          <a:ln>
            <a:noFill/>
          </a:ln>
        </p:spPr>
        <p:txBody>
          <a:bodyPr lIns="90325" tIns="90325" rIns="90325" bIns="903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3815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6113" y="4400687"/>
            <a:ext cx="5485800" cy="3600599"/>
          </a:xfrm>
          <a:prstGeom prst="rect">
            <a:avLst/>
          </a:prstGeom>
          <a:noFill/>
          <a:ln>
            <a:noFill/>
          </a:ln>
        </p:spPr>
        <p:txBody>
          <a:bodyPr lIns="90325" tIns="90325" rIns="90325" bIns="903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9380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6113" y="4400687"/>
            <a:ext cx="5485800" cy="3600599"/>
          </a:xfrm>
          <a:prstGeom prst="rect">
            <a:avLst/>
          </a:prstGeom>
          <a:noFill/>
          <a:ln>
            <a:noFill/>
          </a:ln>
        </p:spPr>
        <p:txBody>
          <a:bodyPr lIns="90325" tIns="90325" rIns="90325" bIns="903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1412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6113" y="4400687"/>
            <a:ext cx="5485800" cy="3600599"/>
          </a:xfrm>
          <a:prstGeom prst="rect">
            <a:avLst/>
          </a:prstGeom>
          <a:noFill/>
          <a:ln>
            <a:noFill/>
          </a:ln>
        </p:spPr>
        <p:txBody>
          <a:bodyPr lIns="90325" tIns="90325" rIns="90325" bIns="903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9886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6113" y="4400687"/>
            <a:ext cx="5485800" cy="3600599"/>
          </a:xfrm>
          <a:prstGeom prst="rect">
            <a:avLst/>
          </a:prstGeom>
          <a:noFill/>
          <a:ln>
            <a:noFill/>
          </a:ln>
        </p:spPr>
        <p:txBody>
          <a:bodyPr lIns="90325" tIns="90325" rIns="90325" bIns="903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5657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7368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799" cy="1314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 rot="5400000">
            <a:off x="2874763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 rot="5400000">
            <a:off x="5463778" y="1371600"/>
            <a:ext cx="4388643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3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Portada 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Shape 127" descr="smartphone-925287_1920.jpg"/>
          <p:cNvPicPr preferRelativeResize="0"/>
          <p:nvPr/>
        </p:nvPicPr>
        <p:blipFill rotWithShape="1">
          <a:blip r:embed="rId2">
            <a:alphaModFix amt="50000"/>
          </a:blip>
          <a:srcRect t="7813" b="7813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 descr="Picture1.png"/>
          <p:cNvPicPr preferRelativeResize="0"/>
          <p:nvPr/>
        </p:nvPicPr>
        <p:blipFill rotWithShape="1">
          <a:blip r:embed="rId3">
            <a:alphaModFix/>
          </a:blip>
          <a:srcRect t="670" b="670"/>
          <a:stretch/>
        </p:blipFill>
        <p:spPr>
          <a:xfrm>
            <a:off x="0" y="3483506"/>
            <a:ext cx="9144000" cy="1659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5599" y="4413500"/>
            <a:ext cx="1903574" cy="53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2874575" y="2312600"/>
            <a:ext cx="5574600" cy="61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r" rtl="0">
              <a:spcBef>
                <a:spcPts val="0"/>
              </a:spcBef>
              <a:buNone/>
              <a:defRPr sz="3600">
                <a:solidFill>
                  <a:srgbClr val="02B9E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rgbClr val="02B9EF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rgbClr val="02B9EF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rgbClr val="02B9EF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rgbClr val="02B9EF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rgbClr val="02B9EF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rgbClr val="02B9EF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rgbClr val="02B9EF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rgbClr val="02B9EF"/>
                </a:solidFill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1"/>
          </p:nvPr>
        </p:nvSpPr>
        <p:spPr>
          <a:xfrm>
            <a:off x="3147000" y="2929400"/>
            <a:ext cx="5277600" cy="37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r" rtl="0">
              <a:spcBef>
                <a:spcPts val="0"/>
              </a:spcBef>
              <a:buNone/>
              <a:defRPr sz="1600">
                <a:solidFill>
                  <a:srgbClr val="02B9E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None/>
              <a:defRPr sz="1200">
                <a:solidFill>
                  <a:srgbClr val="02B9EF"/>
                </a:solidFill>
              </a:defRPr>
            </a:lvl2pPr>
            <a:lvl3pPr lvl="2" rtl="0">
              <a:spcBef>
                <a:spcPts val="0"/>
              </a:spcBef>
              <a:buNone/>
              <a:defRPr sz="1200">
                <a:solidFill>
                  <a:srgbClr val="02B9EF"/>
                </a:solidFill>
              </a:defRPr>
            </a:lvl3pPr>
            <a:lvl4pPr lvl="3" rtl="0">
              <a:spcBef>
                <a:spcPts val="0"/>
              </a:spcBef>
              <a:buNone/>
              <a:defRPr sz="1200">
                <a:solidFill>
                  <a:srgbClr val="02B9EF"/>
                </a:solidFill>
              </a:defRPr>
            </a:lvl4pPr>
            <a:lvl5pPr lvl="4" rtl="0">
              <a:spcBef>
                <a:spcPts val="0"/>
              </a:spcBef>
              <a:buNone/>
              <a:defRPr sz="1200">
                <a:solidFill>
                  <a:srgbClr val="02B9EF"/>
                </a:solidFill>
              </a:defRPr>
            </a:lvl5pPr>
            <a:lvl6pPr lvl="5" rtl="0">
              <a:spcBef>
                <a:spcPts val="0"/>
              </a:spcBef>
              <a:buNone/>
              <a:defRPr sz="1200">
                <a:solidFill>
                  <a:srgbClr val="02B9EF"/>
                </a:solidFill>
              </a:defRPr>
            </a:lvl6pPr>
            <a:lvl7pPr lvl="6" rtl="0">
              <a:spcBef>
                <a:spcPts val="0"/>
              </a:spcBef>
              <a:buNone/>
              <a:defRPr sz="1200">
                <a:solidFill>
                  <a:srgbClr val="02B9EF"/>
                </a:solidFill>
              </a:defRPr>
            </a:lvl7pPr>
            <a:lvl8pPr lvl="7" rtl="0">
              <a:spcBef>
                <a:spcPts val="0"/>
              </a:spcBef>
              <a:buNone/>
              <a:defRPr sz="1200">
                <a:solidFill>
                  <a:srgbClr val="02B9EF"/>
                </a:solidFill>
              </a:defRPr>
            </a:lvl8pPr>
            <a:lvl9pPr lvl="8" rtl="0">
              <a:spcBef>
                <a:spcPts val="0"/>
              </a:spcBef>
              <a:buNone/>
              <a:defRPr sz="1200">
                <a:solidFill>
                  <a:srgbClr val="02B9E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722312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722312" y="2180034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599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599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457200" y="1151334"/>
            <a:ext cx="4040187" cy="4798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7" cy="29634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3"/>
          </p:nvPr>
        </p:nvSpPr>
        <p:spPr>
          <a:xfrm>
            <a:off x="4645025" y="1151334"/>
            <a:ext cx="4041774" cy="4798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774" cy="29634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204787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575050" y="204787"/>
            <a:ext cx="5111750" cy="43898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399" cy="4250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3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399" cy="6036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subTitle" idx="1"/>
          </p:nvPr>
        </p:nvSpPr>
        <p:spPr>
          <a:xfrm>
            <a:off x="345850" y="2394300"/>
            <a:ext cx="8383800" cy="1220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4800" dirty="0"/>
              <a:t>Coding Dojo – Sesion 3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2400" dirty="0"/>
              <a:t>Noviembre 2017</a:t>
            </a:r>
          </a:p>
        </p:txBody>
      </p:sp>
      <p:pic>
        <p:nvPicPr>
          <p:cNvPr id="138" name="Shape 138" descr="Logotype-Vertical-Colou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6578" y="214296"/>
            <a:ext cx="1774448" cy="165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ctrTitle"/>
          </p:nvPr>
        </p:nvSpPr>
        <p:spPr>
          <a:xfrm>
            <a:off x="685800" y="2085798"/>
            <a:ext cx="7772400" cy="733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s" sz="4410" b="1" dirty="0">
                <a:solidFill>
                  <a:schemeClr val="lt1"/>
                </a:solidFill>
              </a:rPr>
              <a:t>Práctica</a:t>
            </a:r>
          </a:p>
        </p:txBody>
      </p:sp>
      <p:sp>
        <p:nvSpPr>
          <p:cNvPr id="170" name="Shape 170"/>
          <p:cNvSpPr txBox="1">
            <a:spLocks noGrp="1"/>
          </p:cNvSpPr>
          <p:nvPr>
            <p:ph type="subTitle" idx="1"/>
          </p:nvPr>
        </p:nvSpPr>
        <p:spPr>
          <a:xfrm>
            <a:off x="1371600" y="2798323"/>
            <a:ext cx="6400800" cy="534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s" dirty="0">
                <a:solidFill>
                  <a:srgbClr val="002060"/>
                </a:solidFill>
              </a:rPr>
              <a:t>Kata Gilded Rose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457200" y="205976"/>
            <a:ext cx="8229600" cy="51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l">
              <a:buSzPct val="25000"/>
            </a:pPr>
            <a:r>
              <a:rPr lang="es" sz="3200" b="1" dirty="0">
                <a:solidFill>
                  <a:srgbClr val="00B0F0"/>
                </a:solidFill>
              </a:rPr>
              <a:t>Gilded Rose </a:t>
            </a:r>
            <a:r>
              <a:rPr lang="es" sz="2000" dirty="0">
                <a:solidFill>
                  <a:srgbClr val="00B0F0"/>
                </a:solidFill>
              </a:rPr>
              <a:t>(Enunciado)</a:t>
            </a:r>
            <a:endParaRPr lang="es" sz="1200" dirty="0">
              <a:solidFill>
                <a:srgbClr val="00B0F0"/>
              </a:solidFill>
            </a:endParaRPr>
          </a:p>
        </p:txBody>
      </p:sp>
      <p:sp>
        <p:nvSpPr>
          <p:cNvPr id="196" name="Shape 196"/>
          <p:cNvSpPr txBox="1"/>
          <p:nvPr/>
        </p:nvSpPr>
        <p:spPr>
          <a:xfrm>
            <a:off x="5148064" y="970600"/>
            <a:ext cx="3600400" cy="39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just">
              <a:spcBef>
                <a:spcPts val="400"/>
              </a:spcBef>
              <a:tabLst>
                <a:tab pos="360363" algn="l"/>
              </a:tabLst>
            </a:pPr>
            <a:r>
              <a:rPr lang="es-ES_tradnl" dirty="0">
                <a:latin typeface="Calibri"/>
                <a:ea typeface="Calibri"/>
                <a:cs typeface="Calibri"/>
                <a:sym typeface="Calibri"/>
              </a:rPr>
              <a:t>Bienvenido al equipo de </a:t>
            </a:r>
            <a:r>
              <a:rPr lang="es-ES_tradnl" dirty="0" err="1">
                <a:latin typeface="Calibri"/>
                <a:ea typeface="Calibri"/>
                <a:cs typeface="Calibri"/>
                <a:sym typeface="Calibri"/>
              </a:rPr>
              <a:t>Gilded</a:t>
            </a:r>
            <a:r>
              <a:rPr lang="es-ES_tradnl" dirty="0">
                <a:latin typeface="Calibri"/>
                <a:ea typeface="Calibri"/>
                <a:cs typeface="Calibri"/>
                <a:sym typeface="Calibri"/>
              </a:rPr>
              <a:t> Rose. Como quizá sabes, somos una pequeña posada ubicada estratégicamente en una prestigiosa ciudad, atendida por la amable Allison. También compramos y vendemos mercadería de alta calidad. Por desgracia, nuestra mercadería va bajando de calidad a medida que se aproxima la fecha de venta.</a:t>
            </a:r>
          </a:p>
          <a:p>
            <a:pPr algn="just">
              <a:lnSpc>
                <a:spcPct val="90000"/>
              </a:lnSpc>
              <a:tabLst>
                <a:tab pos="360363" algn="l"/>
              </a:tabLst>
            </a:pPr>
            <a:endParaRPr lang="es-ES_tradnl" dirty="0"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lnSpc>
                <a:spcPct val="90000"/>
              </a:lnSpc>
              <a:tabLst>
                <a:tab pos="360363" algn="l"/>
              </a:tabLst>
            </a:pPr>
            <a:r>
              <a:rPr lang="es-ES_tradnl" dirty="0">
                <a:latin typeface="Calibri"/>
                <a:ea typeface="Calibri"/>
                <a:cs typeface="Calibri"/>
                <a:sym typeface="Calibri"/>
              </a:rPr>
              <a:t>Tenemos un sistema instalado que actualiza automáticamente el inventario. Este sistema fue desarrollado por un muchacho con poco sentido común llamado </a:t>
            </a:r>
            <a:r>
              <a:rPr lang="es-ES_tradnl" dirty="0" err="1">
                <a:latin typeface="Calibri"/>
                <a:ea typeface="Calibri"/>
                <a:cs typeface="Calibri"/>
                <a:sym typeface="Calibri"/>
              </a:rPr>
              <a:t>Leeroy</a:t>
            </a:r>
            <a:r>
              <a:rPr lang="es-ES_tradnl" dirty="0">
                <a:latin typeface="Calibri"/>
                <a:ea typeface="Calibri"/>
                <a:cs typeface="Calibri"/>
                <a:sym typeface="Calibri"/>
              </a:rPr>
              <a:t>, que ahora se dedica a nuevas aventuras. Por suerte, </a:t>
            </a:r>
            <a:r>
              <a:rPr lang="es-ES_tradnl" dirty="0" err="1">
                <a:latin typeface="Calibri"/>
                <a:ea typeface="Calibri"/>
                <a:cs typeface="Calibri"/>
                <a:sym typeface="Calibri"/>
              </a:rPr>
              <a:t>Leeroy</a:t>
            </a:r>
            <a:r>
              <a:rPr lang="es-ES_tradnl" dirty="0">
                <a:latin typeface="Calibri"/>
                <a:ea typeface="Calibri"/>
                <a:cs typeface="Calibri"/>
                <a:sym typeface="Calibri"/>
              </a:rPr>
              <a:t> implementó un sistema de </a:t>
            </a:r>
            <a:r>
              <a:rPr lang="es-ES_tradnl" dirty="0" err="1">
                <a:latin typeface="Calibri"/>
                <a:ea typeface="Calibri"/>
                <a:cs typeface="Calibri"/>
                <a:sym typeface="Calibri"/>
              </a:rPr>
              <a:t>tests</a:t>
            </a:r>
            <a:r>
              <a:rPr lang="es-ES_tradnl" dirty="0">
                <a:latin typeface="Calibri"/>
                <a:ea typeface="Calibri"/>
                <a:cs typeface="Calibri"/>
                <a:sym typeface="Calibri"/>
              </a:rPr>
              <a:t> muy meticuloso. </a:t>
            </a:r>
          </a:p>
          <a:p>
            <a:pPr algn="just">
              <a:lnSpc>
                <a:spcPct val="90000"/>
              </a:lnSpc>
              <a:tabLst>
                <a:tab pos="360363" algn="l"/>
              </a:tabLst>
            </a:pPr>
            <a:r>
              <a:rPr lang="es-ES_tradnl" dirty="0">
                <a:latin typeface="Calibri"/>
                <a:ea typeface="Calibri"/>
                <a:cs typeface="Calibri"/>
                <a:sym typeface="Calibri"/>
              </a:rPr>
              <a:t>Tu tarea es agregar una nueva característica al sistema para que podamos comenzar a vender una nueva categoría de </a:t>
            </a:r>
            <a:r>
              <a:rPr lang="es-ES_tradnl" dirty="0" err="1">
                <a:latin typeface="Calibri"/>
                <a:ea typeface="Calibri"/>
                <a:cs typeface="Calibri"/>
                <a:sym typeface="Calibri"/>
              </a:rPr>
              <a:t>items</a:t>
            </a:r>
            <a:r>
              <a:rPr lang="es-ES_tradnl" dirty="0">
                <a:latin typeface="Calibri"/>
                <a:ea typeface="Calibri"/>
                <a:cs typeface="Calibri"/>
                <a:sym typeface="Calibri"/>
              </a:rPr>
              <a:t>.</a:t>
            </a:r>
            <a:endParaRPr lang="es-ES" sz="12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98" name="Picture 2" descr="http://images3.wikia.nocookie.net/__cb20060611194804/wowwiki/images/5/57/Slaughtered_Lam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67080"/>
            <a:ext cx="4523869" cy="3392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457200" y="205976"/>
            <a:ext cx="8229600" cy="51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l">
              <a:buSzPct val="25000"/>
            </a:pPr>
            <a:r>
              <a:rPr lang="es" sz="3200" b="1" dirty="0">
                <a:solidFill>
                  <a:srgbClr val="00B0F0"/>
                </a:solidFill>
              </a:rPr>
              <a:t>Gilded Rose </a:t>
            </a:r>
            <a:r>
              <a:rPr lang="es" sz="2000" dirty="0">
                <a:solidFill>
                  <a:srgbClr val="00B0F0"/>
                </a:solidFill>
              </a:rPr>
              <a:t>(Enunciado)</a:t>
            </a:r>
            <a:endParaRPr lang="es" sz="1200" dirty="0">
              <a:solidFill>
                <a:srgbClr val="00B0F0"/>
              </a:solidFill>
            </a:endParaRPr>
          </a:p>
        </p:txBody>
      </p:sp>
      <p:sp>
        <p:nvSpPr>
          <p:cNvPr id="196" name="Shape 196"/>
          <p:cNvSpPr txBox="1"/>
          <p:nvPr/>
        </p:nvSpPr>
        <p:spPr>
          <a:xfrm>
            <a:off x="457200" y="970600"/>
            <a:ext cx="8229600" cy="39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400"/>
              </a:spcBef>
              <a:tabLst>
                <a:tab pos="360363" algn="l"/>
              </a:tabLst>
            </a:pPr>
            <a:r>
              <a:rPr lang="es-ES_tradnl" sz="1800" dirty="0">
                <a:latin typeface="Calibri"/>
                <a:ea typeface="Calibri"/>
                <a:cs typeface="Calibri"/>
                <a:sym typeface="Calibri"/>
              </a:rPr>
              <a:t>Vamos a introducir el sistema:</a:t>
            </a:r>
          </a:p>
          <a:p>
            <a:pPr>
              <a:spcBef>
                <a:spcPts val="400"/>
              </a:spcBef>
              <a:tabLst>
                <a:tab pos="360363" algn="l"/>
              </a:tabLst>
            </a:pPr>
            <a:endParaRPr lang="es-ES_tradnl" sz="1800" dirty="0"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spcBef>
                <a:spcPts val="400"/>
              </a:spcBef>
              <a:buFont typeface="Arial" panose="020B0604020202020204" pitchFamily="34" charset="0"/>
              <a:buChar char="•"/>
              <a:tabLst>
                <a:tab pos="360363" algn="l"/>
              </a:tabLst>
            </a:pPr>
            <a:r>
              <a:rPr lang="es-ES_tradnl" sz="1800" dirty="0">
                <a:latin typeface="Calibri"/>
                <a:ea typeface="Calibri"/>
                <a:cs typeface="Calibri"/>
                <a:sym typeface="Calibri"/>
              </a:rPr>
              <a:t>Todos los artículos (</a:t>
            </a:r>
            <a:r>
              <a:rPr lang="es-ES_tradnl" sz="1800" dirty="0" err="1"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rPr>
              <a:t>Item</a:t>
            </a:r>
            <a:r>
              <a:rPr lang="es-ES_tradnl" sz="1800" dirty="0">
                <a:latin typeface="Calibri"/>
                <a:ea typeface="Calibri"/>
                <a:cs typeface="Calibri"/>
                <a:sym typeface="Calibri"/>
              </a:rPr>
              <a:t>) tienen una propiedad </a:t>
            </a:r>
            <a:r>
              <a:rPr lang="es-ES_tradnl" sz="1800" dirty="0" err="1"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rPr>
              <a:t>sellIn</a:t>
            </a:r>
            <a:r>
              <a:rPr lang="es-ES_tradnl" sz="1800" dirty="0">
                <a:latin typeface="Calibri"/>
                <a:ea typeface="Calibri"/>
                <a:cs typeface="Calibri"/>
                <a:sym typeface="Calibri"/>
              </a:rPr>
              <a:t> que denota el número de días que tenemos para venderlo</a:t>
            </a:r>
          </a:p>
          <a:p>
            <a:pPr marL="285750" indent="-285750">
              <a:spcBef>
                <a:spcPts val="400"/>
              </a:spcBef>
              <a:buFont typeface="Arial" panose="020B0604020202020204" pitchFamily="34" charset="0"/>
              <a:buChar char="•"/>
              <a:tabLst>
                <a:tab pos="360363" algn="l"/>
              </a:tabLst>
            </a:pPr>
            <a:r>
              <a:rPr lang="es-ES_tradnl" sz="1800" dirty="0">
                <a:latin typeface="Calibri"/>
                <a:ea typeface="Calibri"/>
                <a:cs typeface="Calibri"/>
                <a:sym typeface="Calibri"/>
              </a:rPr>
              <a:t>Todos los artículos tienen una propiedad </a:t>
            </a:r>
            <a:r>
              <a:rPr lang="es-ES_tradnl" sz="1800" dirty="0" err="1"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rPr>
              <a:t>quality</a:t>
            </a:r>
            <a:r>
              <a:rPr lang="es-ES_tradnl" sz="1800" dirty="0">
                <a:latin typeface="Calibri"/>
                <a:ea typeface="Calibri"/>
                <a:cs typeface="Calibri"/>
                <a:sym typeface="Calibri"/>
              </a:rPr>
              <a:t> que denota </a:t>
            </a:r>
            <a:r>
              <a:rPr lang="es-ES_tradnl" sz="1800" dirty="0" err="1">
                <a:latin typeface="Calibri"/>
                <a:ea typeface="Calibri"/>
                <a:cs typeface="Calibri"/>
                <a:sym typeface="Calibri"/>
              </a:rPr>
              <a:t>cúan</a:t>
            </a:r>
            <a:r>
              <a:rPr lang="es-ES_tradnl" sz="1800" dirty="0">
                <a:latin typeface="Calibri"/>
                <a:ea typeface="Calibri"/>
                <a:cs typeface="Calibri"/>
                <a:sym typeface="Calibri"/>
              </a:rPr>
              <a:t> valioso es el artículo</a:t>
            </a:r>
          </a:p>
          <a:p>
            <a:pPr marL="285750" indent="-285750">
              <a:spcBef>
                <a:spcPts val="400"/>
              </a:spcBef>
              <a:buFont typeface="Arial" panose="020B0604020202020204" pitchFamily="34" charset="0"/>
              <a:buChar char="•"/>
              <a:tabLst>
                <a:tab pos="360363" algn="l"/>
              </a:tabLst>
            </a:pPr>
            <a:r>
              <a:rPr lang="es-ES_tradnl" sz="1800" dirty="0">
                <a:latin typeface="Calibri"/>
                <a:ea typeface="Calibri"/>
                <a:cs typeface="Calibri"/>
                <a:sym typeface="Calibri"/>
              </a:rPr>
              <a:t>Al final de cada día, nuestro sistema decrementa ambos valores para cada artículo mediante el método </a:t>
            </a:r>
            <a:r>
              <a:rPr lang="es-ES_tradnl" sz="1800" dirty="0" err="1"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rPr>
              <a:t>updateQuality</a:t>
            </a:r>
            <a:endParaRPr lang="es-ES_tradnl" sz="1800" dirty="0">
              <a:highlight>
                <a:srgbClr val="C0C0C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spcBef>
                <a:spcPts val="400"/>
              </a:spcBef>
              <a:buFont typeface="Arial" panose="020B0604020202020204" pitchFamily="34" charset="0"/>
              <a:buChar char="•"/>
              <a:tabLst>
                <a:tab pos="360363" algn="l"/>
              </a:tabLst>
            </a:pPr>
            <a:endParaRPr lang="es-ES" sz="1800" dirty="0">
              <a:highlight>
                <a:srgbClr val="C0C0C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spcBef>
                <a:spcPts val="400"/>
              </a:spcBef>
              <a:buFont typeface="Arial" panose="020B0604020202020204" pitchFamily="34" charset="0"/>
              <a:buChar char="•"/>
              <a:tabLst>
                <a:tab pos="360363" algn="l"/>
              </a:tabLst>
            </a:pPr>
            <a:endParaRPr lang="es-ES" sz="1800" dirty="0">
              <a:highlight>
                <a:srgbClr val="C0C0C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tabLst>
                <a:tab pos="360363" algn="l"/>
              </a:tabLst>
            </a:pPr>
            <a:r>
              <a:rPr lang="es-ES_tradnl" sz="1800" dirty="0">
                <a:latin typeface="Calibri"/>
                <a:ea typeface="Calibri"/>
                <a:cs typeface="Calibri"/>
                <a:sym typeface="Calibri"/>
              </a:rPr>
              <a:t>Bastante simple, ¿no? Bueno, ahora es donde se pone interesante.</a:t>
            </a:r>
          </a:p>
          <a:p>
            <a:pPr>
              <a:spcBef>
                <a:spcPts val="400"/>
              </a:spcBef>
              <a:tabLst>
                <a:tab pos="360363" algn="l"/>
              </a:tabLst>
            </a:pPr>
            <a:endParaRPr lang="es-ES" sz="1200" dirty="0">
              <a:highlight>
                <a:srgbClr val="C0C0C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235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457200" y="205976"/>
            <a:ext cx="8229600" cy="51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l">
              <a:buSzPct val="25000"/>
            </a:pPr>
            <a:r>
              <a:rPr lang="es" sz="3200" b="1" dirty="0">
                <a:solidFill>
                  <a:srgbClr val="00B0F0"/>
                </a:solidFill>
              </a:rPr>
              <a:t>Gilded Rose </a:t>
            </a:r>
            <a:r>
              <a:rPr lang="es" sz="2000" dirty="0">
                <a:solidFill>
                  <a:srgbClr val="00B0F0"/>
                </a:solidFill>
              </a:rPr>
              <a:t>(Enunciado)</a:t>
            </a:r>
            <a:endParaRPr lang="es" sz="1200" dirty="0">
              <a:solidFill>
                <a:srgbClr val="00B0F0"/>
              </a:solidFill>
            </a:endParaRPr>
          </a:p>
        </p:txBody>
      </p:sp>
      <p:sp>
        <p:nvSpPr>
          <p:cNvPr id="196" name="Shape 196"/>
          <p:cNvSpPr txBox="1"/>
          <p:nvPr/>
        </p:nvSpPr>
        <p:spPr>
          <a:xfrm>
            <a:off x="457200" y="970600"/>
            <a:ext cx="8229600" cy="39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indent="-285750">
              <a:spcBef>
                <a:spcPts val="400"/>
              </a:spcBef>
              <a:buFont typeface="Arial" panose="020B0604020202020204" pitchFamily="34" charset="0"/>
              <a:buChar char="•"/>
              <a:tabLst>
                <a:tab pos="360363" algn="l"/>
              </a:tabLst>
            </a:pPr>
            <a:r>
              <a:rPr lang="es-ES_tradnl" sz="1600" dirty="0">
                <a:latin typeface="Calibri"/>
                <a:ea typeface="Calibri"/>
                <a:cs typeface="Calibri"/>
                <a:sym typeface="Calibri"/>
              </a:rPr>
              <a:t>Una vez superado el </a:t>
            </a:r>
            <a:r>
              <a:rPr lang="es-ES_tradnl" sz="1600" dirty="0" err="1">
                <a:latin typeface="Calibri"/>
                <a:ea typeface="Calibri"/>
                <a:cs typeface="Calibri"/>
                <a:sym typeface="Calibri"/>
              </a:rPr>
              <a:t>sellIn</a:t>
            </a:r>
            <a:r>
              <a:rPr lang="es-ES_tradnl" sz="1600" dirty="0">
                <a:latin typeface="Calibri"/>
                <a:ea typeface="Calibri"/>
                <a:cs typeface="Calibri"/>
                <a:sym typeface="Calibri"/>
              </a:rPr>
              <a:t> de venta, la </a:t>
            </a:r>
            <a:r>
              <a:rPr lang="es-ES_tradnl" sz="1600" dirty="0" err="1">
                <a:latin typeface="Calibri"/>
                <a:ea typeface="Calibri"/>
                <a:cs typeface="Calibri"/>
                <a:sym typeface="Calibri"/>
              </a:rPr>
              <a:t>quality</a:t>
            </a:r>
            <a:r>
              <a:rPr lang="es-ES_tradnl" sz="1600" dirty="0">
                <a:latin typeface="Calibri"/>
                <a:ea typeface="Calibri"/>
                <a:cs typeface="Calibri"/>
                <a:sym typeface="Calibri"/>
              </a:rPr>
              <a:t> se degrada al doble de velocidad</a:t>
            </a:r>
          </a:p>
          <a:p>
            <a:pPr marL="285750" lvl="8" indent="-285750">
              <a:spcBef>
                <a:spcPts val="400"/>
              </a:spcBef>
              <a:buFont typeface="Arial" panose="020B0604020202020204" pitchFamily="34" charset="0"/>
              <a:buChar char="•"/>
              <a:tabLst>
                <a:tab pos="360363" algn="l"/>
              </a:tabLst>
            </a:pPr>
            <a:r>
              <a:rPr lang="es-ES_tradnl" sz="1600" dirty="0">
                <a:latin typeface="Calibri"/>
                <a:ea typeface="Calibri"/>
                <a:cs typeface="Calibri"/>
                <a:sym typeface="Calibri"/>
              </a:rPr>
              <a:t>La </a:t>
            </a:r>
            <a:r>
              <a:rPr lang="es-ES_tradnl" sz="1600" dirty="0" err="1">
                <a:latin typeface="Calibri"/>
                <a:ea typeface="Calibri"/>
                <a:cs typeface="Calibri"/>
                <a:sym typeface="Calibri"/>
              </a:rPr>
              <a:t>quality</a:t>
            </a:r>
            <a:r>
              <a:rPr lang="es-ES_tradnl" sz="1600" dirty="0">
                <a:latin typeface="Calibri"/>
                <a:ea typeface="Calibri"/>
                <a:cs typeface="Calibri"/>
                <a:sym typeface="Calibri"/>
              </a:rPr>
              <a:t> de un artículo nunca es negativa</a:t>
            </a:r>
          </a:p>
          <a:p>
            <a:pPr marL="285750" lvl="8" indent="-285750">
              <a:spcBef>
                <a:spcPts val="400"/>
              </a:spcBef>
              <a:buFont typeface="Arial" panose="020B0604020202020204" pitchFamily="34" charset="0"/>
              <a:buChar char="•"/>
              <a:tabLst>
                <a:tab pos="360363" algn="l"/>
              </a:tabLst>
            </a:pPr>
            <a:r>
              <a:rPr lang="es-ES_tradnl" sz="1600" dirty="0">
                <a:latin typeface="Calibri"/>
                <a:ea typeface="Calibri"/>
                <a:cs typeface="Calibri"/>
                <a:sym typeface="Calibri"/>
              </a:rPr>
              <a:t>La </a:t>
            </a:r>
            <a:r>
              <a:rPr lang="es-ES_tradnl" sz="1600" dirty="0" err="1">
                <a:latin typeface="Calibri"/>
                <a:ea typeface="Calibri"/>
                <a:cs typeface="Calibri"/>
                <a:sym typeface="Calibri"/>
              </a:rPr>
              <a:t>quality</a:t>
            </a:r>
            <a:r>
              <a:rPr lang="es-ES_tradnl" sz="1600" dirty="0">
                <a:latin typeface="Calibri"/>
                <a:ea typeface="Calibri"/>
                <a:cs typeface="Calibri"/>
                <a:sym typeface="Calibri"/>
              </a:rPr>
              <a:t> de un artículo nunca es mayor a 50</a:t>
            </a:r>
          </a:p>
          <a:p>
            <a:pPr marL="285750" indent="-285750">
              <a:spcBef>
                <a:spcPts val="400"/>
              </a:spcBef>
              <a:buFont typeface="Arial" panose="020B0604020202020204" pitchFamily="34" charset="0"/>
              <a:buChar char="•"/>
              <a:tabLst>
                <a:tab pos="360363" algn="l"/>
              </a:tabLst>
            </a:pPr>
            <a:r>
              <a:rPr lang="es-ES_tradnl" sz="1600" dirty="0">
                <a:latin typeface="Calibri"/>
                <a:ea typeface="Calibri"/>
                <a:cs typeface="Calibri"/>
                <a:sym typeface="Calibri"/>
              </a:rPr>
              <a:t>El artículo </a:t>
            </a:r>
            <a:r>
              <a:rPr lang="es-ES_tradnl" sz="1600" b="1" dirty="0">
                <a:solidFill>
                  <a:schemeClr val="bg2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”</a:t>
            </a:r>
            <a:r>
              <a:rPr lang="es-ES_tradnl" sz="1600" b="1" dirty="0" err="1">
                <a:solidFill>
                  <a:schemeClr val="bg2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Aged</a:t>
            </a:r>
            <a:r>
              <a:rPr lang="es-ES_tradnl" sz="1600" b="1" dirty="0">
                <a:solidFill>
                  <a:schemeClr val="bg2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 </a:t>
            </a:r>
            <a:r>
              <a:rPr lang="es-ES_tradnl" sz="1600" b="1" dirty="0" err="1">
                <a:solidFill>
                  <a:schemeClr val="bg2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brie</a:t>
            </a:r>
            <a:r>
              <a:rPr lang="es-ES_tradnl" sz="1600" b="1" dirty="0">
                <a:solidFill>
                  <a:schemeClr val="bg2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” </a:t>
            </a:r>
            <a:r>
              <a:rPr lang="es-ES_tradnl" sz="1600" dirty="0">
                <a:latin typeface="Calibri"/>
                <a:ea typeface="Calibri"/>
                <a:cs typeface="Calibri"/>
                <a:sym typeface="Calibri"/>
              </a:rPr>
              <a:t>incrementa su </a:t>
            </a:r>
            <a:r>
              <a:rPr lang="es-ES_tradnl" sz="1600" dirty="0" err="1">
                <a:latin typeface="Calibri"/>
                <a:ea typeface="Calibri"/>
                <a:cs typeface="Calibri"/>
                <a:sym typeface="Calibri"/>
              </a:rPr>
              <a:t>quality</a:t>
            </a:r>
            <a:r>
              <a:rPr lang="es-ES_tradnl" sz="1600" dirty="0">
                <a:latin typeface="Calibri"/>
                <a:ea typeface="Calibri"/>
                <a:cs typeface="Calibri"/>
                <a:sym typeface="Calibri"/>
              </a:rPr>
              <a:t> a medida que se pone viejo</a:t>
            </a:r>
          </a:p>
          <a:p>
            <a:pPr marL="714375" lvl="6" indent="-285750">
              <a:spcBef>
                <a:spcPts val="400"/>
              </a:spcBef>
              <a:buFont typeface="Arial" panose="020B0604020202020204" pitchFamily="34" charset="0"/>
              <a:buChar char="•"/>
              <a:tabLst>
                <a:tab pos="360363" algn="l"/>
              </a:tabLst>
            </a:pPr>
            <a:r>
              <a:rPr lang="es-ES_tradnl" sz="1600" dirty="0">
                <a:latin typeface="Calibri"/>
                <a:ea typeface="Calibri"/>
                <a:cs typeface="Calibri"/>
                <a:sym typeface="Calibri"/>
              </a:rPr>
              <a:t>Su </a:t>
            </a:r>
            <a:r>
              <a:rPr lang="es-ES_tradnl" sz="1600" dirty="0" err="1">
                <a:latin typeface="Calibri"/>
                <a:ea typeface="Calibri"/>
                <a:cs typeface="Calibri"/>
                <a:sym typeface="Calibri"/>
              </a:rPr>
              <a:t>quality</a:t>
            </a:r>
            <a:r>
              <a:rPr lang="es-ES_tradnl" sz="1600" dirty="0">
                <a:latin typeface="Calibri"/>
                <a:ea typeface="Calibri"/>
                <a:cs typeface="Calibri"/>
                <a:sym typeface="Calibri"/>
              </a:rPr>
              <a:t> aumenta en 1 unidad cada día</a:t>
            </a:r>
          </a:p>
          <a:p>
            <a:pPr marL="714375" indent="-285750">
              <a:spcBef>
                <a:spcPts val="400"/>
              </a:spcBef>
              <a:buFont typeface="Arial" panose="020B0604020202020204" pitchFamily="34" charset="0"/>
              <a:buChar char="•"/>
              <a:tabLst>
                <a:tab pos="360363" algn="l"/>
              </a:tabLst>
            </a:pPr>
            <a:r>
              <a:rPr lang="es-ES_tradnl" sz="1600" dirty="0">
                <a:latin typeface="Calibri"/>
                <a:ea typeface="Calibri"/>
                <a:cs typeface="Calibri"/>
                <a:sym typeface="Calibri"/>
              </a:rPr>
              <a:t>Cuando caduca su </a:t>
            </a:r>
            <a:r>
              <a:rPr lang="es-ES_tradnl" sz="1600" dirty="0" err="1">
                <a:latin typeface="Calibri"/>
                <a:ea typeface="Calibri"/>
                <a:cs typeface="Calibri"/>
                <a:sym typeface="Calibri"/>
              </a:rPr>
              <a:t>quality</a:t>
            </a:r>
            <a:r>
              <a:rPr lang="es-ES_tradnl" sz="1600" dirty="0">
                <a:latin typeface="Calibri"/>
                <a:ea typeface="Calibri"/>
                <a:cs typeface="Calibri"/>
                <a:sym typeface="Calibri"/>
              </a:rPr>
              <a:t> aumenta 2 unidades por día</a:t>
            </a:r>
          </a:p>
          <a:p>
            <a:pPr marL="285750" indent="-285750">
              <a:spcBef>
                <a:spcPts val="400"/>
              </a:spcBef>
              <a:buFont typeface="Arial" panose="020B0604020202020204" pitchFamily="34" charset="0"/>
              <a:buChar char="•"/>
              <a:tabLst>
                <a:tab pos="360363" algn="l"/>
              </a:tabLst>
            </a:pPr>
            <a:r>
              <a:rPr lang="es-ES_tradnl" sz="1600" dirty="0">
                <a:latin typeface="Calibri"/>
                <a:ea typeface="Calibri"/>
                <a:cs typeface="Calibri"/>
                <a:sym typeface="Calibri"/>
              </a:rPr>
              <a:t>El artículo </a:t>
            </a:r>
            <a:r>
              <a:rPr lang="es-ES_tradnl" sz="1600" b="1" dirty="0">
                <a:solidFill>
                  <a:schemeClr val="bg2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”Sulfuras, Hand of </a:t>
            </a:r>
            <a:r>
              <a:rPr lang="es-ES_tradnl" sz="1600" b="1" dirty="0" err="1">
                <a:solidFill>
                  <a:schemeClr val="bg2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Ragnaros</a:t>
            </a:r>
            <a:r>
              <a:rPr lang="es-ES_tradnl" sz="1600" b="1" dirty="0">
                <a:solidFill>
                  <a:schemeClr val="bg2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”</a:t>
            </a:r>
            <a:r>
              <a:rPr lang="es-ES_tradnl" sz="1600" dirty="0">
                <a:latin typeface="Calibri"/>
                <a:ea typeface="Calibri"/>
                <a:cs typeface="Calibri"/>
                <a:sym typeface="Calibri"/>
              </a:rPr>
              <a:t>, siendo un artículo legendario, no modifica su </a:t>
            </a:r>
            <a:r>
              <a:rPr lang="es-ES_tradnl" sz="1600" dirty="0" err="1">
                <a:latin typeface="Calibri"/>
                <a:ea typeface="Calibri"/>
                <a:cs typeface="Calibri"/>
                <a:sym typeface="Calibri"/>
              </a:rPr>
              <a:t>sellIn</a:t>
            </a:r>
            <a:r>
              <a:rPr lang="es-ES_tradnl" sz="1600" dirty="0">
                <a:latin typeface="Calibri"/>
                <a:ea typeface="Calibri"/>
                <a:cs typeface="Calibri"/>
                <a:sym typeface="Calibri"/>
              </a:rPr>
              <a:t> ni degrada su </a:t>
            </a:r>
            <a:r>
              <a:rPr lang="es-ES_tradnl" sz="1600" dirty="0" err="1">
                <a:latin typeface="Calibri"/>
                <a:ea typeface="Calibri"/>
                <a:cs typeface="Calibri"/>
                <a:sym typeface="Calibri"/>
              </a:rPr>
              <a:t>quality</a:t>
            </a:r>
            <a:endParaRPr lang="es-ES_tradnl" sz="1600" dirty="0"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spcBef>
                <a:spcPts val="400"/>
              </a:spcBef>
              <a:buFont typeface="Arial" panose="020B0604020202020204" pitchFamily="34" charset="0"/>
              <a:buChar char="•"/>
              <a:tabLst>
                <a:tab pos="360363" algn="l"/>
              </a:tabLst>
            </a:pPr>
            <a:r>
              <a:rPr lang="es-ES_tradnl" sz="1600" dirty="0">
                <a:latin typeface="Calibri"/>
                <a:ea typeface="Calibri"/>
                <a:cs typeface="Calibri"/>
                <a:sym typeface="Calibri"/>
              </a:rPr>
              <a:t>El artículo </a:t>
            </a:r>
            <a:r>
              <a:rPr lang="es-ES_tradnl" sz="1600" b="1" dirty="0">
                <a:solidFill>
                  <a:schemeClr val="bg2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”Backstage</a:t>
            </a:r>
            <a:r>
              <a:rPr lang="es-ES_tradnl" sz="16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_tradnl" sz="1600" b="1" dirty="0" err="1">
                <a:solidFill>
                  <a:schemeClr val="bg2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Passes</a:t>
            </a:r>
            <a:r>
              <a:rPr lang="es-ES_tradnl" sz="1600" b="1" dirty="0">
                <a:solidFill>
                  <a:schemeClr val="bg2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”</a:t>
            </a:r>
            <a:r>
              <a:rPr lang="es-ES_tradnl" sz="1600" dirty="0">
                <a:latin typeface="Calibri"/>
                <a:ea typeface="Calibri"/>
                <a:cs typeface="Calibri"/>
                <a:sym typeface="Calibri"/>
              </a:rPr>
              <a:t>, como el queso </a:t>
            </a:r>
            <a:r>
              <a:rPr lang="es-ES_tradnl" sz="1600" dirty="0" err="1">
                <a:latin typeface="Calibri"/>
                <a:ea typeface="Calibri"/>
                <a:cs typeface="Calibri"/>
                <a:sym typeface="Calibri"/>
              </a:rPr>
              <a:t>brie</a:t>
            </a:r>
            <a:r>
              <a:rPr lang="es-ES_tradnl" sz="1600" dirty="0">
                <a:latin typeface="Calibri"/>
                <a:ea typeface="Calibri"/>
                <a:cs typeface="Calibri"/>
                <a:sym typeface="Calibri"/>
              </a:rPr>
              <a:t>, incrementa su </a:t>
            </a:r>
            <a:r>
              <a:rPr lang="es-ES_tradnl" sz="1600" dirty="0" err="1">
                <a:latin typeface="Calibri"/>
                <a:ea typeface="Calibri"/>
                <a:cs typeface="Calibri"/>
                <a:sym typeface="Calibri"/>
              </a:rPr>
              <a:t>quality</a:t>
            </a:r>
            <a:r>
              <a:rPr lang="es-ES_tradnl" sz="1600" dirty="0">
                <a:latin typeface="Calibri"/>
                <a:ea typeface="Calibri"/>
                <a:cs typeface="Calibri"/>
                <a:sym typeface="Calibri"/>
              </a:rPr>
              <a:t> a medida que </a:t>
            </a:r>
            <a:r>
              <a:rPr lang="es-ES_tradnl" sz="1600" dirty="0" err="1">
                <a:latin typeface="Calibri"/>
                <a:ea typeface="Calibri"/>
                <a:cs typeface="Calibri"/>
                <a:sym typeface="Calibri"/>
              </a:rPr>
              <a:t>sellIn</a:t>
            </a:r>
            <a:r>
              <a:rPr lang="es-ES_tradnl" sz="1600" b="1" dirty="0">
                <a:solidFill>
                  <a:schemeClr val="bg2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 </a:t>
            </a:r>
            <a:r>
              <a:rPr lang="es-ES_tradnl" sz="1600" dirty="0">
                <a:latin typeface="Calibri"/>
                <a:ea typeface="Calibri"/>
                <a:cs typeface="Calibri"/>
                <a:sym typeface="Calibri"/>
              </a:rPr>
              <a:t>se aproxima</a:t>
            </a:r>
          </a:p>
          <a:p>
            <a:pPr marL="714375" lvl="1" indent="-285750">
              <a:spcBef>
                <a:spcPts val="400"/>
              </a:spcBef>
              <a:buFont typeface="Arial" panose="020B0604020202020204" pitchFamily="34" charset="0"/>
              <a:buChar char="•"/>
              <a:tabLst>
                <a:tab pos="360363" algn="l"/>
              </a:tabLst>
            </a:pPr>
            <a:r>
              <a:rPr lang="es-ES_tradnl" sz="1600" dirty="0">
                <a:latin typeface="Calibri"/>
                <a:ea typeface="Calibri"/>
                <a:cs typeface="Calibri"/>
                <a:sym typeface="Calibri"/>
              </a:rPr>
              <a:t>si faltan 10 días o menos para el concierto, </a:t>
            </a:r>
            <a:r>
              <a:rPr lang="es-ES_tradnl" sz="1600" dirty="0" err="1">
                <a:latin typeface="Calibri"/>
                <a:ea typeface="Calibri"/>
                <a:cs typeface="Calibri"/>
                <a:sym typeface="Calibri"/>
              </a:rPr>
              <a:t>quality</a:t>
            </a:r>
            <a:r>
              <a:rPr lang="es-ES_tradnl" sz="1600" dirty="0">
                <a:latin typeface="Calibri"/>
                <a:ea typeface="Calibri"/>
                <a:cs typeface="Calibri"/>
                <a:sym typeface="Calibri"/>
              </a:rPr>
              <a:t> se incrementa en 2 unidades</a:t>
            </a:r>
          </a:p>
          <a:p>
            <a:pPr marL="714375" indent="-285750">
              <a:spcBef>
                <a:spcPts val="400"/>
              </a:spcBef>
              <a:buFont typeface="Arial" panose="020B0604020202020204" pitchFamily="34" charset="0"/>
              <a:buChar char="•"/>
              <a:tabLst>
                <a:tab pos="360363" algn="l"/>
              </a:tabLst>
            </a:pPr>
            <a:r>
              <a:rPr lang="es-ES_tradnl" sz="1600" dirty="0">
                <a:latin typeface="Calibri"/>
                <a:ea typeface="Calibri"/>
                <a:cs typeface="Calibri"/>
                <a:sym typeface="Calibri"/>
              </a:rPr>
              <a:t>si faltan 5 días o menos, </a:t>
            </a:r>
            <a:r>
              <a:rPr lang="es-ES_tradnl" sz="1600" dirty="0" err="1">
                <a:latin typeface="Calibri"/>
                <a:ea typeface="Calibri"/>
                <a:cs typeface="Calibri"/>
                <a:sym typeface="Calibri"/>
              </a:rPr>
              <a:t>quality</a:t>
            </a:r>
            <a:r>
              <a:rPr lang="es-ES_tradnl" sz="1600" b="1" dirty="0">
                <a:solidFill>
                  <a:schemeClr val="bg2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 </a:t>
            </a:r>
            <a:r>
              <a:rPr lang="es-ES_tradnl" sz="1600" dirty="0">
                <a:latin typeface="Calibri"/>
                <a:ea typeface="Calibri"/>
                <a:cs typeface="Calibri"/>
                <a:sym typeface="Calibri"/>
              </a:rPr>
              <a:t>se incrementa en 3 unidades</a:t>
            </a:r>
          </a:p>
          <a:p>
            <a:pPr marL="714375" indent="-285750">
              <a:spcBef>
                <a:spcPts val="400"/>
              </a:spcBef>
              <a:buFont typeface="Arial" panose="020B0604020202020204" pitchFamily="34" charset="0"/>
              <a:buChar char="•"/>
              <a:tabLst>
                <a:tab pos="360363" algn="l"/>
              </a:tabLst>
            </a:pPr>
            <a:r>
              <a:rPr lang="es-ES_tradnl" sz="1600" dirty="0">
                <a:latin typeface="Calibri"/>
                <a:ea typeface="Calibri"/>
                <a:cs typeface="Calibri"/>
                <a:sym typeface="Calibri"/>
              </a:rPr>
              <a:t>Al vencimiento del </a:t>
            </a:r>
            <a:r>
              <a:rPr lang="es-ES_tradnl" sz="1600" dirty="0" err="1">
                <a:latin typeface="Calibri"/>
                <a:ea typeface="Calibri"/>
                <a:cs typeface="Calibri"/>
                <a:sym typeface="Calibri"/>
              </a:rPr>
              <a:t>sellIn</a:t>
            </a:r>
            <a:r>
              <a:rPr lang="es-ES_tradnl" sz="1600" b="1" dirty="0">
                <a:solidFill>
                  <a:schemeClr val="bg2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 </a:t>
            </a:r>
            <a:r>
              <a:rPr lang="es-ES_tradnl" sz="1600" dirty="0">
                <a:latin typeface="Calibri"/>
                <a:ea typeface="Calibri"/>
                <a:cs typeface="Calibri"/>
                <a:sym typeface="Calibri"/>
              </a:rPr>
              <a:t>su</a:t>
            </a:r>
            <a:r>
              <a:rPr lang="es-ES_tradnl" sz="1600" b="1" dirty="0">
                <a:solidFill>
                  <a:schemeClr val="bg2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 </a:t>
            </a:r>
            <a:r>
              <a:rPr lang="es-ES_tradnl" sz="1600" dirty="0" err="1">
                <a:latin typeface="Calibri"/>
                <a:ea typeface="Calibri"/>
                <a:cs typeface="Calibri"/>
                <a:sym typeface="Calibri"/>
              </a:rPr>
              <a:t>quality</a:t>
            </a:r>
            <a:r>
              <a:rPr lang="es-ES_tradnl" sz="1600" b="1" dirty="0">
                <a:solidFill>
                  <a:schemeClr val="bg2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 </a:t>
            </a:r>
            <a:r>
              <a:rPr lang="es-ES_tradnl" sz="1600" dirty="0">
                <a:latin typeface="Calibri"/>
                <a:ea typeface="Calibri"/>
                <a:cs typeface="Calibri"/>
                <a:sym typeface="Calibri"/>
              </a:rPr>
              <a:t>cae a 0</a:t>
            </a:r>
            <a:endParaRPr lang="es-ES" sz="1600" dirty="0">
              <a:highlight>
                <a:srgbClr val="C0C0C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1526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457200" y="205976"/>
            <a:ext cx="8229600" cy="51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l">
              <a:buSzPct val="25000"/>
            </a:pPr>
            <a:r>
              <a:rPr lang="es" sz="3200" b="1" dirty="0">
                <a:solidFill>
                  <a:srgbClr val="00B0F0"/>
                </a:solidFill>
              </a:rPr>
              <a:t>Gilded Rose </a:t>
            </a:r>
            <a:r>
              <a:rPr lang="es" sz="2000" dirty="0">
                <a:solidFill>
                  <a:srgbClr val="00B0F0"/>
                </a:solidFill>
              </a:rPr>
              <a:t>(Enunciado)</a:t>
            </a:r>
            <a:endParaRPr lang="es" sz="1200" dirty="0">
              <a:solidFill>
                <a:srgbClr val="00B0F0"/>
              </a:solidFill>
            </a:endParaRPr>
          </a:p>
        </p:txBody>
      </p:sp>
      <p:sp>
        <p:nvSpPr>
          <p:cNvPr id="196" name="Shape 196"/>
          <p:cNvSpPr txBox="1"/>
          <p:nvPr/>
        </p:nvSpPr>
        <p:spPr>
          <a:xfrm>
            <a:off x="457200" y="970600"/>
            <a:ext cx="8229600" cy="39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just">
              <a:spcBef>
                <a:spcPts val="400"/>
              </a:spcBef>
              <a:tabLst>
                <a:tab pos="360363" algn="l"/>
              </a:tabLst>
            </a:pPr>
            <a:r>
              <a:rPr lang="es" sz="1800" b="1" dirty="0">
                <a:latin typeface="Calibri"/>
                <a:ea typeface="Calibri"/>
                <a:cs typeface="Calibri"/>
                <a:sym typeface="Calibri"/>
              </a:rPr>
              <a:t>Requerimiento</a:t>
            </a:r>
          </a:p>
          <a:p>
            <a:pPr algn="just">
              <a:lnSpc>
                <a:spcPct val="90000"/>
              </a:lnSpc>
              <a:tabLst>
                <a:tab pos="360363" algn="l"/>
              </a:tabLst>
            </a:pPr>
            <a:r>
              <a:rPr lang="es-ES" sz="1600" dirty="0">
                <a:latin typeface="Calibri"/>
                <a:ea typeface="Calibri"/>
                <a:cs typeface="Calibri"/>
                <a:sym typeface="Calibri"/>
              </a:rPr>
              <a:t>Hace poco contratamos a un proveedor de artículos conjurados mágicamente y por tanto necesitamos una ampliación de nuestra aplicación.</a:t>
            </a:r>
          </a:p>
          <a:p>
            <a:pPr algn="just">
              <a:lnSpc>
                <a:spcPct val="90000"/>
              </a:lnSpc>
              <a:tabLst>
                <a:tab pos="360363" algn="l"/>
              </a:tabLst>
            </a:pPr>
            <a:endParaRPr lang="es-ES" sz="1600" dirty="0"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360363" algn="l"/>
              </a:tabLst>
            </a:pPr>
            <a:r>
              <a:rPr lang="es-ES" sz="1600" dirty="0">
                <a:latin typeface="Calibri"/>
                <a:ea typeface="Calibri"/>
                <a:cs typeface="Calibri"/>
                <a:sym typeface="Calibri"/>
              </a:rPr>
              <a:t>Los artículos </a:t>
            </a:r>
            <a:r>
              <a:rPr lang="es-ES_tradnl" sz="1600" b="1" dirty="0">
                <a:solidFill>
                  <a:schemeClr val="bg2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”</a:t>
            </a:r>
            <a:r>
              <a:rPr lang="es-ES" sz="1600" b="1" dirty="0" err="1">
                <a:solidFill>
                  <a:schemeClr val="bg2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Conjured</a:t>
            </a:r>
            <a:r>
              <a:rPr lang="es-ES_tradnl" sz="1600" b="1" dirty="0">
                <a:solidFill>
                  <a:schemeClr val="bg2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”</a:t>
            </a:r>
            <a:r>
              <a:rPr lang="es-ES" sz="1600" dirty="0">
                <a:latin typeface="Calibri"/>
                <a:ea typeface="Calibri"/>
                <a:cs typeface="Calibri"/>
                <a:sym typeface="Calibri"/>
              </a:rPr>
              <a:t> degradan su calidad 2 unidades al día.</a:t>
            </a:r>
          </a:p>
          <a:p>
            <a:pPr algn="just">
              <a:lnSpc>
                <a:spcPct val="90000"/>
              </a:lnSpc>
              <a:tabLst>
                <a:tab pos="360363" algn="l"/>
              </a:tabLst>
            </a:pPr>
            <a:endParaRPr lang="es-ES" sz="18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lnSpc>
                <a:spcPct val="90000"/>
              </a:lnSpc>
              <a:tabLst>
                <a:tab pos="360363" algn="l"/>
              </a:tabLst>
            </a:pPr>
            <a:endParaRPr lang="es-ES" sz="18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lnSpc>
                <a:spcPct val="90000"/>
              </a:lnSpc>
              <a:tabLst>
                <a:tab pos="360363" algn="l"/>
              </a:tabLst>
            </a:pPr>
            <a:r>
              <a:rPr lang="es-ES_tradnl" sz="1600" dirty="0">
                <a:latin typeface="Calibri"/>
                <a:ea typeface="Calibri"/>
                <a:cs typeface="Calibri"/>
                <a:sym typeface="Calibri"/>
              </a:rPr>
              <a:t>Siéntete libre de realizar cualquier cambio al método </a:t>
            </a:r>
            <a:r>
              <a:rPr lang="es-ES_tradnl" sz="1600" dirty="0" err="1"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rPr>
              <a:t>updateQuality</a:t>
            </a:r>
            <a:r>
              <a:rPr lang="es-ES_tradnl" sz="1600" dirty="0">
                <a:latin typeface="Calibri"/>
                <a:ea typeface="Calibri"/>
                <a:cs typeface="Calibri"/>
                <a:sym typeface="Calibri"/>
              </a:rPr>
              <a:t> y agregar el código que sea necesario, mientras que todo siga funcionando correctamente.</a:t>
            </a:r>
          </a:p>
          <a:p>
            <a:pPr algn="just">
              <a:lnSpc>
                <a:spcPct val="90000"/>
              </a:lnSpc>
              <a:tabLst>
                <a:tab pos="360363" algn="l"/>
              </a:tabLst>
            </a:pPr>
            <a:endParaRPr lang="es-ES_tradnl" sz="1600" dirty="0"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lnSpc>
                <a:spcPct val="90000"/>
              </a:lnSpc>
              <a:tabLst>
                <a:tab pos="360363" algn="l"/>
              </a:tabLst>
            </a:pPr>
            <a:endParaRPr lang="es-ES_tradnl" sz="1600" dirty="0"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lnSpc>
                <a:spcPct val="90000"/>
              </a:lnSpc>
              <a:tabLst>
                <a:tab pos="360363" algn="l"/>
              </a:tabLst>
            </a:pPr>
            <a:r>
              <a:rPr lang="es-ES_tradnl" sz="1600" dirty="0">
                <a:latin typeface="Calibri"/>
                <a:ea typeface="Calibri"/>
                <a:cs typeface="Calibri"/>
                <a:sym typeface="Calibri"/>
              </a:rPr>
              <a:t>Sin embargo, no alteres el objeto </a:t>
            </a:r>
            <a:r>
              <a:rPr lang="es-ES_tradnl" sz="1600" dirty="0" err="1"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rPr>
              <a:t>Item</a:t>
            </a:r>
            <a:r>
              <a:rPr lang="es-ES_tradnl" sz="1600" dirty="0">
                <a:latin typeface="Calibri"/>
                <a:ea typeface="Calibri"/>
                <a:cs typeface="Calibri"/>
                <a:sym typeface="Calibri"/>
              </a:rPr>
              <a:t> ni sus propiedades ya que pertenecen</a:t>
            </a:r>
          </a:p>
          <a:p>
            <a:pPr algn="just">
              <a:lnSpc>
                <a:spcPct val="90000"/>
              </a:lnSpc>
              <a:tabLst>
                <a:tab pos="360363" algn="l"/>
              </a:tabLst>
            </a:pPr>
            <a:r>
              <a:rPr lang="es-ES_tradnl" sz="1600" dirty="0">
                <a:latin typeface="Calibri"/>
                <a:ea typeface="Calibri"/>
                <a:cs typeface="Calibri"/>
                <a:sym typeface="Calibri"/>
              </a:rPr>
              <a:t>al </a:t>
            </a:r>
            <a:r>
              <a:rPr lang="es-ES_tradnl" sz="1600" dirty="0" err="1">
                <a:latin typeface="Calibri"/>
                <a:ea typeface="Calibri"/>
                <a:cs typeface="Calibri"/>
                <a:sym typeface="Calibri"/>
              </a:rPr>
              <a:t>goblin</a:t>
            </a:r>
            <a:r>
              <a:rPr lang="es-ES_tradnl" sz="1600" dirty="0">
                <a:latin typeface="Calibri"/>
                <a:ea typeface="Calibri"/>
                <a:cs typeface="Calibri"/>
                <a:sym typeface="Calibri"/>
              </a:rPr>
              <a:t> que está en ese rincón, que en un ataque de ira te puede liquidar </a:t>
            </a:r>
          </a:p>
          <a:p>
            <a:pPr algn="just">
              <a:lnSpc>
                <a:spcPct val="90000"/>
              </a:lnSpc>
              <a:tabLst>
                <a:tab pos="360363" algn="l"/>
              </a:tabLst>
            </a:pPr>
            <a:r>
              <a:rPr lang="es-ES_tradnl" sz="1600" dirty="0">
                <a:latin typeface="Calibri"/>
                <a:ea typeface="Calibri"/>
                <a:cs typeface="Calibri"/>
                <a:sym typeface="Calibri"/>
              </a:rPr>
              <a:t>de un golpe.</a:t>
            </a:r>
          </a:p>
        </p:txBody>
      </p:sp>
      <p:pic>
        <p:nvPicPr>
          <p:cNvPr id="2050" name="Picture 2" descr="https://pathfinderwiki.com/mediawiki/images/thumb/c/c0/Chuffy_Lickwound.jpg/250px-Chuffy_Lickwoun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236296" y="3147814"/>
            <a:ext cx="1689696" cy="181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566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Shape 233" descr="Logotype-Vertica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1001" y="1331574"/>
            <a:ext cx="3070549" cy="2480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eneric slides">
  <a:themeElements>
    <a:clrScheme name="Custom 2">
      <a:dk1>
        <a:srgbClr val="7F7F7F"/>
      </a:dk1>
      <a:lt1>
        <a:srgbClr val="FFFFFF"/>
      </a:lt1>
      <a:dk2>
        <a:srgbClr val="D8D8D8"/>
      </a:dk2>
      <a:lt2>
        <a:srgbClr val="FFFFFF"/>
      </a:lt2>
      <a:accent1>
        <a:srgbClr val="0098CC"/>
      </a:accent1>
      <a:accent2>
        <a:srgbClr val="00488D"/>
      </a:accent2>
      <a:accent3>
        <a:srgbClr val="007DCC"/>
      </a:accent3>
      <a:accent4>
        <a:srgbClr val="205867"/>
      </a:accent4>
      <a:accent5>
        <a:srgbClr val="31859B"/>
      </a:accent5>
      <a:accent6>
        <a:srgbClr val="92CDDC"/>
      </a:accent6>
      <a:hlink>
        <a:srgbClr val="B7DDE8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1022</TotalTime>
  <Words>464</Words>
  <Application>Microsoft Office PowerPoint</Application>
  <PresentationFormat>On-screen Show (16:9)</PresentationFormat>
  <Paragraphs>43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Courier New</vt:lpstr>
      <vt:lpstr>Office Theme</vt:lpstr>
      <vt:lpstr>Generic slides</vt:lpstr>
      <vt:lpstr>PowerPoint Presentation</vt:lpstr>
      <vt:lpstr>Práctica</vt:lpstr>
      <vt:lpstr>Gilded Rose (Enunciado)</vt:lpstr>
      <vt:lpstr>Gilded Rose (Enunciado)</vt:lpstr>
      <vt:lpstr>Gilded Rose (Enunciado)</vt:lpstr>
      <vt:lpstr>Gilded Rose (Enunciado)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cp:lastModifiedBy>Jimenez Martinez, Pablo</cp:lastModifiedBy>
  <cp:revision>75</cp:revision>
  <dcterms:modified xsi:type="dcterms:W3CDTF">2017-11-13T07:21:32Z</dcterms:modified>
</cp:coreProperties>
</file>