
<file path=[Content_Types].xml><?xml version="1.0" encoding="utf-8"?>
<Types xmlns="http://schemas.openxmlformats.org/package/2006/content-types">
  <Override PartName="/ppt/slideMasters/slideMaster2.xml" ContentType="application/vnd.openxmlformats-officedocument.presentationml.slideMaster+xml"/>
  <Override PartName="/ppt/slides/slide5.xml" ContentType="application/vnd.openxmlformats-officedocument.presentationml.slide+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71" r:id="rId2"/>
  </p:sldMasterIdLst>
  <p:notesMasterIdLst>
    <p:notesMasterId r:id="rId8"/>
  </p:notesMasterIdLst>
  <p:handoutMasterIdLst>
    <p:handoutMasterId r:id="rId9"/>
  </p:handoutMasterIdLst>
  <p:sldIdLst>
    <p:sldId id="538" r:id="rId3"/>
    <p:sldId id="558" r:id="rId4"/>
    <p:sldId id="559" r:id="rId5"/>
    <p:sldId id="560" r:id="rId6"/>
    <p:sldId id="557" r:id="rId7"/>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304C"/>
    <a:srgbClr val="C7FF17"/>
    <a:srgbClr val="2B0A3D"/>
    <a:srgbClr val="0070AD"/>
    <a:srgbClr val="E6E7E7"/>
    <a:srgbClr val="12ABDB"/>
    <a:srgbClr val="300B48"/>
    <a:srgbClr val="D9D9D9"/>
    <a:srgbClr val="95E616"/>
    <a:srgbClr val="FF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20" autoAdjust="0"/>
    <p:restoredTop sz="96215" autoAdjust="0"/>
  </p:normalViewPr>
  <p:slideViewPr>
    <p:cSldViewPr>
      <p:cViewPr varScale="1">
        <p:scale>
          <a:sx n="101" d="100"/>
          <a:sy n="101" d="100"/>
        </p:scale>
        <p:origin x="-96" y="-234"/>
      </p:cViewPr>
      <p:guideLst>
        <p:guide orient="horz" pos="2160"/>
        <p:guide pos="3840"/>
      </p:guideLst>
    </p:cSldViewPr>
  </p:slideViewPr>
  <p:outlineViewPr>
    <p:cViewPr>
      <p:scale>
        <a:sx n="33" d="100"/>
        <a:sy n="33" d="100"/>
      </p:scale>
      <p:origin x="0" y="-58590"/>
    </p:cViewPr>
  </p:outlineViewPr>
  <p:notesTextViewPr>
    <p:cViewPr>
      <p:scale>
        <a:sx n="3" d="2"/>
        <a:sy n="3" d="2"/>
      </p:scale>
      <p:origin x="0" y="0"/>
    </p:cViewPr>
  </p:notesTextViewPr>
  <p:sorterViewPr>
    <p:cViewPr varScale="1">
      <p:scale>
        <a:sx n="100" d="100"/>
        <a:sy n="100" d="100"/>
      </p:scale>
      <p:origin x="0" y="0"/>
    </p:cViewPr>
  </p:sorterViewPr>
  <p:notesViewPr>
    <p:cSldViewPr>
      <p:cViewPr varScale="1">
        <p:scale>
          <a:sx n="59" d="100"/>
          <a:sy n="59" d="100"/>
        </p:scale>
        <p:origin x="2069" y="62"/>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a:extLst>
              <a:ext uri="{FF2B5EF4-FFF2-40B4-BE49-F238E27FC236}">
                <a16:creationId xmlns:a16="http://schemas.microsoft.com/office/drawing/2014/main" xmlns=""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mtClean="0"/>
              <a:pPr/>
              <a:t>13-12-2017</a:t>
            </a:fld>
            <a:endParaRPr lang="pt-PT"/>
          </a:p>
        </p:txBody>
      </p:sp>
      <p:sp>
        <p:nvSpPr>
          <p:cNvPr id="4" name="Footer Placeholder 3">
            <a:extLst>
              <a:ext uri="{FF2B5EF4-FFF2-40B4-BE49-F238E27FC236}">
                <a16:creationId xmlns:a16="http://schemas.microsoft.com/office/drawing/2014/main" xmlns=""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5" name="Slide Number Placeholder 4">
            <a:extLst>
              <a:ext uri="{FF2B5EF4-FFF2-40B4-BE49-F238E27FC236}">
                <a16:creationId xmlns:a16="http://schemas.microsoft.com/office/drawing/2014/main" xmlns=""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mtClean="0"/>
              <a:pPr/>
              <a:t>‹Nº›</a:t>
            </a:fld>
            <a:endParaRPr lang="pt-PT"/>
          </a:p>
        </p:txBody>
      </p:sp>
    </p:spTree>
    <p:extLst>
      <p:ext uri="{BB962C8B-B14F-4D97-AF65-F5344CB8AC3E}">
        <p14:creationId xmlns:p14="http://schemas.microsoft.com/office/powerpoint/2010/main" xmlns=""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dirty="0"/>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35B8F7-DAC4-4931-8AED-4356A8B2FD64}" type="datetimeFigureOut">
              <a:rPr lang="pt-BR" smtClean="0"/>
              <a:pPr/>
              <a:t>13/12/2017</a:t>
            </a:fld>
            <a:endParaRPr lang="pt-BR" dirty="0"/>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dirty="0"/>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dirty="0"/>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696B5C-12A0-4042-B4D0-BD3B9A4F58C6}" type="slidenum">
              <a:rPr lang="pt-BR" smtClean="0"/>
              <a:pPr/>
              <a:t>‹Nº›</a:t>
            </a:fld>
            <a:endParaRPr lang="pt-BR" dirty="0"/>
          </a:p>
        </p:txBody>
      </p:sp>
    </p:spTree>
    <p:extLst>
      <p:ext uri="{BB962C8B-B14F-4D97-AF65-F5344CB8AC3E}">
        <p14:creationId xmlns:p14="http://schemas.microsoft.com/office/powerpoint/2010/main" xmlns=""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1</a:t>
            </a:fld>
            <a:endParaRPr lang="pt-BR" dirty="0"/>
          </a:p>
        </p:txBody>
      </p:sp>
    </p:spTree>
    <p:extLst>
      <p:ext uri="{BB962C8B-B14F-4D97-AF65-F5344CB8AC3E}">
        <p14:creationId xmlns:p14="http://schemas.microsoft.com/office/powerpoint/2010/main" xmlns="" val="430073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364604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6292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41631689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5" Type="http://schemas.openxmlformats.org/officeDocument/2006/relationships/image" Target="../media/image9.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 Id="rId14" Type="http://schemas.openxmlformats.org/officeDocument/2006/relationships/hyperlink" Target="http://www.capgemini.com/"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2">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17">
            <a:extLst>
              <a:ext uri="{FF2B5EF4-FFF2-40B4-BE49-F238E27FC236}">
                <a16:creationId xmlns:a16="http://schemas.microsoft.com/office/drawing/2014/main" xmlns="" id="{829BBBD1-ECF6-4131-A3B0-11EFC39DB482}"/>
              </a:ext>
            </a:extLst>
          </p:cNvPr>
          <p:cNvPicPr>
            <a:picLocks noChangeAspect="1"/>
          </p:cNvPicPr>
          <p:nvPr userDrawn="1"/>
        </p:nvPicPr>
        <p:blipFill rotWithShape="1">
          <a:blip r:embed="rId2" cstate="print">
            <a:extLst>
              <a:ext uri="{96DAC541-7B7A-43D3-8B79-37D633B846F1}">
                <asvg:svgBlip xmlns:asvg="http://schemas.microsoft.com/office/drawing/2016/SVG/main" xmlns="" r:embed="rId3"/>
              </a:ext>
            </a:extLst>
          </a:blip>
          <a:srcRect t="1" b="46599"/>
          <a:stretch/>
        </p:blipFill>
        <p:spPr>
          <a:xfrm flipH="1">
            <a:off x="3773714" y="1844825"/>
            <a:ext cx="8418286" cy="5013176"/>
          </a:xfrm>
          <a:prstGeom prst="rect">
            <a:avLst/>
          </a:prstGeom>
        </p:spPr>
      </p:pic>
      <p:pic>
        <p:nvPicPr>
          <p:cNvPr id="5" name="Graphic 9">
            <a:extLst>
              <a:ext uri="{FF2B5EF4-FFF2-40B4-BE49-F238E27FC236}">
                <a16:creationId xmlns:a16="http://schemas.microsoft.com/office/drawing/2014/main" xmlns="" id="{C3D2EC56-D17C-4A75-8178-C69397BC7353}"/>
              </a:ext>
            </a:extLst>
          </p:cNvPr>
          <p:cNvPicPr>
            <a:picLocks noChangeAspect="1"/>
          </p:cNvPicPr>
          <p:nvPr userDrawn="1"/>
        </p:nvPicPr>
        <p:blipFill>
          <a:blip r:embed="rId4" cstate="print">
            <a:extLst>
              <a:ext uri="{96DAC541-7B7A-43D3-8B79-37D633B846F1}">
                <asvg:svgBlip xmlns:asvg="http://schemas.microsoft.com/office/drawing/2016/SVG/main" xmlns="" r:embed="rId5"/>
              </a:ext>
            </a:extLst>
          </a:blip>
          <a:stretch>
            <a:fillRect/>
          </a:stretch>
        </p:blipFill>
        <p:spPr>
          <a:xfrm>
            <a:off x="407988" y="404813"/>
            <a:ext cx="2286000" cy="510013"/>
          </a:xfrm>
          <a:prstGeom prst="rect">
            <a:avLst/>
          </a:prstGeom>
        </p:spPr>
      </p:pic>
      <p:sp>
        <p:nvSpPr>
          <p:cNvPr id="14" name="Text Placeholder 13">
            <a:extLst>
              <a:ext uri="{FF2B5EF4-FFF2-40B4-BE49-F238E27FC236}">
                <a16:creationId xmlns:a16="http://schemas.microsoft.com/office/drawing/2014/main" xmlns="" id="{4252348C-45B4-48E3-B74B-8E834575C8AA}"/>
              </a:ext>
            </a:extLst>
          </p:cNvPr>
          <p:cNvSpPr>
            <a:spLocks noGrp="1"/>
          </p:cNvSpPr>
          <p:nvPr>
            <p:ph type="body" sz="quarter" idx="10" hasCustomPrompt="1"/>
          </p:nvPr>
        </p:nvSpPr>
        <p:spPr>
          <a:xfrm>
            <a:off x="6384032" y="4157668"/>
            <a:ext cx="5399981" cy="1079500"/>
          </a:xfrm>
        </p:spPr>
        <p:txBody>
          <a:bodyPr anchor="b">
            <a:normAutofit/>
          </a:bodyPr>
          <a:lstStyle>
            <a:lvl1pPr algn="r">
              <a:lnSpc>
                <a:spcPts val="3000"/>
              </a:lnSpc>
              <a:defRPr sz="2600">
                <a:solidFill>
                  <a:schemeClr val="bg1"/>
                </a:solidFill>
              </a:defRPr>
            </a:lvl1pPr>
          </a:lstStyle>
          <a:p>
            <a:pPr lvl="0"/>
            <a:r>
              <a:rPr lang="en-US" dirty="0"/>
              <a:t>Click to insert title</a:t>
            </a:r>
          </a:p>
        </p:txBody>
      </p:sp>
      <p:sp>
        <p:nvSpPr>
          <p:cNvPr id="15" name="Text Placeholder 13">
            <a:extLst>
              <a:ext uri="{FF2B5EF4-FFF2-40B4-BE49-F238E27FC236}">
                <a16:creationId xmlns:a16="http://schemas.microsoft.com/office/drawing/2014/main" xmlns="" id="{97620309-84FF-4D53-AD39-936B55216B4B}"/>
              </a:ext>
            </a:extLst>
          </p:cNvPr>
          <p:cNvSpPr>
            <a:spLocks noGrp="1"/>
          </p:cNvSpPr>
          <p:nvPr>
            <p:ph type="body" sz="quarter" idx="11" hasCustomPrompt="1"/>
          </p:nvPr>
        </p:nvSpPr>
        <p:spPr>
          <a:xfrm>
            <a:off x="6382672" y="5381481"/>
            <a:ext cx="5401341" cy="1079500"/>
          </a:xfrm>
        </p:spPr>
        <p:txBody>
          <a:bodyPr anchor="t">
            <a:normAutofit/>
          </a:bodyPr>
          <a:lstStyle>
            <a:lvl1pPr marL="0" algn="r">
              <a:lnSpc>
                <a:spcPts val="2200"/>
              </a:lnSpc>
              <a:defRPr sz="1800">
                <a:solidFill>
                  <a:schemeClr val="bg1"/>
                </a:solidFill>
              </a:defRPr>
            </a:lvl1pPr>
          </a:lstStyle>
          <a:p>
            <a:pPr marL="0" lvl="0"/>
            <a:r>
              <a:rPr lang="en-US" dirty="0"/>
              <a:t>Click to insert presenter, location, and date</a:t>
            </a:r>
          </a:p>
        </p:txBody>
      </p:sp>
    </p:spTree>
    <p:extLst>
      <p:ext uri="{BB962C8B-B14F-4D97-AF65-F5344CB8AC3E}">
        <p14:creationId xmlns:p14="http://schemas.microsoft.com/office/powerpoint/2010/main" xmlns="" val="548120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‹Nº›</a:t>
            </a:fld>
            <a:endParaRPr lang="en-US" sz="800" dirty="0">
              <a:solidFill>
                <a:prstClr val="black">
                  <a:lumMod val="50000"/>
                  <a:lumOff val="50000"/>
                </a:prstClr>
              </a:solidFill>
              <a:cs typeface="Arial" panose="020B0604020202020204" pitchFamily="34" charset="0"/>
            </a:endParaRPr>
          </a:p>
        </p:txBody>
      </p:sp>
    </p:spTree>
    <p:extLst>
      <p:ext uri="{BB962C8B-B14F-4D97-AF65-F5344CB8AC3E}">
        <p14:creationId xmlns:p14="http://schemas.microsoft.com/office/powerpoint/2010/main" xmlns="" val="3218085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5125720"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dirty="0">
                <a:solidFill>
                  <a:schemeClr val="tx1"/>
                </a:solidFill>
              </a:rPr>
              <a:t>With more than 190,000 people, Capgemini is present in over 40 countries and celebrates its 50th Anniversary year in 2017. A global leader in consulting, technology and outsourcing services, the Group reported 2016 global revenues of EUR 12.5 billion. Together with its clients, Capgemini creates and delivers business, technology and digital solutions that fit their needs, enabling them to achieve innovation and competitiveness. A deeply multicultural organization, Capgemini has developed its own way of working, </a:t>
            </a:r>
            <a:r>
              <a:rPr lang="en-US" sz="900" dirty="0">
                <a:solidFill>
                  <a:schemeClr val="accent1"/>
                </a:solidFill>
              </a:rPr>
              <a:t>the Collaborative Business Experience™</a:t>
            </a:r>
            <a:r>
              <a:rPr lang="en-US" sz="900" dirty="0">
                <a:solidFill>
                  <a:schemeClr val="tx1"/>
                </a:solidFill>
              </a:rPr>
              <a:t>, and draws on </a:t>
            </a:r>
            <a:r>
              <a:rPr lang="en-US" sz="900" dirty="0">
                <a:solidFill>
                  <a:schemeClr val="accent1"/>
                </a:solidFill>
              </a:rPr>
              <a:t>Rightshore</a:t>
            </a:r>
            <a:r>
              <a:rPr lang="en-US" sz="900" baseline="30000" dirty="0">
                <a:solidFill>
                  <a:schemeClr val="accent1"/>
                </a:solidFill>
              </a:rPr>
              <a:t>®</a:t>
            </a:r>
            <a:r>
              <a:rPr lang="en-US" sz="900" dirty="0">
                <a:solidFill>
                  <a:schemeClr val="tx1"/>
                </a:solidFill>
              </a:rPr>
              <a:t>, its worldwide delivery model.</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2017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Rectangle 26">
            <a:hlinkClick r:id="rId14"/>
          </p:cNvPr>
          <p:cNvSpPr/>
          <p:nvPr userDrawn="1"/>
        </p:nvSpPr>
        <p:spPr>
          <a:xfrm>
            <a:off x="6532245" y="4445639"/>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9" name="Picture 28"/>
          <p:cNvPicPr>
            <a:picLocks noChangeAspect="1"/>
          </p:cNvPicPr>
          <p:nvPr userDrawn="1"/>
        </p:nvPicPr>
        <p:blipFill>
          <a:blip r:embed="rId15" cstate="print">
            <a:extLst>
              <a:ext uri="{28A0092B-C50C-407E-A947-70E740481C1C}">
                <a14:useLocalDpi xmlns:a14="http://schemas.microsoft.com/office/drawing/2010/main" xmlns="" val="0"/>
              </a:ext>
            </a:extLst>
          </a:blip>
          <a:stretch>
            <a:fillRect/>
          </a:stretch>
        </p:blipFill>
        <p:spPr>
          <a:xfrm>
            <a:off x="407572" y="4434172"/>
            <a:ext cx="2560320" cy="201012"/>
          </a:xfrm>
          <a:prstGeom prst="rect">
            <a:avLst/>
          </a:prstGeom>
        </p:spPr>
      </p:pic>
    </p:spTree>
    <p:extLst>
      <p:ext uri="{BB962C8B-B14F-4D97-AF65-F5344CB8AC3E}">
        <p14:creationId xmlns:p14="http://schemas.microsoft.com/office/powerpoint/2010/main" xmlns="" val="2861388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609600" y="274637"/>
            <a:ext cx="109728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5867" b="0" i="0" u="none" strike="noStrike" cap="none">
                <a:solidFill>
                  <a:schemeClr val="dk1"/>
                </a:solidFill>
                <a:latin typeface="Calibri"/>
                <a:ea typeface="Calibri"/>
                <a:cs typeface="Calibri"/>
                <a:sym typeface="Calibri"/>
              </a:defRPr>
            </a:lvl1pPr>
            <a:lvl2pPr lvl="1" indent="0">
              <a:spcBef>
                <a:spcPts val="0"/>
              </a:spcBef>
              <a:buNone/>
              <a:defRPr sz="2400"/>
            </a:lvl2pPr>
            <a:lvl3pPr lvl="2" indent="0">
              <a:spcBef>
                <a:spcPts val="0"/>
              </a:spcBef>
              <a:buNone/>
              <a:defRPr sz="2400"/>
            </a:lvl3pPr>
            <a:lvl4pPr lvl="3" indent="0">
              <a:spcBef>
                <a:spcPts val="0"/>
              </a:spcBef>
              <a:buNone/>
              <a:defRPr sz="2400"/>
            </a:lvl4pPr>
            <a:lvl5pPr lvl="4" indent="0">
              <a:spcBef>
                <a:spcPts val="0"/>
              </a:spcBef>
              <a:buNone/>
              <a:defRPr sz="2400"/>
            </a:lvl5pPr>
            <a:lvl6pPr lvl="5" indent="0">
              <a:spcBef>
                <a:spcPts val="0"/>
              </a:spcBef>
              <a:buNone/>
              <a:defRPr sz="2400"/>
            </a:lvl6pPr>
            <a:lvl7pPr lvl="6" indent="0">
              <a:spcBef>
                <a:spcPts val="0"/>
              </a:spcBef>
              <a:buNone/>
              <a:defRPr sz="2400"/>
            </a:lvl7pPr>
            <a:lvl8pPr lvl="7" indent="0">
              <a:spcBef>
                <a:spcPts val="0"/>
              </a:spcBef>
              <a:buNone/>
              <a:defRPr sz="2400"/>
            </a:lvl8pPr>
            <a:lvl9pPr lvl="8" indent="0">
              <a:spcBef>
                <a:spcPts val="0"/>
              </a:spcBef>
              <a:buNone/>
              <a:defRPr sz="2400"/>
            </a:lvl9pPr>
          </a:lstStyle>
          <a:p>
            <a:endParaRPr/>
          </a:p>
        </p:txBody>
      </p:sp>
      <p:sp>
        <p:nvSpPr>
          <p:cNvPr id="64" name="Shape 64"/>
          <p:cNvSpPr txBox="1">
            <a:spLocks noGrp="1"/>
          </p:cNvSpPr>
          <p:nvPr>
            <p:ph type="body" idx="1"/>
          </p:nvPr>
        </p:nvSpPr>
        <p:spPr>
          <a:xfrm>
            <a:off x="609600" y="1600200"/>
            <a:ext cx="10972800" cy="4525963"/>
          </a:xfrm>
          <a:prstGeom prst="rect">
            <a:avLst/>
          </a:prstGeom>
          <a:noFill/>
          <a:ln>
            <a:noFill/>
          </a:ln>
        </p:spPr>
        <p:txBody>
          <a:bodyPr lIns="91425" tIns="91425" rIns="91425" bIns="91425" anchor="t" anchorCtr="0"/>
          <a:lstStyle>
            <a:lvl1pPr marL="457189" marR="0" lvl="0" indent="-186262" algn="l" rtl="0">
              <a:spcBef>
                <a:spcPts val="853"/>
              </a:spcBef>
              <a:buClr>
                <a:schemeClr val="dk1"/>
              </a:buClr>
              <a:buSzPct val="100000"/>
              <a:buFont typeface="Arial"/>
              <a:buChar char="•"/>
              <a:defRPr sz="4267" b="0" i="0" u="none" strike="noStrike" cap="none">
                <a:solidFill>
                  <a:schemeClr val="dk1"/>
                </a:solidFill>
                <a:latin typeface="Calibri"/>
                <a:ea typeface="Calibri"/>
                <a:cs typeface="Calibri"/>
                <a:sym typeface="Calibri"/>
              </a:defRPr>
            </a:lvl1pPr>
            <a:lvl2pPr marL="990575" marR="0" lvl="1" indent="-143930" algn="l" rtl="0">
              <a:spcBef>
                <a:spcPts val="747"/>
              </a:spcBef>
              <a:buClr>
                <a:schemeClr val="dk1"/>
              </a:buClr>
              <a:buSzPct val="100000"/>
              <a:buFont typeface="Arial"/>
              <a:buChar char="–"/>
              <a:defRPr sz="3733" b="0" i="0" u="none" strike="noStrike" cap="none">
                <a:solidFill>
                  <a:schemeClr val="dk1"/>
                </a:solidFill>
                <a:latin typeface="Calibri"/>
                <a:ea typeface="Calibri"/>
                <a:cs typeface="Calibri"/>
                <a:sym typeface="Calibri"/>
              </a:defRPr>
            </a:lvl2pPr>
            <a:lvl3pPr marL="1523962" marR="0" lvl="2" indent="-101597"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3pPr>
            <a:lvl4pPr marL="2133547" marR="0" lvl="3"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4pPr>
            <a:lvl5pPr marL="2743131" marR="0" lvl="4"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5pPr>
            <a:lvl6pPr marL="3352716" marR="0" lvl="5"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6pPr>
            <a:lvl7pPr marL="3962301" marR="0" lvl="6"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7pPr>
            <a:lvl8pPr marL="4571886" marR="0" lvl="7"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8pPr>
            <a:lvl9pPr marL="5181470" marR="0" lvl="8"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609601" y="6356350"/>
            <a:ext cx="2844799" cy="365124"/>
          </a:xfrm>
          <a:prstGeom prst="rect">
            <a:avLst/>
          </a:prstGeom>
          <a:noFill/>
          <a:ln>
            <a:noFill/>
          </a:ln>
        </p:spPr>
        <p:txBody>
          <a:bodyPr lIns="91425" tIns="91425" rIns="91425" bIns="91425" anchor="ctr" anchorCtr="0"/>
          <a:lstStyle>
            <a:lvl1pPr marL="0" marR="0" lvl="0" indent="0" algn="l" rtl="0">
              <a:spcBef>
                <a:spcPts val="0"/>
              </a:spcBef>
              <a:buNone/>
              <a:defRPr sz="1600" b="0" i="0" u="none" strike="noStrike" cap="none">
                <a:solidFill>
                  <a:srgbClr val="888888"/>
                </a:solidFill>
                <a:latin typeface="Calibri"/>
                <a:ea typeface="Calibri"/>
                <a:cs typeface="Calibri"/>
                <a:sym typeface="Calibri"/>
              </a:defRPr>
            </a:lvl1pPr>
            <a:lvl2pPr marL="609585" marR="0" lvl="1" indent="0" algn="l" rtl="0">
              <a:spcBef>
                <a:spcPts val="0"/>
              </a:spcBef>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buNone/>
              <a:defRPr sz="24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4165600" y="6356350"/>
            <a:ext cx="3860800" cy="365124"/>
          </a:xfrm>
          <a:prstGeom prst="rect">
            <a:avLst/>
          </a:prstGeom>
          <a:noFill/>
          <a:ln>
            <a:noFill/>
          </a:ln>
        </p:spPr>
        <p:txBody>
          <a:bodyPr lIns="91425" tIns="91425" rIns="91425" bIns="91425" anchor="ctr" anchorCtr="0"/>
          <a:lstStyle>
            <a:lvl1pPr marL="0" marR="0" lvl="0" indent="0" algn="ctr" rtl="0">
              <a:spcBef>
                <a:spcPts val="0"/>
              </a:spcBef>
              <a:buNone/>
              <a:defRPr sz="1600" b="0" i="0" u="none" strike="noStrike" cap="none">
                <a:solidFill>
                  <a:srgbClr val="888888"/>
                </a:solidFill>
                <a:latin typeface="Calibri"/>
                <a:ea typeface="Calibri"/>
                <a:cs typeface="Calibri"/>
                <a:sym typeface="Calibri"/>
              </a:defRPr>
            </a:lvl1pPr>
            <a:lvl2pPr marL="609585" marR="0" lvl="1" indent="0" algn="l" rtl="0">
              <a:spcBef>
                <a:spcPts val="0"/>
              </a:spcBef>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buNone/>
              <a:defRPr sz="24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8737601" y="6356350"/>
            <a:ext cx="2844799" cy="365124"/>
          </a:xfrm>
          <a:prstGeom prst="rect">
            <a:avLst/>
          </a:prstGeom>
          <a:noFill/>
          <a:ln>
            <a:noFill/>
          </a:ln>
        </p:spPr>
        <p:txBody>
          <a:bodyPr lIns="91425" tIns="45700" rIns="91425" bIns="45700" anchor="ctr" anchorCtr="0">
            <a:noAutofit/>
          </a:bodyPr>
          <a:lstStyle/>
          <a:p>
            <a:pPr algn="r">
              <a:buSzPct val="25000"/>
            </a:pPr>
            <a:fld id="{00000000-1234-1234-1234-123412341234}" type="slidenum">
              <a:rPr lang="es" sz="1600" smtClean="0">
                <a:solidFill>
                  <a:srgbClr val="888888"/>
                </a:solidFill>
                <a:latin typeface="Calibri"/>
                <a:ea typeface="Calibri"/>
                <a:cs typeface="Calibri"/>
                <a:sym typeface="Calibri"/>
              </a:rPr>
              <a:pPr algn="r">
                <a:buSzPct val="25000"/>
              </a:pPr>
              <a:t>‹Nº›</a:t>
            </a:fld>
            <a:endParaRPr lang="es" sz="16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xmlns="" val="59429064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4.svg"/><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xmlns="" id="{509B218C-0963-489A-AA77-3748FFA421C5}"/>
              </a:ext>
            </a:extLst>
          </p:cNvPr>
          <p:cNvSpPr>
            <a:spLocks noGrp="1"/>
          </p:cNvSpPr>
          <p:nvPr>
            <p:ph type="title"/>
          </p:nvPr>
        </p:nvSpPr>
        <p:spPr>
          <a:xfrm>
            <a:off x="407987" y="413387"/>
            <a:ext cx="11376025" cy="855026"/>
          </a:xfrm>
          <a:prstGeom prst="rect">
            <a:avLst/>
          </a:prstGeom>
        </p:spPr>
        <p:txBody>
          <a:bodyPr vert="horz" lIns="0" tIns="0" rIns="0" bIns="0" rtlCol="0" anchor="t">
            <a:normAutofit/>
          </a:bodyPr>
          <a:lstStyle/>
          <a:p>
            <a:r>
              <a:rPr lang="fr-FR"/>
              <a:t>Modifiez le style du titre</a:t>
            </a:r>
            <a:endParaRPr lang="pt-PT" dirty="0"/>
          </a:p>
        </p:txBody>
      </p:sp>
      <p:sp>
        <p:nvSpPr>
          <p:cNvPr id="5" name="Text Placeholder 4">
            <a:extLst>
              <a:ext uri="{FF2B5EF4-FFF2-40B4-BE49-F238E27FC236}">
                <a16:creationId xmlns:a16="http://schemas.microsoft.com/office/drawing/2014/main" xmlns="" id="{A4D17236-A440-4453-A69C-BE3728C11608}"/>
              </a:ext>
            </a:extLst>
          </p:cNvPr>
          <p:cNvSpPr>
            <a:spLocks noGrp="1"/>
          </p:cNvSpPr>
          <p:nvPr>
            <p:ph type="body" idx="1"/>
          </p:nvPr>
        </p:nvSpPr>
        <p:spPr>
          <a:xfrm>
            <a:off x="407988" y="1412875"/>
            <a:ext cx="11376024"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Tree>
    <p:extLst>
      <p:ext uri="{BB962C8B-B14F-4D97-AF65-F5344CB8AC3E}">
        <p14:creationId xmlns:p14="http://schemas.microsoft.com/office/powerpoint/2010/main" xmlns="" val="3378625389"/>
      </p:ext>
    </p:extLst>
  </p:cSld>
  <p:clrMap bg1="lt1" tx1="dk1" bg2="lt2" tx2="dk2" accent1="accent1" accent2="accent2" accent3="accent3" accent4="accent4" accent5="accent5" accent6="accent6" hlink="hlink" folHlink="folHlink"/>
  <p:sldLayoutIdLst>
    <p:sldLayoutId id="2147483790" r:id="rId1"/>
  </p:sldLayoutIdLst>
  <p:txStyles>
    <p:titleStyle>
      <a:lvl1pPr algn="l" defTabSz="914400" rtl="0" eaLnBrk="1" latinLnBrk="0" hangingPunct="1">
        <a:lnSpc>
          <a:spcPts val="3000"/>
        </a:lnSpc>
        <a:spcBef>
          <a:spcPct val="0"/>
        </a:spcBef>
        <a:buNone/>
        <a:defRPr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4065" userDrawn="1">
          <p15:clr>
            <a:srgbClr val="F26B43"/>
          </p15:clr>
        </p15:guide>
        <p15:guide id="2" pos="257" userDrawn="1">
          <p15:clr>
            <a:srgbClr val="F26B43"/>
          </p15:clr>
        </p15:guide>
        <p15:guide id="3" pos="7423" userDrawn="1">
          <p15:clr>
            <a:srgbClr val="F26B43"/>
          </p15:clr>
        </p15:guide>
        <p15:guide id="4" orient="horz" pos="25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pic>
        <p:nvPicPr>
          <p:cNvPr id="9" name="Graphic 4">
            <a:extLst>
              <a:ext uri="{FF2B5EF4-FFF2-40B4-BE49-F238E27FC236}">
                <a16:creationId xmlns:a16="http://schemas.microsoft.com/office/drawing/2014/main" xmlns="" id="{25EEA1D4-3AF7-42D7-AE97-AE404AECFAEB}"/>
              </a:ext>
            </a:extLst>
          </p:cNvPr>
          <p:cNvPicPr>
            <a:picLocks noChangeAspect="1"/>
          </p:cNvPicPr>
          <p:nvPr userDrawn="1"/>
        </p:nvPicPr>
        <p:blipFill rotWithShape="1">
          <a:blip r:embed="rId5" cstate="print">
            <a:extLst>
              <a:ext uri="{96DAC541-7B7A-43D3-8B79-37D633B846F1}">
                <asvg:svgBlip xmlns:asvg="http://schemas.microsoft.com/office/drawing/2016/SVG/main" xmlns="" r:embed="rId7"/>
              </a:ext>
            </a:extLst>
          </a:blip>
          <a:srcRect t="-5665"/>
          <a:stretch/>
        </p:blipFill>
        <p:spPr>
          <a:xfrm>
            <a:off x="11547793" y="188640"/>
            <a:ext cx="424356" cy="459624"/>
          </a:xfrm>
          <a:prstGeom prst="rect">
            <a:avLst/>
          </a:prstGeom>
        </p:spPr>
      </p:pic>
      <p:sp>
        <p:nvSpPr>
          <p:cNvPr id="13"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5" name="Rectangle 4"/>
          <p:cNvSpPr/>
          <p:nvPr userDrawn="1"/>
        </p:nvSpPr>
        <p:spPr>
          <a:xfrm>
            <a:off x="12496801" y="1590548"/>
            <a:ext cx="595070" cy="62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Capgemini Blue</a:t>
            </a:r>
          </a:p>
          <a:p>
            <a:pPr marL="171450"/>
            <a:r>
              <a:rPr lang="en-US" sz="600" dirty="0"/>
              <a:t>R 0</a:t>
            </a:r>
          </a:p>
          <a:p>
            <a:pPr marL="171450"/>
            <a:r>
              <a:rPr lang="en-US" sz="600" dirty="0"/>
              <a:t>G 112</a:t>
            </a:r>
          </a:p>
          <a:p>
            <a:pPr marL="171450"/>
            <a:r>
              <a:rPr lang="en-US" sz="600" dirty="0"/>
              <a:t>B 173</a:t>
            </a:r>
          </a:p>
        </p:txBody>
      </p:sp>
      <p:sp>
        <p:nvSpPr>
          <p:cNvPr id="6" name="Rectangle 5"/>
          <p:cNvSpPr/>
          <p:nvPr userDrawn="1"/>
        </p:nvSpPr>
        <p:spPr>
          <a:xfrm>
            <a:off x="13091871" y="1590548"/>
            <a:ext cx="595070" cy="621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Vibrant</a:t>
            </a:r>
            <a:br>
              <a:rPr lang="en-US" sz="600" b="1" dirty="0"/>
            </a:br>
            <a:r>
              <a:rPr lang="en-US" sz="600" b="1" dirty="0"/>
              <a:t>Blue</a:t>
            </a:r>
          </a:p>
          <a:p>
            <a:pPr marL="171450"/>
            <a:r>
              <a:rPr lang="en-US" sz="600" dirty="0"/>
              <a:t>R 18</a:t>
            </a:r>
          </a:p>
          <a:p>
            <a:pPr marL="171450"/>
            <a:r>
              <a:rPr lang="en-US" sz="600" dirty="0"/>
              <a:t>G 171</a:t>
            </a:r>
          </a:p>
          <a:p>
            <a:pPr marL="171450"/>
            <a:r>
              <a:rPr lang="en-US" sz="600" dirty="0"/>
              <a:t>B 219</a:t>
            </a:r>
          </a:p>
        </p:txBody>
      </p:sp>
      <p:sp>
        <p:nvSpPr>
          <p:cNvPr id="7" name="Rectangle 6"/>
          <p:cNvSpPr/>
          <p:nvPr userDrawn="1"/>
        </p:nvSpPr>
        <p:spPr>
          <a:xfrm>
            <a:off x="13686941" y="1590548"/>
            <a:ext cx="595070" cy="6213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Deep</a:t>
            </a:r>
            <a:br>
              <a:rPr lang="en-US" sz="600" b="1" dirty="0"/>
            </a:br>
            <a:r>
              <a:rPr lang="en-US" sz="600" b="1" dirty="0"/>
              <a:t>Purple</a:t>
            </a:r>
          </a:p>
          <a:p>
            <a:pPr marL="171450"/>
            <a:r>
              <a:rPr lang="en-US" sz="600" dirty="0"/>
              <a:t>R 43</a:t>
            </a:r>
          </a:p>
          <a:p>
            <a:pPr marL="171450"/>
            <a:r>
              <a:rPr lang="en-US" sz="600" dirty="0"/>
              <a:t>G 10</a:t>
            </a:r>
          </a:p>
          <a:p>
            <a:pPr marL="171450"/>
            <a:r>
              <a:rPr lang="en-US" sz="600" dirty="0"/>
              <a:t>B 61</a:t>
            </a:r>
          </a:p>
        </p:txBody>
      </p:sp>
      <p:sp>
        <p:nvSpPr>
          <p:cNvPr id="8" name="Rectangle 7"/>
          <p:cNvSpPr/>
          <p:nvPr userDrawn="1"/>
        </p:nvSpPr>
        <p:spPr>
          <a:xfrm>
            <a:off x="14282011" y="1590548"/>
            <a:ext cx="595070" cy="621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Tech</a:t>
            </a:r>
            <a:br>
              <a:rPr lang="en-US" sz="600" b="1" dirty="0"/>
            </a:br>
            <a:r>
              <a:rPr lang="en-US" sz="600" b="1" dirty="0"/>
              <a:t>Red</a:t>
            </a:r>
          </a:p>
          <a:p>
            <a:pPr marL="171450"/>
            <a:r>
              <a:rPr lang="en-US" sz="600" dirty="0"/>
              <a:t>R 255</a:t>
            </a:r>
          </a:p>
          <a:p>
            <a:pPr marL="171450"/>
            <a:r>
              <a:rPr lang="en-US" sz="600" dirty="0"/>
              <a:t>G 48</a:t>
            </a:r>
          </a:p>
          <a:p>
            <a:pPr marL="171450"/>
            <a:r>
              <a:rPr lang="en-US" sz="600" dirty="0"/>
              <a:t>B 76</a:t>
            </a:r>
          </a:p>
        </p:txBody>
      </p:sp>
      <p:sp>
        <p:nvSpPr>
          <p:cNvPr id="10" name="Rectangle 9"/>
          <p:cNvSpPr/>
          <p:nvPr userDrawn="1"/>
        </p:nvSpPr>
        <p:spPr>
          <a:xfrm>
            <a:off x="14877081" y="1590548"/>
            <a:ext cx="595070" cy="621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Zest</a:t>
            </a:r>
            <a:br>
              <a:rPr lang="en-US" sz="600" b="1" dirty="0"/>
            </a:br>
            <a:r>
              <a:rPr lang="en-US" sz="600" b="1" dirty="0"/>
              <a:t>Green</a:t>
            </a:r>
          </a:p>
          <a:p>
            <a:pPr marL="171450"/>
            <a:r>
              <a:rPr lang="en-US" sz="600" dirty="0"/>
              <a:t>R 149</a:t>
            </a:r>
          </a:p>
          <a:p>
            <a:pPr marL="171450"/>
            <a:r>
              <a:rPr lang="en-US" sz="600" dirty="0"/>
              <a:t>G 230</a:t>
            </a:r>
          </a:p>
          <a:p>
            <a:pPr marL="171450"/>
            <a:r>
              <a:rPr lang="en-US" sz="600" dirty="0"/>
              <a:t>B 22</a:t>
            </a:r>
          </a:p>
        </p:txBody>
      </p:sp>
      <p:sp>
        <p:nvSpPr>
          <p:cNvPr id="11" name="Rectangle 10"/>
          <p:cNvSpPr/>
          <p:nvPr userDrawn="1"/>
        </p:nvSpPr>
        <p:spPr>
          <a:xfrm>
            <a:off x="12496801" y="2468607"/>
            <a:ext cx="595070" cy="621323"/>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Capgemini Blue</a:t>
            </a:r>
            <a:r>
              <a:rPr lang="en-US" sz="600" dirty="0"/>
              <a:t> (-50%)</a:t>
            </a:r>
          </a:p>
          <a:p>
            <a:pPr marL="171450"/>
            <a:r>
              <a:rPr lang="en-US" sz="600" dirty="0"/>
              <a:t>R 128</a:t>
            </a:r>
          </a:p>
          <a:p>
            <a:pPr marL="171450"/>
            <a:r>
              <a:rPr lang="en-US" sz="600" dirty="0"/>
              <a:t>G 184</a:t>
            </a:r>
          </a:p>
          <a:p>
            <a:pPr marL="171450"/>
            <a:r>
              <a:rPr lang="en-US" sz="600" dirty="0"/>
              <a:t>B 214</a:t>
            </a:r>
          </a:p>
        </p:txBody>
      </p:sp>
      <p:sp>
        <p:nvSpPr>
          <p:cNvPr id="12" name="Rectangle 11"/>
          <p:cNvSpPr/>
          <p:nvPr userDrawn="1"/>
        </p:nvSpPr>
        <p:spPr>
          <a:xfrm>
            <a:off x="13091871" y="2468607"/>
            <a:ext cx="595070" cy="621323"/>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Vibrant</a:t>
            </a:r>
            <a:br>
              <a:rPr lang="en-US" sz="600" b="1" dirty="0"/>
            </a:br>
            <a:r>
              <a:rPr lang="en-US" sz="600" b="1" dirty="0"/>
              <a:t>Blue</a:t>
            </a:r>
            <a:r>
              <a:rPr lang="en-US" sz="600" dirty="0"/>
              <a:t> (-50%)</a:t>
            </a:r>
          </a:p>
          <a:p>
            <a:pPr marL="171450"/>
            <a:r>
              <a:rPr lang="en-US" sz="600" dirty="0"/>
              <a:t>R 136</a:t>
            </a:r>
          </a:p>
          <a:p>
            <a:pPr marL="171450"/>
            <a:r>
              <a:rPr lang="en-US" sz="600" dirty="0"/>
              <a:t>G 213</a:t>
            </a:r>
          </a:p>
          <a:p>
            <a:pPr marL="171450"/>
            <a:r>
              <a:rPr lang="en-US" sz="600" dirty="0"/>
              <a:t>B 237</a:t>
            </a:r>
          </a:p>
        </p:txBody>
      </p:sp>
      <p:sp>
        <p:nvSpPr>
          <p:cNvPr id="14" name="Rectangle 13"/>
          <p:cNvSpPr/>
          <p:nvPr userDrawn="1"/>
        </p:nvSpPr>
        <p:spPr>
          <a:xfrm>
            <a:off x="13686941" y="2468607"/>
            <a:ext cx="595070" cy="621323"/>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Purple</a:t>
            </a:r>
          </a:p>
          <a:p>
            <a:pPr marL="171450"/>
            <a:r>
              <a:rPr lang="en-US" sz="600" dirty="0"/>
              <a:t>R 109</a:t>
            </a:r>
          </a:p>
          <a:p>
            <a:pPr marL="171450"/>
            <a:r>
              <a:rPr lang="en-US" sz="600" dirty="0"/>
              <a:t>G 100</a:t>
            </a:r>
          </a:p>
          <a:p>
            <a:pPr marL="171450"/>
            <a:r>
              <a:rPr lang="en-US" sz="600" dirty="0"/>
              <a:t>B 204</a:t>
            </a:r>
          </a:p>
        </p:txBody>
      </p:sp>
      <p:sp>
        <p:nvSpPr>
          <p:cNvPr id="15" name="Rectangle 14"/>
          <p:cNvSpPr/>
          <p:nvPr userDrawn="1"/>
        </p:nvSpPr>
        <p:spPr>
          <a:xfrm>
            <a:off x="14282011" y="2468607"/>
            <a:ext cx="595070" cy="621323"/>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Orange</a:t>
            </a:r>
          </a:p>
          <a:p>
            <a:pPr marL="171450"/>
            <a:r>
              <a:rPr lang="en-US" sz="600" dirty="0"/>
              <a:t>R 255</a:t>
            </a:r>
          </a:p>
          <a:p>
            <a:pPr marL="171450"/>
            <a:r>
              <a:rPr lang="en-US" sz="600" dirty="0"/>
              <a:t>G 99</a:t>
            </a:r>
          </a:p>
          <a:p>
            <a:pPr marL="171450"/>
            <a:r>
              <a:rPr lang="en-US" sz="600" dirty="0"/>
              <a:t>B 39</a:t>
            </a:r>
          </a:p>
        </p:txBody>
      </p:sp>
      <p:sp>
        <p:nvSpPr>
          <p:cNvPr id="16" name="Rectangle 15"/>
          <p:cNvSpPr/>
          <p:nvPr userDrawn="1"/>
        </p:nvSpPr>
        <p:spPr>
          <a:xfrm>
            <a:off x="14877081" y="2468607"/>
            <a:ext cx="595070" cy="621323"/>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Green</a:t>
            </a:r>
          </a:p>
          <a:p>
            <a:pPr marL="171450"/>
            <a:r>
              <a:rPr lang="en-US" sz="600" dirty="0"/>
              <a:t>R 200</a:t>
            </a:r>
          </a:p>
          <a:p>
            <a:pPr marL="171450"/>
            <a:r>
              <a:rPr lang="en-US" sz="600" dirty="0"/>
              <a:t>G 255</a:t>
            </a:r>
          </a:p>
          <a:p>
            <a:pPr marL="171450"/>
            <a:r>
              <a:rPr lang="en-US" sz="600" dirty="0"/>
              <a:t>B 22</a:t>
            </a:r>
          </a:p>
        </p:txBody>
      </p:sp>
      <p:sp>
        <p:nvSpPr>
          <p:cNvPr id="17" name="Rectangle 16"/>
          <p:cNvSpPr/>
          <p:nvPr userDrawn="1"/>
        </p:nvSpPr>
        <p:spPr>
          <a:xfrm>
            <a:off x="13686941" y="3089930"/>
            <a:ext cx="595070" cy="621323"/>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Purple</a:t>
            </a:r>
          </a:p>
          <a:p>
            <a:pPr marL="171450"/>
            <a:r>
              <a:rPr lang="en-US" sz="600" dirty="0"/>
              <a:t>R 126</a:t>
            </a:r>
          </a:p>
          <a:p>
            <a:pPr marL="171450"/>
            <a:r>
              <a:rPr lang="en-US" sz="600" dirty="0"/>
              <a:t>G 57</a:t>
            </a:r>
          </a:p>
          <a:p>
            <a:pPr marL="171450"/>
            <a:r>
              <a:rPr lang="en-US" sz="600" dirty="0"/>
              <a:t>B 186</a:t>
            </a:r>
          </a:p>
        </p:txBody>
      </p:sp>
      <p:sp>
        <p:nvSpPr>
          <p:cNvPr id="18" name="Rectangle 17"/>
          <p:cNvSpPr/>
          <p:nvPr userDrawn="1"/>
        </p:nvSpPr>
        <p:spPr>
          <a:xfrm>
            <a:off x="14877081" y="3089930"/>
            <a:ext cx="595070" cy="621323"/>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Green</a:t>
            </a:r>
          </a:p>
          <a:p>
            <a:pPr marL="171450"/>
            <a:r>
              <a:rPr lang="en-US" sz="600" dirty="0"/>
              <a:t>R 0</a:t>
            </a:r>
          </a:p>
          <a:p>
            <a:pPr marL="171450"/>
            <a:r>
              <a:rPr lang="en-US" sz="600" dirty="0"/>
              <a:t>G 195</a:t>
            </a:r>
          </a:p>
          <a:p>
            <a:pPr marL="171450"/>
            <a:r>
              <a:rPr lang="en-US" sz="600" dirty="0"/>
              <a:t>B 123</a:t>
            </a:r>
          </a:p>
        </p:txBody>
      </p:sp>
      <p:sp>
        <p:nvSpPr>
          <p:cNvPr id="19" name="Rectangle 18"/>
          <p:cNvSpPr/>
          <p:nvPr userDrawn="1"/>
        </p:nvSpPr>
        <p:spPr>
          <a:xfrm>
            <a:off x="14877081" y="4948917"/>
            <a:ext cx="595070" cy="621323"/>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Green</a:t>
            </a:r>
          </a:p>
          <a:p>
            <a:pPr marL="171450"/>
            <a:r>
              <a:rPr lang="en-US" sz="600" dirty="0"/>
              <a:t>R 21</a:t>
            </a:r>
          </a:p>
          <a:p>
            <a:pPr marL="171450"/>
            <a:r>
              <a:rPr lang="en-US" sz="600" dirty="0"/>
              <a:t>G 99</a:t>
            </a:r>
          </a:p>
          <a:p>
            <a:pPr marL="171450"/>
            <a:r>
              <a:rPr lang="en-US" sz="600" dirty="0"/>
              <a:t>B 107</a:t>
            </a:r>
          </a:p>
        </p:txBody>
      </p:sp>
      <p:sp>
        <p:nvSpPr>
          <p:cNvPr id="20" name="Rectangle 19"/>
          <p:cNvSpPr/>
          <p:nvPr userDrawn="1"/>
        </p:nvSpPr>
        <p:spPr>
          <a:xfrm>
            <a:off x="14877081" y="4330085"/>
            <a:ext cx="595070" cy="621323"/>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Aqua</a:t>
            </a:r>
          </a:p>
          <a:p>
            <a:pPr marL="171450"/>
            <a:r>
              <a:rPr lang="en-US" sz="600" dirty="0"/>
              <a:t>R 15</a:t>
            </a:r>
          </a:p>
          <a:p>
            <a:pPr marL="171450"/>
            <a:r>
              <a:rPr lang="en-US" sz="600" dirty="0"/>
              <a:t>G 153</a:t>
            </a:r>
          </a:p>
          <a:p>
            <a:pPr marL="171450"/>
            <a:r>
              <a:rPr lang="en-US" sz="600" dirty="0"/>
              <a:t>B 156</a:t>
            </a:r>
          </a:p>
        </p:txBody>
      </p:sp>
      <p:sp>
        <p:nvSpPr>
          <p:cNvPr id="21" name="Rectangle 20"/>
          <p:cNvSpPr/>
          <p:nvPr userDrawn="1"/>
        </p:nvSpPr>
        <p:spPr>
          <a:xfrm>
            <a:off x="14877081" y="3711253"/>
            <a:ext cx="595070" cy="621323"/>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Aqua</a:t>
            </a:r>
          </a:p>
          <a:p>
            <a:pPr marL="171450"/>
            <a:r>
              <a:rPr lang="en-US" sz="600" dirty="0"/>
              <a:t>R 1</a:t>
            </a:r>
          </a:p>
          <a:p>
            <a:pPr marL="171450"/>
            <a:r>
              <a:rPr lang="en-US" sz="600" dirty="0"/>
              <a:t>G 209</a:t>
            </a:r>
          </a:p>
          <a:p>
            <a:pPr marL="171450"/>
            <a:r>
              <a:rPr lang="en-US" sz="600" dirty="0"/>
              <a:t>B 208</a:t>
            </a:r>
          </a:p>
        </p:txBody>
      </p:sp>
      <p:sp>
        <p:nvSpPr>
          <p:cNvPr id="22" name="Rectangle 21"/>
          <p:cNvSpPr/>
          <p:nvPr userDrawn="1"/>
        </p:nvSpPr>
        <p:spPr>
          <a:xfrm>
            <a:off x="14282011" y="3089930"/>
            <a:ext cx="595070" cy="621323"/>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Peach</a:t>
            </a:r>
          </a:p>
          <a:p>
            <a:pPr marL="171450"/>
            <a:r>
              <a:rPr lang="en-US" sz="600" dirty="0"/>
              <a:t>R 255</a:t>
            </a:r>
          </a:p>
          <a:p>
            <a:pPr marL="171450"/>
            <a:r>
              <a:rPr lang="en-US" sz="600" dirty="0"/>
              <a:t>G 126</a:t>
            </a:r>
          </a:p>
          <a:p>
            <a:pPr marL="171450"/>
            <a:r>
              <a:rPr lang="en-US" sz="600" dirty="0"/>
              <a:t>B 131</a:t>
            </a:r>
          </a:p>
        </p:txBody>
      </p:sp>
      <p:sp>
        <p:nvSpPr>
          <p:cNvPr id="23" name="Rectangle 22"/>
          <p:cNvSpPr/>
          <p:nvPr userDrawn="1"/>
        </p:nvSpPr>
        <p:spPr>
          <a:xfrm>
            <a:off x="14282011" y="3711253"/>
            <a:ext cx="595070" cy="621323"/>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Light</a:t>
            </a:r>
            <a:br>
              <a:rPr lang="en-US" sz="600" b="1" dirty="0"/>
            </a:br>
            <a:r>
              <a:rPr lang="en-US" sz="600" b="1" dirty="0"/>
              <a:t>Claret</a:t>
            </a:r>
          </a:p>
          <a:p>
            <a:pPr marL="171450"/>
            <a:r>
              <a:rPr lang="en-US" sz="600" dirty="0"/>
              <a:t>R 203</a:t>
            </a:r>
          </a:p>
          <a:p>
            <a:pPr marL="171450"/>
            <a:r>
              <a:rPr lang="en-US" sz="600" dirty="0"/>
              <a:t>G 41</a:t>
            </a:r>
          </a:p>
          <a:p>
            <a:pPr marL="171450"/>
            <a:r>
              <a:rPr lang="en-US" sz="600" dirty="0"/>
              <a:t>B 128</a:t>
            </a:r>
          </a:p>
        </p:txBody>
      </p:sp>
      <p:sp>
        <p:nvSpPr>
          <p:cNvPr id="24" name="Rectangle 23"/>
          <p:cNvSpPr/>
          <p:nvPr userDrawn="1"/>
        </p:nvSpPr>
        <p:spPr>
          <a:xfrm>
            <a:off x="14282011" y="4330085"/>
            <a:ext cx="595070" cy="621323"/>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Claret</a:t>
            </a:r>
          </a:p>
          <a:p>
            <a:pPr marL="171450"/>
            <a:r>
              <a:rPr lang="en-US" sz="600" dirty="0"/>
              <a:t>R 134</a:t>
            </a:r>
          </a:p>
          <a:p>
            <a:pPr marL="171450"/>
            <a:r>
              <a:rPr lang="en-US" sz="600" dirty="0"/>
              <a:t>G 8</a:t>
            </a:r>
          </a:p>
          <a:p>
            <a:pPr marL="171450"/>
            <a:r>
              <a:rPr lang="en-US" sz="600" dirty="0"/>
              <a:t>B 100</a:t>
            </a:r>
          </a:p>
        </p:txBody>
      </p:sp>
      <p:sp>
        <p:nvSpPr>
          <p:cNvPr id="25" name="Rectangle 24"/>
          <p:cNvSpPr/>
          <p:nvPr userDrawn="1"/>
        </p:nvSpPr>
        <p:spPr>
          <a:xfrm>
            <a:off x="12496801" y="1405970"/>
            <a:ext cx="570669"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Primary</a:t>
            </a:r>
          </a:p>
        </p:txBody>
      </p:sp>
      <p:sp>
        <p:nvSpPr>
          <p:cNvPr id="26" name="Rectangle 25"/>
          <p:cNvSpPr/>
          <p:nvPr userDrawn="1"/>
        </p:nvSpPr>
        <p:spPr>
          <a:xfrm>
            <a:off x="12496801" y="2285400"/>
            <a:ext cx="843180"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Infographic</a:t>
            </a:r>
          </a:p>
        </p:txBody>
      </p:sp>
      <p:sp>
        <p:nvSpPr>
          <p:cNvPr id="27" name="Rectangle 26"/>
          <p:cNvSpPr/>
          <p:nvPr userDrawn="1"/>
        </p:nvSpPr>
        <p:spPr>
          <a:xfrm>
            <a:off x="13686941" y="1405970"/>
            <a:ext cx="753411"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Secondary</a:t>
            </a:r>
          </a:p>
        </p:txBody>
      </p:sp>
      <p:sp>
        <p:nvSpPr>
          <p:cNvPr id="28" name="Rectangle 27"/>
          <p:cNvSpPr/>
          <p:nvPr userDrawn="1"/>
        </p:nvSpPr>
        <p:spPr>
          <a:xfrm>
            <a:off x="13686941" y="3711253"/>
            <a:ext cx="595070" cy="621323"/>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Purple</a:t>
            </a:r>
          </a:p>
          <a:p>
            <a:pPr marL="171450"/>
            <a:r>
              <a:rPr lang="en-US" sz="600" dirty="0"/>
              <a:t>R 71</a:t>
            </a:r>
          </a:p>
          <a:p>
            <a:pPr marL="171450"/>
            <a:r>
              <a:rPr lang="en-US" sz="600" dirty="0"/>
              <a:t>G 1</a:t>
            </a:r>
          </a:p>
          <a:p>
            <a:pPr marL="171450"/>
            <a:r>
              <a:rPr lang="en-US" sz="600" dirty="0"/>
              <a:t>B 167</a:t>
            </a:r>
          </a:p>
        </p:txBody>
      </p:sp>
    </p:spTree>
    <p:extLst>
      <p:ext uri="{BB962C8B-B14F-4D97-AF65-F5344CB8AC3E}">
        <p14:creationId xmlns:p14="http://schemas.microsoft.com/office/powerpoint/2010/main" xmlns="" val="1762778664"/>
      </p:ext>
    </p:extLst>
  </p:cSld>
  <p:clrMap bg1="lt1" tx1="dk1" bg2="lt2" tx2="dk2" accent1="accent1" accent2="accent2" accent3="accent3" accent4="accent4" accent5="accent5" accent6="accent6" hlink="hlink" folHlink="folHlink"/>
  <p:sldLayoutIdLst>
    <p:sldLayoutId id="2147483672" r:id="rId1"/>
    <p:sldLayoutId id="2147483799" r:id="rId2"/>
    <p:sldLayoutId id="2147483814" r:id="rId3"/>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55" userDrawn="1">
          <p15:clr>
            <a:srgbClr val="F26B43"/>
          </p15:clr>
        </p15:guide>
        <p15:guide id="2" pos="7423" userDrawn="1">
          <p15:clr>
            <a:srgbClr val="F26B43"/>
          </p15:clr>
        </p15:guide>
        <p15:guide id="3" pos="257" userDrawn="1">
          <p15:clr>
            <a:srgbClr val="F26B43"/>
          </p15:clr>
        </p15:guide>
        <p15:guide id="4" orient="horz" pos="406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xmlns="" id="{CDAD4CD6-0D42-4B53-A553-167F9F359564}"/>
              </a:ext>
            </a:extLst>
          </p:cNvPr>
          <p:cNvSpPr>
            <a:spLocks noGrp="1"/>
          </p:cNvSpPr>
          <p:nvPr>
            <p:ph type="body" sz="quarter" idx="10"/>
          </p:nvPr>
        </p:nvSpPr>
        <p:spPr>
          <a:xfrm>
            <a:off x="4512443" y="3501008"/>
            <a:ext cx="7344197" cy="2160240"/>
          </a:xfrm>
        </p:spPr>
        <p:txBody>
          <a:bodyPr anchor="ctr">
            <a:normAutofit fontScale="92500" lnSpcReduction="10000"/>
          </a:bodyPr>
          <a:lstStyle/>
          <a:p>
            <a:pPr algn="l">
              <a:lnSpc>
                <a:spcPct val="100000"/>
              </a:lnSpc>
            </a:pPr>
            <a:r>
              <a:rPr lang="en-US" sz="7200" dirty="0">
                <a:latin typeface="Calibri" panose="020F0502020204030204" pitchFamily="34" charset="0"/>
                <a:cs typeface="Calibri" panose="020F0502020204030204" pitchFamily="34" charset="0"/>
              </a:rPr>
              <a:t>Coding Dojo </a:t>
            </a:r>
            <a:r>
              <a:rPr lang="en-US" sz="7200" dirty="0" smtClean="0">
                <a:latin typeface="Calibri" panose="020F0502020204030204" pitchFamily="34" charset="0"/>
                <a:cs typeface="Calibri" panose="020F0502020204030204" pitchFamily="34" charset="0"/>
              </a:rPr>
              <a:t>4</a:t>
            </a:r>
            <a:endParaRPr lang="en-US" sz="7200" dirty="0">
              <a:latin typeface="Calibri" panose="020F0502020204030204" pitchFamily="34" charset="0"/>
              <a:cs typeface="Calibri" panose="020F0502020204030204" pitchFamily="34" charset="0"/>
            </a:endParaRPr>
          </a:p>
          <a:p>
            <a:pPr algn="l">
              <a:lnSpc>
                <a:spcPct val="100000"/>
              </a:lnSpc>
            </a:pPr>
            <a:r>
              <a:rPr lang="en-US" sz="3600" dirty="0">
                <a:latin typeface="Calibri" panose="020F0502020204030204" pitchFamily="34" charset="0"/>
                <a:cs typeface="Calibri" panose="020F0502020204030204" pitchFamily="34" charset="0"/>
              </a:rPr>
              <a:t>Kata: </a:t>
            </a:r>
            <a:r>
              <a:rPr lang="en-US" sz="3600" dirty="0" smtClean="0">
                <a:latin typeface="Calibri" panose="020F0502020204030204" pitchFamily="34" charset="0"/>
                <a:cs typeface="Calibri" panose="020F0502020204030204" pitchFamily="34" charset="0"/>
              </a:rPr>
              <a:t>Roman Numerals</a:t>
            </a:r>
            <a:endParaRPr lang="en-US" sz="3600" dirty="0">
              <a:latin typeface="Calibri" panose="020F0502020204030204" pitchFamily="34" charset="0"/>
              <a:cs typeface="Calibri" panose="020F0502020204030204" pitchFamily="34" charset="0"/>
            </a:endParaRPr>
          </a:p>
          <a:p>
            <a:pPr algn="l">
              <a:lnSpc>
                <a:spcPct val="100000"/>
              </a:lnSpc>
            </a:pPr>
            <a:r>
              <a:rPr lang="en-US" sz="3600" dirty="0" smtClean="0">
                <a:solidFill>
                  <a:schemeClr val="bg1">
                    <a:lumMod val="75000"/>
                  </a:schemeClr>
                </a:solidFill>
                <a:latin typeface="Calibri" panose="020F0502020204030204" pitchFamily="34" charset="0"/>
                <a:cs typeface="Calibri" panose="020F0502020204030204" pitchFamily="34" charset="0"/>
              </a:rPr>
              <a:t>TDD - Algorithm</a:t>
            </a:r>
            <a:endParaRPr lang="en-US" sz="3600" dirty="0">
              <a:solidFill>
                <a:schemeClr val="bg1">
                  <a:lumMod val="75000"/>
                </a:schemeClr>
              </a:solidFill>
              <a:latin typeface="Calibri" panose="020F0502020204030204" pitchFamily="34" charset="0"/>
              <a:cs typeface="Calibri" panose="020F0502020204030204" pitchFamily="34" charset="0"/>
            </a:endParaRPr>
          </a:p>
        </p:txBody>
      </p:sp>
      <p:pic>
        <p:nvPicPr>
          <p:cNvPr id="7" name="Shape 233" descr="Logotype-Vertical.png"/>
          <p:cNvPicPr preferRelativeResize="0"/>
          <p:nvPr/>
        </p:nvPicPr>
        <p:blipFill>
          <a:blip r:embed="rId3" cstate="print">
            <a:alphaModFix/>
          </a:blip>
          <a:stretch>
            <a:fillRect/>
          </a:stretch>
        </p:blipFill>
        <p:spPr>
          <a:xfrm>
            <a:off x="10344472" y="5398726"/>
            <a:ext cx="1512168" cy="1221508"/>
          </a:xfrm>
          <a:prstGeom prst="rect">
            <a:avLst/>
          </a:prstGeom>
          <a:noFill/>
          <a:ln>
            <a:noFill/>
          </a:ln>
        </p:spPr>
      </p:pic>
    </p:spTree>
    <p:extLst>
      <p:ext uri="{BB962C8B-B14F-4D97-AF65-F5344CB8AC3E}">
        <p14:creationId xmlns:p14="http://schemas.microsoft.com/office/powerpoint/2010/main" xmlns="" val="106820603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6" name="Shape 196"/>
          <p:cNvSpPr txBox="1"/>
          <p:nvPr/>
        </p:nvSpPr>
        <p:spPr>
          <a:xfrm>
            <a:off x="6312024" y="1415368"/>
            <a:ext cx="5472608" cy="4749936"/>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ES" sz="2000" dirty="0" smtClean="0">
                <a:latin typeface="Calibri"/>
                <a:ea typeface="Calibri"/>
                <a:cs typeface="Calibri"/>
                <a:sym typeface="Calibri"/>
              </a:rPr>
              <a:t>Los romanos eran tipos inteligentes. Conquistaron la mayor parte de Europa y la gobernaron durante cientos de años. Inventaron los caminos de hormigón e incluso los bikinis. Pero una cosa que nunca descubrieron fue el número cero. </a:t>
            </a:r>
          </a:p>
          <a:p>
            <a:pPr algn="just">
              <a:spcBef>
                <a:spcPts val="533"/>
              </a:spcBef>
              <a:tabLst>
                <a:tab pos="480472" algn="l"/>
              </a:tabLst>
            </a:pPr>
            <a:r>
              <a:rPr lang="es-ES" sz="2000" dirty="0" smtClean="0">
                <a:latin typeface="Calibri"/>
                <a:ea typeface="Calibri"/>
                <a:cs typeface="Calibri"/>
                <a:sym typeface="Calibri"/>
              </a:rPr>
              <a:t>Esto hizo que escribir y fechar extensas historias de sus hazañas fuese un poco más desafiante, pero el sistema de números que se les ocurrió sigue en uso hoy en día. Por ejemplo, la BBC utiliza números romanos para fechar sus programas. </a:t>
            </a:r>
          </a:p>
          <a:p>
            <a:pPr algn="just">
              <a:spcBef>
                <a:spcPts val="533"/>
              </a:spcBef>
              <a:tabLst>
                <a:tab pos="480472" algn="l"/>
              </a:tabLst>
            </a:pPr>
            <a:r>
              <a:rPr lang="es-ES" sz="2000" dirty="0" smtClean="0">
                <a:latin typeface="Calibri"/>
                <a:ea typeface="Calibri"/>
                <a:cs typeface="Calibri"/>
                <a:sym typeface="Calibri"/>
              </a:rPr>
              <a:t>Los romanos escribieron números usando letras - I, V, X, L, C, D, M. (observe que estas letras tienen muchas líneas rectas y por lo tanto son fáciles de cortar y tallar en piedra).</a:t>
            </a:r>
          </a:p>
          <a:p>
            <a:pPr algn="just">
              <a:spcBef>
                <a:spcPts val="533"/>
              </a:spcBef>
              <a:tabLst>
                <a:tab pos="480472" algn="l"/>
              </a:tabLst>
            </a:pPr>
            <a:endParaRPr lang="es-ES" sz="1400" dirty="0">
              <a:latin typeface="Calibri"/>
              <a:ea typeface="Calibri"/>
              <a:cs typeface="Calibri"/>
              <a:sym typeface="Calibri"/>
            </a:endParaRPr>
          </a:p>
        </p:txBody>
      </p:sp>
      <p:sp>
        <p:nvSpPr>
          <p:cNvPr id="5" name="Shape 195"/>
          <p:cNvSpPr txBox="1">
            <a:spLocks/>
          </p:cNvSpPr>
          <p:nvPr/>
        </p:nvSpPr>
        <p:spPr>
          <a:xfrm>
            <a:off x="609600" y="274635"/>
            <a:ext cx="10972800" cy="686800"/>
          </a:xfrm>
          <a:prstGeom prst="rect">
            <a:avLst/>
          </a:prstGeom>
          <a:noFill/>
          <a:ln>
            <a:noFill/>
          </a:ln>
        </p:spPr>
        <p:txBody>
          <a:bodyPr vert="horz" lIns="121900" tIns="60933" rIns="121900" bIns="60933" rtlCol="0" anchor="ctr" anchorCtr="0">
            <a:no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buSzPct val="25000"/>
            </a:pPr>
            <a:r>
              <a:rPr lang="es" sz="4267" b="1" dirty="0" smtClean="0">
                <a:solidFill>
                  <a:srgbClr val="00B0F0"/>
                </a:solidFill>
                <a:latin typeface="Calibri" panose="020F0502020204030204" pitchFamily="34" charset="0"/>
                <a:cs typeface="Calibri" panose="020F0502020204030204" pitchFamily="34" charset="0"/>
              </a:rPr>
              <a:t>Roman Numerals </a:t>
            </a:r>
            <a:r>
              <a:rPr lang="es" sz="2667" dirty="0" smtClean="0">
                <a:solidFill>
                  <a:srgbClr val="00B0F0"/>
                </a:solidFill>
                <a:latin typeface="Calibri" panose="020F0502020204030204" pitchFamily="34" charset="0"/>
                <a:cs typeface="Calibri" panose="020F0502020204030204" pitchFamily="34" charset="0"/>
              </a:rPr>
              <a:t>(Enunciado</a:t>
            </a:r>
            <a:r>
              <a:rPr lang="es" sz="2667" dirty="0">
                <a:solidFill>
                  <a:srgbClr val="00B0F0"/>
                </a:solidFill>
                <a:latin typeface="Calibri" panose="020F0502020204030204" pitchFamily="34" charset="0"/>
                <a:cs typeface="Calibri" panose="020F0502020204030204" pitchFamily="34" charset="0"/>
              </a:rPr>
              <a:t>)</a:t>
            </a:r>
            <a:endParaRPr lang="es" sz="1600" dirty="0">
              <a:solidFill>
                <a:srgbClr val="00B0F0"/>
              </a:solidFill>
              <a:latin typeface="Calibri" panose="020F0502020204030204" pitchFamily="34" charset="0"/>
              <a:cs typeface="Calibri" panose="020F0502020204030204" pitchFamily="34" charset="0"/>
            </a:endParaRPr>
          </a:p>
        </p:txBody>
      </p:sp>
      <p:pic>
        <p:nvPicPr>
          <p:cNvPr id="38914" name="Picture 2" descr="Resultado de imagen de romanos"/>
          <p:cNvPicPr>
            <a:picLocks noChangeAspect="1" noChangeArrowheads="1"/>
          </p:cNvPicPr>
          <p:nvPr/>
        </p:nvPicPr>
        <p:blipFill>
          <a:blip r:embed="rId3" cstate="print"/>
          <a:srcRect/>
          <a:stretch>
            <a:fillRect/>
          </a:stretch>
        </p:blipFill>
        <p:spPr bwMode="auto">
          <a:xfrm>
            <a:off x="479376" y="1678027"/>
            <a:ext cx="5472608" cy="4032448"/>
          </a:xfrm>
          <a:prstGeom prst="rect">
            <a:avLst/>
          </a:prstGeom>
          <a:noFill/>
        </p:spPr>
      </p:pic>
    </p:spTree>
    <p:extLst>
      <p:ext uri="{BB962C8B-B14F-4D97-AF65-F5344CB8AC3E}">
        <p14:creationId xmlns:p14="http://schemas.microsoft.com/office/powerpoint/2010/main" xmlns="" val="3614825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6" name="Shape 196"/>
          <p:cNvSpPr txBox="1"/>
          <p:nvPr/>
        </p:nvSpPr>
        <p:spPr>
          <a:xfrm>
            <a:off x="609600" y="1294133"/>
            <a:ext cx="10972800" cy="5326000"/>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ES_tradnl" sz="2000" dirty="0" smtClean="0">
                <a:latin typeface="Calibri"/>
                <a:ea typeface="Calibri"/>
                <a:cs typeface="Calibri"/>
                <a:sym typeface="Calibri"/>
              </a:rPr>
              <a:t>En esta Kata se debería escribir una función para convertir de números normales a números romanos. Por ejemplo:</a:t>
            </a:r>
          </a:p>
          <a:p>
            <a:pPr algn="just">
              <a:spcBef>
                <a:spcPts val="533"/>
              </a:spcBef>
              <a:tabLst>
                <a:tab pos="480472" algn="l"/>
              </a:tabLst>
            </a:pPr>
            <a:endParaRPr lang="es-ES_tradnl" sz="2000" dirty="0" smtClean="0">
              <a:latin typeface="Calibri"/>
              <a:ea typeface="Calibri"/>
              <a:cs typeface="Calibri"/>
              <a:sym typeface="Calibri"/>
            </a:endParaRPr>
          </a:p>
          <a:p>
            <a:pPr algn="just">
              <a:spcBef>
                <a:spcPts val="533"/>
              </a:spcBef>
              <a:tabLst>
                <a:tab pos="480472" algn="l"/>
              </a:tabLst>
            </a:pPr>
            <a:endParaRPr lang="es-ES_tradnl" sz="2000" dirty="0" smtClean="0">
              <a:latin typeface="Calibri"/>
              <a:ea typeface="Calibri"/>
              <a:cs typeface="Calibri"/>
              <a:sym typeface="Calibri"/>
            </a:endParaRPr>
          </a:p>
          <a:p>
            <a:pPr algn="just">
              <a:spcBef>
                <a:spcPts val="533"/>
              </a:spcBef>
              <a:tabLst>
                <a:tab pos="480472" algn="l"/>
              </a:tabLst>
            </a:pPr>
            <a:endParaRPr lang="es-ES_tradnl" sz="2000" dirty="0" smtClean="0">
              <a:latin typeface="Calibri"/>
              <a:ea typeface="Calibri"/>
              <a:cs typeface="Calibri"/>
              <a:sym typeface="Calibri"/>
            </a:endParaRPr>
          </a:p>
          <a:p>
            <a:pPr algn="just">
              <a:spcBef>
                <a:spcPts val="533"/>
              </a:spcBef>
              <a:tabLst>
                <a:tab pos="480472" algn="l"/>
              </a:tabLst>
            </a:pPr>
            <a:endParaRPr lang="es-ES_tradnl" sz="2000" dirty="0" smtClean="0">
              <a:latin typeface="Calibri"/>
              <a:ea typeface="Calibri"/>
              <a:cs typeface="Calibri"/>
              <a:sym typeface="Calibri"/>
            </a:endParaRPr>
          </a:p>
          <a:p>
            <a:pPr algn="just">
              <a:spcBef>
                <a:spcPts val="533"/>
              </a:spcBef>
              <a:tabLst>
                <a:tab pos="480472" algn="l"/>
              </a:tabLst>
            </a:pPr>
            <a:r>
              <a:rPr lang="es-ES" sz="2000" dirty="0" smtClean="0">
                <a:latin typeface="Calibri"/>
                <a:ea typeface="Calibri"/>
                <a:cs typeface="Calibri"/>
                <a:sym typeface="Calibri"/>
              </a:rPr>
              <a:t>No hay necesidad de poder convertir números más grandes que aproximadamente 3000 ya que los romanos no tendían a numerar tan alto.</a:t>
            </a:r>
          </a:p>
          <a:p>
            <a:pPr algn="just">
              <a:spcBef>
                <a:spcPts val="533"/>
              </a:spcBef>
              <a:tabLst>
                <a:tab pos="480472" algn="l"/>
              </a:tabLst>
            </a:pPr>
            <a:r>
              <a:rPr lang="es-ES" sz="2000" dirty="0" smtClean="0">
                <a:latin typeface="Calibri"/>
                <a:ea typeface="Calibri"/>
                <a:cs typeface="Calibri"/>
                <a:sym typeface="Calibri"/>
              </a:rPr>
              <a:t>Tenga en cuenta que no se pueden escribir números como "IM" para 999. </a:t>
            </a:r>
          </a:p>
          <a:p>
            <a:pPr algn="just">
              <a:spcBef>
                <a:spcPts val="533"/>
              </a:spcBef>
              <a:tabLst>
                <a:tab pos="480472" algn="l"/>
              </a:tabLst>
            </a:pPr>
            <a:r>
              <a:rPr lang="es-ES" sz="2000" dirty="0" smtClean="0">
                <a:latin typeface="Calibri"/>
                <a:ea typeface="Calibri"/>
                <a:cs typeface="Calibri"/>
                <a:sym typeface="Calibri"/>
              </a:rPr>
              <a:t>Wikipedia dice: Los números </a:t>
            </a:r>
            <a:r>
              <a:rPr lang="es-ES" sz="2000" smtClean="0">
                <a:latin typeface="Calibri"/>
                <a:ea typeface="Calibri"/>
                <a:cs typeface="Calibri"/>
                <a:sym typeface="Calibri"/>
              </a:rPr>
              <a:t>romanos modernos </a:t>
            </a:r>
            <a:r>
              <a:rPr lang="es-ES" sz="2000" dirty="0" smtClean="0">
                <a:latin typeface="Calibri"/>
                <a:ea typeface="Calibri"/>
                <a:cs typeface="Calibri"/>
                <a:sym typeface="Calibri"/>
              </a:rPr>
              <a:t>se escriben expresando cada dígito por separado comenzando con el más a la izquierda y omitiendo cualquier dígito con un valor de cero. Dos ejemplos de ello pueden ser los siguientes:</a:t>
            </a:r>
          </a:p>
          <a:p>
            <a:pPr algn="just">
              <a:spcBef>
                <a:spcPts val="533"/>
              </a:spcBef>
              <a:tabLst>
                <a:tab pos="480472" algn="l"/>
              </a:tabLst>
            </a:pPr>
            <a:r>
              <a:rPr lang="es-ES" sz="2000" dirty="0" smtClean="0">
                <a:latin typeface="Calibri"/>
                <a:ea typeface="Calibri"/>
                <a:cs typeface="Calibri"/>
                <a:sym typeface="Calibri"/>
              </a:rPr>
              <a:t>	En los números romanos 1990 se representa como: 1000=M, 900=CM, 90=XC </a:t>
            </a:r>
            <a:r>
              <a:rPr lang="es-ES" sz="2000" dirty="0" smtClean="0">
                <a:latin typeface="Calibri"/>
                <a:ea typeface="Calibri"/>
                <a:cs typeface="Calibri"/>
                <a:sym typeface="Wingdings" pitchFamily="2" charset="2"/>
              </a:rPr>
              <a:t></a:t>
            </a:r>
            <a:r>
              <a:rPr lang="es-ES" sz="2000" dirty="0" smtClean="0">
                <a:latin typeface="Calibri"/>
                <a:ea typeface="Calibri"/>
                <a:cs typeface="Calibri"/>
                <a:sym typeface="Calibri"/>
              </a:rPr>
              <a:t> MCMXC. </a:t>
            </a:r>
          </a:p>
          <a:p>
            <a:pPr algn="just">
              <a:spcBef>
                <a:spcPts val="533"/>
              </a:spcBef>
              <a:tabLst>
                <a:tab pos="480472" algn="l"/>
              </a:tabLst>
            </a:pPr>
            <a:r>
              <a:rPr lang="es-ES" sz="2000" dirty="0" smtClean="0">
                <a:latin typeface="Calibri"/>
                <a:ea typeface="Calibri"/>
                <a:cs typeface="Calibri"/>
                <a:sym typeface="Calibri"/>
              </a:rPr>
              <a:t>	En los números romanos 2008 se representa como: 2000=MM, 8=VIII </a:t>
            </a:r>
            <a:r>
              <a:rPr lang="es-ES" sz="2000" dirty="0" smtClean="0">
                <a:latin typeface="Calibri"/>
                <a:ea typeface="Calibri"/>
                <a:cs typeface="Calibri"/>
                <a:sym typeface="Wingdings" pitchFamily="2" charset="2"/>
              </a:rPr>
              <a:t></a:t>
            </a:r>
            <a:r>
              <a:rPr lang="es-ES" sz="2000" dirty="0" smtClean="0">
                <a:latin typeface="Calibri"/>
                <a:ea typeface="Calibri"/>
                <a:cs typeface="Calibri"/>
                <a:sym typeface="Calibri"/>
              </a:rPr>
              <a:t> MMVIII.</a:t>
            </a:r>
            <a:endParaRPr lang="es-ES_tradnl" sz="2000" dirty="0">
              <a:latin typeface="Calibri"/>
              <a:ea typeface="Calibri"/>
              <a:cs typeface="Calibri"/>
              <a:sym typeface="Calibri"/>
            </a:endParaRPr>
          </a:p>
        </p:txBody>
      </p:sp>
      <p:sp>
        <p:nvSpPr>
          <p:cNvPr id="5" name="Shape 195"/>
          <p:cNvSpPr txBox="1">
            <a:spLocks/>
          </p:cNvSpPr>
          <p:nvPr/>
        </p:nvSpPr>
        <p:spPr>
          <a:xfrm>
            <a:off x="609600" y="274635"/>
            <a:ext cx="10972800" cy="686800"/>
          </a:xfrm>
          <a:prstGeom prst="rect">
            <a:avLst/>
          </a:prstGeom>
          <a:noFill/>
          <a:ln>
            <a:noFill/>
          </a:ln>
        </p:spPr>
        <p:txBody>
          <a:bodyPr vert="horz" lIns="121900" tIns="60933" rIns="121900" bIns="60933" rtlCol="0" anchor="ctr" anchorCtr="0">
            <a:no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buSzPct val="25000"/>
            </a:pPr>
            <a:r>
              <a:rPr lang="es" sz="4267" b="1" dirty="0" smtClean="0">
                <a:solidFill>
                  <a:srgbClr val="00B0F0"/>
                </a:solidFill>
                <a:latin typeface="Calibri" panose="020F0502020204030204" pitchFamily="34" charset="0"/>
                <a:cs typeface="Calibri" panose="020F0502020204030204" pitchFamily="34" charset="0"/>
              </a:rPr>
              <a:t>Roman Numerals </a:t>
            </a:r>
            <a:r>
              <a:rPr lang="es" sz="2667" dirty="0" smtClean="0">
                <a:solidFill>
                  <a:srgbClr val="00B0F0"/>
                </a:solidFill>
                <a:latin typeface="Calibri" panose="020F0502020204030204" pitchFamily="34" charset="0"/>
                <a:cs typeface="Calibri" panose="020F0502020204030204" pitchFamily="34" charset="0"/>
              </a:rPr>
              <a:t>(Enunciado</a:t>
            </a:r>
            <a:r>
              <a:rPr lang="es" sz="2667" dirty="0">
                <a:solidFill>
                  <a:srgbClr val="00B0F0"/>
                </a:solidFill>
                <a:latin typeface="Calibri" panose="020F0502020204030204" pitchFamily="34" charset="0"/>
                <a:cs typeface="Calibri" panose="020F0502020204030204" pitchFamily="34" charset="0"/>
              </a:rPr>
              <a:t>)</a:t>
            </a:r>
            <a:endParaRPr lang="es" sz="1600" dirty="0">
              <a:solidFill>
                <a:srgbClr val="00B0F0"/>
              </a:solidFill>
              <a:latin typeface="Calibri" panose="020F0502020204030204" pitchFamily="34" charset="0"/>
              <a:cs typeface="Calibri" panose="020F0502020204030204" pitchFamily="34" charset="0"/>
            </a:endParaRPr>
          </a:p>
        </p:txBody>
      </p:sp>
      <p:sp>
        <p:nvSpPr>
          <p:cNvPr id="6" name="5 CuadroTexto"/>
          <p:cNvSpPr txBox="1"/>
          <p:nvPr/>
        </p:nvSpPr>
        <p:spPr>
          <a:xfrm>
            <a:off x="5159896" y="1816926"/>
            <a:ext cx="1146816" cy="1468058"/>
          </a:xfrm>
          <a:prstGeom prst="rect">
            <a:avLst/>
          </a:prstGeom>
          <a:ln w="28575"/>
        </p:spPr>
        <p:style>
          <a:lnRef idx="2">
            <a:schemeClr val="accent2"/>
          </a:lnRef>
          <a:fillRef idx="1">
            <a:schemeClr val="lt1"/>
          </a:fillRef>
          <a:effectRef idx="0">
            <a:schemeClr val="accent2"/>
          </a:effectRef>
          <a:fontRef idx="minor">
            <a:schemeClr val="dk1"/>
          </a:fontRef>
        </p:style>
        <p:txBody>
          <a:bodyPr wrap="none" lIns="144000" tIns="144000" rIns="144000" bIns="144000" rtlCol="0" anchor="ctr" anchorCtr="0">
            <a:spAutoFit/>
          </a:bodyPr>
          <a:lstStyle/>
          <a:p>
            <a:pPr>
              <a:spcBef>
                <a:spcPts val="533"/>
              </a:spcBef>
              <a:tabLst>
                <a:tab pos="480472" algn="l"/>
              </a:tabLst>
            </a:pPr>
            <a:r>
              <a:rPr lang="es-ES_tradnl" sz="1600" dirty="0" smtClean="0">
                <a:latin typeface="Times New Roman" pitchFamily="18" charset="0"/>
                <a:ea typeface="Calibri"/>
                <a:cs typeface="Times New Roman" pitchFamily="18" charset="0"/>
                <a:sym typeface="Calibri"/>
              </a:rPr>
              <a:t>1 </a:t>
            </a:r>
            <a:r>
              <a:rPr lang="es-ES_tradnl" sz="1600" dirty="0" smtClean="0">
                <a:latin typeface="Times New Roman" pitchFamily="18" charset="0"/>
                <a:ea typeface="Calibri"/>
                <a:cs typeface="Times New Roman" pitchFamily="18" charset="0"/>
                <a:sym typeface="Wingdings" pitchFamily="2" charset="2"/>
              </a:rPr>
              <a:t> I</a:t>
            </a:r>
          </a:p>
          <a:p>
            <a:pPr>
              <a:spcBef>
                <a:spcPts val="533"/>
              </a:spcBef>
              <a:tabLst>
                <a:tab pos="480472" algn="l"/>
              </a:tabLst>
            </a:pPr>
            <a:r>
              <a:rPr lang="es-ES_tradnl" sz="1600" dirty="0" smtClean="0">
                <a:latin typeface="Times New Roman" pitchFamily="18" charset="0"/>
                <a:ea typeface="Calibri"/>
                <a:cs typeface="Times New Roman" pitchFamily="18" charset="0"/>
                <a:sym typeface="Wingdings" pitchFamily="2" charset="2"/>
              </a:rPr>
              <a:t>7  VII</a:t>
            </a:r>
          </a:p>
          <a:p>
            <a:pPr>
              <a:spcBef>
                <a:spcPts val="533"/>
              </a:spcBef>
              <a:tabLst>
                <a:tab pos="480472" algn="l"/>
              </a:tabLst>
            </a:pPr>
            <a:r>
              <a:rPr lang="es-ES_tradnl" sz="1600" dirty="0" smtClean="0">
                <a:latin typeface="Times New Roman" pitchFamily="18" charset="0"/>
                <a:ea typeface="Calibri"/>
                <a:cs typeface="Times New Roman" pitchFamily="18" charset="0"/>
                <a:sym typeface="Wingdings" pitchFamily="2" charset="2"/>
              </a:rPr>
              <a:t>10  X</a:t>
            </a:r>
          </a:p>
          <a:p>
            <a:pPr>
              <a:spcBef>
                <a:spcPts val="533"/>
              </a:spcBef>
              <a:tabLst>
                <a:tab pos="480472" algn="l"/>
              </a:tabLst>
            </a:pPr>
            <a:r>
              <a:rPr lang="es-ES_tradnl" sz="1600" dirty="0" smtClean="0">
                <a:latin typeface="Times New Roman" pitchFamily="18" charset="0"/>
                <a:ea typeface="Calibri"/>
                <a:cs typeface="Times New Roman" pitchFamily="18" charset="0"/>
                <a:sym typeface="Wingdings" pitchFamily="2" charset="2"/>
              </a:rPr>
              <a:t>14 -&gt; XIV</a:t>
            </a:r>
            <a:endParaRPr lang="es-ES" sz="1600" dirty="0">
              <a:latin typeface="Times New Roman" pitchFamily="18" charset="0"/>
              <a:cs typeface="Times New Roman" pitchFamily="18" charset="0"/>
            </a:endParaRPr>
          </a:p>
        </p:txBody>
      </p:sp>
    </p:spTree>
    <p:extLst>
      <p:ext uri="{BB962C8B-B14F-4D97-AF65-F5344CB8AC3E}">
        <p14:creationId xmlns:p14="http://schemas.microsoft.com/office/powerpoint/2010/main" xmlns="" val="223235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6" name="Shape 196"/>
          <p:cNvSpPr txBox="1"/>
          <p:nvPr/>
        </p:nvSpPr>
        <p:spPr>
          <a:xfrm>
            <a:off x="609600" y="1294133"/>
            <a:ext cx="10972800" cy="5326000"/>
          </a:xfrm>
          <a:prstGeom prst="rect">
            <a:avLst/>
          </a:prstGeom>
          <a:noFill/>
          <a:ln>
            <a:noFill/>
          </a:ln>
        </p:spPr>
        <p:txBody>
          <a:bodyPr lIns="121900" tIns="60933" rIns="121900" bIns="60933" anchor="t" anchorCtr="0">
            <a:noAutofit/>
          </a:bodyPr>
          <a:lstStyle/>
          <a:p>
            <a:pPr marL="380990" indent="-380990" algn="just">
              <a:spcBef>
                <a:spcPts val="533"/>
              </a:spcBef>
              <a:buFont typeface="Arial" panose="020B0604020202020204" pitchFamily="34" charset="0"/>
              <a:buChar char="•"/>
              <a:tabLst>
                <a:tab pos="480472" algn="l"/>
              </a:tabLst>
            </a:pPr>
            <a:r>
              <a:rPr lang="es-ES_tradnl" sz="2400" dirty="0" smtClean="0">
                <a:latin typeface="Calibri"/>
                <a:ea typeface="Calibri"/>
                <a:cs typeface="Calibri"/>
                <a:sym typeface="Calibri"/>
              </a:rPr>
              <a:t>Se debe intentar realizar el test de uno en uno. </a:t>
            </a:r>
          </a:p>
          <a:p>
            <a:pPr marL="838190" lvl="1" indent="-380990" algn="just">
              <a:spcBef>
                <a:spcPts val="533"/>
              </a:spcBef>
              <a:buFont typeface="Arial" panose="020B0604020202020204" pitchFamily="34" charset="0"/>
              <a:buChar char="•"/>
              <a:tabLst>
                <a:tab pos="480472" algn="l"/>
              </a:tabLst>
            </a:pPr>
            <a:r>
              <a:rPr lang="es-ES_tradnl" sz="2000" dirty="0" smtClean="0">
                <a:latin typeface="Calibri"/>
                <a:ea typeface="Calibri"/>
                <a:cs typeface="Calibri"/>
                <a:sym typeface="Calibri"/>
              </a:rPr>
              <a:t>Desde lo más sencillo a lo más complejo</a:t>
            </a:r>
          </a:p>
          <a:p>
            <a:pPr marL="380990" indent="-380990" algn="just">
              <a:lnSpc>
                <a:spcPct val="150000"/>
              </a:lnSpc>
              <a:spcBef>
                <a:spcPts val="533"/>
              </a:spcBef>
              <a:buFont typeface="Arial" panose="020B0604020202020204" pitchFamily="34" charset="0"/>
              <a:buChar char="•"/>
              <a:tabLst>
                <a:tab pos="480472" algn="l"/>
              </a:tabLst>
            </a:pPr>
            <a:r>
              <a:rPr lang="es-ES_tradnl" sz="2400" dirty="0" smtClean="0">
                <a:latin typeface="Calibri"/>
                <a:ea typeface="Calibri"/>
                <a:cs typeface="Calibri"/>
                <a:sym typeface="Calibri"/>
              </a:rPr>
              <a:t>Se debe intentar implementar el código mínimo necesario para cada test. </a:t>
            </a:r>
          </a:p>
          <a:p>
            <a:pPr marL="838190" lvl="1" indent="-380990" algn="just">
              <a:spcBef>
                <a:spcPts val="533"/>
              </a:spcBef>
              <a:buFont typeface="Arial" panose="020B0604020202020204" pitchFamily="34" charset="0"/>
              <a:buChar char="•"/>
              <a:tabLst>
                <a:tab pos="480472" algn="l"/>
              </a:tabLst>
            </a:pPr>
            <a:r>
              <a:rPr lang="es-ES_tradnl" sz="2000" dirty="0" smtClean="0">
                <a:latin typeface="Calibri"/>
                <a:ea typeface="Calibri"/>
                <a:cs typeface="Calibri"/>
                <a:sym typeface="Calibri"/>
              </a:rPr>
              <a:t>Aunque se conozca el problema completo, hay que evitar el “</a:t>
            </a:r>
            <a:r>
              <a:rPr lang="es-ES_tradnl" sz="2000" i="1" dirty="0" smtClean="0">
                <a:latin typeface="Calibri"/>
                <a:ea typeface="Calibri"/>
                <a:cs typeface="Calibri"/>
                <a:sym typeface="Calibri"/>
              </a:rPr>
              <a:t>Speculative generalization</a:t>
            </a:r>
            <a:r>
              <a:rPr lang="es-ES_tradnl" sz="2000" dirty="0" smtClean="0">
                <a:latin typeface="Calibri"/>
                <a:ea typeface="Calibri"/>
                <a:cs typeface="Calibri"/>
                <a:sym typeface="Calibri"/>
              </a:rPr>
              <a:t>”</a:t>
            </a:r>
          </a:p>
          <a:p>
            <a:pPr marL="380990" indent="-380990" algn="just">
              <a:lnSpc>
                <a:spcPct val="150000"/>
              </a:lnSpc>
              <a:spcBef>
                <a:spcPts val="533"/>
              </a:spcBef>
              <a:buFont typeface="Arial" panose="020B0604020202020204" pitchFamily="34" charset="0"/>
              <a:buChar char="•"/>
              <a:tabLst>
                <a:tab pos="480472" algn="l"/>
              </a:tabLst>
            </a:pPr>
            <a:r>
              <a:rPr lang="es-ES_tradnl" sz="2400" dirty="0" smtClean="0">
                <a:latin typeface="Calibri"/>
                <a:ea typeface="Calibri"/>
                <a:cs typeface="Calibri"/>
                <a:sym typeface="Calibri"/>
              </a:rPr>
              <a:t>En cada implementación de un test, se debe refactorizar el código.</a:t>
            </a:r>
          </a:p>
          <a:p>
            <a:pPr marL="838190" lvl="2" indent="-380990" algn="just">
              <a:spcBef>
                <a:spcPts val="533"/>
              </a:spcBef>
              <a:buFont typeface="Arial" panose="020B0604020202020204" pitchFamily="34" charset="0"/>
              <a:buChar char="•"/>
              <a:tabLst>
                <a:tab pos="480472" algn="l"/>
              </a:tabLst>
            </a:pPr>
            <a:r>
              <a:rPr lang="es-ES_tradnl" sz="2000" dirty="0" smtClean="0">
                <a:latin typeface="Calibri"/>
                <a:ea typeface="Calibri"/>
                <a:cs typeface="Calibri"/>
                <a:sym typeface="Calibri"/>
              </a:rPr>
              <a:t>¿</a:t>
            </a:r>
            <a:r>
              <a:rPr lang="es-ES_tradnl" sz="2000" i="1" dirty="0" smtClean="0">
                <a:latin typeface="Calibri"/>
                <a:ea typeface="Calibri"/>
                <a:cs typeface="Calibri"/>
                <a:sym typeface="Calibri"/>
              </a:rPr>
              <a:t>me siento cómodo con este código</a:t>
            </a:r>
            <a:r>
              <a:rPr lang="es-ES_tradnl" sz="2000" dirty="0" smtClean="0">
                <a:latin typeface="Calibri"/>
                <a:ea typeface="Calibri"/>
                <a:cs typeface="Calibri"/>
                <a:sym typeface="Calibri"/>
              </a:rPr>
              <a:t>? </a:t>
            </a:r>
          </a:p>
          <a:p>
            <a:pPr marL="838190" lvl="2" indent="-380990" algn="just">
              <a:spcBef>
                <a:spcPts val="533"/>
              </a:spcBef>
              <a:buFont typeface="Arial" panose="020B0604020202020204" pitchFamily="34" charset="0"/>
              <a:buChar char="•"/>
              <a:tabLst>
                <a:tab pos="480472" algn="l"/>
              </a:tabLst>
            </a:pPr>
            <a:r>
              <a:rPr lang="es-ES_tradnl" sz="2000" dirty="0" smtClean="0">
                <a:latin typeface="Calibri"/>
                <a:ea typeface="Calibri"/>
                <a:cs typeface="Calibri"/>
                <a:sym typeface="Calibri"/>
              </a:rPr>
              <a:t>¿</a:t>
            </a:r>
            <a:r>
              <a:rPr lang="es-ES_tradnl" sz="2000" i="1" dirty="0" smtClean="0">
                <a:latin typeface="Calibri"/>
                <a:ea typeface="Calibri"/>
                <a:cs typeface="Calibri"/>
                <a:sym typeface="Calibri"/>
              </a:rPr>
              <a:t>cambiaría la implementación a objetos</a:t>
            </a:r>
            <a:r>
              <a:rPr lang="es-ES_tradnl" sz="2000" dirty="0" smtClean="0">
                <a:latin typeface="Calibri"/>
                <a:ea typeface="Calibri"/>
                <a:cs typeface="Calibri"/>
                <a:sym typeface="Calibri"/>
              </a:rPr>
              <a:t>? </a:t>
            </a:r>
          </a:p>
          <a:p>
            <a:pPr marL="838190" lvl="2" indent="-380990" algn="just">
              <a:spcBef>
                <a:spcPts val="533"/>
              </a:spcBef>
              <a:buFont typeface="Arial" panose="020B0604020202020204" pitchFamily="34" charset="0"/>
              <a:buChar char="•"/>
              <a:tabLst>
                <a:tab pos="480472" algn="l"/>
              </a:tabLst>
            </a:pPr>
            <a:r>
              <a:rPr lang="es-ES_tradnl" sz="2000" dirty="0" smtClean="0">
                <a:latin typeface="Calibri"/>
                <a:ea typeface="Calibri"/>
                <a:cs typeface="Calibri"/>
                <a:sym typeface="Calibri"/>
              </a:rPr>
              <a:t>¿</a:t>
            </a:r>
            <a:r>
              <a:rPr lang="es-ES_tradnl" sz="2000" i="1" dirty="0" smtClean="0">
                <a:latin typeface="Calibri"/>
                <a:ea typeface="Calibri"/>
                <a:cs typeface="Calibri"/>
                <a:sym typeface="Calibri"/>
              </a:rPr>
              <a:t>cambiaría la implementación con herencia</a:t>
            </a:r>
            <a:r>
              <a:rPr lang="es-ES_tradnl" sz="2000" dirty="0" smtClean="0">
                <a:latin typeface="Calibri"/>
                <a:ea typeface="Calibri"/>
                <a:cs typeface="Calibri"/>
                <a:sym typeface="Calibri"/>
              </a:rPr>
              <a:t>? </a:t>
            </a:r>
          </a:p>
          <a:p>
            <a:pPr marL="838190" lvl="2" indent="-380990" algn="just">
              <a:spcBef>
                <a:spcPts val="533"/>
              </a:spcBef>
              <a:buFont typeface="Arial" panose="020B0604020202020204" pitchFamily="34" charset="0"/>
              <a:buChar char="•"/>
              <a:tabLst>
                <a:tab pos="480472" algn="l"/>
              </a:tabLst>
            </a:pPr>
            <a:r>
              <a:rPr lang="es-ES_tradnl" sz="2000" dirty="0" smtClean="0">
                <a:latin typeface="Calibri"/>
                <a:ea typeface="Calibri"/>
                <a:cs typeface="Calibri"/>
                <a:sym typeface="Calibri"/>
              </a:rPr>
              <a:t>¿</a:t>
            </a:r>
            <a:r>
              <a:rPr lang="es-ES_tradnl" sz="2000" i="1" dirty="0" smtClean="0">
                <a:latin typeface="Calibri"/>
                <a:ea typeface="Calibri"/>
                <a:cs typeface="Calibri"/>
                <a:sym typeface="Calibri"/>
              </a:rPr>
              <a:t>es la mejor estructura de datos que se podría utilizar</a:t>
            </a:r>
            <a:r>
              <a:rPr lang="es-ES_tradnl" sz="2000" dirty="0" smtClean="0">
                <a:latin typeface="Calibri"/>
                <a:ea typeface="Calibri"/>
                <a:cs typeface="Calibri"/>
                <a:sym typeface="Calibri"/>
              </a:rPr>
              <a:t>?</a:t>
            </a:r>
          </a:p>
          <a:p>
            <a:pPr marL="380990" indent="-380990" algn="just">
              <a:lnSpc>
                <a:spcPct val="150000"/>
              </a:lnSpc>
              <a:spcBef>
                <a:spcPts val="533"/>
              </a:spcBef>
              <a:buFont typeface="Arial" panose="020B0604020202020204" pitchFamily="34" charset="0"/>
              <a:buChar char="•"/>
              <a:tabLst>
                <a:tab pos="480472" algn="l"/>
              </a:tabLst>
            </a:pPr>
            <a:r>
              <a:rPr lang="es-ES_tradnl" sz="2400" dirty="0" smtClean="0">
                <a:latin typeface="Calibri"/>
                <a:ea typeface="Calibri"/>
                <a:cs typeface="Calibri"/>
                <a:sym typeface="Calibri"/>
              </a:rPr>
              <a:t>Si ha resultado fácil, probad a realizar la función inversa. </a:t>
            </a:r>
          </a:p>
          <a:p>
            <a:pPr marL="838190" lvl="1" indent="-380990" algn="just">
              <a:spcBef>
                <a:spcPts val="533"/>
              </a:spcBef>
              <a:buFont typeface="Arial" panose="020B0604020202020204" pitchFamily="34" charset="0"/>
              <a:buChar char="•"/>
              <a:tabLst>
                <a:tab pos="480472" algn="l"/>
              </a:tabLst>
            </a:pPr>
            <a:r>
              <a:rPr lang="es-ES_tradnl" sz="2000" dirty="0" smtClean="0">
                <a:latin typeface="Calibri"/>
                <a:ea typeface="Calibri"/>
                <a:cs typeface="Calibri"/>
                <a:sym typeface="Calibri"/>
              </a:rPr>
              <a:t>Una función que dado un número romano lo convierta a un número normal.</a:t>
            </a:r>
          </a:p>
          <a:p>
            <a:pPr marL="380990" indent="-380990" algn="just">
              <a:spcBef>
                <a:spcPts val="533"/>
              </a:spcBef>
              <a:buFont typeface="Arial" panose="020B0604020202020204" pitchFamily="34" charset="0"/>
              <a:buChar char="•"/>
              <a:tabLst>
                <a:tab pos="480472" algn="l"/>
              </a:tabLst>
            </a:pPr>
            <a:endParaRPr lang="es-ES_tradnl" sz="2000" dirty="0" smtClean="0">
              <a:latin typeface="Calibri"/>
              <a:ea typeface="Calibri"/>
              <a:cs typeface="Calibri"/>
              <a:sym typeface="Calibri"/>
            </a:endParaRPr>
          </a:p>
        </p:txBody>
      </p:sp>
      <p:sp>
        <p:nvSpPr>
          <p:cNvPr id="5" name="Shape 195"/>
          <p:cNvSpPr txBox="1">
            <a:spLocks/>
          </p:cNvSpPr>
          <p:nvPr/>
        </p:nvSpPr>
        <p:spPr>
          <a:xfrm>
            <a:off x="609600" y="274635"/>
            <a:ext cx="10972800" cy="686800"/>
          </a:xfrm>
          <a:prstGeom prst="rect">
            <a:avLst/>
          </a:prstGeom>
          <a:noFill/>
          <a:ln>
            <a:noFill/>
          </a:ln>
        </p:spPr>
        <p:txBody>
          <a:bodyPr vert="horz" lIns="121900" tIns="60933" rIns="121900" bIns="60933" rtlCol="0" anchor="ctr" anchorCtr="0">
            <a:no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buSzPct val="25000"/>
            </a:pPr>
            <a:r>
              <a:rPr lang="es" sz="4267" b="1" dirty="0" smtClean="0">
                <a:solidFill>
                  <a:srgbClr val="00B0F0"/>
                </a:solidFill>
                <a:latin typeface="Calibri" panose="020F0502020204030204" pitchFamily="34" charset="0"/>
                <a:cs typeface="Calibri" panose="020F0502020204030204" pitchFamily="34" charset="0"/>
              </a:rPr>
              <a:t>Roman Numerals </a:t>
            </a:r>
            <a:r>
              <a:rPr lang="es" sz="2667" dirty="0" smtClean="0">
                <a:solidFill>
                  <a:srgbClr val="00B0F0"/>
                </a:solidFill>
                <a:latin typeface="Calibri" panose="020F0502020204030204" pitchFamily="34" charset="0"/>
                <a:cs typeface="Calibri" panose="020F0502020204030204" pitchFamily="34" charset="0"/>
              </a:rPr>
              <a:t>(Consejos)</a:t>
            </a:r>
            <a:endParaRPr lang="es" sz="1600" dirty="0">
              <a:solidFill>
                <a:srgbClr val="00B0F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871526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hape 233" descr="Logotype-Vertical.png"/>
          <p:cNvPicPr preferRelativeResize="0"/>
          <p:nvPr/>
        </p:nvPicPr>
        <p:blipFill>
          <a:blip r:embed="rId2" cstate="print">
            <a:alphaModFix/>
          </a:blip>
          <a:stretch>
            <a:fillRect/>
          </a:stretch>
        </p:blipFill>
        <p:spPr>
          <a:xfrm>
            <a:off x="407368" y="764704"/>
            <a:ext cx="1693705" cy="1368152"/>
          </a:xfrm>
          <a:prstGeom prst="rect">
            <a:avLst/>
          </a:prstGeom>
          <a:noFill/>
          <a:ln>
            <a:noFill/>
          </a:ln>
        </p:spPr>
      </p:pic>
    </p:spTree>
    <p:extLst>
      <p:ext uri="{BB962C8B-B14F-4D97-AF65-F5344CB8AC3E}">
        <p14:creationId xmlns:p14="http://schemas.microsoft.com/office/powerpoint/2010/main" xmlns="" val="1545407803"/>
      </p:ext>
    </p:extLst>
  </p:cSld>
  <p:clrMapOvr>
    <a:masterClrMapping/>
  </p:clrMapOvr>
</p:sld>
</file>

<file path=ppt/theme/theme1.xml><?xml version="1.0" encoding="utf-8"?>
<a:theme xmlns:a="http://schemas.openxmlformats.org/drawingml/2006/main" name="Capgemini 2017_Cover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résentation1" id="{F4EDDD86-B8A8-46E1-81BA-C40220CF151C}" vid="{D76BB8BF-901C-4709-A70B-B9D859909653}"/>
    </a:ext>
  </a:extLst>
</a:theme>
</file>

<file path=ppt/theme/theme2.xml><?xml version="1.0" encoding="utf-8"?>
<a:theme xmlns:a="http://schemas.openxmlformats.org/drawingml/2006/main" name="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résentation1" id="{F4EDDD86-B8A8-46E1-81BA-C40220CF151C}" vid="{14D83F11-89F6-4441-B5DC-94FD0DFB8031}"/>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Coding Dojo III-part2</Template>
  <TotalTime>1770</TotalTime>
  <Words>386</Words>
  <Application>Microsoft Office PowerPoint</Application>
  <PresentationFormat>Personalizado</PresentationFormat>
  <Paragraphs>35</Paragraphs>
  <Slides>5</Slides>
  <Notes>4</Notes>
  <HiddenSlides>0</HiddenSlides>
  <MMClips>0</MMClips>
  <ScaleCrop>false</ScaleCrop>
  <HeadingPairs>
    <vt:vector size="4" baseType="variant">
      <vt:variant>
        <vt:lpstr>Tema</vt:lpstr>
      </vt:variant>
      <vt:variant>
        <vt:i4>2</vt:i4>
      </vt:variant>
      <vt:variant>
        <vt:lpstr>Títulos de diapositiva</vt:lpstr>
      </vt:variant>
      <vt:variant>
        <vt:i4>5</vt:i4>
      </vt:variant>
    </vt:vector>
  </HeadingPairs>
  <TitlesOfParts>
    <vt:vector size="7" baseType="lpstr">
      <vt:lpstr>Capgemini 2017_Cover slides</vt:lpstr>
      <vt:lpstr>Content Layouts</vt:lpstr>
      <vt:lpstr>Diapositiva 1</vt:lpstr>
      <vt:lpstr>Diapositiva 2</vt:lpstr>
      <vt:lpstr>Diapositiva 3</vt:lpstr>
      <vt:lpstr>Diapositiva 4</vt:lpstr>
      <vt:lpstr>Diapositiva 5</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insert title title</dc:title>
  <dc:creator>Jimenez Martinez, Pablo</dc:creator>
  <cp:lastModifiedBy>pablo</cp:lastModifiedBy>
  <cp:revision>57</cp:revision>
  <dcterms:created xsi:type="dcterms:W3CDTF">2017-11-14T13:45:57Z</dcterms:created>
  <dcterms:modified xsi:type="dcterms:W3CDTF">2017-12-13T17:34:53Z</dcterms:modified>
</cp:coreProperties>
</file>