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23"/>
  </p:notesMasterIdLst>
  <p:handoutMasterIdLst>
    <p:handoutMasterId r:id="rId24"/>
  </p:handoutMasterIdLst>
  <p:sldIdLst>
    <p:sldId id="538" r:id="rId3"/>
    <p:sldId id="561" r:id="rId4"/>
    <p:sldId id="562" r:id="rId5"/>
    <p:sldId id="570" r:id="rId6"/>
    <p:sldId id="571" r:id="rId7"/>
    <p:sldId id="572" r:id="rId8"/>
    <p:sldId id="558" r:id="rId9"/>
    <p:sldId id="559" r:id="rId10"/>
    <p:sldId id="560" r:id="rId11"/>
    <p:sldId id="577" r:id="rId12"/>
    <p:sldId id="564" r:id="rId13"/>
    <p:sldId id="563" r:id="rId14"/>
    <p:sldId id="568" r:id="rId15"/>
    <p:sldId id="567" r:id="rId16"/>
    <p:sldId id="569" r:id="rId17"/>
    <p:sldId id="565" r:id="rId18"/>
    <p:sldId id="573" r:id="rId19"/>
    <p:sldId id="566" r:id="rId20"/>
    <p:sldId id="574" r:id="rId21"/>
    <p:sldId id="557"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0" autoAdjust="0"/>
    <p:restoredTop sz="96215" autoAdjust="0"/>
  </p:normalViewPr>
  <p:slideViewPr>
    <p:cSldViewPr>
      <p:cViewPr varScale="1">
        <p:scale>
          <a:sx n="101" d="100"/>
          <a:sy n="101" d="100"/>
        </p:scale>
        <p:origin x="72" y="30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07/03/2018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07/03/2018</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16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448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930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33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20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93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107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599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57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8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168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t="-5665"/>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chnologyconversations.com/2014/10/17/java-tutorial-through-katas-mars-rover/"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512443" y="3501008"/>
            <a:ext cx="7344197"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6</a:t>
            </a:r>
          </a:p>
          <a:p>
            <a:pPr algn="l">
              <a:lnSpc>
                <a:spcPct val="100000"/>
              </a:lnSpc>
            </a:pPr>
            <a:r>
              <a:rPr lang="en-US" sz="3600" dirty="0">
                <a:latin typeface="Calibri" panose="020F0502020204030204" pitchFamily="34" charset="0"/>
                <a:cs typeface="Calibri" panose="020F0502020204030204" pitchFamily="34" charset="0"/>
              </a:rPr>
              <a:t>Kata Lunar Rover</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TDD – Design Patterns</a:t>
            </a:r>
          </a:p>
        </p:txBody>
      </p:sp>
      <p:pic>
        <p:nvPicPr>
          <p:cNvPr id="7" name="Shape 233" descr="Logotype-Vertical.png"/>
          <p:cNvPicPr preferRelativeResize="0"/>
          <p:nvPr/>
        </p:nvPicPr>
        <p:blipFill>
          <a:blip r:embed="rId3" cstate="print">
            <a:alphaModFix/>
            <a:extLst>
              <a:ext uri="{28A0092B-C50C-407E-A947-70E740481C1C}">
                <a14:useLocalDpi xmlns:a14="http://schemas.microsoft.com/office/drawing/2010/main" val="0"/>
              </a:ext>
            </a:extLst>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Refactoring</a:t>
            </a:r>
          </a:p>
        </p:txBody>
      </p:sp>
      <p:sp>
        <p:nvSpPr>
          <p:cNvPr id="170" name="Shape 170"/>
          <p:cNvSpPr txBox="1">
            <a:spLocks noGrp="1"/>
          </p:cNvSpPr>
          <p:nvPr>
            <p:ph type="subTitle" idx="1"/>
          </p:nvPr>
        </p:nvSpPr>
        <p:spPr>
          <a:xfrm>
            <a:off x="1828800" y="3717032"/>
            <a:ext cx="85344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Design Patterns</a:t>
            </a:r>
          </a:p>
        </p:txBody>
      </p:sp>
    </p:spTree>
    <p:extLst>
      <p:ext uri="{BB962C8B-B14F-4D97-AF65-F5344CB8AC3E}">
        <p14:creationId xmlns:p14="http://schemas.microsoft.com/office/powerpoint/2010/main" val="260852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Strategy</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Strategy</a:t>
            </a:r>
            <a:r>
              <a:rPr lang="es-ES" sz="2133" dirty="0">
                <a:latin typeface="Calibri"/>
                <a:ea typeface="Calibri"/>
                <a:cs typeface="Calibri"/>
                <a:sym typeface="Calibri"/>
              </a:rPr>
              <a:t>’ tiene sentido cuando </a:t>
            </a:r>
          </a:p>
          <a:p>
            <a:pPr algn="just">
              <a:lnSpc>
                <a:spcPct val="90000"/>
              </a:lnSpc>
              <a:tabLst>
                <a:tab pos="480472" algn="l"/>
              </a:tabLst>
            </a:pPr>
            <a:r>
              <a:rPr lang="es-ES" sz="2133" dirty="0">
                <a:latin typeface="Calibri"/>
                <a:ea typeface="Calibri"/>
                <a:cs typeface="Calibri"/>
                <a:sym typeface="Calibri"/>
              </a:rPr>
              <a:t>nos encontramos un escenario en el que </a:t>
            </a:r>
          </a:p>
          <a:p>
            <a:pPr algn="just">
              <a:lnSpc>
                <a:spcPct val="90000"/>
              </a:lnSpc>
              <a:tabLst>
                <a:tab pos="480472" algn="l"/>
              </a:tabLst>
            </a:pPr>
            <a:r>
              <a:rPr lang="es-ES" sz="2133" dirty="0">
                <a:latin typeface="Calibri"/>
                <a:ea typeface="Calibri"/>
                <a:cs typeface="Calibri"/>
                <a:sym typeface="Calibri"/>
              </a:rPr>
              <a:t>para conseguir un objetivo, existen </a:t>
            </a:r>
          </a:p>
          <a:p>
            <a:pPr algn="just">
              <a:lnSpc>
                <a:spcPct val="90000"/>
              </a:lnSpc>
              <a:tabLst>
                <a:tab pos="480472" algn="l"/>
              </a:tabLst>
            </a:pPr>
            <a:r>
              <a:rPr lang="es-ES" sz="2133" dirty="0">
                <a:latin typeface="Calibri"/>
                <a:ea typeface="Calibri"/>
                <a:cs typeface="Calibri"/>
                <a:sym typeface="Calibri"/>
              </a:rPr>
              <a:t>diferentes estrategias para lograrlo.</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una nueva estrategia, tan solo hay que añadir una nueva clase que herede de la genérica e implementar esa estrategia concreta.</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6" name="Picture 2" descr="https://refactoring.guru/images/patterns/cards/strategy-mi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ategy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1052736"/>
            <a:ext cx="4982344" cy="418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3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State</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State</a:t>
            </a:r>
            <a:r>
              <a:rPr lang="es-ES" sz="2133" dirty="0">
                <a:latin typeface="Calibri"/>
                <a:ea typeface="Calibri"/>
                <a:cs typeface="Calibri"/>
                <a:sym typeface="Calibri"/>
              </a:rPr>
              <a:t>’ tiene sentido cuando </a:t>
            </a:r>
          </a:p>
          <a:p>
            <a:pPr algn="just">
              <a:lnSpc>
                <a:spcPct val="90000"/>
              </a:lnSpc>
              <a:tabLst>
                <a:tab pos="480472" algn="l"/>
              </a:tabLst>
            </a:pPr>
            <a:r>
              <a:rPr lang="es-ES" sz="2133" dirty="0">
                <a:latin typeface="Calibri"/>
                <a:ea typeface="Calibri"/>
                <a:cs typeface="Calibri"/>
                <a:sym typeface="Calibri"/>
              </a:rPr>
              <a:t>nos encontramos un escenario en el </a:t>
            </a:r>
          </a:p>
          <a:p>
            <a:pPr algn="just">
              <a:lnSpc>
                <a:spcPct val="90000"/>
              </a:lnSpc>
              <a:tabLst>
                <a:tab pos="480472" algn="l"/>
              </a:tabLst>
            </a:pPr>
            <a:r>
              <a:rPr lang="es-ES" sz="2133" dirty="0">
                <a:latin typeface="Calibri"/>
                <a:ea typeface="Calibri"/>
                <a:cs typeface="Calibri"/>
                <a:sym typeface="Calibri"/>
              </a:rPr>
              <a:t>comportamiento es diferente dependiendo </a:t>
            </a:r>
          </a:p>
          <a:p>
            <a:pPr algn="just">
              <a:lnSpc>
                <a:spcPct val="90000"/>
              </a:lnSpc>
              <a:tabLst>
                <a:tab pos="480472" algn="l"/>
              </a:tabLst>
            </a:pPr>
            <a:r>
              <a:rPr lang="es-ES" sz="2133" dirty="0">
                <a:latin typeface="Calibri"/>
                <a:ea typeface="Calibri"/>
                <a:cs typeface="Calibri"/>
                <a:sym typeface="Calibri"/>
              </a:rPr>
              <a:t>del estado en el que se encuentra.</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 nuevo estado, tan solo hay que añadir una nueva clase que implemente el interface, implementar las acciones de ese nuevo estado y las posibles transiciones.</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8" name="Picture 4" descr="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180356"/>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trón de diseño del esta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332" y="1130967"/>
            <a:ext cx="5302836" cy="402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0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91393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State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1028" name="Picture 4" descr="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348" y="1052736"/>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p:cNvSpPr/>
          <p:nvPr/>
        </p:nvSpPr>
        <p:spPr>
          <a:xfrm>
            <a:off x="5663952" y="2852936"/>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Orientation</a:t>
            </a:r>
            <a:endParaRPr lang="es-ES_tradnl" dirty="0"/>
          </a:p>
        </p:txBody>
      </p:sp>
      <p:sp>
        <p:nvSpPr>
          <p:cNvPr id="7" name="Rectangle: Rounded Corners 6"/>
          <p:cNvSpPr/>
          <p:nvPr/>
        </p:nvSpPr>
        <p:spPr>
          <a:xfrm>
            <a:off x="4954216"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East</a:t>
            </a:r>
            <a:endParaRPr lang="es-ES_tradnl" dirty="0"/>
          </a:p>
        </p:txBody>
      </p:sp>
      <p:sp>
        <p:nvSpPr>
          <p:cNvPr id="8" name="Rectangle: Rounded Corners 7"/>
          <p:cNvSpPr/>
          <p:nvPr/>
        </p:nvSpPr>
        <p:spPr>
          <a:xfrm>
            <a:off x="8791328"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West</a:t>
            </a:r>
            <a:endParaRPr lang="es-ES_tradnl" dirty="0"/>
          </a:p>
        </p:txBody>
      </p:sp>
      <p:sp>
        <p:nvSpPr>
          <p:cNvPr id="9" name="Rectangle: Rounded Corners 8"/>
          <p:cNvSpPr/>
          <p:nvPr/>
        </p:nvSpPr>
        <p:spPr>
          <a:xfrm>
            <a:off x="2999656"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North</a:t>
            </a:r>
            <a:endParaRPr lang="es-ES_tradnl" dirty="0"/>
          </a:p>
        </p:txBody>
      </p:sp>
      <p:sp>
        <p:nvSpPr>
          <p:cNvPr id="10" name="Rectangle: Rounded Corners 9"/>
          <p:cNvSpPr/>
          <p:nvPr/>
        </p:nvSpPr>
        <p:spPr>
          <a:xfrm>
            <a:off x="6872772" y="4797152"/>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South</a:t>
            </a:r>
            <a:endParaRPr lang="es-ES_tradnl" dirty="0"/>
          </a:p>
        </p:txBody>
      </p:sp>
      <p:sp>
        <p:nvSpPr>
          <p:cNvPr id="3" name="Left Brace 2"/>
          <p:cNvSpPr/>
          <p:nvPr/>
        </p:nvSpPr>
        <p:spPr>
          <a:xfrm>
            <a:off x="7608168" y="2683768"/>
            <a:ext cx="155448" cy="914400"/>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s-ES_tradnl"/>
          </a:p>
        </p:txBody>
      </p:sp>
      <p:sp>
        <p:nvSpPr>
          <p:cNvPr id="4" name="TextBox 3"/>
          <p:cNvSpPr txBox="1"/>
          <p:nvPr/>
        </p:nvSpPr>
        <p:spPr>
          <a:xfrm>
            <a:off x="7896200" y="2817802"/>
            <a:ext cx="223740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char</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void</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context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void</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context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13" name="Rectangle: Rounded Corners 12"/>
          <p:cNvSpPr/>
          <p:nvPr/>
        </p:nvSpPr>
        <p:spPr>
          <a:xfrm>
            <a:off x="1415480" y="2852936"/>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Rover</a:t>
            </a:r>
            <a:endParaRPr lang="es-ES_tradnl" dirty="0"/>
          </a:p>
        </p:txBody>
      </p:sp>
      <p:sp>
        <p:nvSpPr>
          <p:cNvPr id="14" name="TextBox 13"/>
          <p:cNvSpPr txBox="1"/>
          <p:nvPr/>
        </p:nvSpPr>
        <p:spPr>
          <a:xfrm>
            <a:off x="1703512" y="3477969"/>
            <a:ext cx="1028038" cy="338554"/>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direction</a:t>
            </a:r>
            <a:endParaRPr lang="es-ES_tradnl" sz="1600" dirty="0">
              <a:latin typeface="Calibri Light" panose="020F0302020204030204" pitchFamily="34" charset="0"/>
              <a:cs typeface="Calibri Light" panose="020F0302020204030204" pitchFamily="34" charset="0"/>
            </a:endParaRPr>
          </a:p>
        </p:txBody>
      </p:sp>
      <p:cxnSp>
        <p:nvCxnSpPr>
          <p:cNvPr id="11" name="Straight Arrow Connector 10"/>
          <p:cNvCxnSpPr>
            <a:stCxn id="13" idx="3"/>
          </p:cNvCxnSpPr>
          <p:nvPr/>
        </p:nvCxnSpPr>
        <p:spPr>
          <a:xfrm>
            <a:off x="3071664" y="3140968"/>
            <a:ext cx="2545940" cy="0"/>
          </a:xfrm>
          <a:prstGeom prst="straightConnector1">
            <a:avLst/>
          </a:prstGeom>
          <a:ln w="28575"/>
        </p:spPr>
        <p:style>
          <a:lnRef idx="2">
            <a:schemeClr val="accent6"/>
          </a:lnRef>
          <a:fillRef idx="1">
            <a:schemeClr val="lt1"/>
          </a:fillRef>
          <a:effectRef idx="0">
            <a:schemeClr val="accent6"/>
          </a:effectRef>
          <a:fontRef idx="minor">
            <a:schemeClr val="dk1"/>
          </a:fontRef>
        </p:style>
      </p:cxnSp>
      <p:cxnSp>
        <p:nvCxnSpPr>
          <p:cNvPr id="17" name="Straight Arrow Connector 16"/>
          <p:cNvCxnSpPr>
            <a:stCxn id="9" idx="0"/>
            <a:endCxn id="2" idx="2"/>
          </p:cNvCxnSpPr>
          <p:nvPr/>
        </p:nvCxnSpPr>
        <p:spPr>
          <a:xfrm rot="5400000" flipH="1" flipV="1">
            <a:off x="4317631" y="2622739"/>
            <a:ext cx="1368152" cy="298067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5294911" y="3600019"/>
            <a:ext cx="1368152" cy="102611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6254189" y="3666855"/>
            <a:ext cx="1368152" cy="892442"/>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7213467" y="2707577"/>
            <a:ext cx="1368152" cy="281099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TextBox 18"/>
          <p:cNvSpPr txBox="1"/>
          <p:nvPr/>
        </p:nvSpPr>
        <p:spPr>
          <a:xfrm>
            <a:off x="2895848" y="5213507"/>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0" name="TextBox 19"/>
          <p:cNvSpPr txBox="1"/>
          <p:nvPr/>
        </p:nvSpPr>
        <p:spPr>
          <a:xfrm>
            <a:off x="4835844" y="5213506"/>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2" name="TextBox 21"/>
          <p:cNvSpPr txBox="1"/>
          <p:nvPr/>
        </p:nvSpPr>
        <p:spPr>
          <a:xfrm>
            <a:off x="6768964" y="5213505"/>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3" name="TextBox 22"/>
          <p:cNvSpPr txBox="1"/>
          <p:nvPr/>
        </p:nvSpPr>
        <p:spPr>
          <a:xfrm>
            <a:off x="8687520" y="5188111"/>
            <a:ext cx="1659557" cy="830997"/>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getOrientation</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turnLeft</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turnRight</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3947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Singleton</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Singleton</a:t>
            </a:r>
            <a:r>
              <a:rPr lang="es-ES" sz="2133" dirty="0">
                <a:latin typeface="Calibri"/>
                <a:ea typeface="Calibri"/>
                <a:cs typeface="Calibri"/>
                <a:sym typeface="Calibri"/>
              </a:rPr>
              <a:t>’ permite restringir </a:t>
            </a:r>
          </a:p>
          <a:p>
            <a:pPr algn="just">
              <a:lnSpc>
                <a:spcPct val="90000"/>
              </a:lnSpc>
              <a:tabLst>
                <a:tab pos="480472" algn="l"/>
              </a:tabLst>
            </a:pPr>
            <a:r>
              <a:rPr lang="es-ES" sz="2133" dirty="0">
                <a:latin typeface="Calibri"/>
                <a:ea typeface="Calibri"/>
                <a:cs typeface="Calibri"/>
                <a:sym typeface="Calibri"/>
              </a:rPr>
              <a:t>la creación de una clase a un solo objeto.</a:t>
            </a:r>
          </a:p>
          <a:p>
            <a:pPr algn="just">
              <a:lnSpc>
                <a:spcPct val="90000"/>
              </a:lnSpc>
              <a:tabLst>
                <a:tab pos="480472" algn="l"/>
              </a:tabLst>
            </a:pPr>
            <a:r>
              <a:rPr lang="es-ES" sz="2133" dirty="0">
                <a:latin typeface="Calibri"/>
                <a:ea typeface="Calibri"/>
                <a:cs typeface="Calibri"/>
                <a:sym typeface="Calibri"/>
              </a:rPr>
              <a:t>Permite rebajar la creación de objetos y </a:t>
            </a:r>
          </a:p>
          <a:p>
            <a:pPr algn="just">
              <a:lnSpc>
                <a:spcPct val="90000"/>
              </a:lnSpc>
              <a:tabLst>
                <a:tab pos="480472" algn="l"/>
              </a:tabLst>
            </a:pPr>
            <a:r>
              <a:rPr lang="es-ES" sz="2133" dirty="0">
                <a:latin typeface="Calibri"/>
                <a:ea typeface="Calibri"/>
                <a:cs typeface="Calibri"/>
                <a:sym typeface="Calibri"/>
              </a:rPr>
              <a:t>reutilizar los ya existentes, además permite </a:t>
            </a:r>
          </a:p>
          <a:p>
            <a:pPr algn="just">
              <a:lnSpc>
                <a:spcPct val="90000"/>
              </a:lnSpc>
              <a:tabLst>
                <a:tab pos="480472" algn="l"/>
              </a:tabLst>
            </a:pPr>
            <a:r>
              <a:rPr lang="es-ES" sz="2133" dirty="0">
                <a:latin typeface="Calibri"/>
                <a:ea typeface="Calibri"/>
                <a:cs typeface="Calibri"/>
                <a:sym typeface="Calibri"/>
              </a:rPr>
              <a:t>el acceso global a una instancia desde </a:t>
            </a:r>
          </a:p>
          <a:p>
            <a:pPr algn="just">
              <a:lnSpc>
                <a:spcPct val="90000"/>
              </a:lnSpc>
              <a:tabLst>
                <a:tab pos="480472" algn="l"/>
              </a:tabLst>
            </a:pPr>
            <a:r>
              <a:rPr lang="es-ES" sz="2133" dirty="0">
                <a:latin typeface="Calibri"/>
                <a:ea typeface="Calibri"/>
                <a:cs typeface="Calibri"/>
                <a:sym typeface="Calibri"/>
              </a:rPr>
              <a:t>cualquier punto del programa.</a:t>
            </a: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Hay que tener cuidado con este patrón ya que el objeto será único y compartido por todas las clases que hagan uso de él.</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8"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atrón de diseño Single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1700808"/>
            <a:ext cx="5045893"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7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708920"/>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Orientation</a:t>
            </a:r>
            <a:endParaRPr lang="es-ES_tradnl" dirty="0"/>
          </a:p>
        </p:txBody>
      </p:sp>
      <p:sp>
        <p:nvSpPr>
          <p:cNvPr id="7" name="Rectangle: Rounded Corners 6"/>
          <p:cNvSpPr/>
          <p:nvPr/>
        </p:nvSpPr>
        <p:spPr>
          <a:xfrm>
            <a:off x="4262247"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East</a:t>
            </a:r>
            <a:endParaRPr lang="es-ES_tradnl" dirty="0"/>
          </a:p>
        </p:txBody>
      </p:sp>
      <p:sp>
        <p:nvSpPr>
          <p:cNvPr id="8" name="Rectangle: Rounded Corners 7"/>
          <p:cNvSpPr/>
          <p:nvPr/>
        </p:nvSpPr>
        <p:spPr>
          <a:xfrm>
            <a:off x="8099359"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West</a:t>
            </a:r>
            <a:endParaRPr lang="es-ES_tradnl" dirty="0"/>
          </a:p>
        </p:txBody>
      </p:sp>
      <p:sp>
        <p:nvSpPr>
          <p:cNvPr id="9" name="Rectangle: Rounded Corners 8"/>
          <p:cNvSpPr/>
          <p:nvPr/>
        </p:nvSpPr>
        <p:spPr>
          <a:xfrm>
            <a:off x="2307687"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North</a:t>
            </a:r>
            <a:endParaRPr lang="es-ES_tradnl" dirty="0"/>
          </a:p>
        </p:txBody>
      </p:sp>
      <p:sp>
        <p:nvSpPr>
          <p:cNvPr id="10" name="Rectangle: Rounded Corners 9"/>
          <p:cNvSpPr/>
          <p:nvPr/>
        </p:nvSpPr>
        <p:spPr>
          <a:xfrm>
            <a:off x="6180803" y="4509120"/>
            <a:ext cx="102342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a:t>South</a:t>
            </a:r>
            <a:endParaRPr lang="es-ES_tradnl" dirty="0"/>
          </a:p>
        </p:txBody>
      </p:sp>
      <p:sp>
        <p:nvSpPr>
          <p:cNvPr id="14" name="TextBox 13"/>
          <p:cNvSpPr txBox="1"/>
          <p:nvPr/>
        </p:nvSpPr>
        <p:spPr>
          <a:xfrm>
            <a:off x="2135560" y="4925475"/>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North()</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cxnSp>
        <p:nvCxnSpPr>
          <p:cNvPr id="17" name="Straight Arrow Connector 16"/>
          <p:cNvCxnSpPr>
            <a:stCxn id="9" idx="0"/>
            <a:endCxn id="2" idx="2"/>
          </p:cNvCxnSpPr>
          <p:nvPr/>
        </p:nvCxnSpPr>
        <p:spPr>
          <a:xfrm rot="5400000" flipH="1" flipV="1">
            <a:off x="3668666" y="2435719"/>
            <a:ext cx="1224136" cy="292266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4645946" y="3412999"/>
            <a:ext cx="1224136" cy="96810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5605224" y="3421827"/>
            <a:ext cx="1224136" cy="950450"/>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6564502" y="2462549"/>
            <a:ext cx="1224136" cy="2869006"/>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Singleton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pic>
        <p:nvPicPr>
          <p:cNvPr id="20" name="Picture 2" descr="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955763"/>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056802" y="4944069"/>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East()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3" name="TextBox 22"/>
          <p:cNvSpPr txBox="1"/>
          <p:nvPr/>
        </p:nvSpPr>
        <p:spPr>
          <a:xfrm>
            <a:off x="5978044" y="4960208"/>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South()</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
        <p:nvSpPr>
          <p:cNvPr id="24" name="TextBox 23"/>
          <p:cNvSpPr txBox="1"/>
          <p:nvPr/>
        </p:nvSpPr>
        <p:spPr>
          <a:xfrm>
            <a:off x="7899286" y="4962876"/>
            <a:ext cx="1407758"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West()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getInstance</a:t>
            </a:r>
            <a:r>
              <a:rPr lang="es-ES" sz="1600" dirty="0">
                <a:latin typeface="Calibri Light" panose="020F0302020204030204" pitchFamily="34" charset="0"/>
                <a:cs typeface="Calibri Light" panose="020F0302020204030204" pitchFamily="34" charset="0"/>
              </a:rPr>
              <a:t>()</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3337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Command</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Permite codificar operaciones como </a:t>
            </a:r>
          </a:p>
          <a:p>
            <a:pPr algn="just">
              <a:lnSpc>
                <a:spcPct val="90000"/>
              </a:lnSpc>
              <a:tabLst>
                <a:tab pos="480472" algn="l"/>
              </a:tabLst>
            </a:pPr>
            <a:r>
              <a:rPr lang="es-ES" sz="2133" dirty="0">
                <a:latin typeface="Calibri"/>
                <a:ea typeface="Calibri"/>
                <a:cs typeface="Calibri"/>
                <a:sym typeface="Calibri"/>
              </a:rPr>
              <a:t>objetos independientes.</a:t>
            </a:r>
          </a:p>
          <a:p>
            <a:pPr algn="just">
              <a:lnSpc>
                <a:spcPct val="90000"/>
              </a:lnSpc>
              <a:tabLst>
                <a:tab pos="480472" algn="l"/>
              </a:tabLst>
            </a:pPr>
            <a:r>
              <a:rPr lang="es-ES" sz="2133" dirty="0">
                <a:latin typeface="Calibri"/>
                <a:ea typeface="Calibri"/>
                <a:cs typeface="Calibri"/>
                <a:sym typeface="Calibri"/>
              </a:rPr>
              <a:t>Es muy útil cuando se quiere realizar </a:t>
            </a:r>
          </a:p>
          <a:p>
            <a:pPr algn="just">
              <a:lnSpc>
                <a:spcPct val="90000"/>
              </a:lnSpc>
              <a:tabLst>
                <a:tab pos="480472" algn="l"/>
              </a:tabLst>
            </a:pPr>
            <a:r>
              <a:rPr lang="es-ES" sz="2133" dirty="0">
                <a:latin typeface="Calibri"/>
                <a:ea typeface="Calibri"/>
                <a:cs typeface="Calibri"/>
                <a:sym typeface="Calibri"/>
              </a:rPr>
              <a:t>un histórico de operaciones por </a:t>
            </a:r>
          </a:p>
          <a:p>
            <a:pPr algn="just">
              <a:lnSpc>
                <a:spcPct val="90000"/>
              </a:lnSpc>
              <a:tabLst>
                <a:tab pos="480472" algn="l"/>
              </a:tabLst>
            </a:pPr>
            <a:r>
              <a:rPr lang="es-ES" sz="2133" dirty="0">
                <a:latin typeface="Calibri"/>
                <a:ea typeface="Calibri"/>
                <a:cs typeface="Calibri"/>
                <a:sym typeface="Calibri"/>
              </a:rPr>
              <a:t>ejemplo colas o se quiere para </a:t>
            </a:r>
          </a:p>
          <a:p>
            <a:pPr algn="just">
              <a:lnSpc>
                <a:spcPct val="90000"/>
              </a:lnSpc>
              <a:tabLst>
                <a:tab pos="480472" algn="l"/>
              </a:tabLst>
            </a:pPr>
            <a:r>
              <a:rPr lang="es-ES" sz="2133" dirty="0">
                <a:latin typeface="Calibri"/>
                <a:ea typeface="Calibri"/>
                <a:cs typeface="Calibri"/>
                <a:sym typeface="Calibri"/>
              </a:rPr>
              <a:t>deshacer operaciones.</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 nuevo comando, tan solo hay que implementar el comportamiento de este comando y hacer que el cliente lo ejecute cuando sea necesario.</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7" name="Picture 2" descr="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180356"/>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atrón de diseño de coman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904" y="1385039"/>
            <a:ext cx="6300248" cy="370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8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708920"/>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Command</a:t>
            </a:r>
            <a:endParaRPr lang="es-ES_tradnl" dirty="0"/>
          </a:p>
        </p:txBody>
      </p:sp>
      <p:sp>
        <p:nvSpPr>
          <p:cNvPr id="7" name="Rectangle: Rounded Corners 6"/>
          <p:cNvSpPr/>
          <p:nvPr/>
        </p:nvSpPr>
        <p:spPr>
          <a:xfrm>
            <a:off x="3963290"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Backward</a:t>
            </a:r>
            <a:endParaRPr lang="es-ES_tradnl" dirty="0"/>
          </a:p>
        </p:txBody>
      </p:sp>
      <p:sp>
        <p:nvSpPr>
          <p:cNvPr id="8" name="Rectangle: Rounded Corners 7"/>
          <p:cNvSpPr/>
          <p:nvPr/>
        </p:nvSpPr>
        <p:spPr>
          <a:xfrm>
            <a:off x="7800402"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TurnRight</a:t>
            </a:r>
            <a:endParaRPr lang="es-ES_tradnl" dirty="0"/>
          </a:p>
        </p:txBody>
      </p:sp>
      <p:sp>
        <p:nvSpPr>
          <p:cNvPr id="9" name="Rectangle: Rounded Corners 8"/>
          <p:cNvSpPr/>
          <p:nvPr/>
        </p:nvSpPr>
        <p:spPr>
          <a:xfrm>
            <a:off x="2008730"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Fordward</a:t>
            </a:r>
            <a:endParaRPr lang="es-ES_tradnl" dirty="0"/>
          </a:p>
        </p:txBody>
      </p:sp>
      <p:sp>
        <p:nvSpPr>
          <p:cNvPr id="10" name="Rectangle: Rounded Corners 9"/>
          <p:cNvSpPr/>
          <p:nvPr/>
        </p:nvSpPr>
        <p:spPr>
          <a:xfrm>
            <a:off x="5881846" y="4509120"/>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TurnLeft</a:t>
            </a:r>
            <a:endParaRPr lang="es-ES_tradnl" dirty="0"/>
          </a:p>
        </p:txBody>
      </p:sp>
      <p:sp>
        <p:nvSpPr>
          <p:cNvPr id="14" name="TextBox 13"/>
          <p:cNvSpPr txBox="1"/>
          <p:nvPr/>
        </p:nvSpPr>
        <p:spPr>
          <a:xfrm>
            <a:off x="2263819" y="4925475"/>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cxnSp>
        <p:nvCxnSpPr>
          <p:cNvPr id="17" name="Straight Arrow Connector 16"/>
          <p:cNvCxnSpPr>
            <a:stCxn id="9" idx="0"/>
            <a:endCxn id="2" idx="2"/>
          </p:cNvCxnSpPr>
          <p:nvPr/>
        </p:nvCxnSpPr>
        <p:spPr>
          <a:xfrm rot="5400000" flipH="1" flipV="1">
            <a:off x="3647320" y="2414373"/>
            <a:ext cx="1224136" cy="296535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1" name="Straight Arrow Connector 16"/>
          <p:cNvCxnSpPr>
            <a:stCxn id="7" idx="0"/>
            <a:endCxn id="2" idx="2"/>
          </p:cNvCxnSpPr>
          <p:nvPr/>
        </p:nvCxnSpPr>
        <p:spPr>
          <a:xfrm rot="5400000" flipH="1" flipV="1">
            <a:off x="4624600" y="3391653"/>
            <a:ext cx="1224136" cy="101079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5" name="Straight Arrow Connector 16"/>
          <p:cNvCxnSpPr>
            <a:stCxn id="10" idx="0"/>
            <a:endCxn id="2" idx="2"/>
          </p:cNvCxnSpPr>
          <p:nvPr/>
        </p:nvCxnSpPr>
        <p:spPr>
          <a:xfrm rot="16200000" flipV="1">
            <a:off x="5583878" y="3443173"/>
            <a:ext cx="1224136" cy="907758"/>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cxnSp>
        <p:nvCxnSpPr>
          <p:cNvPr id="28" name="Straight Arrow Connector 16"/>
          <p:cNvCxnSpPr>
            <a:stCxn id="8" idx="0"/>
            <a:endCxn id="2" idx="2"/>
          </p:cNvCxnSpPr>
          <p:nvPr/>
        </p:nvCxnSpPr>
        <p:spPr>
          <a:xfrm rot="16200000" flipV="1">
            <a:off x="6543156" y="2483895"/>
            <a:ext cx="1224136" cy="2826314"/>
          </a:xfrm>
          <a:prstGeom prst="bentConnector3">
            <a:avLst>
              <a:gd name="adj1" fmla="val 50000"/>
            </a:avLst>
          </a:prstGeom>
          <a:ln w="28575">
            <a:headEnd type="none"/>
            <a:tailEnd type="diamond" w="lg" len="lg"/>
          </a:ln>
        </p:spPr>
        <p:style>
          <a:lnRef idx="2">
            <a:schemeClr val="accent2"/>
          </a:lnRef>
          <a:fillRef idx="1">
            <a:schemeClr val="lt1"/>
          </a:fillRef>
          <a:effectRef idx="0">
            <a:schemeClr val="accent2"/>
          </a:effectRef>
          <a:fontRef idx="minor">
            <a:schemeClr val="dk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Command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pic>
        <p:nvPicPr>
          <p:cNvPr id="18" name="Picture 2" descr="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420" y="1052736"/>
            <a:ext cx="1333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657507" y="2682841"/>
            <a:ext cx="1566070"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(Rover)</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(Rover)</a:t>
            </a:r>
            <a:endParaRPr lang="es-ES_tradnl" sz="1600" dirty="0">
              <a:latin typeface="Calibri Light" panose="020F0302020204030204" pitchFamily="34" charset="0"/>
              <a:cs typeface="Calibri Light" panose="020F0302020204030204" pitchFamily="34" charset="0"/>
            </a:endParaRPr>
          </a:p>
        </p:txBody>
      </p:sp>
      <p:sp>
        <p:nvSpPr>
          <p:cNvPr id="27" name="TextBox 26"/>
          <p:cNvSpPr txBox="1"/>
          <p:nvPr/>
        </p:nvSpPr>
        <p:spPr>
          <a:xfrm>
            <a:off x="4208035" y="4932457"/>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
        <p:nvSpPr>
          <p:cNvPr id="29" name="TextBox 28"/>
          <p:cNvSpPr txBox="1"/>
          <p:nvPr/>
        </p:nvSpPr>
        <p:spPr>
          <a:xfrm>
            <a:off x="6101886" y="4939614"/>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
        <p:nvSpPr>
          <p:cNvPr id="30" name="TextBox 29"/>
          <p:cNvSpPr txBox="1"/>
          <p:nvPr/>
        </p:nvSpPr>
        <p:spPr>
          <a:xfrm>
            <a:off x="8056667" y="4939614"/>
            <a:ext cx="1095877" cy="584775"/>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execute</a:t>
            </a:r>
            <a:r>
              <a:rPr lang="es-ES" sz="1600" dirty="0">
                <a:latin typeface="Calibri Light" panose="020F0302020204030204" pitchFamily="34" charset="0"/>
                <a:cs typeface="Calibri Light" panose="020F0302020204030204" pitchFamily="34" charset="0"/>
              </a:rPr>
              <a:t>()</a:t>
            </a:r>
          </a:p>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undo</a:t>
            </a:r>
            <a:r>
              <a:rPr lang="es-ES" sz="1600" dirty="0">
                <a:latin typeface="Calibri Light" panose="020F0302020204030204" pitchFamily="34" charset="0"/>
                <a:cs typeface="Calibri Light" panose="020F0302020204030204" pitchFamily="34" charset="0"/>
              </a:rPr>
              <a:t> ()</a:t>
            </a:r>
            <a:endParaRPr lang="es-ES_tradnl"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13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Abstract Factory</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‘Factory’ nos permite centralizar </a:t>
            </a:r>
          </a:p>
          <a:p>
            <a:pPr algn="just">
              <a:lnSpc>
                <a:spcPct val="90000"/>
              </a:lnSpc>
              <a:tabLst>
                <a:tab pos="480472" algn="l"/>
              </a:tabLst>
            </a:pPr>
            <a:r>
              <a:rPr lang="es-ES" sz="2133" dirty="0">
                <a:latin typeface="Calibri"/>
                <a:ea typeface="Calibri"/>
                <a:cs typeface="Calibri"/>
                <a:sym typeface="Calibri"/>
              </a:rPr>
              <a:t>la lógica de creación de instancias de un </a:t>
            </a:r>
          </a:p>
          <a:p>
            <a:pPr algn="just">
              <a:lnSpc>
                <a:spcPct val="90000"/>
              </a:lnSpc>
              <a:tabLst>
                <a:tab pos="480472" algn="l"/>
              </a:tabLst>
            </a:pPr>
            <a:r>
              <a:rPr lang="es-ES" sz="2133" dirty="0">
                <a:latin typeface="Calibri"/>
                <a:ea typeface="Calibri"/>
                <a:cs typeface="Calibri"/>
                <a:sym typeface="Calibri"/>
              </a:rPr>
              <a:t>objeto padre en función de una reglas o criterios.</a:t>
            </a:r>
          </a:p>
          <a:p>
            <a:pPr algn="just">
              <a:lnSpc>
                <a:spcPct val="90000"/>
              </a:lnSpc>
              <a:tabLst>
                <a:tab pos="480472" algn="l"/>
              </a:tabLst>
            </a:pPr>
            <a:r>
              <a:rPr lang="es-ES" sz="2133" dirty="0">
                <a:latin typeface="Calibri"/>
                <a:ea typeface="Calibri"/>
                <a:cs typeface="Calibri"/>
                <a:sym typeface="Calibri"/>
              </a:rPr>
              <a:t>De esta forma evitamos tener que replicar </a:t>
            </a:r>
          </a:p>
          <a:p>
            <a:pPr algn="just">
              <a:lnSpc>
                <a:spcPct val="90000"/>
              </a:lnSpc>
              <a:tabLst>
                <a:tab pos="480472" algn="l"/>
              </a:tabLst>
            </a:pPr>
            <a:r>
              <a:rPr lang="es-ES" sz="2133" dirty="0">
                <a:latin typeface="Calibri"/>
                <a:ea typeface="Calibri"/>
                <a:cs typeface="Calibri"/>
                <a:sym typeface="Calibri"/>
              </a:rPr>
              <a:t>código de creación en varios puntos.</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000" i="1" dirty="0">
                <a:latin typeface="Calibri"/>
                <a:ea typeface="Calibri"/>
                <a:cs typeface="Calibri"/>
                <a:sym typeface="Calibri"/>
              </a:rPr>
              <a:t>Si aparece una nueva clase concreta, tan solo hay que añadir esa clase con sus reglas, al método de creación.</a:t>
            </a:r>
            <a:endParaRPr lang="es-ES_tradnl" sz="2000" i="1" dirty="0">
              <a:latin typeface="Calibri"/>
              <a:ea typeface="Calibri"/>
              <a:cs typeface="Calibri"/>
              <a:sym typeface="Calibri"/>
            </a:endParaRPr>
          </a:p>
        </p:txBody>
      </p:sp>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pic>
        <p:nvPicPr>
          <p:cNvPr id="9" name="Picture 4" descr="Factory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300"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5735966" y="1340768"/>
            <a:ext cx="6192682" cy="3744416"/>
            <a:chOff x="6594942" y="1124744"/>
            <a:chExt cx="5189684" cy="2988000"/>
          </a:xfrm>
        </p:grpSpPr>
        <p:pic>
          <p:nvPicPr>
            <p:cNvPr id="4102" name="Picture 6" descr="Estructura del patrón Método de fábrica"/>
            <p:cNvPicPr>
              <a:picLocks noChangeAspect="1" noChangeArrowheads="1"/>
            </p:cNvPicPr>
            <p:nvPr/>
          </p:nvPicPr>
          <p:blipFill rotWithShape="1">
            <a:blip r:embed="rId4">
              <a:extLst>
                <a:ext uri="{28A0092B-C50C-407E-A947-70E740481C1C}">
                  <a14:useLocalDpi xmlns:a14="http://schemas.microsoft.com/office/drawing/2010/main" val="0"/>
                </a:ext>
              </a:extLst>
            </a:blip>
            <a:srcRect l="62537"/>
            <a:stretch/>
          </p:blipFill>
          <p:spPr bwMode="auto">
            <a:xfrm>
              <a:off x="9840416" y="1124744"/>
              <a:ext cx="1944210" cy="2988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structura del patrón Método de fábrica"/>
            <p:cNvPicPr>
              <a:picLocks noChangeAspect="1" noChangeArrowheads="1"/>
            </p:cNvPicPr>
            <p:nvPr/>
          </p:nvPicPr>
          <p:blipFill rotWithShape="1">
            <a:blip r:embed="rId4">
              <a:extLst>
                <a:ext uri="{28A0092B-C50C-407E-A947-70E740481C1C}">
                  <a14:useLocalDpi xmlns:a14="http://schemas.microsoft.com/office/drawing/2010/main" val="0"/>
                </a:ext>
              </a:extLst>
            </a:blip>
            <a:srcRect r="36075" b="51183"/>
            <a:stretch/>
          </p:blipFill>
          <p:spPr bwMode="auto">
            <a:xfrm>
              <a:off x="6594942" y="1124744"/>
              <a:ext cx="3317482" cy="14586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916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Patterns)</a:t>
            </a:r>
            <a:endParaRPr lang="es" sz="1600" dirty="0">
              <a:solidFill>
                <a:srgbClr val="00B0F0"/>
              </a:solidFill>
            </a:endParaRPr>
          </a:p>
        </p:txBody>
      </p:sp>
      <p:sp>
        <p:nvSpPr>
          <p:cNvPr id="2" name="Rectangle: Rounded Corners 1"/>
          <p:cNvSpPr/>
          <p:nvPr/>
        </p:nvSpPr>
        <p:spPr>
          <a:xfrm>
            <a:off x="4913975" y="2940637"/>
            <a:ext cx="1656184" cy="5760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Command</a:t>
            </a:r>
            <a:endParaRPr lang="es-ES_tradnl" dirty="0"/>
          </a:p>
        </p:txBody>
      </p:sp>
      <p:sp>
        <p:nvSpPr>
          <p:cNvPr id="7" name="Rectangle: Rounded Corners 6"/>
          <p:cNvSpPr/>
          <p:nvPr/>
        </p:nvSpPr>
        <p:spPr>
          <a:xfrm>
            <a:off x="3963290"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Backward</a:t>
            </a:r>
            <a:endParaRPr lang="es-ES_tradnl" dirty="0"/>
          </a:p>
        </p:txBody>
      </p:sp>
      <p:sp>
        <p:nvSpPr>
          <p:cNvPr id="8" name="Rectangle: Rounded Corners 7"/>
          <p:cNvSpPr/>
          <p:nvPr/>
        </p:nvSpPr>
        <p:spPr>
          <a:xfrm>
            <a:off x="7800402"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TurnRight</a:t>
            </a:r>
            <a:endParaRPr lang="es-ES_tradnl" dirty="0"/>
          </a:p>
        </p:txBody>
      </p:sp>
      <p:sp>
        <p:nvSpPr>
          <p:cNvPr id="9" name="Rectangle: Rounded Corners 8"/>
          <p:cNvSpPr/>
          <p:nvPr/>
        </p:nvSpPr>
        <p:spPr>
          <a:xfrm>
            <a:off x="2008730"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Fordward</a:t>
            </a:r>
            <a:endParaRPr lang="es-ES_tradnl" dirty="0"/>
          </a:p>
        </p:txBody>
      </p:sp>
      <p:sp>
        <p:nvSpPr>
          <p:cNvPr id="10" name="Rectangle: Rounded Corners 9"/>
          <p:cNvSpPr/>
          <p:nvPr/>
        </p:nvSpPr>
        <p:spPr>
          <a:xfrm>
            <a:off x="5881846" y="4740837"/>
            <a:ext cx="1535958" cy="41635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dirty="0" err="1"/>
              <a:t>TurnLeft</a:t>
            </a:r>
            <a:endParaRPr lang="es-ES_tradnl" dirty="0"/>
          </a:p>
        </p:txBody>
      </p:sp>
      <p:cxnSp>
        <p:nvCxnSpPr>
          <p:cNvPr id="17" name="Straight Arrow Connector 16"/>
          <p:cNvCxnSpPr>
            <a:stCxn id="9" idx="0"/>
            <a:endCxn id="2" idx="2"/>
          </p:cNvCxnSpPr>
          <p:nvPr/>
        </p:nvCxnSpPr>
        <p:spPr>
          <a:xfrm rot="5400000" flipH="1" flipV="1">
            <a:off x="3647320" y="2646090"/>
            <a:ext cx="1224136" cy="296535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16"/>
          <p:cNvCxnSpPr>
            <a:stCxn id="7" idx="0"/>
            <a:endCxn id="2" idx="2"/>
          </p:cNvCxnSpPr>
          <p:nvPr/>
        </p:nvCxnSpPr>
        <p:spPr>
          <a:xfrm rot="5400000" flipH="1" flipV="1">
            <a:off x="4624600" y="3623370"/>
            <a:ext cx="1224136" cy="101079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Arrow Connector 16"/>
          <p:cNvCxnSpPr>
            <a:stCxn id="10" idx="0"/>
            <a:endCxn id="2" idx="2"/>
          </p:cNvCxnSpPr>
          <p:nvPr/>
        </p:nvCxnSpPr>
        <p:spPr>
          <a:xfrm rot="16200000" flipV="1">
            <a:off x="5583878" y="3674890"/>
            <a:ext cx="1224136" cy="907758"/>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8" name="Straight Arrow Connector 16"/>
          <p:cNvCxnSpPr>
            <a:stCxn id="8" idx="0"/>
            <a:endCxn id="2" idx="2"/>
          </p:cNvCxnSpPr>
          <p:nvPr/>
        </p:nvCxnSpPr>
        <p:spPr>
          <a:xfrm rot="16200000" flipV="1">
            <a:off x="6543156" y="2715612"/>
            <a:ext cx="1224136" cy="2826314"/>
          </a:xfrm>
          <a:prstGeom prst="bentConnector3">
            <a:avLst>
              <a:gd name="adj1" fmla="val 50000"/>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Shape 196"/>
          <p:cNvSpPr txBox="1"/>
          <p:nvPr/>
        </p:nvSpPr>
        <p:spPr>
          <a:xfrm>
            <a:off x="609600" y="1294133"/>
            <a:ext cx="10972800" cy="891438"/>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Abstract Factory </a:t>
            </a:r>
            <a:r>
              <a:rPr lang="es" dirty="0">
                <a:latin typeface="Calibri"/>
                <a:ea typeface="Calibri"/>
                <a:cs typeface="Calibri"/>
                <a:sym typeface="Calibri"/>
              </a:rPr>
              <a:t>(Implementación)</a:t>
            </a:r>
            <a:endParaRPr lang="es" sz="2400" dirty="0">
              <a:latin typeface="Calibri"/>
              <a:ea typeface="Calibri"/>
              <a:cs typeface="Calibri"/>
              <a:sym typeface="Calibri"/>
            </a:endParaRPr>
          </a:p>
          <a:p>
            <a:pPr algn="just">
              <a:spcBef>
                <a:spcPts val="533"/>
              </a:spcBef>
              <a:tabLst>
                <a:tab pos="480472" algn="l"/>
              </a:tabLst>
            </a:pPr>
            <a:endParaRPr lang="es" sz="2400" b="1"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p:txBody>
      </p:sp>
      <p:sp>
        <p:nvSpPr>
          <p:cNvPr id="26" name="TextBox 25"/>
          <p:cNvSpPr txBox="1"/>
          <p:nvPr/>
        </p:nvSpPr>
        <p:spPr>
          <a:xfrm>
            <a:off x="6657507" y="3034131"/>
            <a:ext cx="3081934" cy="338554"/>
          </a:xfrm>
          <a:prstGeom prst="rect">
            <a:avLst/>
          </a:prstGeom>
          <a:noFill/>
        </p:spPr>
        <p:txBody>
          <a:bodyPr wrap="none" rtlCol="0">
            <a:spAutoFit/>
          </a:bodyPr>
          <a:lstStyle/>
          <a:p>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CreateCommand</a:t>
            </a:r>
            <a:r>
              <a:rPr lang="es-ES" sz="1600" dirty="0">
                <a:latin typeface="Calibri Light" panose="020F0302020204030204" pitchFamily="34" charset="0"/>
                <a:cs typeface="Calibri Light" panose="020F0302020204030204" pitchFamily="34" charset="0"/>
              </a:rPr>
              <a:t>(</a:t>
            </a:r>
            <a:r>
              <a:rPr lang="es-ES" sz="1600" dirty="0" err="1">
                <a:latin typeface="Calibri Light" panose="020F0302020204030204" pitchFamily="34" charset="0"/>
                <a:cs typeface="Calibri Light" panose="020F0302020204030204" pitchFamily="34" charset="0"/>
              </a:rPr>
              <a:t>char</a:t>
            </a:r>
            <a:r>
              <a:rPr lang="es-ES" sz="1600" dirty="0">
                <a:latin typeface="Calibri Light" panose="020F0302020204030204" pitchFamily="34" charset="0"/>
                <a:cs typeface="Calibri Light" panose="020F0302020204030204" pitchFamily="34" charset="0"/>
              </a:rPr>
              <a:t> </a:t>
            </a:r>
            <a:r>
              <a:rPr lang="es-ES" sz="1600" dirty="0" err="1">
                <a:latin typeface="Calibri Light" panose="020F0302020204030204" pitchFamily="34" charset="0"/>
                <a:cs typeface="Calibri Light" panose="020F0302020204030204" pitchFamily="34" charset="0"/>
              </a:rPr>
              <a:t>command</a:t>
            </a:r>
            <a:r>
              <a:rPr lang="es-ES" sz="1600" dirty="0">
                <a:latin typeface="Calibri Light" panose="020F0302020204030204" pitchFamily="34" charset="0"/>
                <a:cs typeface="Calibri Light" panose="020F0302020204030204" pitchFamily="34" charset="0"/>
              </a:rPr>
              <a:t>)</a:t>
            </a:r>
          </a:p>
        </p:txBody>
      </p:sp>
      <p:pic>
        <p:nvPicPr>
          <p:cNvPr id="20" name="Picture 4" descr="Factory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252364"/>
            <a:ext cx="1333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68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608168" y="5229200"/>
            <a:ext cx="403244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a:t>
            </a:r>
          </a:p>
          <a:p>
            <a:pPr algn="just">
              <a:spcBef>
                <a:spcPts val="533"/>
              </a:spcBef>
              <a:tabLst>
                <a:tab pos="480472" algn="l"/>
              </a:tabLst>
            </a:pPr>
            <a:r>
              <a:rPr lang="es-ES" sz="2400" dirty="0">
                <a:latin typeface="Calibri"/>
                <a:ea typeface="Calibri"/>
                <a:cs typeface="Calibri"/>
                <a:sym typeface="Calibri"/>
              </a:rPr>
              <a:t>Desarrollamos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más fácil de entender 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191344" y="1916832"/>
            <a:ext cx="6624736"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COMMENTS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MAGIC NUMBER</a:t>
            </a:r>
          </a:p>
          <a:p>
            <a:pPr lvl="0" rtl="0">
              <a:spcBef>
                <a:spcPts val="0"/>
              </a:spcBef>
              <a:buNone/>
            </a:pPr>
            <a:r>
              <a:rPr lang="es" sz="3600" b="1" spc="600" dirty="0">
                <a:solidFill>
                  <a:schemeClr val="dk1"/>
                </a:solidFill>
                <a:latin typeface="Calibri"/>
                <a:ea typeface="Calibri"/>
                <a:cs typeface="Calibri"/>
                <a:sym typeface="Calibri"/>
              </a:rPr>
              <a:t>	    LONG METHOD</a:t>
            </a: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DUPLICATE METHOD</a:t>
            </a:r>
          </a:p>
          <a:p>
            <a:pPr lvl="0" rtl="0">
              <a:spcBef>
                <a:spcPts val="0"/>
              </a:spcBef>
              <a:buNone/>
            </a:pPr>
            <a:r>
              <a:rPr lang="es" sz="4400" b="1" spc="600" dirty="0">
                <a:solidFill>
                  <a:schemeClr val="dk1"/>
                </a:solidFill>
                <a:latin typeface="Calibri"/>
                <a:ea typeface="Calibri"/>
                <a:cs typeface="Calibri"/>
                <a:sym typeface="Calibri"/>
              </a:rPr>
              <a:t>  LARGE CLASS</a:t>
            </a:r>
          </a:p>
          <a:p>
            <a:pPr lvl="0" rtl="0">
              <a:spcBef>
                <a:spcPts val="0"/>
              </a:spcBef>
              <a:buNone/>
            </a:pPr>
            <a:r>
              <a:rPr lang="es" sz="2400" spc="600" dirty="0">
                <a:solidFill>
                  <a:schemeClr val="dk1"/>
                </a:solidFill>
                <a:latin typeface="Calibri"/>
                <a:ea typeface="Calibri"/>
                <a:cs typeface="Calibri"/>
                <a:sym typeface="Calibri"/>
              </a:rPr>
              <a:t>LONG PARAMETER LIST</a:t>
            </a:r>
            <a:endParaRPr lang="es" sz="2800" spc="600" dirty="0">
              <a:solidFill>
                <a:schemeClr val="dk1"/>
              </a:solidFill>
              <a:latin typeface="Calibri"/>
              <a:ea typeface="Calibri"/>
              <a:cs typeface="Calibri"/>
              <a:sym typeface="Calibri"/>
            </a:endParaRPr>
          </a:p>
        </p:txBody>
      </p:sp>
      <p:sp>
        <p:nvSpPr>
          <p:cNvPr id="7" name="Shape 196"/>
          <p:cNvSpPr txBox="1"/>
          <p:nvPr/>
        </p:nvSpPr>
        <p:spPr>
          <a:xfrm>
            <a:off x="5560169" y="1916832"/>
            <a:ext cx="6512495"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             SWITCHS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PRIMITIVE OBSESSION</a:t>
            </a:r>
          </a:p>
          <a:p>
            <a:pPr lvl="0" rtl="0">
              <a:spcBef>
                <a:spcPts val="0"/>
              </a:spcBef>
              <a:buNone/>
            </a:pPr>
            <a:r>
              <a:rPr lang="es" sz="3600" b="1" spc="600" dirty="0">
                <a:solidFill>
                  <a:schemeClr val="dk1"/>
                </a:solidFill>
                <a:latin typeface="Calibri"/>
                <a:ea typeface="Calibri"/>
                <a:cs typeface="Calibri"/>
                <a:sym typeface="Calibri"/>
              </a:rPr>
              <a:t>     MESSAGE CHAINS</a:t>
            </a:r>
          </a:p>
          <a:p>
            <a:pPr lvl="0" rtl="0">
              <a:spcBef>
                <a:spcPts val="0"/>
              </a:spcBef>
              <a:buNone/>
            </a:pPr>
            <a:r>
              <a:rPr lang="es" sz="2400" spc="600" dirty="0">
                <a:solidFill>
                  <a:schemeClr val="dk1"/>
                </a:solidFill>
                <a:latin typeface="Calibri"/>
                <a:ea typeface="Calibri"/>
                <a:cs typeface="Calibri"/>
                <a:sym typeface="Calibri"/>
              </a:rPr>
              <a:t>  SPECULATIVE GENERALIZATION</a:t>
            </a:r>
            <a:endParaRPr lang="es" spc="600" dirty="0">
              <a:solidFill>
                <a:schemeClr val="dk1"/>
              </a:solidFill>
              <a:latin typeface="Calibri"/>
              <a:ea typeface="Calibri"/>
              <a:cs typeface="Calibri"/>
              <a:sym typeface="Calibri"/>
            </a:endParaRPr>
          </a:p>
          <a:p>
            <a:pPr lvl="0" rtl="0">
              <a:spcBef>
                <a:spcPts val="0"/>
              </a:spcBef>
              <a:buNone/>
            </a:pPr>
            <a:r>
              <a:rPr lang="es" sz="4400" b="1" spc="600" dirty="0">
                <a:solidFill>
                  <a:schemeClr val="dk1"/>
                </a:solidFill>
                <a:latin typeface="Calibri"/>
                <a:ea typeface="Calibri"/>
                <a:cs typeface="Calibri"/>
                <a:sym typeface="Calibri"/>
              </a:rPr>
              <a:t>   DATA CLUMPS</a:t>
            </a:r>
          </a:p>
          <a:p>
            <a:pPr lvl="0" rtl="0">
              <a:spcBef>
                <a:spcPts val="0"/>
              </a:spcBef>
              <a:buNone/>
            </a:pPr>
            <a:r>
              <a:rPr lang="es" sz="2400" spc="600" dirty="0">
                <a:solidFill>
                  <a:schemeClr val="dk1"/>
                </a:solidFill>
                <a:latin typeface="Calibri"/>
                <a:ea typeface="Calibri"/>
                <a:cs typeface="Calibri"/>
                <a:sym typeface="Calibri"/>
              </a:rPr>
              <a:t>                      FEATURE ENVY</a:t>
            </a:r>
            <a:endParaRPr lang="es" sz="28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340768"/>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341994"/>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Design</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170" name="Shape 170"/>
          <p:cNvSpPr txBox="1">
            <a:spLocks noGrp="1"/>
          </p:cNvSpPr>
          <p:nvPr>
            <p:ph type="subTitle" idx="1"/>
          </p:nvPr>
        </p:nvSpPr>
        <p:spPr>
          <a:xfrm>
            <a:off x="1828800" y="3717032"/>
            <a:ext cx="85344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Lunar Rover</a:t>
            </a: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23992" y="1052736"/>
            <a:ext cx="5832648" cy="5328592"/>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En la próxima misión no tripulada de la ESA, se pretende llevar un vehículo Rover de control remoto a la Luna.</a:t>
            </a:r>
          </a:p>
          <a:p>
            <a:pPr algn="just">
              <a:spcBef>
                <a:spcPts val="533"/>
              </a:spcBef>
              <a:tabLst>
                <a:tab pos="480472" algn="l"/>
              </a:tabLst>
            </a:pPr>
            <a:r>
              <a:rPr lang="es-ES" sz="2400" dirty="0">
                <a:latin typeface="Calibri"/>
                <a:ea typeface="Calibri"/>
                <a:cs typeface="Calibri"/>
                <a:sym typeface="Calibri"/>
              </a:rPr>
              <a:t>Un Lunar Rover es un vehículo de exploración espacial diseñado para moverse a través de la superficie Lunar.</a:t>
            </a:r>
          </a:p>
          <a:p>
            <a:pPr algn="just">
              <a:spcBef>
                <a:spcPts val="533"/>
              </a:spcBef>
              <a:tabLst>
                <a:tab pos="480472" algn="l"/>
              </a:tabLst>
            </a:pPr>
            <a:endParaRPr lang="es-ES" sz="2400" dirty="0">
              <a:latin typeface="Calibri"/>
              <a:ea typeface="Calibri"/>
              <a:cs typeface="Calibri"/>
              <a:sym typeface="Calibri"/>
            </a:endParaRPr>
          </a:p>
          <a:p>
            <a:pPr algn="just">
              <a:spcBef>
                <a:spcPts val="533"/>
              </a:spcBef>
              <a:tabLst>
                <a:tab pos="480472" algn="l"/>
              </a:tabLst>
            </a:pPr>
            <a:r>
              <a:rPr lang="es-ES" sz="2400" dirty="0">
                <a:latin typeface="Calibri"/>
                <a:ea typeface="Calibri"/>
                <a:cs typeface="Calibri"/>
                <a:sym typeface="Calibri"/>
              </a:rPr>
              <a:t>La Agencia ha contratado al mejor equipo de ingenieros para que diseñen e implementen una API de comunicaciones con el Rover, de tal forma que se pueda controlar su movimiento enviando unos sencillos comandos.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Lunar Rover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pic>
        <p:nvPicPr>
          <p:cNvPr id="2" name="Picture 2" descr="https://upload.wikimedia.org/wikipedia/commons/thumb/e/ed/Apollo15LunarRover.jpg/1200px-Apollo15LunarR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2" y="1978987"/>
            <a:ext cx="5471219" cy="362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2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272418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Las reglas son sencillas: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Trataremos la superficie lunar como una rejilla de 100x100 casillas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Las orientaciones permitidas del Rover serán (‘N’, ‘E’, ‘S’, ‘W’)</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La posición inicial del Rover será la casilla (0,0) y con orientación ‘N’</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La luna es redonda, cuando lleguemos a la casilla 100, en realidad estaremos en la casilla 0</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El Rover recibe los comandos enviados de uno en uno y los ejecuta en el momento</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Los comandos permitidos para el Rover son “</a:t>
            </a:r>
            <a:r>
              <a:rPr lang="es-ES_tradnl" sz="2000" dirty="0" err="1">
                <a:latin typeface="Calibri"/>
                <a:ea typeface="Calibri"/>
                <a:cs typeface="Calibri"/>
                <a:sym typeface="Calibri"/>
              </a:rPr>
              <a:t>char</a:t>
            </a:r>
            <a:r>
              <a:rPr lang="es-ES_tradnl" sz="2000" dirty="0">
                <a:latin typeface="Calibri"/>
                <a:ea typeface="Calibri"/>
                <a:cs typeface="Calibri"/>
                <a:sym typeface="Calibri"/>
              </a:rPr>
              <a:t>” para ahorrar ancho de banda y son los siguientes:</a:t>
            </a:r>
          </a:p>
          <a:p>
            <a:pPr algn="just">
              <a:spcBef>
                <a:spcPts val="533"/>
              </a:spcBef>
              <a:tabLst>
                <a:tab pos="480472" algn="l"/>
              </a:tabLst>
            </a:pP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Lunar Rover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
        <p:nvSpPr>
          <p:cNvPr id="2" name="TextBox 1"/>
          <p:cNvSpPr txBox="1"/>
          <p:nvPr/>
        </p:nvSpPr>
        <p:spPr>
          <a:xfrm>
            <a:off x="3722047" y="6559460"/>
            <a:ext cx="8494633" cy="253916"/>
          </a:xfrm>
          <a:prstGeom prst="rect">
            <a:avLst/>
          </a:prstGeom>
          <a:noFill/>
        </p:spPr>
        <p:txBody>
          <a:bodyPr wrap="none" rtlCol="0">
            <a:spAutoFit/>
          </a:bodyPr>
          <a:lstStyle/>
          <a:p>
            <a:r>
              <a:rPr lang="es-ES" sz="1050" dirty="0"/>
              <a:t>Basada en la kata Mars Rover: </a:t>
            </a:r>
            <a:r>
              <a:rPr lang="es-ES" sz="1050" dirty="0">
                <a:hlinkClick r:id="rId3"/>
              </a:rPr>
              <a:t>https://technologyconversations.com/2014/10/17/java-tutorial-through-katas-mars-rover/</a:t>
            </a:r>
            <a:endParaRPr lang="es-ES_tradnl" sz="1050" dirty="0"/>
          </a:p>
        </p:txBody>
      </p:sp>
      <p:sp>
        <p:nvSpPr>
          <p:cNvPr id="13" name="Shape 196"/>
          <p:cNvSpPr txBox="1"/>
          <p:nvPr/>
        </p:nvSpPr>
        <p:spPr>
          <a:xfrm>
            <a:off x="1631504" y="4470139"/>
            <a:ext cx="1800200"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‘F’</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Avance</a:t>
            </a:r>
            <a:endParaRPr lang="es-ES" sz="2000" dirty="0">
              <a:latin typeface="Calibri"/>
              <a:ea typeface="Calibri"/>
              <a:cs typeface="Calibri"/>
              <a:sym typeface="Calibri"/>
            </a:endParaRPr>
          </a:p>
          <a:p>
            <a:pPr algn="just">
              <a:spcBef>
                <a:spcPts val="533"/>
              </a:spcBef>
              <a:tabLst>
                <a:tab pos="480472" algn="l"/>
              </a:tabLst>
            </a:pPr>
            <a:endParaRPr lang="es-ES_tradnl" sz="2000" dirty="0">
              <a:latin typeface="Calibri"/>
              <a:ea typeface="Calibri"/>
              <a:cs typeface="Calibri"/>
              <a:sym typeface="Calibri"/>
            </a:endParaRPr>
          </a:p>
        </p:txBody>
      </p:sp>
      <p:grpSp>
        <p:nvGrpSpPr>
          <p:cNvPr id="4" name="Group 3"/>
          <p:cNvGrpSpPr/>
          <p:nvPr/>
        </p:nvGrpSpPr>
        <p:grpSpPr>
          <a:xfrm>
            <a:off x="911424" y="4251110"/>
            <a:ext cx="640847" cy="870106"/>
            <a:chOff x="911424" y="3711022"/>
            <a:chExt cx="640847" cy="870106"/>
          </a:xfrm>
        </p:grpSpPr>
        <p:pic>
          <p:nvPicPr>
            <p:cNvPr id="2050" name="Picture 2" descr="http://i48.tinypic.com/14dhj53.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p:cNvSpPr/>
            <p:nvPr/>
          </p:nvSpPr>
          <p:spPr>
            <a:xfrm>
              <a:off x="1175073" y="3711022"/>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16" name="Shape 196"/>
          <p:cNvSpPr txBox="1"/>
          <p:nvPr/>
        </p:nvSpPr>
        <p:spPr>
          <a:xfrm>
            <a:off x="1631504" y="5452458"/>
            <a:ext cx="2232248"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‘B’</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Retroceso</a:t>
            </a:r>
            <a:endParaRPr lang="es-ES_tradnl" sz="2000" dirty="0">
              <a:latin typeface="Calibri"/>
              <a:ea typeface="Calibri"/>
              <a:cs typeface="Calibri"/>
              <a:sym typeface="Calibri"/>
            </a:endParaRPr>
          </a:p>
        </p:txBody>
      </p:sp>
      <p:grpSp>
        <p:nvGrpSpPr>
          <p:cNvPr id="6" name="Group 5"/>
          <p:cNvGrpSpPr/>
          <p:nvPr/>
        </p:nvGrpSpPr>
        <p:grpSpPr>
          <a:xfrm>
            <a:off x="911424" y="5171660"/>
            <a:ext cx="640847" cy="993644"/>
            <a:chOff x="911424" y="4631572"/>
            <a:chExt cx="640847" cy="993644"/>
          </a:xfrm>
        </p:grpSpPr>
        <p:pic>
          <p:nvPicPr>
            <p:cNvPr id="15" name="Picture 2" descr="http://i48.tinypic.com/14dhj53.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4631572"/>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Up 16"/>
            <p:cNvSpPr/>
            <p:nvPr/>
          </p:nvSpPr>
          <p:spPr>
            <a:xfrm flipV="1">
              <a:off x="1175073" y="5373216"/>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20" name="Shape 196"/>
          <p:cNvSpPr txBox="1"/>
          <p:nvPr/>
        </p:nvSpPr>
        <p:spPr>
          <a:xfrm>
            <a:off x="5591944" y="4476149"/>
            <a:ext cx="2376264"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‘R’</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Giro derecha</a:t>
            </a:r>
            <a:endParaRPr lang="es-ES_tradnl" sz="2000" dirty="0">
              <a:latin typeface="Calibri"/>
              <a:ea typeface="Calibri"/>
              <a:cs typeface="Calibri"/>
              <a:sym typeface="Calibri"/>
            </a:endParaRPr>
          </a:p>
        </p:txBody>
      </p:sp>
      <p:grpSp>
        <p:nvGrpSpPr>
          <p:cNvPr id="21" name="Group 20"/>
          <p:cNvGrpSpPr/>
          <p:nvPr/>
        </p:nvGrpSpPr>
        <p:grpSpPr>
          <a:xfrm>
            <a:off x="4818461" y="4257120"/>
            <a:ext cx="747654" cy="816702"/>
            <a:chOff x="858021" y="3711022"/>
            <a:chExt cx="747654" cy="816702"/>
          </a:xfrm>
        </p:grpSpPr>
        <p:pic>
          <p:nvPicPr>
            <p:cNvPr id="22" name="Picture 2" descr="http://i48.tinypic.com/14dhj53.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rot="5400000">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Curved Down 22"/>
            <p:cNvSpPr/>
            <p:nvPr/>
          </p:nvSpPr>
          <p:spPr>
            <a:xfrm>
              <a:off x="911424" y="3711022"/>
              <a:ext cx="468000" cy="252000"/>
            </a:xfrm>
            <a:prstGeom prst="curvedDown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24" name="Shape 196"/>
          <p:cNvSpPr txBox="1"/>
          <p:nvPr/>
        </p:nvSpPr>
        <p:spPr>
          <a:xfrm>
            <a:off x="5591944" y="5504953"/>
            <a:ext cx="2376264"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‘L’</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Giro Izquierda</a:t>
            </a:r>
            <a:endParaRPr lang="es-ES_tradnl" sz="2000" dirty="0">
              <a:latin typeface="Calibri"/>
              <a:ea typeface="Calibri"/>
              <a:cs typeface="Calibri"/>
              <a:sym typeface="Calibri"/>
            </a:endParaRPr>
          </a:p>
        </p:txBody>
      </p:sp>
      <p:sp>
        <p:nvSpPr>
          <p:cNvPr id="28" name="Shape 196"/>
          <p:cNvSpPr txBox="1"/>
          <p:nvPr/>
        </p:nvSpPr>
        <p:spPr>
          <a:xfrm>
            <a:off x="9480376" y="4974195"/>
            <a:ext cx="1872208" cy="43204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b="1" dirty="0">
                <a:latin typeface="Calibri"/>
                <a:ea typeface="Calibri"/>
                <a:cs typeface="Calibri"/>
                <a:sym typeface="Calibri"/>
              </a:rPr>
              <a:t>‘U’</a:t>
            </a:r>
            <a:r>
              <a:rPr lang="es-ES_tradnl" sz="2000" dirty="0">
                <a:latin typeface="Calibri"/>
                <a:ea typeface="Calibri"/>
                <a:cs typeface="Calibri"/>
                <a:sym typeface="Calibri"/>
              </a:rPr>
              <a:t> </a:t>
            </a:r>
            <a:r>
              <a:rPr lang="es-ES_tradnl" sz="2000" dirty="0">
                <a:latin typeface="Calibri"/>
                <a:ea typeface="Calibri"/>
                <a:cs typeface="Calibri"/>
                <a:sym typeface="Wingdings" panose="05000000000000000000" pitchFamily="2" charset="2"/>
              </a:rPr>
              <a:t> Deshacer</a:t>
            </a:r>
            <a:endParaRPr lang="es-ES_tradnl" sz="2000" dirty="0">
              <a:latin typeface="Calibri"/>
              <a:ea typeface="Calibri"/>
              <a:cs typeface="Calibri"/>
              <a:sym typeface="Calibri"/>
            </a:endParaRPr>
          </a:p>
        </p:txBody>
      </p:sp>
      <p:grpSp>
        <p:nvGrpSpPr>
          <p:cNvPr id="32" name="Group 31"/>
          <p:cNvGrpSpPr/>
          <p:nvPr/>
        </p:nvGrpSpPr>
        <p:grpSpPr>
          <a:xfrm>
            <a:off x="8767521" y="4755166"/>
            <a:ext cx="640847" cy="870106"/>
            <a:chOff x="911424" y="3711022"/>
            <a:chExt cx="640847" cy="870106"/>
          </a:xfrm>
        </p:grpSpPr>
        <p:pic>
          <p:nvPicPr>
            <p:cNvPr id="33" name="Picture 2" descr="http://i48.tinypic.com/14dhj53.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34" name="Arrow: Up 33"/>
            <p:cNvSpPr/>
            <p:nvPr/>
          </p:nvSpPr>
          <p:spPr>
            <a:xfrm>
              <a:off x="1175073" y="3711022"/>
              <a:ext cx="144000" cy="252000"/>
            </a:xfrm>
            <a:prstGeom prst="up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
        <p:nvSpPr>
          <p:cNvPr id="7" name="&quot;Not Allowed&quot; Symbol 6"/>
          <p:cNvSpPr/>
          <p:nvPr/>
        </p:nvSpPr>
        <p:spPr>
          <a:xfrm>
            <a:off x="8894672" y="4693690"/>
            <a:ext cx="416995" cy="416995"/>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_tradnl">
              <a:solidFill>
                <a:schemeClr val="tx1"/>
              </a:solidFill>
            </a:endParaRPr>
          </a:p>
        </p:txBody>
      </p:sp>
      <p:grpSp>
        <p:nvGrpSpPr>
          <p:cNvPr id="36" name="Group 35"/>
          <p:cNvGrpSpPr/>
          <p:nvPr/>
        </p:nvGrpSpPr>
        <p:grpSpPr>
          <a:xfrm>
            <a:off x="4786069" y="5312626"/>
            <a:ext cx="747654" cy="816702"/>
            <a:chOff x="858021" y="3711022"/>
            <a:chExt cx="747654" cy="816702"/>
          </a:xfrm>
        </p:grpSpPr>
        <p:pic>
          <p:nvPicPr>
            <p:cNvPr id="37" name="Picture 2" descr="http://i48.tinypic.com/14dhj53.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rot="16200000">
              <a:off x="911424" y="3833474"/>
              <a:ext cx="640847" cy="747654"/>
            </a:xfrm>
            <a:prstGeom prst="rect">
              <a:avLst/>
            </a:prstGeom>
            <a:noFill/>
            <a:extLst>
              <a:ext uri="{909E8E84-426E-40DD-AFC4-6F175D3DCCD1}">
                <a14:hiddenFill xmlns:a14="http://schemas.microsoft.com/office/drawing/2010/main">
                  <a:solidFill>
                    <a:srgbClr val="FFFFFF"/>
                  </a:solidFill>
                </a14:hiddenFill>
              </a:ext>
            </a:extLst>
          </p:spPr>
        </p:pic>
        <p:sp>
          <p:nvSpPr>
            <p:cNvPr id="38" name="Arrow: Curved Down 37"/>
            <p:cNvSpPr/>
            <p:nvPr/>
          </p:nvSpPr>
          <p:spPr>
            <a:xfrm flipH="1">
              <a:off x="979872" y="3711022"/>
              <a:ext cx="468000" cy="252000"/>
            </a:xfrm>
            <a:prstGeom prst="curvedDownArrow">
              <a:avLst/>
            </a:prstGeom>
            <a:solidFill>
              <a:srgbClr val="00B050"/>
            </a:solidFill>
            <a:ln>
              <a:solidFill>
                <a:srgbClr val="00B05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lgn="just">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Se debe intentar realizar el test de uno en uno. </a:t>
            </a:r>
          </a:p>
          <a:p>
            <a:pPr marL="838190" lvl="1"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Desde lo más sencillo a lo más complejo. Test recomendados:</a:t>
            </a: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posición inicial para definir la estructura general de la API </a:t>
            </a:r>
            <a:r>
              <a:rPr lang="es-ES" sz="1600" dirty="0">
                <a:latin typeface="Calibri"/>
                <a:ea typeface="Calibri"/>
                <a:cs typeface="Calibri"/>
                <a:sym typeface="Wingdings" panose="05000000000000000000" pitchFamily="2" charset="2"/>
              </a:rPr>
              <a:t> (0,0) y ‘N’</a:t>
            </a:r>
            <a:endParaRPr lang="es-ES" sz="1600" dirty="0">
              <a:latin typeface="Calibri"/>
              <a:ea typeface="Calibri"/>
              <a:cs typeface="Calibri"/>
              <a:sym typeface="Calibri"/>
            </a:endParaRP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comandos sencillos y comprobar su posición </a:t>
            </a:r>
            <a:r>
              <a:rPr lang="es-ES" sz="1600" dirty="0">
                <a:latin typeface="Calibri"/>
                <a:ea typeface="Calibri"/>
                <a:cs typeface="Calibri"/>
                <a:sym typeface="Wingdings" panose="05000000000000000000" pitchFamily="2" charset="2"/>
              </a:rPr>
              <a:t> ‘F’, ‘B’, ‘R’, ‘L’</a:t>
            </a:r>
            <a:endParaRPr lang="es-ES" sz="1600" dirty="0">
              <a:latin typeface="Calibri"/>
              <a:ea typeface="Calibri"/>
              <a:cs typeface="Calibri"/>
              <a:sym typeface="Calibri"/>
            </a:endParaRP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los límites del </a:t>
            </a:r>
            <a:r>
              <a:rPr lang="es-ES" sz="1600" dirty="0" err="1">
                <a:latin typeface="Calibri"/>
                <a:ea typeface="Calibri"/>
                <a:cs typeface="Calibri"/>
                <a:sym typeface="Calibri"/>
              </a:rPr>
              <a:t>grid</a:t>
            </a:r>
            <a:endParaRPr lang="es-ES" sz="1600" dirty="0">
              <a:latin typeface="Calibri"/>
              <a:ea typeface="Calibri"/>
              <a:cs typeface="Calibri"/>
              <a:sym typeface="Calibri"/>
            </a:endParaRPr>
          </a:p>
          <a:p>
            <a:pPr marL="1295390" lvl="2" indent="-380990" algn="just">
              <a:spcBef>
                <a:spcPts val="533"/>
              </a:spcBef>
              <a:buFont typeface="Arial" panose="020B0604020202020204" pitchFamily="34" charset="0"/>
              <a:buChar char="•"/>
              <a:tabLst>
                <a:tab pos="480472" algn="l"/>
              </a:tabLst>
            </a:pPr>
            <a:r>
              <a:rPr lang="es-ES" sz="1600" dirty="0">
                <a:latin typeface="Calibri"/>
                <a:ea typeface="Calibri"/>
                <a:cs typeface="Calibri"/>
                <a:sym typeface="Calibri"/>
              </a:rPr>
              <a:t>Probar combinaciones y el comando ‘U’</a:t>
            </a:r>
            <a:endParaRPr lang="es-ES_tradnl" sz="2000" dirty="0">
              <a:latin typeface="Calibri"/>
              <a:ea typeface="Calibri"/>
              <a:cs typeface="Calibri"/>
              <a:sym typeface="Calibri"/>
            </a:endParaRP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Se debe intentar implementar el código mínimo necesario para cada test. </a:t>
            </a:r>
          </a:p>
          <a:p>
            <a:pPr marL="838190" lvl="1"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Aunque se conozca el problema completo, hay que evitar el “</a:t>
            </a:r>
            <a:r>
              <a:rPr lang="es-ES_tradnl" sz="2000" i="1" dirty="0">
                <a:latin typeface="Calibri"/>
                <a:ea typeface="Calibri"/>
                <a:cs typeface="Calibri"/>
                <a:sym typeface="Calibri"/>
              </a:rPr>
              <a:t>Speculative generalization</a:t>
            </a:r>
            <a:r>
              <a:rPr lang="es-ES_tradnl" sz="2000" dirty="0">
                <a:latin typeface="Calibri"/>
                <a:ea typeface="Calibri"/>
                <a:cs typeface="Calibri"/>
                <a:sym typeface="Calibri"/>
              </a:rPr>
              <a:t>”</a:t>
            </a:r>
          </a:p>
          <a:p>
            <a:pPr marL="380990" indent="-380990" algn="just">
              <a:lnSpc>
                <a:spcPct val="150000"/>
              </a:lnSpc>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En cada implementación de un test, se debe refactorizar el código (el test también).</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me siento cómodo con este código</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cambiaría la implementación a objetos</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cambiaría la implementación con herencia</a:t>
            </a:r>
            <a:r>
              <a:rPr lang="es-ES_tradnl" sz="2000" dirty="0">
                <a:latin typeface="Calibri"/>
                <a:ea typeface="Calibri"/>
                <a:cs typeface="Calibri"/>
                <a:sym typeface="Calibri"/>
              </a:rPr>
              <a:t>? </a:t>
            </a:r>
          </a:p>
          <a:p>
            <a:pPr marL="838190" lvl="2" indent="-38099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a:t>
            </a:r>
            <a:r>
              <a:rPr lang="es-ES_tradnl" sz="2000" i="1" dirty="0">
                <a:latin typeface="Calibri"/>
                <a:ea typeface="Calibri"/>
                <a:cs typeface="Calibri"/>
                <a:sym typeface="Calibri"/>
              </a:rPr>
              <a:t>es la mejor estructura de datos que se podría utilizar</a:t>
            </a:r>
            <a:r>
              <a:rPr lang="es-ES_tradnl" sz="2000" dirty="0">
                <a:latin typeface="Calibri"/>
                <a:ea typeface="Calibri"/>
                <a:cs typeface="Calibri"/>
                <a:sym typeface="Calibri"/>
              </a:rPr>
              <a:t>?</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Lunar Rover </a:t>
            </a:r>
            <a:r>
              <a:rPr lang="es" sz="2667" dirty="0">
                <a:solidFill>
                  <a:srgbClr val="00B0F0"/>
                </a:solidFill>
                <a:latin typeface="Calibri" panose="020F0502020204030204" pitchFamily="34" charset="0"/>
                <a:cs typeface="Calibri" panose="020F0502020204030204" pitchFamily="34" charset="0"/>
              </a:rPr>
              <a:t>(Consejos)</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52694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2222</TotalTime>
  <Words>1050</Words>
  <Application>Microsoft Office PowerPoint</Application>
  <PresentationFormat>Widescreen</PresentationFormat>
  <Paragraphs>216</Paragraphs>
  <Slides>20</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PowerPoint Presentation</vt:lpstr>
      <vt:lpstr>PowerPoint Presentation</vt:lpstr>
      <vt:lpstr>PowerPoint Presentation</vt:lpstr>
      <vt:lpstr>Refactoring</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Advanced Refactoring (Design Patterns)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107</cp:revision>
  <dcterms:created xsi:type="dcterms:W3CDTF">2017-11-14T13:45:57Z</dcterms:created>
  <dcterms:modified xsi:type="dcterms:W3CDTF">2018-03-07T13:26:08Z</dcterms:modified>
</cp:coreProperties>
</file>