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12"/>
  </p:notesMasterIdLst>
  <p:handoutMasterIdLst>
    <p:handoutMasterId r:id="rId13"/>
  </p:handoutMasterIdLst>
  <p:sldIdLst>
    <p:sldId id="538" r:id="rId3"/>
    <p:sldId id="561" r:id="rId4"/>
    <p:sldId id="562" r:id="rId5"/>
    <p:sldId id="570" r:id="rId6"/>
    <p:sldId id="571" r:id="rId7"/>
    <p:sldId id="572" r:id="rId8"/>
    <p:sldId id="558" r:id="rId9"/>
    <p:sldId id="559" r:id="rId10"/>
    <p:sldId id="557"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04C"/>
    <a:srgbClr val="C7FF17"/>
    <a:srgbClr val="2B0A3D"/>
    <a:srgbClr val="0070AD"/>
    <a:srgbClr val="E6E7E7"/>
    <a:srgbClr val="12ABDB"/>
    <a:srgbClr val="300B48"/>
    <a:srgbClr val="D9D9D9"/>
    <a:srgbClr val="95E61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20" autoAdjust="0"/>
    <p:restoredTop sz="96215" autoAdjust="0"/>
  </p:normalViewPr>
  <p:slideViewPr>
    <p:cSldViewPr>
      <p:cViewPr>
        <p:scale>
          <a:sx n="75" d="100"/>
          <a:sy n="75" d="100"/>
        </p:scale>
        <p:origin x="1098" y="774"/>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25/04/2018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25/04/2018</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43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604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2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sv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t="-5665"/>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oDevJutsu/incomprehensible-finder-refactoring-java"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512443" y="3501008"/>
            <a:ext cx="7344197" cy="2160240"/>
          </a:xfrm>
        </p:spPr>
        <p:txBody>
          <a:bodyPr anchor="ctr">
            <a:normAutofit fontScale="92500" lnSpcReduction="10000"/>
          </a:bodyPr>
          <a:lstStyle/>
          <a:p>
            <a:pPr algn="l">
              <a:lnSpc>
                <a:spcPct val="100000"/>
              </a:lnSpc>
            </a:pPr>
            <a:r>
              <a:rPr lang="en-US" sz="7200" dirty="0">
                <a:latin typeface="Calibri" panose="020F0502020204030204" pitchFamily="34" charset="0"/>
                <a:cs typeface="Calibri" panose="020F0502020204030204" pitchFamily="34" charset="0"/>
              </a:rPr>
              <a:t>Coding Dojo 7</a:t>
            </a:r>
          </a:p>
          <a:p>
            <a:pPr algn="l">
              <a:lnSpc>
                <a:spcPct val="100000"/>
              </a:lnSpc>
            </a:pPr>
            <a:r>
              <a:rPr lang="en-US" sz="3600" dirty="0">
                <a:latin typeface="Calibri" panose="020F0502020204030204" pitchFamily="34" charset="0"/>
                <a:cs typeface="Calibri" panose="020F0502020204030204" pitchFamily="34" charset="0"/>
              </a:rPr>
              <a:t>Kata Incomprehensible Finder</a:t>
            </a:r>
          </a:p>
          <a:p>
            <a:pPr algn="l">
              <a:lnSpc>
                <a:spcPct val="100000"/>
              </a:lnSpc>
            </a:pPr>
            <a:r>
              <a:rPr lang="en-US" sz="3600" dirty="0">
                <a:solidFill>
                  <a:schemeClr val="bg1">
                    <a:lumMod val="75000"/>
                  </a:schemeClr>
                </a:solidFill>
                <a:latin typeface="Calibri" panose="020F0502020204030204" pitchFamily="34" charset="0"/>
                <a:cs typeface="Calibri" panose="020F0502020204030204" pitchFamily="34" charset="0"/>
              </a:rPr>
              <a:t>TDD</a:t>
            </a:r>
          </a:p>
        </p:txBody>
      </p:sp>
      <p:pic>
        <p:nvPicPr>
          <p:cNvPr id="7" name="Shape 233" descr="Logotype-Vertical.png"/>
          <p:cNvPicPr preferRelativeResize="0"/>
          <p:nvPr/>
        </p:nvPicPr>
        <p:blipFill>
          <a:blip r:embed="rId3" cstate="print">
            <a:alphaModFix/>
            <a:extLst>
              <a:ext uri="{28A0092B-C50C-407E-A947-70E740481C1C}">
                <a14:useLocalDpi xmlns:a14="http://schemas.microsoft.com/office/drawing/2010/main" val="0"/>
              </a:ext>
            </a:extLst>
          </a:blip>
          <a:stretch>
            <a:fillRect/>
          </a:stretch>
        </p:blipFill>
        <p:spPr>
          <a:xfrm>
            <a:off x="10344472" y="5398726"/>
            <a:ext cx="1512168" cy="1221508"/>
          </a:xfrm>
          <a:prstGeom prst="rect">
            <a:avLst/>
          </a:prstGeom>
          <a:noFill/>
          <a:ln>
            <a:noFill/>
          </a:ln>
        </p:spPr>
      </p:pic>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8126016"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00"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7608168" y="5229200"/>
            <a:ext cx="4032448"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Usamos TDD</a:t>
            </a:r>
          </a:p>
          <a:p>
            <a:pPr algn="just">
              <a:spcBef>
                <a:spcPts val="533"/>
              </a:spcBef>
              <a:tabLst>
                <a:tab pos="480472" algn="l"/>
              </a:tabLst>
            </a:pPr>
            <a:r>
              <a:rPr lang="es-ES" sz="2400" dirty="0">
                <a:latin typeface="Calibri"/>
                <a:ea typeface="Calibri"/>
                <a:cs typeface="Calibri"/>
                <a:sym typeface="Calibri"/>
              </a:rPr>
              <a:t>Desarrollamos por consenso</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más fácil de entender y más barato de modificar, </a:t>
            </a:r>
            <a:r>
              <a:rPr lang="es" sz="6000" b="1" dirty="0">
                <a:solidFill>
                  <a:srgbClr val="000000"/>
                </a:solidFill>
                <a:latin typeface="Calibri"/>
                <a:ea typeface="Calibri"/>
                <a:cs typeface="Calibri"/>
                <a:sym typeface="Calibri"/>
              </a:rPr>
              <a:t>sin alterar su comportamiento observable</a:t>
            </a:r>
            <a:r>
              <a:rPr lang="es" sz="6000" dirty="0">
                <a:solidFill>
                  <a:srgbClr val="000000"/>
                </a:solidFill>
                <a:latin typeface="Calibri"/>
                <a:ea typeface="Calibri"/>
                <a:cs typeface="Calibri"/>
                <a:sym typeface="Calibri"/>
              </a:rPr>
              <a:t>”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66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(Refactor)</a:t>
            </a:r>
            <a:endParaRPr lang="es" sz="1600" dirty="0">
              <a:solidFill>
                <a:srgbClr val="00B0F0"/>
              </a:solidFill>
              <a:latin typeface="Calibri" panose="020F0502020204030204" pitchFamily="34" charset="0"/>
              <a:cs typeface="Calibri" panose="020F0502020204030204" pitchFamily="34" charset="0"/>
            </a:endParaRPr>
          </a:p>
        </p:txBody>
      </p:sp>
      <p:sp>
        <p:nvSpPr>
          <p:cNvPr id="4" name="Shape 196"/>
          <p:cNvSpPr txBox="1"/>
          <p:nvPr/>
        </p:nvSpPr>
        <p:spPr>
          <a:xfrm>
            <a:off x="191344" y="1916832"/>
            <a:ext cx="6624736" cy="3384376"/>
          </a:xfrm>
          <a:prstGeom prst="rect">
            <a:avLst/>
          </a:prstGeom>
          <a:noFill/>
          <a:ln>
            <a:noFill/>
          </a:ln>
        </p:spPr>
        <p:txBody>
          <a:bodyPr lIns="91425" tIns="45700" rIns="91425" bIns="45700" anchor="t" anchorCtr="0">
            <a:noAutofit/>
          </a:bodyPr>
          <a:lstStyle/>
          <a:p>
            <a:pPr lvl="0" rtl="0">
              <a:spcBef>
                <a:spcPts val="0"/>
              </a:spcBef>
              <a:buNone/>
            </a:pPr>
            <a:r>
              <a:rPr lang="es" sz="5400" b="1" spc="600" dirty="0">
                <a:latin typeface="Calibri"/>
                <a:ea typeface="Calibri"/>
                <a:cs typeface="Calibri"/>
                <a:sym typeface="Calibri"/>
              </a:rPr>
              <a:t>COMMENTS</a:t>
            </a:r>
            <a:endParaRPr lang="es" sz="4400" b="1" spc="600" dirty="0">
              <a:latin typeface="Calibri"/>
              <a:ea typeface="Calibri"/>
              <a:cs typeface="Calibri"/>
              <a:sym typeface="Calibri"/>
            </a:endParaRPr>
          </a:p>
          <a:p>
            <a:pPr lvl="0" rtl="0">
              <a:spcBef>
                <a:spcPts val="0"/>
              </a:spcBef>
              <a:buNone/>
            </a:pPr>
            <a:r>
              <a:rPr lang="es" sz="2800" spc="600" dirty="0">
                <a:solidFill>
                  <a:schemeClr val="dk1"/>
                </a:solidFill>
                <a:latin typeface="Calibri"/>
                <a:ea typeface="Calibri"/>
                <a:cs typeface="Calibri"/>
                <a:sym typeface="Calibri"/>
              </a:rPr>
              <a:t>     MAGIC NUMBER</a:t>
            </a:r>
          </a:p>
          <a:p>
            <a:pPr lvl="0" rtl="0">
              <a:spcBef>
                <a:spcPts val="0"/>
              </a:spcBef>
              <a:buNone/>
            </a:pPr>
            <a:r>
              <a:rPr lang="es" sz="3600" b="1" spc="600" dirty="0">
                <a:solidFill>
                  <a:schemeClr val="dk1"/>
                </a:solidFill>
                <a:latin typeface="Calibri"/>
                <a:ea typeface="Calibri"/>
                <a:cs typeface="Calibri"/>
                <a:sym typeface="Calibri"/>
              </a:rPr>
              <a:t>	    LONG METHOD</a:t>
            </a:r>
          </a:p>
          <a:p>
            <a:pPr lvl="0" rtl="0">
              <a:spcBef>
                <a:spcPts val="0"/>
              </a:spcBef>
              <a:buNone/>
            </a:pPr>
            <a:r>
              <a:rPr lang="es" sz="2400" spc="600" dirty="0">
                <a:solidFill>
                  <a:schemeClr val="dk1"/>
                </a:solidFill>
                <a:latin typeface="Calibri"/>
                <a:ea typeface="Calibri"/>
                <a:cs typeface="Calibri"/>
                <a:sym typeface="Calibri"/>
              </a:rPr>
              <a:t>  </a:t>
            </a:r>
            <a:r>
              <a:rPr lang="es" spc="600" dirty="0">
                <a:solidFill>
                  <a:schemeClr val="dk1"/>
                </a:solidFill>
                <a:latin typeface="Calibri"/>
                <a:ea typeface="Calibri"/>
                <a:cs typeface="Calibri"/>
                <a:sym typeface="Calibri"/>
              </a:rPr>
              <a:t>DUPLICATE METHOD</a:t>
            </a:r>
          </a:p>
          <a:p>
            <a:pPr lvl="0" rtl="0">
              <a:spcBef>
                <a:spcPts val="0"/>
              </a:spcBef>
              <a:buNone/>
            </a:pPr>
            <a:r>
              <a:rPr lang="es" sz="4400" b="1" spc="600" dirty="0">
                <a:solidFill>
                  <a:schemeClr val="dk1"/>
                </a:solidFill>
                <a:latin typeface="Calibri"/>
                <a:ea typeface="Calibri"/>
                <a:cs typeface="Calibri"/>
                <a:sym typeface="Calibri"/>
              </a:rPr>
              <a:t>  LARGE CLASS</a:t>
            </a:r>
          </a:p>
          <a:p>
            <a:pPr lvl="0" rtl="0">
              <a:spcBef>
                <a:spcPts val="0"/>
              </a:spcBef>
              <a:buNone/>
            </a:pPr>
            <a:r>
              <a:rPr lang="es" sz="2400" spc="600" dirty="0">
                <a:solidFill>
                  <a:schemeClr val="dk1"/>
                </a:solidFill>
                <a:latin typeface="Calibri"/>
                <a:ea typeface="Calibri"/>
                <a:cs typeface="Calibri"/>
                <a:sym typeface="Calibri"/>
              </a:rPr>
              <a:t>LONG PARAMETER LIST</a:t>
            </a:r>
            <a:endParaRPr lang="es" sz="2800" spc="600" dirty="0">
              <a:solidFill>
                <a:schemeClr val="dk1"/>
              </a:solidFill>
              <a:latin typeface="Calibri"/>
              <a:ea typeface="Calibri"/>
              <a:cs typeface="Calibri"/>
              <a:sym typeface="Calibri"/>
            </a:endParaRPr>
          </a:p>
        </p:txBody>
      </p:sp>
      <p:sp>
        <p:nvSpPr>
          <p:cNvPr id="7" name="Shape 196"/>
          <p:cNvSpPr txBox="1"/>
          <p:nvPr/>
        </p:nvSpPr>
        <p:spPr>
          <a:xfrm>
            <a:off x="5560169" y="1916832"/>
            <a:ext cx="6512495" cy="3384376"/>
          </a:xfrm>
          <a:prstGeom prst="rect">
            <a:avLst/>
          </a:prstGeom>
          <a:noFill/>
          <a:ln>
            <a:noFill/>
          </a:ln>
        </p:spPr>
        <p:txBody>
          <a:bodyPr lIns="91425" tIns="45700" rIns="91425" bIns="45700" anchor="t" anchorCtr="0">
            <a:noAutofit/>
          </a:bodyPr>
          <a:lstStyle/>
          <a:p>
            <a:pPr lvl="0" rtl="0">
              <a:spcBef>
                <a:spcPts val="0"/>
              </a:spcBef>
              <a:buNone/>
            </a:pPr>
            <a:r>
              <a:rPr lang="es" sz="5400" b="1" spc="600" dirty="0">
                <a:latin typeface="Calibri"/>
                <a:ea typeface="Calibri"/>
                <a:cs typeface="Calibri"/>
                <a:sym typeface="Calibri"/>
              </a:rPr>
              <a:t>             SWITCHS</a:t>
            </a:r>
            <a:endParaRPr lang="es" sz="4400" b="1" spc="600" dirty="0">
              <a:latin typeface="Calibri"/>
              <a:ea typeface="Calibri"/>
              <a:cs typeface="Calibri"/>
              <a:sym typeface="Calibri"/>
            </a:endParaRPr>
          </a:p>
          <a:p>
            <a:pPr lvl="0" rtl="0">
              <a:spcBef>
                <a:spcPts val="0"/>
              </a:spcBef>
              <a:buNone/>
            </a:pPr>
            <a:r>
              <a:rPr lang="es" sz="2800" spc="600" dirty="0">
                <a:solidFill>
                  <a:schemeClr val="dk1"/>
                </a:solidFill>
                <a:latin typeface="Calibri"/>
                <a:ea typeface="Calibri"/>
                <a:cs typeface="Calibri"/>
                <a:sym typeface="Calibri"/>
              </a:rPr>
              <a:t>        PRIMITIVE OBSESSION</a:t>
            </a:r>
          </a:p>
          <a:p>
            <a:pPr lvl="0" rtl="0">
              <a:spcBef>
                <a:spcPts val="0"/>
              </a:spcBef>
              <a:buNone/>
            </a:pPr>
            <a:r>
              <a:rPr lang="es" sz="3600" b="1" spc="600" dirty="0">
                <a:solidFill>
                  <a:schemeClr val="dk1"/>
                </a:solidFill>
                <a:latin typeface="Calibri"/>
                <a:ea typeface="Calibri"/>
                <a:cs typeface="Calibri"/>
                <a:sym typeface="Calibri"/>
              </a:rPr>
              <a:t>     MESSAGE CHAINS</a:t>
            </a:r>
          </a:p>
          <a:p>
            <a:pPr lvl="0" rtl="0">
              <a:spcBef>
                <a:spcPts val="0"/>
              </a:spcBef>
              <a:buNone/>
            </a:pPr>
            <a:r>
              <a:rPr lang="es" sz="2400" spc="600" dirty="0">
                <a:solidFill>
                  <a:schemeClr val="dk1"/>
                </a:solidFill>
                <a:latin typeface="Calibri"/>
                <a:ea typeface="Calibri"/>
                <a:cs typeface="Calibri"/>
                <a:sym typeface="Calibri"/>
              </a:rPr>
              <a:t>  SPECULATIVE GENERALIZATION</a:t>
            </a:r>
            <a:endParaRPr lang="es" spc="600" dirty="0">
              <a:solidFill>
                <a:schemeClr val="dk1"/>
              </a:solidFill>
              <a:latin typeface="Calibri"/>
              <a:ea typeface="Calibri"/>
              <a:cs typeface="Calibri"/>
              <a:sym typeface="Calibri"/>
            </a:endParaRPr>
          </a:p>
          <a:p>
            <a:pPr lvl="0" rtl="0">
              <a:spcBef>
                <a:spcPts val="0"/>
              </a:spcBef>
              <a:buNone/>
            </a:pPr>
            <a:r>
              <a:rPr lang="es" sz="4400" b="1" spc="600" dirty="0">
                <a:solidFill>
                  <a:schemeClr val="dk1"/>
                </a:solidFill>
                <a:latin typeface="Calibri"/>
                <a:ea typeface="Calibri"/>
                <a:cs typeface="Calibri"/>
                <a:sym typeface="Calibri"/>
              </a:rPr>
              <a:t>   DATA CLUMPS</a:t>
            </a:r>
          </a:p>
          <a:p>
            <a:pPr lvl="0" rtl="0">
              <a:spcBef>
                <a:spcPts val="0"/>
              </a:spcBef>
              <a:buNone/>
            </a:pPr>
            <a:r>
              <a:rPr lang="es" sz="2400" spc="600" dirty="0">
                <a:solidFill>
                  <a:schemeClr val="dk1"/>
                </a:solidFill>
                <a:latin typeface="Calibri"/>
                <a:ea typeface="Calibri"/>
                <a:cs typeface="Calibri"/>
                <a:sym typeface="Calibri"/>
              </a:rPr>
              <a:t>                      FEATURE ENVY</a:t>
            </a:r>
            <a:endParaRPr lang="es" sz="28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9" name="Rectangle 8"/>
          <p:cNvSpPr/>
          <p:nvPr/>
        </p:nvSpPr>
        <p:spPr>
          <a:xfrm>
            <a:off x="191344" y="1340768"/>
            <a:ext cx="5368825" cy="461665"/>
          </a:xfrm>
          <a:prstGeom prst="rect">
            <a:avLst/>
          </a:prstGeom>
        </p:spPr>
        <p:txBody>
          <a:bodyPr wrap="square">
            <a:spAutoFit/>
          </a:bodyPr>
          <a:lstStyle/>
          <a:p>
            <a:pPr algn="ct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Basic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
        <p:nvSpPr>
          <p:cNvPr id="10" name="Rectangle 9"/>
          <p:cNvSpPr/>
          <p:nvPr/>
        </p:nvSpPr>
        <p:spPr>
          <a:xfrm>
            <a:off x="5951984" y="1341994"/>
            <a:ext cx="5832648"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Design</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6617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rPr>
              <a:t>Práctica</a:t>
            </a:r>
          </a:p>
        </p:txBody>
      </p:sp>
      <p:sp>
        <p:nvSpPr>
          <p:cNvPr id="170" name="Shape 170"/>
          <p:cNvSpPr txBox="1">
            <a:spLocks noGrp="1"/>
          </p:cNvSpPr>
          <p:nvPr>
            <p:ph type="subTitle" idx="1"/>
          </p:nvPr>
        </p:nvSpPr>
        <p:spPr>
          <a:xfrm>
            <a:off x="914400" y="3717032"/>
            <a:ext cx="10363200"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Incomprehensible Finder</a:t>
            </a:r>
          </a:p>
        </p:txBody>
      </p:sp>
    </p:spTree>
    <p:extLst>
      <p:ext uri="{BB962C8B-B14F-4D97-AF65-F5344CB8AC3E}">
        <p14:creationId xmlns:p14="http://schemas.microsoft.com/office/powerpoint/2010/main" val="277300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23992" y="1484784"/>
            <a:ext cx="5832648" cy="4896544"/>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n-US" sz="2400" dirty="0">
                <a:latin typeface="Calibri"/>
                <a:ea typeface="Calibri"/>
                <a:cs typeface="Calibri"/>
                <a:sym typeface="Calibri"/>
              </a:rPr>
              <a:t>Here is the bad news: the new developer you hired has written some terrible, atrocious code. No one can understand what it does.</a:t>
            </a:r>
          </a:p>
          <a:p>
            <a:pPr algn="just">
              <a:spcBef>
                <a:spcPts val="533"/>
              </a:spcBef>
              <a:tabLst>
                <a:tab pos="480472" algn="l"/>
              </a:tabLst>
            </a:pPr>
            <a:endParaRPr lang="en-US" sz="2400" dirty="0">
              <a:latin typeface="Calibri"/>
              <a:ea typeface="Calibri"/>
              <a:cs typeface="Calibri"/>
              <a:sym typeface="Calibri"/>
            </a:endParaRPr>
          </a:p>
          <a:p>
            <a:pPr algn="just">
              <a:spcBef>
                <a:spcPts val="533"/>
              </a:spcBef>
              <a:tabLst>
                <a:tab pos="480472" algn="l"/>
              </a:tabLst>
            </a:pPr>
            <a:r>
              <a:rPr lang="en-US" sz="2400" dirty="0">
                <a:latin typeface="Calibri"/>
                <a:ea typeface="Calibri"/>
                <a:cs typeface="Calibri"/>
                <a:sym typeface="Calibri"/>
              </a:rPr>
              <a:t>The good news: at least there are unit tests to prove the code is working.</a:t>
            </a:r>
          </a:p>
          <a:p>
            <a:pPr algn="just">
              <a:spcBef>
                <a:spcPts val="533"/>
              </a:spcBef>
              <a:tabLst>
                <a:tab pos="480472" algn="l"/>
              </a:tabLst>
            </a:pPr>
            <a:endParaRPr lang="en-US" sz="2400" dirty="0">
              <a:latin typeface="Calibri"/>
              <a:ea typeface="Calibri"/>
              <a:cs typeface="Calibri"/>
              <a:sym typeface="Calibri"/>
            </a:endParaRPr>
          </a:p>
          <a:p>
            <a:pPr algn="just">
              <a:spcBef>
                <a:spcPts val="533"/>
              </a:spcBef>
              <a:tabLst>
                <a:tab pos="480472" algn="l"/>
              </a:tabLst>
            </a:pPr>
            <a:r>
              <a:rPr lang="en-US" sz="2400" dirty="0">
                <a:latin typeface="Calibri"/>
                <a:ea typeface="Calibri"/>
                <a:cs typeface="Calibri"/>
                <a:sym typeface="Calibri"/>
              </a:rPr>
              <a:t>You job is to refactor the code and make it readable, while keeping the code in working order (pass all tests).</a:t>
            </a:r>
            <a:endParaRPr lang="es-ES" sz="24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Incomprehensible Finder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pic>
        <p:nvPicPr>
          <p:cNvPr id="1026" name="Picture 2" descr="I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t="11150" b="45800"/>
          <a:stretch/>
        </p:blipFill>
        <p:spPr bwMode="auto">
          <a:xfrm>
            <a:off x="407368" y="1666197"/>
            <a:ext cx="5359400" cy="410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82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2"/>
            <a:ext cx="10972800" cy="458313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n-US" sz="2400" b="1" dirty="0">
                <a:latin typeface="Calibri"/>
                <a:ea typeface="Calibri"/>
                <a:cs typeface="Calibri"/>
                <a:sym typeface="Calibri"/>
              </a:rPr>
              <a:t>Tips:</a:t>
            </a:r>
          </a:p>
          <a:p>
            <a:pPr marL="342900" indent="-342900" algn="just">
              <a:spcBef>
                <a:spcPts val="533"/>
              </a:spcBef>
              <a:buFont typeface="Arial" panose="020B0604020202020204" pitchFamily="34" charset="0"/>
              <a:buChar char="•"/>
              <a:tabLst>
                <a:tab pos="480472" algn="l"/>
              </a:tabLst>
            </a:pPr>
            <a:r>
              <a:rPr lang="en-US" sz="2000" dirty="0">
                <a:latin typeface="Calibri"/>
                <a:ea typeface="Calibri"/>
                <a:cs typeface="Calibri"/>
                <a:sym typeface="Calibri"/>
              </a:rPr>
              <a:t>Start with simple rename refactors so you can better understand the abstractions you are working with. Rename any class or any variable.</a:t>
            </a:r>
          </a:p>
          <a:p>
            <a:pPr marL="342900" indent="-342900" algn="just">
              <a:spcBef>
                <a:spcPts val="533"/>
              </a:spcBef>
              <a:buFont typeface="Arial" panose="020B0604020202020204" pitchFamily="34" charset="0"/>
              <a:buChar char="•"/>
              <a:tabLst>
                <a:tab pos="480472" algn="l"/>
              </a:tabLst>
            </a:pPr>
            <a:r>
              <a:rPr lang="en-US" sz="2000" dirty="0">
                <a:latin typeface="Calibri"/>
                <a:ea typeface="Calibri"/>
                <a:cs typeface="Calibri"/>
                <a:sym typeface="Calibri"/>
              </a:rPr>
              <a:t>Move on to extract methods and making the code more modular.</a:t>
            </a:r>
          </a:p>
          <a:p>
            <a:pPr marL="342900" indent="-342900" algn="just">
              <a:spcBef>
                <a:spcPts val="533"/>
              </a:spcBef>
              <a:buFont typeface="Arial" panose="020B0604020202020204" pitchFamily="34" charset="0"/>
              <a:buChar char="•"/>
              <a:tabLst>
                <a:tab pos="480472" algn="l"/>
              </a:tabLst>
            </a:pPr>
            <a:r>
              <a:rPr lang="en-US" sz="2000" dirty="0">
                <a:latin typeface="Calibri"/>
                <a:ea typeface="Calibri"/>
                <a:cs typeface="Calibri"/>
                <a:sym typeface="Calibri"/>
              </a:rPr>
              <a:t>See if you can also eliminate switch statements and multiple exit points from methods.</a:t>
            </a:r>
          </a:p>
          <a:p>
            <a:pPr algn="just">
              <a:spcBef>
                <a:spcPts val="533"/>
              </a:spcBef>
              <a:tabLst>
                <a:tab pos="480472" algn="l"/>
              </a:tabLst>
            </a:pPr>
            <a:endParaRPr lang="en-US" sz="2000" dirty="0">
              <a:latin typeface="Calibri"/>
              <a:ea typeface="Calibri"/>
              <a:cs typeface="Calibri"/>
              <a:sym typeface="Calibri"/>
            </a:endParaRPr>
          </a:p>
          <a:p>
            <a:pPr algn="just">
              <a:spcBef>
                <a:spcPts val="533"/>
              </a:spcBef>
              <a:tabLst>
                <a:tab pos="480472" algn="l"/>
              </a:tabLst>
            </a:pPr>
            <a:r>
              <a:rPr lang="en-US" sz="2000" dirty="0">
                <a:latin typeface="Calibri"/>
                <a:ea typeface="Calibri"/>
                <a:cs typeface="Calibri"/>
                <a:sym typeface="Calibri"/>
              </a:rPr>
              <a:t>Anything is fair game, create new classes, new methods, and rename tests. The only restriction is that the existing tests have to keep working. Lean on the tests and run them after every small change to make sure you are on the right path.</a:t>
            </a:r>
          </a:p>
          <a:p>
            <a:pPr algn="just">
              <a:spcBef>
                <a:spcPts val="533"/>
              </a:spcBef>
              <a:tabLst>
                <a:tab pos="480472" algn="l"/>
              </a:tabLst>
            </a:pPr>
            <a:endParaRPr lang="en-US" sz="2000" dirty="0">
              <a:latin typeface="Calibri"/>
              <a:ea typeface="Calibri"/>
              <a:cs typeface="Calibri"/>
              <a:sym typeface="Calibri"/>
            </a:endParaRPr>
          </a:p>
          <a:p>
            <a:pPr algn="just">
              <a:spcBef>
                <a:spcPts val="533"/>
              </a:spcBef>
              <a:tabLst>
                <a:tab pos="480472" algn="l"/>
              </a:tabLst>
            </a:pPr>
            <a:r>
              <a:rPr lang="en-US" sz="2000" dirty="0">
                <a:latin typeface="Calibri"/>
                <a:ea typeface="Calibri"/>
                <a:cs typeface="Calibri"/>
                <a:sym typeface="Calibri"/>
              </a:rPr>
              <a:t>You can stop when you feel the code is good enough, something you can come back to in 6 months and understand.</a:t>
            </a:r>
            <a:endParaRPr lang="es-ES_tradnl" sz="20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Incomprehensible Finder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sp>
        <p:nvSpPr>
          <p:cNvPr id="2" name="TextBox 1"/>
          <p:cNvSpPr txBox="1"/>
          <p:nvPr/>
        </p:nvSpPr>
        <p:spPr>
          <a:xfrm>
            <a:off x="3722047" y="6559460"/>
            <a:ext cx="8214108" cy="253916"/>
          </a:xfrm>
          <a:prstGeom prst="rect">
            <a:avLst/>
          </a:prstGeom>
          <a:noFill/>
        </p:spPr>
        <p:txBody>
          <a:bodyPr wrap="none" rtlCol="0">
            <a:spAutoFit/>
          </a:bodyPr>
          <a:lstStyle/>
          <a:p>
            <a:r>
              <a:rPr lang="es-ES" sz="1050" dirty="0"/>
              <a:t>Basada en la kata Incomprehensible Finder: </a:t>
            </a:r>
            <a:r>
              <a:rPr lang="es-ES" sz="1050" dirty="0">
                <a:hlinkClick r:id="rId3"/>
              </a:rPr>
              <a:t>https://github.com/DoDevJutsu/incomprehensible-finder-refactoring-java</a:t>
            </a:r>
            <a:endParaRPr lang="es-ES_tradnl" sz="1050" dirty="0"/>
          </a:p>
        </p:txBody>
      </p:sp>
    </p:spTree>
    <p:extLst>
      <p:ext uri="{BB962C8B-B14F-4D97-AF65-F5344CB8AC3E}">
        <p14:creationId xmlns:p14="http://schemas.microsoft.com/office/powerpoint/2010/main" val="22323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33" descr="Logotype-Vertical.png"/>
          <p:cNvPicPr preferRelativeResize="0"/>
          <p:nvPr/>
        </p:nvPicPr>
        <p:blipFill>
          <a:blip r:embed="rId2" cstate="print">
            <a:alphaModFix/>
            <a:extLst>
              <a:ext uri="{28A0092B-C50C-407E-A947-70E740481C1C}">
                <a14:useLocalDpi xmlns:a14="http://schemas.microsoft.com/office/drawing/2010/main" val="0"/>
              </a:ext>
            </a:extLst>
          </a:blip>
          <a:stretch>
            <a:fillRect/>
          </a:stretch>
        </p:blipFill>
        <p:spPr>
          <a:xfrm>
            <a:off x="407368" y="764704"/>
            <a:ext cx="1693705" cy="1368152"/>
          </a:xfrm>
          <a:prstGeom prst="rect">
            <a:avLst/>
          </a:prstGeom>
          <a:noFill/>
          <a:ln>
            <a:noFill/>
          </a:ln>
        </p:spPr>
      </p:pic>
    </p:spTree>
    <p:extLst>
      <p:ext uri="{BB962C8B-B14F-4D97-AF65-F5344CB8AC3E}">
        <p14:creationId xmlns:p14="http://schemas.microsoft.com/office/powerpoint/2010/main" val="1545407803"/>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2228</TotalTime>
  <Words>360</Words>
  <Application>Microsoft Office PowerPoint</Application>
  <PresentationFormat>Widescreen</PresentationFormat>
  <Paragraphs>49</Paragraphs>
  <Slides>9</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Práctica</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108</cp:revision>
  <dcterms:created xsi:type="dcterms:W3CDTF">2017-11-14T13:45:57Z</dcterms:created>
  <dcterms:modified xsi:type="dcterms:W3CDTF">2018-04-25T08:05:32Z</dcterms:modified>
</cp:coreProperties>
</file>