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1" r:id="rId2"/>
  </p:sldMasterIdLst>
  <p:notesMasterIdLst>
    <p:notesMasterId r:id="rId13"/>
  </p:notesMasterIdLst>
  <p:handoutMasterIdLst>
    <p:handoutMasterId r:id="rId14"/>
  </p:handoutMasterIdLst>
  <p:sldIdLst>
    <p:sldId id="538" r:id="rId3"/>
    <p:sldId id="561" r:id="rId4"/>
    <p:sldId id="562" r:id="rId5"/>
    <p:sldId id="570" r:id="rId6"/>
    <p:sldId id="571" r:id="rId7"/>
    <p:sldId id="572" r:id="rId8"/>
    <p:sldId id="558" r:id="rId9"/>
    <p:sldId id="559" r:id="rId10"/>
    <p:sldId id="573" r:id="rId11"/>
    <p:sldId id="557"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C7FF17"/>
    <a:srgbClr val="2B0A3D"/>
    <a:srgbClr val="0070AD"/>
    <a:srgbClr val="E6E7E7"/>
    <a:srgbClr val="12ABDB"/>
    <a:srgbClr val="300B48"/>
    <a:srgbClr val="D9D9D9"/>
    <a:srgbClr val="95E6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0" autoAdjust="0"/>
    <p:restoredTop sz="96215" autoAdjust="0"/>
  </p:normalViewPr>
  <p:slideViewPr>
    <p:cSldViewPr>
      <p:cViewPr varScale="1">
        <p:scale>
          <a:sx n="101" d="100"/>
          <a:sy n="101" d="100"/>
        </p:scale>
        <p:origin x="72" y="18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9" d="100"/>
          <a:sy n="59" d="100"/>
        </p:scale>
        <p:origin x="2069"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03/10/2018</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03/10/2018</a:t>
            </a:fld>
            <a:endParaRPr lang="pt-BR" dirty="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dirty="0"/>
          </a:p>
        </p:txBody>
      </p:sp>
    </p:spTree>
    <p:extLst>
      <p:ext uri="{BB962C8B-B14F-4D97-AF65-F5344CB8AC3E}">
        <p14:creationId xmlns:p14="http://schemas.microsoft.com/office/powerpoint/2010/main" val="430073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517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78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43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55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604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dirty="0"/>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6113" y="4400687"/>
            <a:ext cx="5485800" cy="3600599"/>
          </a:xfrm>
          <a:prstGeom prst="rect">
            <a:avLst/>
          </a:prstGeom>
          <a:noFill/>
          <a:ln>
            <a:noFill/>
          </a:ln>
        </p:spPr>
        <p:txBody>
          <a:bodyPr lIns="90325" tIns="90325" rIns="90325" bIns="90325" anchor="ctr" anchorCtr="0">
            <a:noAutofit/>
          </a:bodyPr>
          <a:lstStyle/>
          <a:p>
            <a:pPr lvl="0" rtl="0">
              <a:spcBef>
                <a:spcPts val="0"/>
              </a:spcBef>
              <a:buNone/>
            </a:pPr>
            <a:endParaRPr/>
          </a:p>
        </p:txBody>
      </p:sp>
      <p:sp>
        <p:nvSpPr>
          <p:cNvPr id="167" name="Shape 1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21808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6138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09600" y="274637"/>
            <a:ext cx="109728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64" name="Shape 64"/>
          <p:cNvSpPr txBox="1">
            <a:spLocks noGrp="1"/>
          </p:cNvSpPr>
          <p:nvPr>
            <p:ph type="body" idx="1"/>
          </p:nvPr>
        </p:nvSpPr>
        <p:spPr>
          <a:xfrm>
            <a:off x="609600" y="1600200"/>
            <a:ext cx="10972800" cy="4525963"/>
          </a:xfrm>
          <a:prstGeom prst="rect">
            <a:avLst/>
          </a:prstGeom>
          <a:noFill/>
          <a:ln>
            <a:noFill/>
          </a:ln>
        </p:spPr>
        <p:txBody>
          <a:bodyPr lIns="91425" tIns="91425" rIns="91425" bIns="91425" anchor="t" anchorCtr="0"/>
          <a:lstStyle>
            <a:lvl1pPr marL="457189" marR="0" lvl="0" indent="-186262" algn="l" rtl="0">
              <a:spcBef>
                <a:spcPts val="853"/>
              </a:spcBef>
              <a:buClr>
                <a:schemeClr val="dk1"/>
              </a:buClr>
              <a:buSzPct val="100000"/>
              <a:buFont typeface="Arial"/>
              <a:buChar char="•"/>
              <a:defRPr sz="4267" b="0" i="0" u="none" strike="noStrike" cap="none">
                <a:solidFill>
                  <a:schemeClr val="dk1"/>
                </a:solidFill>
                <a:latin typeface="Calibri"/>
                <a:ea typeface="Calibri"/>
                <a:cs typeface="Calibri"/>
                <a:sym typeface="Calibri"/>
              </a:defRPr>
            </a:lvl1pPr>
            <a:lvl2pPr marL="990575" marR="0" lvl="1" indent="-143930" algn="l" rtl="0">
              <a:spcBef>
                <a:spcPts val="747"/>
              </a:spcBef>
              <a:buClr>
                <a:schemeClr val="dk1"/>
              </a:buClr>
              <a:buSzPct val="100000"/>
              <a:buFont typeface="Arial"/>
              <a:buChar char="–"/>
              <a:defRPr sz="3733" b="0" i="0" u="none" strike="noStrike" cap="none">
                <a:solidFill>
                  <a:schemeClr val="dk1"/>
                </a:solidFill>
                <a:latin typeface="Calibri"/>
                <a:ea typeface="Calibri"/>
                <a:cs typeface="Calibri"/>
                <a:sym typeface="Calibri"/>
              </a:defRPr>
            </a:lvl2pPr>
            <a:lvl3pPr marL="1523962" marR="0" lvl="2" indent="-101597"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3pPr>
            <a:lvl4pPr marL="2133547" marR="0" lvl="3"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4pPr>
            <a:lvl5pPr marL="2743131" marR="0" lvl="4"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5pPr>
            <a:lvl6pPr marL="3352716" marR="0" lvl="5"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6pPr>
            <a:lvl7pPr marL="3962301" marR="0" lvl="6"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7pPr>
            <a:lvl8pPr marL="4571886" marR="0" lvl="7"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8pPr>
            <a:lvl9pPr marL="5181470" marR="0" lvl="8" indent="-135463" algn="l" rtl="0">
              <a:spcBef>
                <a:spcPts val="533"/>
              </a:spcBef>
              <a:buClr>
                <a:schemeClr val="dk1"/>
              </a:buClr>
              <a:buSzPct val="100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942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914400" y="2130424"/>
            <a:ext cx="103632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5867" b="0" i="0" u="none" strike="noStrike" cap="none">
                <a:solidFill>
                  <a:schemeClr val="dk1"/>
                </a:solidFill>
                <a:latin typeface="Calibri"/>
                <a:ea typeface="Calibri"/>
                <a:cs typeface="Calibri"/>
                <a:sym typeface="Calibri"/>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
        <p:nvSpPr>
          <p:cNvPr id="58" name="Shape 58"/>
          <p:cNvSpPr txBox="1">
            <a:spLocks noGrp="1"/>
          </p:cNvSpPr>
          <p:nvPr>
            <p:ph type="subTitle" idx="1"/>
          </p:nvPr>
        </p:nvSpPr>
        <p:spPr>
          <a:xfrm>
            <a:off x="1828801" y="3886200"/>
            <a:ext cx="8534399" cy="1752600"/>
          </a:xfrm>
          <a:prstGeom prst="rect">
            <a:avLst/>
          </a:prstGeom>
          <a:noFill/>
          <a:ln>
            <a:noFill/>
          </a:ln>
        </p:spPr>
        <p:txBody>
          <a:bodyPr lIns="91425" tIns="91425" rIns="91425" bIns="91425" anchor="t" anchorCtr="0"/>
          <a:lstStyle>
            <a:lvl1pPr marL="0" marR="0" lvl="0" indent="0" algn="ctr" rtl="0">
              <a:spcBef>
                <a:spcPts val="853"/>
              </a:spcBef>
              <a:buClr>
                <a:srgbClr val="888888"/>
              </a:buClr>
              <a:buFont typeface="Arial"/>
              <a:buNone/>
              <a:defRPr sz="4267" b="0" i="0" u="none" strike="noStrike" cap="none">
                <a:solidFill>
                  <a:srgbClr val="888888"/>
                </a:solidFill>
                <a:latin typeface="Calibri"/>
                <a:ea typeface="Calibri"/>
                <a:cs typeface="Calibri"/>
                <a:sym typeface="Calibri"/>
              </a:defRPr>
            </a:lvl1pPr>
            <a:lvl2pPr marL="609585" marR="0" lvl="1" indent="0" algn="ctr" rtl="0">
              <a:spcBef>
                <a:spcPts val="747"/>
              </a:spcBef>
              <a:buClr>
                <a:srgbClr val="888888"/>
              </a:buClr>
              <a:buFont typeface="Arial"/>
              <a:buNone/>
              <a:defRPr sz="3733" b="0" i="0" u="none" strike="noStrike" cap="none">
                <a:solidFill>
                  <a:srgbClr val="888888"/>
                </a:solidFill>
                <a:latin typeface="Calibri"/>
                <a:ea typeface="Calibri"/>
                <a:cs typeface="Calibri"/>
                <a:sym typeface="Calibri"/>
              </a:defRPr>
            </a:lvl2pPr>
            <a:lvl3pPr marL="1219170" marR="0" lvl="2"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3pPr>
            <a:lvl4pPr marL="1828754" marR="0" lvl="3"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4pPr>
            <a:lvl5pPr marL="2438339" marR="0" lvl="4"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5pPr>
            <a:lvl6pPr marL="3047924" marR="0" lvl="5"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6pPr>
            <a:lvl7pPr marL="3657509" marR="0" lvl="6"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7pPr>
            <a:lvl8pPr marL="4267093" marR="0" lvl="7"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8pPr>
            <a:lvl9pPr marL="4876678" marR="0" lvl="8" indent="0" algn="ctr" rtl="0">
              <a:spcBef>
                <a:spcPts val="533"/>
              </a:spcBef>
              <a:buClr>
                <a:srgbClr val="888888"/>
              </a:buClr>
              <a:buFont typeface="Arial"/>
              <a:buNone/>
              <a:defRPr sz="2667"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09601" y="6356350"/>
            <a:ext cx="2844799" cy="365124"/>
          </a:xfrm>
          <a:prstGeom prst="rect">
            <a:avLst/>
          </a:prstGeom>
          <a:noFill/>
          <a:ln>
            <a:noFill/>
          </a:ln>
        </p:spPr>
        <p:txBody>
          <a:bodyPr lIns="91425" tIns="91425" rIns="91425" bIns="91425" anchor="ctr" anchorCtr="0"/>
          <a:lstStyle>
            <a:lvl1pPr marL="0" marR="0" lvl="0" indent="0" algn="l"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4165600" y="6356350"/>
            <a:ext cx="3860800" cy="365124"/>
          </a:xfrm>
          <a:prstGeom prst="rect">
            <a:avLst/>
          </a:prstGeom>
          <a:noFill/>
          <a:ln>
            <a:noFill/>
          </a:ln>
        </p:spPr>
        <p:txBody>
          <a:bodyPr lIns="91425" tIns="91425" rIns="91425" bIns="91425" anchor="ctr" anchorCtr="0"/>
          <a:lstStyle>
            <a:lvl1pPr marL="0" marR="0" lvl="0" indent="0" algn="ctr" rtl="0">
              <a:spcBef>
                <a:spcPts val="0"/>
              </a:spcBef>
              <a:buNone/>
              <a:defRPr sz="1600" b="0" i="0" u="none" strike="noStrike" cap="none">
                <a:solidFill>
                  <a:srgbClr val="888888"/>
                </a:solidFill>
                <a:latin typeface="Calibri"/>
                <a:ea typeface="Calibri"/>
                <a:cs typeface="Calibri"/>
                <a:sym typeface="Calibri"/>
              </a:defRPr>
            </a:lvl1pPr>
            <a:lvl2pPr marL="609585" marR="0" lvl="1" indent="0" algn="l" rtl="0">
              <a:spcBef>
                <a:spcPts val="0"/>
              </a:spcBef>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None/>
              <a:defRPr sz="2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737601" y="6356350"/>
            <a:ext cx="2844799" cy="365124"/>
          </a:xfrm>
          <a:prstGeom prst="rect">
            <a:avLst/>
          </a:prstGeom>
          <a:noFill/>
          <a:ln>
            <a:noFill/>
          </a:ln>
        </p:spPr>
        <p:txBody>
          <a:bodyPr lIns="91425" tIns="45700" rIns="91425" bIns="45700" anchor="ctr" anchorCtr="0">
            <a:noAutofit/>
          </a:bodyPr>
          <a:lstStyle/>
          <a:p>
            <a:pPr algn="r">
              <a:buSzPct val="25000"/>
            </a:pPr>
            <a:fld id="{00000000-1234-1234-1234-123412341234}" type="slidenum">
              <a:rPr lang="es" sz="1600" smtClean="0">
                <a:solidFill>
                  <a:srgbClr val="888888"/>
                </a:solidFill>
                <a:latin typeface="Calibri"/>
                <a:ea typeface="Calibri"/>
                <a:cs typeface="Calibri"/>
                <a:sym typeface="Calibri"/>
              </a:rPr>
              <a:pPr algn="r">
                <a:buSzPct val="25000"/>
              </a:pPr>
              <a:t>‹#›</a:t>
            </a:fld>
            <a:endParaRPr lang="es"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955650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99" r:id="rId2"/>
    <p:sldLayoutId id="2147483814" r:id="rId3"/>
    <p:sldLayoutId id="2147483815" r:id="rId4"/>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CDAD4CD6-0D42-4B53-A553-167F9F359564}"/>
              </a:ext>
            </a:extLst>
          </p:cNvPr>
          <p:cNvSpPr>
            <a:spLocks noGrp="1"/>
          </p:cNvSpPr>
          <p:nvPr>
            <p:ph type="body" sz="quarter" idx="10"/>
          </p:nvPr>
        </p:nvSpPr>
        <p:spPr>
          <a:xfrm>
            <a:off x="4871864" y="3501008"/>
            <a:ext cx="6984776" cy="2160240"/>
          </a:xfrm>
        </p:spPr>
        <p:txBody>
          <a:bodyPr anchor="ctr">
            <a:normAutofit fontScale="92500" lnSpcReduction="10000"/>
          </a:bodyPr>
          <a:lstStyle/>
          <a:p>
            <a:pPr algn="l">
              <a:lnSpc>
                <a:spcPct val="100000"/>
              </a:lnSpc>
            </a:pPr>
            <a:r>
              <a:rPr lang="en-US" sz="7200" dirty="0">
                <a:latin typeface="Calibri" panose="020F0502020204030204" pitchFamily="34" charset="0"/>
                <a:cs typeface="Calibri" panose="020F0502020204030204" pitchFamily="34" charset="0"/>
              </a:rPr>
              <a:t>Coding Dojo 8</a:t>
            </a:r>
          </a:p>
          <a:p>
            <a:pPr algn="l">
              <a:lnSpc>
                <a:spcPct val="100000"/>
              </a:lnSpc>
            </a:pPr>
            <a:r>
              <a:rPr lang="en-US" sz="3600" dirty="0">
                <a:latin typeface="Calibri" panose="020F0502020204030204" pitchFamily="34" charset="0"/>
                <a:cs typeface="Calibri" panose="020F0502020204030204" pitchFamily="34" charset="0"/>
              </a:rPr>
              <a:t>Kata </a:t>
            </a:r>
            <a:r>
              <a:rPr lang="en-US" sz="3600" dirty="0" err="1">
                <a:latin typeface="Calibri" panose="020F0502020204030204" pitchFamily="34" charset="0"/>
                <a:cs typeface="Calibri" panose="020F0502020204030204" pitchFamily="34" charset="0"/>
              </a:rPr>
              <a:t>ToDo</a:t>
            </a:r>
            <a:r>
              <a:rPr lang="en-US" sz="3600" dirty="0">
                <a:latin typeface="Calibri" panose="020F0502020204030204" pitchFamily="34" charset="0"/>
                <a:cs typeface="Calibri" panose="020F0502020204030204" pitchFamily="34" charset="0"/>
              </a:rPr>
              <a:t> List</a:t>
            </a:r>
          </a:p>
          <a:p>
            <a:pPr algn="l">
              <a:lnSpc>
                <a:spcPct val="100000"/>
              </a:lnSpc>
            </a:pPr>
            <a:r>
              <a:rPr lang="en-US" sz="3600" dirty="0">
                <a:solidFill>
                  <a:schemeClr val="bg1">
                    <a:lumMod val="75000"/>
                  </a:schemeClr>
                </a:solidFill>
                <a:latin typeface="Calibri" panose="020F0502020204030204" pitchFamily="34" charset="0"/>
                <a:cs typeface="Calibri" panose="020F0502020204030204" pitchFamily="34" charset="0"/>
              </a:rPr>
              <a:t>Refactoring</a:t>
            </a:r>
          </a:p>
        </p:txBody>
      </p:sp>
      <p:pic>
        <p:nvPicPr>
          <p:cNvPr id="7" name="Shape 233" descr="Logotype-Vertical.png"/>
          <p:cNvPicPr preferRelativeResize="0"/>
          <p:nvPr/>
        </p:nvPicPr>
        <p:blipFill>
          <a:blip r:embed="rId3" cstate="print">
            <a:alphaModFix/>
            <a:extLst>
              <a:ext uri="{28A0092B-C50C-407E-A947-70E740481C1C}">
                <a14:useLocalDpi xmlns:a14="http://schemas.microsoft.com/office/drawing/2010/main" val="0"/>
              </a:ext>
            </a:extLst>
          </a:blip>
          <a:stretch>
            <a:fillRect/>
          </a:stretch>
        </p:blipFill>
        <p:spPr>
          <a:xfrm>
            <a:off x="10344472" y="5398726"/>
            <a:ext cx="1512168" cy="1221508"/>
          </a:xfrm>
          <a:prstGeom prst="rect">
            <a:avLst/>
          </a:prstGeom>
          <a:noFill/>
          <a:ln>
            <a:noFill/>
          </a:ln>
        </p:spPr>
      </p:pic>
    </p:spTree>
    <p:extLst>
      <p:ext uri="{BB962C8B-B14F-4D97-AF65-F5344CB8AC3E}">
        <p14:creationId xmlns:p14="http://schemas.microsoft.com/office/powerpoint/2010/main" val="106820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33" descr="Logotype-Vertical.png"/>
          <p:cNvPicPr preferRelativeResize="0"/>
          <p:nvPr/>
        </p:nvPicPr>
        <p:blipFill>
          <a:blip r:embed="rId2" cstate="print">
            <a:alphaModFix/>
            <a:extLst>
              <a:ext uri="{28A0092B-C50C-407E-A947-70E740481C1C}">
                <a14:useLocalDpi xmlns:a14="http://schemas.microsoft.com/office/drawing/2010/main" val="0"/>
              </a:ext>
            </a:extLst>
          </a:blip>
          <a:stretch>
            <a:fillRect/>
          </a:stretch>
        </p:blipFill>
        <p:spPr>
          <a:xfrm>
            <a:off x="407368" y="764704"/>
            <a:ext cx="1693705" cy="1368152"/>
          </a:xfrm>
          <a:prstGeom prst="rect">
            <a:avLst/>
          </a:prstGeom>
          <a:noFill/>
          <a:ln>
            <a:noFill/>
          </a:ln>
        </p:spPr>
      </p:pic>
    </p:spTree>
    <p:extLst>
      <p:ext uri="{BB962C8B-B14F-4D97-AF65-F5344CB8AC3E}">
        <p14:creationId xmlns:p14="http://schemas.microsoft.com/office/powerpoint/2010/main" val="15454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se reúne la gente para practicar y entrenar artes marciales.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736812"/>
            <a:ext cx="385762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blogs.salleurl.edu/project-management/files/2012/05/Dojo_New.jp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0085" y="1628800"/>
            <a:ext cx="5325875" cy="3456384"/>
          </a:xfrm>
          <a:prstGeom prst="rect">
            <a:avLst/>
          </a:prstGeom>
          <a:noFill/>
          <a:extLst>
            <a:ext uri="{909E8E84-426E-40DD-AFC4-6F175D3DCCD1}">
              <a14:hiddenFill xmlns:a14="http://schemas.microsoft.com/office/drawing/2010/main">
                <a:solidFill>
                  <a:srgbClr val="FFFFFF"/>
                </a:solidFill>
              </a14:hiddenFill>
            </a:ext>
          </a:extLst>
        </p:spPr>
      </p:pic>
      <p:sp>
        <p:nvSpPr>
          <p:cNvPr id="7" name="Shape 196"/>
          <p:cNvSpPr txBox="1"/>
          <p:nvPr/>
        </p:nvSpPr>
        <p:spPr>
          <a:xfrm>
            <a:off x="6728668" y="5157192"/>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Lugar donde nos reunimos para practicar y entrenar buenas formas de programación.</a:t>
            </a:r>
          </a:p>
        </p:txBody>
      </p:sp>
    </p:spTree>
    <p:extLst>
      <p:ext uri="{BB962C8B-B14F-4D97-AF65-F5344CB8AC3E}">
        <p14:creationId xmlns:p14="http://schemas.microsoft.com/office/powerpoint/2010/main" val="194258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23392" y="5301208"/>
            <a:ext cx="4896544"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Ejecutan Katas para aprender los movimientos y las técnicas.</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(Introducción)</a:t>
            </a:r>
            <a:endParaRPr lang="es" sz="1600" dirty="0">
              <a:solidFill>
                <a:srgbClr val="00B0F0"/>
              </a:solidFill>
              <a:latin typeface="Calibri" panose="020F0502020204030204" pitchFamily="34" charset="0"/>
              <a:cs typeface="Calibri" panose="020F0502020204030204" pitchFamily="34" charset="0"/>
            </a:endParaRPr>
          </a:p>
        </p:txBody>
      </p:sp>
      <p:pic>
        <p:nvPicPr>
          <p:cNvPr id="6" name="Picture 8" descr="https://image-store.slidesharecdn.com/1bc94f3f-fc9d-4093-97c9-68a7a10faf85-large.png"/>
          <p:cNvPicPr>
            <a:picLocks noChangeAspect="1" noChangeArrowheads="1"/>
          </p:cNvPicPr>
          <p:nvPr/>
        </p:nvPicPr>
        <p:blipFill rotWithShape="1">
          <a:blip r:embed="rId3">
            <a:extLst>
              <a:ext uri="{28A0092B-C50C-407E-A947-70E740481C1C}">
                <a14:useLocalDpi xmlns:a14="http://schemas.microsoft.com/office/drawing/2010/main" val="0"/>
              </a:ext>
            </a:extLst>
          </a:blip>
          <a:srcRect b="16001"/>
          <a:stretch/>
        </p:blipFill>
        <p:spPr bwMode="auto">
          <a:xfrm>
            <a:off x="7248128" y="1268760"/>
            <a:ext cx="1414462" cy="11881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robertonovacid.files.wordpress.com/2014/01/tdd_flow.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86"/>
          <a:stretch>
            <a:fillRect/>
          </a:stretch>
        </p:blipFill>
        <p:spPr bwMode="auto">
          <a:xfrm>
            <a:off x="8126016" y="1662620"/>
            <a:ext cx="3298576" cy="3278548"/>
          </a:xfrm>
          <a:prstGeom prst="rect">
            <a:avLst/>
          </a:prstGeom>
          <a:noFill/>
        </p:spPr>
      </p:pic>
      <p:pic>
        <p:nvPicPr>
          <p:cNvPr id="4098" name="Picture 2" descr="https://beatobongco.com/UI-Kata/kata-template/img/ka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200" y="1699444"/>
            <a:ext cx="4054928" cy="3457748"/>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96"/>
          <p:cNvSpPr txBox="1"/>
          <p:nvPr/>
        </p:nvSpPr>
        <p:spPr>
          <a:xfrm>
            <a:off x="7608168" y="5229200"/>
            <a:ext cx="4032448" cy="864096"/>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s-ES" sz="2400" dirty="0">
                <a:latin typeface="Calibri"/>
                <a:ea typeface="Calibri"/>
                <a:cs typeface="Calibri"/>
                <a:sym typeface="Calibri"/>
              </a:rPr>
              <a:t>Usamos TDD</a:t>
            </a:r>
          </a:p>
          <a:p>
            <a:pPr algn="just">
              <a:spcBef>
                <a:spcPts val="533"/>
              </a:spcBef>
              <a:tabLst>
                <a:tab pos="480472" algn="l"/>
              </a:tabLst>
            </a:pPr>
            <a:r>
              <a:rPr lang="es-ES" sz="2400" dirty="0">
                <a:latin typeface="Calibri"/>
                <a:ea typeface="Calibri"/>
                <a:cs typeface="Calibri"/>
                <a:sym typeface="Calibri"/>
              </a:rPr>
              <a:t>Desarrollamos por consenso</a:t>
            </a:r>
          </a:p>
        </p:txBody>
      </p:sp>
    </p:spTree>
    <p:extLst>
      <p:ext uri="{BB962C8B-B14F-4D97-AF65-F5344CB8AC3E}">
        <p14:creationId xmlns:p14="http://schemas.microsoft.com/office/powerpoint/2010/main" val="334555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6" name="Shape 196"/>
          <p:cNvSpPr txBox="1"/>
          <p:nvPr/>
        </p:nvSpPr>
        <p:spPr>
          <a:xfrm>
            <a:off x="443372" y="1772816"/>
            <a:ext cx="11305256" cy="4392488"/>
          </a:xfrm>
          <a:prstGeom prst="rect">
            <a:avLst/>
          </a:prstGeom>
          <a:noFill/>
          <a:ln>
            <a:noFill/>
          </a:ln>
        </p:spPr>
        <p:txBody>
          <a:bodyPr lIns="91425" tIns="45700" rIns="91425" bIns="45700" anchor="t" anchorCtr="0">
            <a:noAutofit/>
          </a:bodyPr>
          <a:lstStyle/>
          <a:p>
            <a:pPr lvl="0" algn="ctr" rtl="0">
              <a:lnSpc>
                <a:spcPct val="90000"/>
              </a:lnSpc>
              <a:spcBef>
                <a:spcPts val="0"/>
              </a:spcBef>
              <a:buNone/>
            </a:pPr>
            <a:r>
              <a:rPr lang="es" sz="6000" dirty="0">
                <a:solidFill>
                  <a:srgbClr val="000000"/>
                </a:solidFill>
                <a:latin typeface="Calibri"/>
                <a:ea typeface="Calibri"/>
                <a:cs typeface="Calibri"/>
                <a:sym typeface="Calibri"/>
              </a:rPr>
              <a:t>“Cambios en el código para hacerlo más fácil de entender y más barato de modificar, </a:t>
            </a:r>
            <a:r>
              <a:rPr lang="es" sz="6000" b="1" dirty="0">
                <a:solidFill>
                  <a:srgbClr val="000000"/>
                </a:solidFill>
                <a:latin typeface="Calibri"/>
                <a:ea typeface="Calibri"/>
                <a:cs typeface="Calibri"/>
                <a:sym typeface="Calibri"/>
              </a:rPr>
              <a:t>sin alterar su comportamiento observable</a:t>
            </a:r>
            <a:r>
              <a:rPr lang="es" sz="6000" dirty="0">
                <a:solidFill>
                  <a:srgbClr val="000000"/>
                </a:solidFill>
                <a:latin typeface="Calibri"/>
                <a:ea typeface="Calibri"/>
                <a:cs typeface="Calibri"/>
                <a:sym typeface="Calibri"/>
              </a:rPr>
              <a:t>”   </a:t>
            </a:r>
          </a:p>
          <a:p>
            <a:pPr lvl="0" algn="r" rtl="0">
              <a:lnSpc>
                <a:spcPct val="90000"/>
              </a:lnSpc>
              <a:spcBef>
                <a:spcPts val="0"/>
              </a:spcBef>
              <a:buNone/>
            </a:pPr>
            <a:r>
              <a:rPr lang="es" sz="6000" dirty="0">
                <a:latin typeface="Calibri"/>
                <a:ea typeface="Calibri"/>
                <a:cs typeface="Calibri"/>
                <a:sym typeface="Calibri"/>
              </a:rPr>
              <a:t>                       </a:t>
            </a:r>
          </a:p>
          <a:p>
            <a:pPr lvl="0" algn="r" rtl="0">
              <a:lnSpc>
                <a:spcPct val="90000"/>
              </a:lnSpc>
              <a:spcBef>
                <a:spcPts val="0"/>
              </a:spcBef>
              <a:buNone/>
            </a:pPr>
            <a:r>
              <a:rPr lang="es" sz="2400" dirty="0">
                <a:latin typeface="Calibri"/>
                <a:ea typeface="Calibri"/>
                <a:cs typeface="Calibri"/>
                <a:sym typeface="Calibri"/>
              </a:rPr>
              <a:t>- Martin Fowler -</a:t>
            </a:r>
            <a:endParaRPr lang="e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6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 sz="4267" b="1" dirty="0">
                <a:solidFill>
                  <a:srgbClr val="00B0F0"/>
                </a:solidFill>
                <a:latin typeface="Calibri" panose="020F0502020204030204" pitchFamily="34" charset="0"/>
                <a:cs typeface="Calibri" panose="020F0502020204030204" pitchFamily="34" charset="0"/>
              </a:rPr>
              <a:t>Antes de empezar </a:t>
            </a:r>
            <a:r>
              <a:rPr lang="es" sz="2667" dirty="0">
                <a:solidFill>
                  <a:srgbClr val="00B0F0"/>
                </a:solidFill>
                <a:latin typeface="Calibri" panose="020F0502020204030204" pitchFamily="34" charset="0"/>
                <a:cs typeface="Calibri" panose="020F0502020204030204" pitchFamily="34" charset="0"/>
              </a:rPr>
              <a:t>(Refactor)</a:t>
            </a:r>
            <a:endParaRPr lang="es" sz="1600" dirty="0">
              <a:solidFill>
                <a:srgbClr val="00B0F0"/>
              </a:solidFill>
              <a:latin typeface="Calibri" panose="020F0502020204030204" pitchFamily="34" charset="0"/>
              <a:cs typeface="Calibri" panose="020F0502020204030204" pitchFamily="34" charset="0"/>
            </a:endParaRPr>
          </a:p>
        </p:txBody>
      </p:sp>
      <p:sp>
        <p:nvSpPr>
          <p:cNvPr id="4" name="Shape 196"/>
          <p:cNvSpPr txBox="1"/>
          <p:nvPr/>
        </p:nvSpPr>
        <p:spPr>
          <a:xfrm>
            <a:off x="191344" y="1916832"/>
            <a:ext cx="6624736"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COMMENTS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MAGIC NUMBER</a:t>
            </a:r>
          </a:p>
          <a:p>
            <a:pPr lvl="0" rtl="0">
              <a:spcBef>
                <a:spcPts val="0"/>
              </a:spcBef>
              <a:buNone/>
            </a:pPr>
            <a:r>
              <a:rPr lang="es" sz="3600" b="1" spc="600" dirty="0">
                <a:solidFill>
                  <a:schemeClr val="dk1"/>
                </a:solidFill>
                <a:latin typeface="Calibri"/>
                <a:ea typeface="Calibri"/>
                <a:cs typeface="Calibri"/>
                <a:sym typeface="Calibri"/>
              </a:rPr>
              <a:t>	    LONG METHOD</a:t>
            </a:r>
          </a:p>
          <a:p>
            <a:pPr lvl="0" rtl="0">
              <a:spcBef>
                <a:spcPts val="0"/>
              </a:spcBef>
              <a:buNone/>
            </a:pPr>
            <a:r>
              <a:rPr lang="es" sz="2400" spc="600" dirty="0">
                <a:solidFill>
                  <a:schemeClr val="dk1"/>
                </a:solidFill>
                <a:latin typeface="Calibri"/>
                <a:ea typeface="Calibri"/>
                <a:cs typeface="Calibri"/>
                <a:sym typeface="Calibri"/>
              </a:rPr>
              <a:t>  </a:t>
            </a:r>
            <a:r>
              <a:rPr lang="es" spc="600" dirty="0">
                <a:solidFill>
                  <a:schemeClr val="dk1"/>
                </a:solidFill>
                <a:latin typeface="Calibri"/>
                <a:ea typeface="Calibri"/>
                <a:cs typeface="Calibri"/>
                <a:sym typeface="Calibri"/>
              </a:rPr>
              <a:t>DUPLICATE METHOD</a:t>
            </a:r>
          </a:p>
          <a:p>
            <a:pPr lvl="0" rtl="0">
              <a:spcBef>
                <a:spcPts val="0"/>
              </a:spcBef>
              <a:buNone/>
            </a:pPr>
            <a:r>
              <a:rPr lang="es" sz="4400" b="1" spc="600" dirty="0">
                <a:solidFill>
                  <a:schemeClr val="dk1"/>
                </a:solidFill>
                <a:latin typeface="Calibri"/>
                <a:ea typeface="Calibri"/>
                <a:cs typeface="Calibri"/>
                <a:sym typeface="Calibri"/>
              </a:rPr>
              <a:t>  LARGE CLASS</a:t>
            </a:r>
          </a:p>
          <a:p>
            <a:pPr lvl="0" rtl="0">
              <a:spcBef>
                <a:spcPts val="0"/>
              </a:spcBef>
              <a:buNone/>
            </a:pPr>
            <a:r>
              <a:rPr lang="es" sz="2400" spc="600" dirty="0">
                <a:solidFill>
                  <a:schemeClr val="dk1"/>
                </a:solidFill>
                <a:latin typeface="Calibri"/>
                <a:ea typeface="Calibri"/>
                <a:cs typeface="Calibri"/>
                <a:sym typeface="Calibri"/>
              </a:rPr>
              <a:t>LONG PARAMETER LIST</a:t>
            </a:r>
            <a:endParaRPr lang="es" sz="2800" spc="600" dirty="0">
              <a:solidFill>
                <a:schemeClr val="dk1"/>
              </a:solidFill>
              <a:latin typeface="Calibri"/>
              <a:ea typeface="Calibri"/>
              <a:cs typeface="Calibri"/>
              <a:sym typeface="Calibri"/>
            </a:endParaRPr>
          </a:p>
        </p:txBody>
      </p:sp>
      <p:sp>
        <p:nvSpPr>
          <p:cNvPr id="7" name="Shape 196"/>
          <p:cNvSpPr txBox="1"/>
          <p:nvPr/>
        </p:nvSpPr>
        <p:spPr>
          <a:xfrm>
            <a:off x="5560169" y="1916832"/>
            <a:ext cx="6512495" cy="3384376"/>
          </a:xfrm>
          <a:prstGeom prst="rect">
            <a:avLst/>
          </a:prstGeom>
          <a:noFill/>
          <a:ln>
            <a:noFill/>
          </a:ln>
        </p:spPr>
        <p:txBody>
          <a:bodyPr lIns="91425" tIns="45700" rIns="91425" bIns="45700" anchor="t" anchorCtr="0">
            <a:noAutofit/>
          </a:bodyPr>
          <a:lstStyle/>
          <a:p>
            <a:pPr lvl="0" rtl="0">
              <a:spcBef>
                <a:spcPts val="0"/>
              </a:spcBef>
              <a:buNone/>
            </a:pPr>
            <a:r>
              <a:rPr lang="es" sz="5400" b="1" spc="600" dirty="0">
                <a:latin typeface="Calibri"/>
                <a:ea typeface="Calibri"/>
                <a:cs typeface="Calibri"/>
                <a:sym typeface="Calibri"/>
              </a:rPr>
              <a:t>             SWITCHS</a:t>
            </a:r>
            <a:endParaRPr lang="es" sz="4400" b="1" spc="600" dirty="0">
              <a:latin typeface="Calibri"/>
              <a:ea typeface="Calibri"/>
              <a:cs typeface="Calibri"/>
              <a:sym typeface="Calibri"/>
            </a:endParaRPr>
          </a:p>
          <a:p>
            <a:pPr lvl="0" rtl="0">
              <a:spcBef>
                <a:spcPts val="0"/>
              </a:spcBef>
              <a:buNone/>
            </a:pPr>
            <a:r>
              <a:rPr lang="es" sz="2800" spc="600" dirty="0">
                <a:solidFill>
                  <a:schemeClr val="dk1"/>
                </a:solidFill>
                <a:latin typeface="Calibri"/>
                <a:ea typeface="Calibri"/>
                <a:cs typeface="Calibri"/>
                <a:sym typeface="Calibri"/>
              </a:rPr>
              <a:t>        PRIMITIVE OBSESSION</a:t>
            </a:r>
          </a:p>
          <a:p>
            <a:pPr lvl="0" rtl="0">
              <a:spcBef>
                <a:spcPts val="0"/>
              </a:spcBef>
              <a:buNone/>
            </a:pPr>
            <a:r>
              <a:rPr lang="es" sz="3600" b="1" spc="600" dirty="0">
                <a:solidFill>
                  <a:schemeClr val="dk1"/>
                </a:solidFill>
                <a:latin typeface="Calibri"/>
                <a:ea typeface="Calibri"/>
                <a:cs typeface="Calibri"/>
                <a:sym typeface="Calibri"/>
              </a:rPr>
              <a:t>     MESSAGE CHAINS</a:t>
            </a:r>
          </a:p>
          <a:p>
            <a:pPr lvl="0" rtl="0">
              <a:spcBef>
                <a:spcPts val="0"/>
              </a:spcBef>
              <a:buNone/>
            </a:pPr>
            <a:r>
              <a:rPr lang="es" sz="2400" spc="600" dirty="0">
                <a:solidFill>
                  <a:schemeClr val="dk1"/>
                </a:solidFill>
                <a:latin typeface="Calibri"/>
                <a:ea typeface="Calibri"/>
                <a:cs typeface="Calibri"/>
                <a:sym typeface="Calibri"/>
              </a:rPr>
              <a:t>  SPECULATIVE GENERALIZATION</a:t>
            </a:r>
            <a:endParaRPr lang="es" spc="600" dirty="0">
              <a:solidFill>
                <a:schemeClr val="dk1"/>
              </a:solidFill>
              <a:latin typeface="Calibri"/>
              <a:ea typeface="Calibri"/>
              <a:cs typeface="Calibri"/>
              <a:sym typeface="Calibri"/>
            </a:endParaRPr>
          </a:p>
          <a:p>
            <a:pPr lvl="0" rtl="0">
              <a:spcBef>
                <a:spcPts val="0"/>
              </a:spcBef>
              <a:buNone/>
            </a:pPr>
            <a:r>
              <a:rPr lang="es" sz="4400" b="1" spc="600" dirty="0">
                <a:solidFill>
                  <a:schemeClr val="dk1"/>
                </a:solidFill>
                <a:latin typeface="Calibri"/>
                <a:ea typeface="Calibri"/>
                <a:cs typeface="Calibri"/>
                <a:sym typeface="Calibri"/>
              </a:rPr>
              <a:t>   DATA CLUMPS</a:t>
            </a:r>
          </a:p>
          <a:p>
            <a:pPr lvl="0" rtl="0">
              <a:spcBef>
                <a:spcPts val="0"/>
              </a:spcBef>
              <a:buNone/>
            </a:pPr>
            <a:r>
              <a:rPr lang="es" sz="2400" spc="600" dirty="0">
                <a:solidFill>
                  <a:schemeClr val="dk1"/>
                </a:solidFill>
                <a:latin typeface="Calibri"/>
                <a:ea typeface="Calibri"/>
                <a:cs typeface="Calibri"/>
                <a:sym typeface="Calibri"/>
              </a:rPr>
              <a:t>                      FEATURE ENVY</a:t>
            </a:r>
            <a:endParaRPr lang="es" sz="2800" spc="600" dirty="0">
              <a:solidFill>
                <a:schemeClr val="dk1"/>
              </a:solidFill>
              <a:latin typeface="Calibri"/>
              <a:ea typeface="Calibri"/>
              <a:cs typeface="Calibri"/>
              <a:sym typeface="Calibri"/>
            </a:endParaRPr>
          </a:p>
        </p:txBody>
      </p:sp>
      <p:sp>
        <p:nvSpPr>
          <p:cNvPr id="8" name="Rectangle 7"/>
          <p:cNvSpPr/>
          <p:nvPr/>
        </p:nvSpPr>
        <p:spPr>
          <a:xfrm>
            <a:off x="7465569" y="6021288"/>
            <a:ext cx="4616970" cy="338554"/>
          </a:xfrm>
          <a:prstGeom prst="rect">
            <a:avLst/>
          </a:prstGeom>
        </p:spPr>
        <p:txBody>
          <a:bodyPr wrap="none">
            <a:spAutoFit/>
          </a:bodyPr>
          <a:lstStyle/>
          <a:p>
            <a:r>
              <a:rPr lang="es-ES_tradnl" sz="1600" u="sng" dirty="0">
                <a:solidFill>
                  <a:srgbClr val="FF0000"/>
                </a:solidFill>
              </a:rPr>
              <a:t>https://refactoring.guru/refactoring/smells</a:t>
            </a:r>
          </a:p>
        </p:txBody>
      </p:sp>
      <p:sp>
        <p:nvSpPr>
          <p:cNvPr id="9" name="Rectangle 8"/>
          <p:cNvSpPr/>
          <p:nvPr/>
        </p:nvSpPr>
        <p:spPr>
          <a:xfrm>
            <a:off x="191344" y="1340768"/>
            <a:ext cx="5368825" cy="461665"/>
          </a:xfrm>
          <a:prstGeom prst="rect">
            <a:avLst/>
          </a:prstGeom>
        </p:spPr>
        <p:txBody>
          <a:bodyPr wrap="square">
            <a:spAutoFit/>
          </a:bodyPr>
          <a:lstStyle/>
          <a:p>
            <a:pPr algn="ct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Basic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
        <p:nvSpPr>
          <p:cNvPr id="10" name="Rectangle 9"/>
          <p:cNvSpPr/>
          <p:nvPr/>
        </p:nvSpPr>
        <p:spPr>
          <a:xfrm>
            <a:off x="5951984" y="1341994"/>
            <a:ext cx="5832648" cy="461665"/>
          </a:xfrm>
          <a:prstGeom prst="rect">
            <a:avLst/>
          </a:prstGeom>
        </p:spPr>
        <p:txBody>
          <a:bodyPr wrap="square">
            <a:spAutoFit/>
          </a:bodyPr>
          <a:lstStyle/>
          <a:p>
            <a:pPr algn="ct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Design</a:t>
            </a:r>
            <a:r>
              <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rPr>
              <a:t> </a:t>
            </a:r>
            <a:r>
              <a:rPr lang="es-ES_tradnl" sz="2400" b="1" dirty="0" err="1">
                <a:solidFill>
                  <a:srgbClr val="00B0F0"/>
                </a:solidFill>
                <a:latin typeface="Calibri" panose="020F0502020204030204" pitchFamily="34" charset="0"/>
                <a:ea typeface="Verdana" panose="020B0604030504040204" pitchFamily="34" charset="0"/>
                <a:cs typeface="Calibri" panose="020F0502020204030204" pitchFamily="34" charset="0"/>
              </a:rPr>
              <a:t>smells</a:t>
            </a:r>
            <a:endParaRPr lang="es-ES_tradnl" sz="2400" b="1" dirty="0">
              <a:solidFill>
                <a:srgbClr val="00B0F0"/>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6617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 sz="8000" b="1" dirty="0">
                <a:solidFill>
                  <a:schemeClr val="lt1"/>
                </a:solidFill>
              </a:rPr>
              <a:t>Práctica</a:t>
            </a: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s-ES" sz="6000" dirty="0" err="1">
                <a:solidFill>
                  <a:srgbClr val="002060"/>
                </a:solidFill>
              </a:rPr>
              <a:t>ToDo</a:t>
            </a:r>
            <a:r>
              <a:rPr lang="es-ES" sz="6000" dirty="0">
                <a:solidFill>
                  <a:srgbClr val="002060"/>
                </a:solidFill>
              </a:rPr>
              <a:t> </a:t>
            </a:r>
            <a:r>
              <a:rPr lang="es-ES" sz="6000" dirty="0" err="1">
                <a:solidFill>
                  <a:srgbClr val="002060"/>
                </a:solidFill>
              </a:rPr>
              <a:t>List</a:t>
            </a:r>
            <a:endParaRPr lang="es" sz="6000" dirty="0">
              <a:solidFill>
                <a:srgbClr val="002060"/>
              </a:solidFill>
            </a:endParaRPr>
          </a:p>
        </p:txBody>
      </p:sp>
    </p:spTree>
    <p:extLst>
      <p:ext uri="{BB962C8B-B14F-4D97-AF65-F5344CB8AC3E}">
        <p14:creationId xmlns:p14="http://schemas.microsoft.com/office/powerpoint/2010/main" val="277300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4295800" y="1484784"/>
            <a:ext cx="7560840" cy="4896544"/>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000" dirty="0">
                <a:latin typeface="Calibri"/>
                <a:ea typeface="Calibri"/>
                <a:cs typeface="Calibri"/>
                <a:sym typeface="Calibri"/>
              </a:rPr>
              <a:t>Una </a:t>
            </a:r>
            <a:r>
              <a:rPr lang="en-US" sz="2000" dirty="0" err="1">
                <a:latin typeface="Calibri"/>
                <a:ea typeface="Calibri"/>
                <a:cs typeface="Calibri"/>
                <a:sym typeface="Calibri"/>
              </a:rPr>
              <a:t>pequeña</a:t>
            </a:r>
            <a:r>
              <a:rPr lang="en-US" sz="2000" dirty="0">
                <a:latin typeface="Calibri"/>
                <a:ea typeface="Calibri"/>
                <a:cs typeface="Calibri"/>
                <a:sym typeface="Calibri"/>
              </a:rPr>
              <a:t> startup ha </a:t>
            </a:r>
            <a:r>
              <a:rPr lang="en-US" sz="2000" dirty="0" err="1">
                <a:latin typeface="Calibri"/>
                <a:ea typeface="Calibri"/>
                <a:cs typeface="Calibri"/>
                <a:sym typeface="Calibri"/>
              </a:rPr>
              <a:t>decidido</a:t>
            </a:r>
            <a:r>
              <a:rPr lang="en-US" sz="2000" dirty="0">
                <a:latin typeface="Calibri"/>
                <a:ea typeface="Calibri"/>
                <a:cs typeface="Calibri"/>
                <a:sym typeface="Calibri"/>
              </a:rPr>
              <a:t> </a:t>
            </a:r>
            <a:r>
              <a:rPr lang="en-US" sz="2000" dirty="0" err="1">
                <a:latin typeface="Calibri"/>
                <a:ea typeface="Calibri"/>
                <a:cs typeface="Calibri"/>
                <a:sym typeface="Calibri"/>
              </a:rPr>
              <a:t>sacar</a:t>
            </a:r>
            <a:r>
              <a:rPr lang="en-US" sz="2000" dirty="0">
                <a:latin typeface="Calibri"/>
                <a:ea typeface="Calibri"/>
                <a:cs typeface="Calibri"/>
                <a:sym typeface="Calibri"/>
              </a:rPr>
              <a:t> al </a:t>
            </a:r>
            <a:r>
              <a:rPr lang="en-US" sz="2000" dirty="0" err="1">
                <a:latin typeface="Calibri"/>
                <a:ea typeface="Calibri"/>
                <a:cs typeface="Calibri"/>
                <a:sym typeface="Calibri"/>
              </a:rPr>
              <a:t>mercado</a:t>
            </a:r>
            <a:r>
              <a:rPr lang="en-US" sz="2000" dirty="0">
                <a:latin typeface="Calibri"/>
                <a:ea typeface="Calibri"/>
                <a:cs typeface="Calibri"/>
                <a:sym typeface="Calibri"/>
              </a:rPr>
              <a:t> </a:t>
            </a:r>
            <a:r>
              <a:rPr lang="en-US" sz="2000" dirty="0" err="1">
                <a:latin typeface="Calibri"/>
                <a:ea typeface="Calibri"/>
                <a:cs typeface="Calibri"/>
                <a:sym typeface="Calibri"/>
              </a:rPr>
              <a:t>una</a:t>
            </a:r>
            <a:r>
              <a:rPr lang="en-US" sz="2000" dirty="0">
                <a:latin typeface="Calibri"/>
                <a:ea typeface="Calibri"/>
                <a:cs typeface="Calibri"/>
                <a:sym typeface="Calibri"/>
              </a:rPr>
              <a:t> </a:t>
            </a:r>
            <a:r>
              <a:rPr lang="en-US" sz="2000" dirty="0" err="1">
                <a:latin typeface="Calibri"/>
                <a:ea typeface="Calibri"/>
                <a:cs typeface="Calibri"/>
                <a:sym typeface="Calibri"/>
              </a:rPr>
              <a:t>lista</a:t>
            </a:r>
            <a:r>
              <a:rPr lang="en-US" sz="2000" dirty="0">
                <a:latin typeface="Calibri"/>
                <a:ea typeface="Calibri"/>
                <a:cs typeface="Calibri"/>
                <a:sym typeface="Calibri"/>
              </a:rPr>
              <a:t> de </a:t>
            </a:r>
            <a:r>
              <a:rPr lang="en-US" sz="2000" dirty="0" err="1">
                <a:latin typeface="Calibri"/>
                <a:ea typeface="Calibri"/>
                <a:cs typeface="Calibri"/>
                <a:sym typeface="Calibri"/>
              </a:rPr>
              <a:t>ToDo</a:t>
            </a:r>
            <a:r>
              <a:rPr lang="en-US" sz="2000" dirty="0">
                <a:latin typeface="Calibri"/>
                <a:ea typeface="Calibri"/>
                <a:cs typeface="Calibri"/>
                <a:sym typeface="Calibri"/>
              </a:rPr>
              <a:t>, </a:t>
            </a:r>
            <a:r>
              <a:rPr lang="en-US" sz="2000" dirty="0" err="1">
                <a:latin typeface="Calibri"/>
                <a:ea typeface="Calibri"/>
                <a:cs typeface="Calibri"/>
                <a:sym typeface="Calibri"/>
              </a:rPr>
              <a:t>en</a:t>
            </a:r>
            <a:r>
              <a:rPr lang="en-US" sz="2000" dirty="0">
                <a:latin typeface="Calibri"/>
                <a:ea typeface="Calibri"/>
                <a:cs typeface="Calibri"/>
                <a:sym typeface="Calibri"/>
              </a:rPr>
              <a:t> la </a:t>
            </a:r>
            <a:r>
              <a:rPr lang="en-US" sz="2000" dirty="0" err="1">
                <a:latin typeface="Calibri"/>
                <a:ea typeface="Calibri"/>
                <a:cs typeface="Calibri"/>
                <a:sym typeface="Calibri"/>
              </a:rPr>
              <a:t>nube</a:t>
            </a:r>
            <a:r>
              <a:rPr lang="en-US" sz="2000" dirty="0">
                <a:latin typeface="Calibri"/>
                <a:ea typeface="Calibri"/>
                <a:cs typeface="Calibri"/>
                <a:sym typeface="Calibri"/>
              </a:rPr>
              <a:t>, con serverless y Typescript.</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err="1">
                <a:latin typeface="Calibri"/>
                <a:ea typeface="Calibri"/>
                <a:cs typeface="Calibri"/>
                <a:sym typeface="Calibri"/>
              </a:rPr>
              <a:t>En</a:t>
            </a:r>
            <a:r>
              <a:rPr lang="en-US" sz="2000" dirty="0">
                <a:latin typeface="Calibri"/>
                <a:ea typeface="Calibri"/>
                <a:cs typeface="Calibri"/>
                <a:sym typeface="Calibri"/>
              </a:rPr>
              <a:t> </a:t>
            </a:r>
            <a:r>
              <a:rPr lang="en-US" sz="2000" dirty="0" err="1">
                <a:latin typeface="Calibri"/>
                <a:ea typeface="Calibri"/>
                <a:cs typeface="Calibri"/>
                <a:sym typeface="Calibri"/>
              </a:rPr>
              <a:t>esta</a:t>
            </a:r>
            <a:r>
              <a:rPr lang="en-US" sz="2000" dirty="0">
                <a:latin typeface="Calibri"/>
                <a:ea typeface="Calibri"/>
                <a:cs typeface="Calibri"/>
                <a:sym typeface="Calibri"/>
              </a:rPr>
              <a:t> </a:t>
            </a:r>
            <a:r>
              <a:rPr lang="en-US" sz="2000" dirty="0" err="1">
                <a:latin typeface="Calibri"/>
                <a:ea typeface="Calibri"/>
                <a:cs typeface="Calibri"/>
                <a:sym typeface="Calibri"/>
              </a:rPr>
              <a:t>primera</a:t>
            </a:r>
            <a:r>
              <a:rPr lang="en-US" sz="2000" dirty="0">
                <a:latin typeface="Calibri"/>
                <a:ea typeface="Calibri"/>
                <a:cs typeface="Calibri"/>
                <a:sym typeface="Calibri"/>
              </a:rPr>
              <a:t> </a:t>
            </a:r>
            <a:r>
              <a:rPr lang="en-US" sz="2000" dirty="0" err="1">
                <a:latin typeface="Calibri"/>
                <a:ea typeface="Calibri"/>
                <a:cs typeface="Calibri"/>
                <a:sym typeface="Calibri"/>
              </a:rPr>
              <a:t>versión</a:t>
            </a:r>
            <a:r>
              <a:rPr lang="en-US" sz="2000" dirty="0">
                <a:latin typeface="Calibri"/>
                <a:ea typeface="Calibri"/>
                <a:cs typeface="Calibri"/>
                <a:sym typeface="Calibri"/>
              </a:rPr>
              <a:t> </a:t>
            </a:r>
            <a:r>
              <a:rPr lang="en-US" sz="2000" dirty="0" err="1">
                <a:latin typeface="Calibri"/>
                <a:ea typeface="Calibri"/>
                <a:cs typeface="Calibri"/>
                <a:sym typeface="Calibri"/>
              </a:rPr>
              <a:t>piloto</a:t>
            </a:r>
            <a:r>
              <a:rPr lang="en-US" sz="2000" dirty="0">
                <a:latin typeface="Calibri"/>
                <a:ea typeface="Calibri"/>
                <a:cs typeface="Calibri"/>
                <a:sym typeface="Calibri"/>
              </a:rPr>
              <a:t> de la API </a:t>
            </a:r>
            <a:r>
              <a:rPr lang="en-US" sz="2000" dirty="0" err="1">
                <a:latin typeface="Calibri"/>
                <a:ea typeface="Calibri"/>
                <a:cs typeface="Calibri"/>
                <a:sym typeface="Calibri"/>
              </a:rPr>
              <a:t>han</a:t>
            </a:r>
            <a:r>
              <a:rPr lang="en-US" sz="2000" dirty="0">
                <a:latin typeface="Calibri"/>
                <a:ea typeface="Calibri"/>
                <a:cs typeface="Calibri"/>
                <a:sym typeface="Calibri"/>
              </a:rPr>
              <a:t> </a:t>
            </a:r>
            <a:r>
              <a:rPr lang="en-US" sz="2000" dirty="0" err="1">
                <a:latin typeface="Calibri"/>
                <a:ea typeface="Calibri"/>
                <a:cs typeface="Calibri"/>
                <a:sym typeface="Calibri"/>
              </a:rPr>
              <a:t>decidido</a:t>
            </a:r>
            <a:r>
              <a:rPr lang="en-US" sz="2000" dirty="0">
                <a:latin typeface="Calibri"/>
                <a:ea typeface="Calibri"/>
                <a:cs typeface="Calibri"/>
                <a:sym typeface="Calibri"/>
              </a:rPr>
              <a:t> </a:t>
            </a:r>
            <a:r>
              <a:rPr lang="en-US" sz="2000" dirty="0" err="1">
                <a:latin typeface="Calibri"/>
                <a:ea typeface="Calibri"/>
                <a:cs typeface="Calibri"/>
                <a:sym typeface="Calibri"/>
              </a:rPr>
              <a:t>lanzar</a:t>
            </a:r>
            <a:r>
              <a:rPr lang="en-US" sz="2000" dirty="0">
                <a:latin typeface="Calibri"/>
                <a:ea typeface="Calibri"/>
                <a:cs typeface="Calibri"/>
                <a:sym typeface="Calibri"/>
              </a:rPr>
              <a:t> las </a:t>
            </a:r>
            <a:r>
              <a:rPr lang="en-US" sz="2000" dirty="0" err="1">
                <a:latin typeface="Calibri"/>
                <a:ea typeface="Calibri"/>
                <a:cs typeface="Calibri"/>
                <a:sym typeface="Calibri"/>
              </a:rPr>
              <a:t>opciones</a:t>
            </a:r>
            <a:r>
              <a:rPr lang="en-US" sz="2000" dirty="0">
                <a:latin typeface="Calibri"/>
                <a:ea typeface="Calibri"/>
                <a:cs typeface="Calibri"/>
                <a:sym typeface="Calibri"/>
              </a:rPr>
              <a:t> de “</a:t>
            </a:r>
            <a:r>
              <a:rPr lang="en-US" sz="2000" dirty="0" err="1">
                <a:latin typeface="Calibri"/>
                <a:ea typeface="Calibri"/>
                <a:cs typeface="Calibri"/>
                <a:sym typeface="Calibri"/>
              </a:rPr>
              <a:t>Añadir</a:t>
            </a:r>
            <a:r>
              <a:rPr lang="en-US" sz="2000" dirty="0">
                <a:latin typeface="Calibri"/>
                <a:ea typeface="Calibri"/>
                <a:cs typeface="Calibri"/>
                <a:sym typeface="Calibri"/>
              </a:rPr>
              <a:t> </a:t>
            </a:r>
            <a:r>
              <a:rPr lang="en-US" sz="2000" dirty="0" err="1">
                <a:latin typeface="Calibri"/>
                <a:ea typeface="Calibri"/>
                <a:cs typeface="Calibri"/>
                <a:sym typeface="Calibri"/>
              </a:rPr>
              <a:t>tarea</a:t>
            </a:r>
            <a:r>
              <a:rPr lang="en-US" sz="2000" dirty="0">
                <a:latin typeface="Calibri"/>
                <a:ea typeface="Calibri"/>
                <a:cs typeface="Calibri"/>
                <a:sym typeface="Calibri"/>
              </a:rPr>
              <a:t>”, “</a:t>
            </a:r>
            <a:r>
              <a:rPr lang="en-US" sz="2000" dirty="0" err="1">
                <a:latin typeface="Calibri"/>
                <a:ea typeface="Calibri"/>
                <a:cs typeface="Calibri"/>
                <a:sym typeface="Calibri"/>
              </a:rPr>
              <a:t>Borrar</a:t>
            </a:r>
            <a:r>
              <a:rPr lang="en-US" sz="2000" dirty="0">
                <a:latin typeface="Calibri"/>
                <a:ea typeface="Calibri"/>
                <a:cs typeface="Calibri"/>
                <a:sym typeface="Calibri"/>
              </a:rPr>
              <a:t> </a:t>
            </a:r>
            <a:r>
              <a:rPr lang="en-US" sz="2000" dirty="0" err="1">
                <a:latin typeface="Calibri"/>
                <a:ea typeface="Calibri"/>
                <a:cs typeface="Calibri"/>
                <a:sym typeface="Calibri"/>
              </a:rPr>
              <a:t>tarea</a:t>
            </a:r>
            <a:r>
              <a:rPr lang="en-US" sz="2000" dirty="0">
                <a:latin typeface="Calibri"/>
                <a:ea typeface="Calibri"/>
                <a:cs typeface="Calibri"/>
                <a:sym typeface="Calibri"/>
              </a:rPr>
              <a:t>”, “</a:t>
            </a:r>
            <a:r>
              <a:rPr lang="en-US" sz="2000" dirty="0" err="1">
                <a:latin typeface="Calibri"/>
                <a:ea typeface="Calibri"/>
                <a:cs typeface="Calibri"/>
                <a:sym typeface="Calibri"/>
              </a:rPr>
              <a:t>Editar</a:t>
            </a:r>
            <a:r>
              <a:rPr lang="en-US" sz="2000" dirty="0">
                <a:latin typeface="Calibri"/>
                <a:ea typeface="Calibri"/>
                <a:cs typeface="Calibri"/>
                <a:sym typeface="Calibri"/>
              </a:rPr>
              <a:t> </a:t>
            </a:r>
            <a:r>
              <a:rPr lang="en-US" sz="2000" dirty="0" err="1">
                <a:latin typeface="Calibri"/>
                <a:ea typeface="Calibri"/>
                <a:cs typeface="Calibri"/>
                <a:sym typeface="Calibri"/>
              </a:rPr>
              <a:t>tarea</a:t>
            </a:r>
            <a:r>
              <a:rPr lang="en-US" sz="2000" dirty="0">
                <a:latin typeface="Calibri"/>
                <a:ea typeface="Calibri"/>
                <a:cs typeface="Calibri"/>
                <a:sym typeface="Calibri"/>
              </a:rPr>
              <a:t>”, “</a:t>
            </a:r>
            <a:r>
              <a:rPr lang="en-US" sz="2000" dirty="0" err="1">
                <a:latin typeface="Calibri"/>
                <a:ea typeface="Calibri"/>
                <a:cs typeface="Calibri"/>
                <a:sym typeface="Calibri"/>
              </a:rPr>
              <a:t>Cambiar</a:t>
            </a:r>
            <a:r>
              <a:rPr lang="en-US" sz="2000" dirty="0">
                <a:latin typeface="Calibri"/>
                <a:ea typeface="Calibri"/>
                <a:cs typeface="Calibri"/>
                <a:sym typeface="Calibri"/>
              </a:rPr>
              <a:t> </a:t>
            </a:r>
            <a:r>
              <a:rPr lang="en-US" sz="2000" dirty="0" err="1">
                <a:latin typeface="Calibri"/>
                <a:ea typeface="Calibri"/>
                <a:cs typeface="Calibri"/>
                <a:sym typeface="Calibri"/>
              </a:rPr>
              <a:t>estado</a:t>
            </a:r>
            <a:r>
              <a:rPr lang="en-US" sz="2000" dirty="0">
                <a:latin typeface="Calibri"/>
                <a:ea typeface="Calibri"/>
                <a:cs typeface="Calibri"/>
                <a:sym typeface="Calibri"/>
              </a:rPr>
              <a:t>” y “</a:t>
            </a:r>
            <a:r>
              <a:rPr lang="en-US" sz="2000" dirty="0" err="1">
                <a:latin typeface="Calibri"/>
                <a:ea typeface="Calibri"/>
                <a:cs typeface="Calibri"/>
                <a:sym typeface="Calibri"/>
              </a:rPr>
              <a:t>Reordenar</a:t>
            </a:r>
            <a:r>
              <a:rPr lang="en-US" sz="2000" dirty="0">
                <a:latin typeface="Calibri"/>
                <a:ea typeface="Calibri"/>
                <a:cs typeface="Calibri"/>
                <a:sym typeface="Calibri"/>
              </a:rPr>
              <a:t> </a:t>
            </a:r>
            <a:r>
              <a:rPr lang="en-US" sz="2000" dirty="0" err="1">
                <a:latin typeface="Calibri"/>
                <a:ea typeface="Calibri"/>
                <a:cs typeface="Calibri"/>
                <a:sym typeface="Calibri"/>
              </a:rPr>
              <a:t>tareas</a:t>
            </a:r>
            <a:r>
              <a:rPr lang="en-US" sz="2000" dirty="0">
                <a:latin typeface="Calibri"/>
                <a:ea typeface="Calibri"/>
                <a:cs typeface="Calibri"/>
                <a:sym typeface="Calibri"/>
              </a:rPr>
              <a:t>”.</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El </a:t>
            </a:r>
            <a:r>
              <a:rPr lang="en-US" sz="2000" dirty="0" err="1">
                <a:latin typeface="Calibri"/>
                <a:ea typeface="Calibri"/>
                <a:cs typeface="Calibri"/>
                <a:sym typeface="Calibri"/>
              </a:rPr>
              <a:t>problema</a:t>
            </a:r>
            <a:r>
              <a:rPr lang="en-US" sz="2000" dirty="0">
                <a:latin typeface="Calibri"/>
                <a:ea typeface="Calibri"/>
                <a:cs typeface="Calibri"/>
                <a:sym typeface="Calibri"/>
              </a:rPr>
              <a:t> de </a:t>
            </a:r>
            <a:r>
              <a:rPr lang="en-US" sz="2000" dirty="0" err="1">
                <a:latin typeface="Calibri"/>
                <a:ea typeface="Calibri"/>
                <a:cs typeface="Calibri"/>
                <a:sym typeface="Calibri"/>
              </a:rPr>
              <a:t>esta</a:t>
            </a:r>
            <a:r>
              <a:rPr lang="en-US" sz="2000" dirty="0">
                <a:latin typeface="Calibri"/>
                <a:ea typeface="Calibri"/>
                <a:cs typeface="Calibri"/>
                <a:sym typeface="Calibri"/>
              </a:rPr>
              <a:t> </a:t>
            </a:r>
            <a:r>
              <a:rPr lang="en-US" sz="2000" dirty="0" err="1">
                <a:latin typeface="Calibri"/>
                <a:ea typeface="Calibri"/>
                <a:cs typeface="Calibri"/>
                <a:sym typeface="Calibri"/>
              </a:rPr>
              <a:t>primera</a:t>
            </a:r>
            <a:r>
              <a:rPr lang="en-US" sz="2000" dirty="0">
                <a:latin typeface="Calibri"/>
                <a:ea typeface="Calibri"/>
                <a:cs typeface="Calibri"/>
                <a:sym typeface="Calibri"/>
              </a:rPr>
              <a:t> version </a:t>
            </a:r>
            <a:r>
              <a:rPr lang="en-US" sz="2000" dirty="0" err="1">
                <a:latin typeface="Calibri"/>
                <a:ea typeface="Calibri"/>
                <a:cs typeface="Calibri"/>
                <a:sym typeface="Calibri"/>
              </a:rPr>
              <a:t>es</a:t>
            </a:r>
            <a:r>
              <a:rPr lang="en-US" sz="2000" dirty="0">
                <a:latin typeface="Calibri"/>
                <a:ea typeface="Calibri"/>
                <a:cs typeface="Calibri"/>
                <a:sym typeface="Calibri"/>
              </a:rPr>
              <a:t> que la API no </a:t>
            </a:r>
            <a:r>
              <a:rPr lang="en-US" sz="2000" dirty="0" err="1">
                <a:latin typeface="Calibri"/>
                <a:ea typeface="Calibri"/>
                <a:cs typeface="Calibri"/>
                <a:sym typeface="Calibri"/>
              </a:rPr>
              <a:t>funciona</a:t>
            </a:r>
            <a:r>
              <a:rPr lang="en-US" sz="2000" dirty="0">
                <a:latin typeface="Calibri"/>
                <a:ea typeface="Calibri"/>
                <a:cs typeface="Calibri"/>
                <a:sym typeface="Calibri"/>
              </a:rPr>
              <a:t> del </a:t>
            </a:r>
            <a:r>
              <a:rPr lang="en-US" sz="2000" dirty="0" err="1">
                <a:latin typeface="Calibri"/>
                <a:ea typeface="Calibri"/>
                <a:cs typeface="Calibri"/>
                <a:sym typeface="Calibri"/>
              </a:rPr>
              <a:t>todo</a:t>
            </a:r>
            <a:r>
              <a:rPr lang="en-US" sz="2000" dirty="0">
                <a:latin typeface="Calibri"/>
                <a:ea typeface="Calibri"/>
                <a:cs typeface="Calibri"/>
                <a:sym typeface="Calibri"/>
              </a:rPr>
              <a:t> </a:t>
            </a:r>
            <a:r>
              <a:rPr lang="en-US" sz="2000" dirty="0" err="1">
                <a:latin typeface="Calibri"/>
                <a:ea typeface="Calibri"/>
                <a:cs typeface="Calibri"/>
                <a:sym typeface="Calibri"/>
              </a:rPr>
              <a:t>correctamente</a:t>
            </a:r>
            <a:r>
              <a:rPr lang="en-US" sz="2000" dirty="0">
                <a:latin typeface="Calibri"/>
                <a:ea typeface="Calibri"/>
                <a:cs typeface="Calibri"/>
                <a:sym typeface="Calibri"/>
              </a:rPr>
              <a:t>, hay </a:t>
            </a:r>
            <a:r>
              <a:rPr lang="en-US" sz="2000" dirty="0" err="1">
                <a:latin typeface="Calibri"/>
                <a:ea typeface="Calibri"/>
                <a:cs typeface="Calibri"/>
                <a:sym typeface="Calibri"/>
              </a:rPr>
              <a:t>algún</a:t>
            </a:r>
            <a:r>
              <a:rPr lang="en-US" sz="2000" dirty="0">
                <a:latin typeface="Calibri"/>
                <a:ea typeface="Calibri"/>
                <a:cs typeface="Calibri"/>
                <a:sym typeface="Calibri"/>
              </a:rPr>
              <a:t> </a:t>
            </a:r>
            <a:r>
              <a:rPr lang="en-US" sz="2000" dirty="0" err="1">
                <a:latin typeface="Calibri"/>
                <a:ea typeface="Calibri"/>
                <a:cs typeface="Calibri"/>
                <a:sym typeface="Calibri"/>
              </a:rPr>
              <a:t>caso</a:t>
            </a:r>
            <a:r>
              <a:rPr lang="en-US" sz="2000" dirty="0">
                <a:latin typeface="Calibri"/>
                <a:ea typeface="Calibri"/>
                <a:cs typeface="Calibri"/>
                <a:sym typeface="Calibri"/>
              </a:rPr>
              <a:t> que </a:t>
            </a:r>
            <a:r>
              <a:rPr lang="en-US" sz="2000" dirty="0" err="1">
                <a:latin typeface="Calibri"/>
                <a:ea typeface="Calibri"/>
                <a:cs typeface="Calibri"/>
                <a:sym typeface="Calibri"/>
              </a:rPr>
              <a:t>falla</a:t>
            </a:r>
            <a:r>
              <a:rPr lang="en-US" sz="2000" dirty="0">
                <a:latin typeface="Calibri"/>
                <a:ea typeface="Calibri"/>
                <a:cs typeface="Calibri"/>
                <a:sym typeface="Calibri"/>
              </a:rPr>
              <a:t>. Y el </a:t>
            </a:r>
            <a:r>
              <a:rPr lang="en-US" sz="2000" dirty="0" err="1">
                <a:latin typeface="Calibri"/>
                <a:ea typeface="Calibri"/>
                <a:cs typeface="Calibri"/>
                <a:sym typeface="Calibri"/>
              </a:rPr>
              <a:t>único</a:t>
            </a:r>
            <a:r>
              <a:rPr lang="en-US" sz="2000" dirty="0">
                <a:latin typeface="Calibri"/>
                <a:ea typeface="Calibri"/>
                <a:cs typeface="Calibri"/>
                <a:sym typeface="Calibri"/>
              </a:rPr>
              <a:t> </a:t>
            </a:r>
            <a:r>
              <a:rPr lang="en-US" sz="2000" dirty="0" err="1">
                <a:latin typeface="Calibri"/>
                <a:ea typeface="Calibri"/>
                <a:cs typeface="Calibri"/>
                <a:sym typeface="Calibri"/>
              </a:rPr>
              <a:t>programador</a:t>
            </a:r>
            <a:r>
              <a:rPr lang="en-US" sz="2000" dirty="0">
                <a:latin typeface="Calibri"/>
                <a:ea typeface="Calibri"/>
                <a:cs typeface="Calibri"/>
                <a:sym typeface="Calibri"/>
              </a:rPr>
              <a:t> que </a:t>
            </a:r>
            <a:r>
              <a:rPr lang="en-US" sz="2000" dirty="0" err="1">
                <a:latin typeface="Calibri"/>
                <a:ea typeface="Calibri"/>
                <a:cs typeface="Calibri"/>
                <a:sym typeface="Calibri"/>
              </a:rPr>
              <a:t>participa</a:t>
            </a:r>
            <a:r>
              <a:rPr lang="en-US" sz="2000" dirty="0">
                <a:latin typeface="Calibri"/>
                <a:ea typeface="Calibri"/>
                <a:cs typeface="Calibri"/>
                <a:sym typeface="Calibri"/>
              </a:rPr>
              <a:t> </a:t>
            </a:r>
            <a:r>
              <a:rPr lang="en-US" sz="2000" dirty="0" err="1">
                <a:latin typeface="Calibri"/>
                <a:ea typeface="Calibri"/>
                <a:cs typeface="Calibri"/>
                <a:sym typeface="Calibri"/>
              </a:rPr>
              <a:t>en</a:t>
            </a:r>
            <a:r>
              <a:rPr lang="en-US" sz="2000" dirty="0">
                <a:latin typeface="Calibri"/>
                <a:ea typeface="Calibri"/>
                <a:cs typeface="Calibri"/>
                <a:sym typeface="Calibri"/>
              </a:rPr>
              <a:t> el </a:t>
            </a:r>
            <a:r>
              <a:rPr lang="en-US" sz="2000" dirty="0" err="1">
                <a:latin typeface="Calibri"/>
                <a:ea typeface="Calibri"/>
                <a:cs typeface="Calibri"/>
                <a:sym typeface="Calibri"/>
              </a:rPr>
              <a:t>proyecto</a:t>
            </a:r>
            <a:r>
              <a:rPr lang="en-US" sz="2000" dirty="0">
                <a:latin typeface="Calibri"/>
                <a:ea typeface="Calibri"/>
                <a:cs typeface="Calibri"/>
                <a:sym typeface="Calibri"/>
              </a:rPr>
              <a:t> se ha </a:t>
            </a:r>
            <a:r>
              <a:rPr lang="en-US" sz="2000" dirty="0" err="1">
                <a:latin typeface="Calibri"/>
                <a:ea typeface="Calibri"/>
                <a:cs typeface="Calibri"/>
                <a:sym typeface="Calibri"/>
              </a:rPr>
              <a:t>ido</a:t>
            </a:r>
            <a:r>
              <a:rPr lang="en-US" sz="2000" dirty="0">
                <a:latin typeface="Calibri"/>
                <a:ea typeface="Calibri"/>
                <a:cs typeface="Calibri"/>
                <a:sym typeface="Calibri"/>
              </a:rPr>
              <a:t> de la startup </a:t>
            </a:r>
            <a:r>
              <a:rPr lang="en-US" sz="2000" dirty="0" err="1">
                <a:latin typeface="Calibri"/>
                <a:ea typeface="Calibri"/>
                <a:cs typeface="Calibri"/>
                <a:sym typeface="Calibri"/>
              </a:rPr>
              <a:t>frustrado</a:t>
            </a:r>
            <a:r>
              <a:rPr lang="en-US" sz="2000" dirty="0">
                <a:latin typeface="Calibri"/>
                <a:ea typeface="Calibri"/>
                <a:cs typeface="Calibri"/>
                <a:sym typeface="Calibri"/>
              </a:rPr>
              <a:t> de </a:t>
            </a:r>
            <a:r>
              <a:rPr lang="en-US" sz="2000" dirty="0" err="1">
                <a:latin typeface="Calibri"/>
                <a:ea typeface="Calibri"/>
                <a:cs typeface="Calibri"/>
                <a:sym typeface="Calibri"/>
              </a:rPr>
              <a:t>tanto</a:t>
            </a:r>
            <a:r>
              <a:rPr lang="en-US" sz="2000" dirty="0">
                <a:latin typeface="Calibri"/>
                <a:ea typeface="Calibri"/>
                <a:cs typeface="Calibri"/>
                <a:sym typeface="Calibri"/>
              </a:rPr>
              <a:t> </a:t>
            </a:r>
            <a:r>
              <a:rPr lang="en-US" sz="2000" dirty="0" err="1">
                <a:latin typeface="Calibri"/>
                <a:ea typeface="Calibri"/>
                <a:cs typeface="Calibri"/>
                <a:sym typeface="Calibri"/>
              </a:rPr>
              <a:t>estrés</a:t>
            </a:r>
            <a:r>
              <a:rPr lang="en-US" sz="2000" dirty="0">
                <a:latin typeface="Calibri"/>
                <a:ea typeface="Calibri"/>
                <a:cs typeface="Calibri"/>
                <a:sym typeface="Calibri"/>
              </a:rPr>
              <a:t>.</a:t>
            </a: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¿Podemos </a:t>
            </a:r>
            <a:r>
              <a:rPr lang="en-US" sz="2000" dirty="0" err="1">
                <a:latin typeface="Calibri"/>
                <a:ea typeface="Calibri"/>
                <a:cs typeface="Calibri"/>
                <a:sym typeface="Calibri"/>
              </a:rPr>
              <a:t>ayudar</a:t>
            </a:r>
            <a:r>
              <a:rPr lang="en-US" sz="2000" dirty="0">
                <a:latin typeface="Calibri"/>
                <a:ea typeface="Calibri"/>
                <a:cs typeface="Calibri"/>
                <a:sym typeface="Calibri"/>
              </a:rPr>
              <a:t> a </a:t>
            </a:r>
            <a:r>
              <a:rPr lang="en-US" sz="2000" dirty="0" err="1">
                <a:latin typeface="Calibri"/>
                <a:ea typeface="Calibri"/>
                <a:cs typeface="Calibri"/>
                <a:sym typeface="Calibri"/>
              </a:rPr>
              <a:t>solventar</a:t>
            </a:r>
            <a:r>
              <a:rPr lang="en-US" sz="2000" dirty="0">
                <a:latin typeface="Calibri"/>
                <a:ea typeface="Calibri"/>
                <a:cs typeface="Calibri"/>
                <a:sym typeface="Calibri"/>
              </a:rPr>
              <a:t> el </a:t>
            </a:r>
            <a:r>
              <a:rPr lang="en-US" sz="2000" dirty="0" err="1">
                <a:latin typeface="Calibri"/>
                <a:ea typeface="Calibri"/>
                <a:cs typeface="Calibri"/>
                <a:sym typeface="Calibri"/>
              </a:rPr>
              <a:t>problema</a:t>
            </a:r>
            <a:r>
              <a:rPr lang="en-US" sz="2000" dirty="0">
                <a:latin typeface="Calibri"/>
                <a:ea typeface="Calibri"/>
                <a:cs typeface="Calibri"/>
                <a:sym typeface="Calibri"/>
              </a:rPr>
              <a:t>?</a:t>
            </a: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ToDo</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List</a:t>
            </a:r>
            <a:r>
              <a:rPr lang="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17E9EBD-23BE-4AAD-978F-5000CDD1E7B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2032" t="12821" r="22886" b="11442"/>
          <a:stretch/>
        </p:blipFill>
        <p:spPr>
          <a:xfrm>
            <a:off x="983432" y="1696616"/>
            <a:ext cx="2673890" cy="3676600"/>
          </a:xfrm>
          <a:prstGeom prst="rect">
            <a:avLst/>
          </a:prstGeom>
        </p:spPr>
      </p:pic>
    </p:spTree>
    <p:extLst>
      <p:ext uri="{BB962C8B-B14F-4D97-AF65-F5344CB8AC3E}">
        <p14:creationId xmlns:p14="http://schemas.microsoft.com/office/powerpoint/2010/main" val="361482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Shape 196"/>
          <p:cNvSpPr txBox="1"/>
          <p:nvPr/>
        </p:nvSpPr>
        <p:spPr>
          <a:xfrm>
            <a:off x="609600" y="1294132"/>
            <a:ext cx="10972800" cy="4655147"/>
          </a:xfrm>
          <a:prstGeom prst="rect">
            <a:avLst/>
          </a:prstGeom>
          <a:noFill/>
          <a:ln>
            <a:noFill/>
          </a:ln>
        </p:spPr>
        <p:txBody>
          <a:bodyPr lIns="121900" tIns="60933" rIns="121900" bIns="60933" anchor="t" anchorCtr="0">
            <a:noAutofit/>
          </a:bodyPr>
          <a:lstStyle/>
          <a:p>
            <a:pPr algn="just">
              <a:spcBef>
                <a:spcPts val="533"/>
              </a:spcBef>
              <a:tabLst>
                <a:tab pos="480472" algn="l"/>
              </a:tabLst>
            </a:pPr>
            <a:r>
              <a:rPr lang="en-US" sz="2000" dirty="0" err="1">
                <a:latin typeface="Calibri"/>
                <a:ea typeface="Calibri"/>
                <a:cs typeface="Calibri"/>
                <a:sym typeface="Calibri"/>
              </a:rPr>
              <a:t>Debemos</a:t>
            </a:r>
            <a:r>
              <a:rPr lang="en-US" sz="2000" dirty="0">
                <a:latin typeface="Calibri"/>
                <a:ea typeface="Calibri"/>
                <a:cs typeface="Calibri"/>
                <a:sym typeface="Calibri"/>
              </a:rPr>
              <a:t> </a:t>
            </a:r>
            <a:r>
              <a:rPr lang="en-US" sz="2000" dirty="0" err="1">
                <a:latin typeface="Calibri"/>
                <a:ea typeface="Calibri"/>
                <a:cs typeface="Calibri"/>
                <a:sym typeface="Calibri"/>
              </a:rPr>
              <a:t>corregir</a:t>
            </a:r>
            <a:r>
              <a:rPr lang="en-US" sz="2000" dirty="0">
                <a:latin typeface="Calibri"/>
                <a:ea typeface="Calibri"/>
                <a:cs typeface="Calibri"/>
                <a:sym typeface="Calibri"/>
              </a:rPr>
              <a:t> la API, </a:t>
            </a:r>
            <a:r>
              <a:rPr lang="en-US" sz="2000" dirty="0" err="1">
                <a:latin typeface="Calibri"/>
                <a:ea typeface="Calibri"/>
                <a:cs typeface="Calibri"/>
                <a:sym typeface="Calibri"/>
              </a:rPr>
              <a:t>pero</a:t>
            </a:r>
            <a:r>
              <a:rPr lang="en-US" sz="2000" dirty="0">
                <a:latin typeface="Calibri"/>
                <a:ea typeface="Calibri"/>
                <a:cs typeface="Calibri"/>
                <a:sym typeface="Calibri"/>
              </a:rPr>
              <a:t> </a:t>
            </a:r>
            <a:r>
              <a:rPr lang="en-US" sz="2000" dirty="0" err="1">
                <a:latin typeface="Calibri"/>
                <a:ea typeface="Calibri"/>
                <a:cs typeface="Calibri"/>
                <a:sym typeface="Calibri"/>
              </a:rPr>
              <a:t>como</a:t>
            </a:r>
            <a:r>
              <a:rPr lang="en-US" sz="2000" dirty="0">
                <a:latin typeface="Calibri"/>
                <a:ea typeface="Calibri"/>
                <a:cs typeface="Calibri"/>
                <a:sym typeface="Calibri"/>
              </a:rPr>
              <a:t> </a:t>
            </a:r>
            <a:r>
              <a:rPr lang="en-US" sz="2000" dirty="0" err="1">
                <a:latin typeface="Calibri"/>
                <a:ea typeface="Calibri"/>
                <a:cs typeface="Calibri"/>
                <a:sym typeface="Calibri"/>
              </a:rPr>
              <a:t>nos</a:t>
            </a:r>
            <a:r>
              <a:rPr lang="en-US" sz="2000" dirty="0">
                <a:latin typeface="Calibri"/>
                <a:ea typeface="Calibri"/>
                <a:cs typeface="Calibri"/>
                <a:sym typeface="Calibri"/>
              </a:rPr>
              <a:t> </a:t>
            </a:r>
            <a:r>
              <a:rPr lang="en-US" sz="2000" dirty="0" err="1">
                <a:latin typeface="Calibri"/>
                <a:ea typeface="Calibri"/>
                <a:cs typeface="Calibri"/>
                <a:sym typeface="Calibri"/>
              </a:rPr>
              <a:t>han</a:t>
            </a:r>
            <a:r>
              <a:rPr lang="en-US" sz="2000" dirty="0">
                <a:latin typeface="Calibri"/>
                <a:ea typeface="Calibri"/>
                <a:cs typeface="Calibri"/>
                <a:sym typeface="Calibri"/>
              </a:rPr>
              <a:t> dado un </a:t>
            </a:r>
            <a:r>
              <a:rPr lang="en-US" sz="2000" dirty="0" err="1">
                <a:latin typeface="Calibri"/>
                <a:ea typeface="Calibri"/>
                <a:cs typeface="Calibri"/>
                <a:sym typeface="Calibri"/>
              </a:rPr>
              <a:t>poco</a:t>
            </a:r>
            <a:r>
              <a:rPr lang="en-US" sz="2000" dirty="0">
                <a:latin typeface="Calibri"/>
                <a:ea typeface="Calibri"/>
                <a:cs typeface="Calibri"/>
                <a:sym typeface="Calibri"/>
              </a:rPr>
              <a:t> de </a:t>
            </a:r>
            <a:r>
              <a:rPr lang="en-US" sz="2000" dirty="0" err="1">
                <a:latin typeface="Calibri"/>
                <a:ea typeface="Calibri"/>
                <a:cs typeface="Calibri"/>
                <a:sym typeface="Calibri"/>
              </a:rPr>
              <a:t>margen</a:t>
            </a:r>
            <a:r>
              <a:rPr lang="en-US" sz="2000" dirty="0">
                <a:latin typeface="Calibri"/>
                <a:ea typeface="Calibri"/>
                <a:cs typeface="Calibri"/>
                <a:sym typeface="Calibri"/>
              </a:rPr>
              <a:t> </a:t>
            </a:r>
            <a:r>
              <a:rPr lang="en-US" sz="2000" dirty="0" err="1">
                <a:latin typeface="Calibri"/>
                <a:ea typeface="Calibri"/>
                <a:cs typeface="Calibri"/>
                <a:sym typeface="Calibri"/>
              </a:rPr>
              <a:t>en</a:t>
            </a:r>
            <a:r>
              <a:rPr lang="en-US" sz="2000" dirty="0">
                <a:latin typeface="Calibri"/>
                <a:ea typeface="Calibri"/>
                <a:cs typeface="Calibri"/>
                <a:sym typeface="Calibri"/>
              </a:rPr>
              <a:t> a </a:t>
            </a:r>
            <a:r>
              <a:rPr lang="en-US" sz="2000" dirty="0" err="1">
                <a:latin typeface="Calibri"/>
                <a:ea typeface="Calibri"/>
                <a:cs typeface="Calibri"/>
                <a:sym typeface="Calibri"/>
              </a:rPr>
              <a:t>puesta</a:t>
            </a:r>
            <a:r>
              <a:rPr lang="en-US" sz="2000" dirty="0">
                <a:latin typeface="Calibri"/>
                <a:ea typeface="Calibri"/>
                <a:cs typeface="Calibri"/>
                <a:sym typeface="Calibri"/>
              </a:rPr>
              <a:t> </a:t>
            </a:r>
            <a:r>
              <a:rPr lang="en-US" sz="2000" dirty="0" err="1">
                <a:latin typeface="Calibri"/>
                <a:ea typeface="Calibri"/>
                <a:cs typeface="Calibri"/>
                <a:sym typeface="Calibri"/>
              </a:rPr>
              <a:t>en</a:t>
            </a:r>
            <a:r>
              <a:rPr lang="en-US" sz="2000" dirty="0">
                <a:latin typeface="Calibri"/>
                <a:ea typeface="Calibri"/>
                <a:cs typeface="Calibri"/>
                <a:sym typeface="Calibri"/>
              </a:rPr>
              <a:t> </a:t>
            </a:r>
            <a:r>
              <a:rPr lang="en-US" sz="2000" dirty="0" err="1">
                <a:latin typeface="Calibri"/>
                <a:ea typeface="Calibri"/>
                <a:cs typeface="Calibri"/>
                <a:sym typeface="Calibri"/>
              </a:rPr>
              <a:t>marcha</a:t>
            </a:r>
            <a:r>
              <a:rPr lang="en-US" sz="2000" dirty="0">
                <a:latin typeface="Calibri"/>
                <a:ea typeface="Calibri"/>
                <a:cs typeface="Calibri"/>
                <a:sym typeface="Calibri"/>
              </a:rPr>
              <a:t>, </a:t>
            </a:r>
            <a:r>
              <a:rPr lang="en-US" sz="2000" dirty="0" err="1">
                <a:latin typeface="Calibri"/>
                <a:ea typeface="Calibri"/>
                <a:cs typeface="Calibri"/>
                <a:sym typeface="Calibri"/>
              </a:rPr>
              <a:t>aprovecharemos</a:t>
            </a:r>
            <a:r>
              <a:rPr lang="en-US" sz="2000" dirty="0">
                <a:latin typeface="Calibri"/>
                <a:ea typeface="Calibri"/>
                <a:cs typeface="Calibri"/>
                <a:sym typeface="Calibri"/>
              </a:rPr>
              <a:t> y </a:t>
            </a:r>
            <a:r>
              <a:rPr lang="en-US" sz="2000" dirty="0" err="1">
                <a:latin typeface="Calibri"/>
                <a:ea typeface="Calibri"/>
                <a:cs typeface="Calibri"/>
                <a:sym typeface="Calibri"/>
              </a:rPr>
              <a:t>mejoraremos</a:t>
            </a:r>
            <a:r>
              <a:rPr lang="en-US" sz="2000" dirty="0">
                <a:latin typeface="Calibri"/>
                <a:ea typeface="Calibri"/>
                <a:cs typeface="Calibri"/>
                <a:sym typeface="Calibri"/>
              </a:rPr>
              <a:t> el </a:t>
            </a:r>
            <a:r>
              <a:rPr lang="en-US" sz="2000" dirty="0" err="1">
                <a:latin typeface="Calibri"/>
                <a:ea typeface="Calibri"/>
                <a:cs typeface="Calibri"/>
                <a:sym typeface="Calibri"/>
              </a:rPr>
              <a:t>código</a:t>
            </a:r>
            <a:r>
              <a:rPr lang="en-US" sz="2000" dirty="0">
                <a:latin typeface="Calibri"/>
                <a:ea typeface="Calibri"/>
                <a:cs typeface="Calibri"/>
                <a:sym typeface="Calibri"/>
              </a:rPr>
              <a:t> </a:t>
            </a:r>
            <a:r>
              <a:rPr lang="en-US" sz="2000" dirty="0" err="1">
                <a:latin typeface="Calibri"/>
                <a:ea typeface="Calibri"/>
                <a:cs typeface="Calibri"/>
                <a:sym typeface="Calibri"/>
              </a:rPr>
              <a:t>por</a:t>
            </a:r>
            <a:r>
              <a:rPr lang="en-US" sz="2000" dirty="0">
                <a:latin typeface="Calibri"/>
                <a:ea typeface="Calibri"/>
                <a:cs typeface="Calibri"/>
                <a:sym typeface="Calibri"/>
              </a:rPr>
              <a:t> </a:t>
            </a:r>
            <a:r>
              <a:rPr lang="en-US" sz="2000" dirty="0" err="1">
                <a:latin typeface="Calibri"/>
                <a:ea typeface="Calibri"/>
                <a:cs typeface="Calibri"/>
                <a:sym typeface="Calibri"/>
              </a:rPr>
              <a:t>si</a:t>
            </a:r>
            <a:r>
              <a:rPr lang="en-US" sz="2000" dirty="0">
                <a:latin typeface="Calibri"/>
                <a:ea typeface="Calibri"/>
                <a:cs typeface="Calibri"/>
                <a:sym typeface="Calibri"/>
              </a:rPr>
              <a:t> </a:t>
            </a:r>
            <a:r>
              <a:rPr lang="en-US" sz="2000" dirty="0" err="1">
                <a:latin typeface="Calibri"/>
                <a:ea typeface="Calibri"/>
                <a:cs typeface="Calibri"/>
                <a:sym typeface="Calibri"/>
              </a:rPr>
              <a:t>en</a:t>
            </a:r>
            <a:r>
              <a:rPr lang="en-US" sz="2000" dirty="0">
                <a:latin typeface="Calibri"/>
                <a:ea typeface="Calibri"/>
                <a:cs typeface="Calibri"/>
                <a:sym typeface="Calibri"/>
              </a:rPr>
              <a:t> un </a:t>
            </a:r>
            <a:r>
              <a:rPr lang="en-US" sz="2000" dirty="0" err="1">
                <a:latin typeface="Calibri"/>
                <a:ea typeface="Calibri"/>
                <a:cs typeface="Calibri"/>
                <a:sym typeface="Calibri"/>
              </a:rPr>
              <a:t>futuro</a:t>
            </a:r>
            <a:r>
              <a:rPr lang="en-US" sz="2000" dirty="0">
                <a:latin typeface="Calibri"/>
                <a:ea typeface="Calibri"/>
                <a:cs typeface="Calibri"/>
                <a:sym typeface="Calibri"/>
              </a:rPr>
              <a:t> </a:t>
            </a:r>
            <a:r>
              <a:rPr lang="en-US" sz="2000" dirty="0" err="1">
                <a:latin typeface="Calibri"/>
                <a:ea typeface="Calibri"/>
                <a:cs typeface="Calibri"/>
                <a:sym typeface="Calibri"/>
              </a:rPr>
              <a:t>tuvieramos</a:t>
            </a:r>
            <a:r>
              <a:rPr lang="en-US" sz="2000" dirty="0">
                <a:latin typeface="Calibri"/>
                <a:ea typeface="Calibri"/>
                <a:cs typeface="Calibri"/>
                <a:sym typeface="Calibri"/>
              </a:rPr>
              <a:t> que </a:t>
            </a:r>
            <a:r>
              <a:rPr lang="en-US" sz="2000" dirty="0" err="1">
                <a:latin typeface="Calibri"/>
                <a:ea typeface="Calibri"/>
                <a:cs typeface="Calibri"/>
                <a:sym typeface="Calibri"/>
              </a:rPr>
              <a:t>hacer</a:t>
            </a:r>
            <a:r>
              <a:rPr lang="en-US" sz="2000" dirty="0">
                <a:latin typeface="Calibri"/>
                <a:ea typeface="Calibri"/>
                <a:cs typeface="Calibri"/>
                <a:sym typeface="Calibri"/>
              </a:rPr>
              <a:t> </a:t>
            </a:r>
            <a:r>
              <a:rPr lang="en-US" sz="2000" dirty="0" err="1">
                <a:latin typeface="Calibri"/>
                <a:ea typeface="Calibri"/>
                <a:cs typeface="Calibri"/>
                <a:sym typeface="Calibri"/>
              </a:rPr>
              <a:t>más</a:t>
            </a:r>
            <a:r>
              <a:rPr lang="en-US" sz="2000" dirty="0">
                <a:latin typeface="Calibri"/>
                <a:ea typeface="Calibri"/>
                <a:cs typeface="Calibri"/>
                <a:sym typeface="Calibri"/>
              </a:rPr>
              <a:t> </a:t>
            </a:r>
            <a:r>
              <a:rPr lang="en-US" sz="2000" dirty="0" err="1">
                <a:latin typeface="Calibri"/>
                <a:ea typeface="Calibri"/>
                <a:cs typeface="Calibri"/>
                <a:sym typeface="Calibri"/>
              </a:rPr>
              <a:t>cambios</a:t>
            </a:r>
            <a:r>
              <a:rPr lang="en-US" sz="2000" dirty="0">
                <a:latin typeface="Calibri"/>
                <a:ea typeface="Calibri"/>
                <a:cs typeface="Calibri"/>
                <a:sym typeface="Calibri"/>
              </a:rPr>
              <a:t>.</a:t>
            </a:r>
            <a:endParaRPr lang="es-ES_tradnl" sz="2000" dirty="0">
              <a:latin typeface="Calibri"/>
              <a:ea typeface="Calibri"/>
              <a:cs typeface="Calibri"/>
              <a:sym typeface="Calibri"/>
            </a:endParaRPr>
          </a:p>
          <a:p>
            <a:pPr algn="just">
              <a:spcBef>
                <a:spcPts val="533"/>
              </a:spcBef>
              <a:tabLst>
                <a:tab pos="480472" algn="l"/>
              </a:tabLst>
            </a:pPr>
            <a:endParaRPr lang="en-US" sz="2400" b="1" dirty="0">
              <a:latin typeface="Calibri"/>
              <a:ea typeface="Calibri"/>
              <a:cs typeface="Calibri"/>
              <a:sym typeface="Calibri"/>
            </a:endParaRPr>
          </a:p>
          <a:p>
            <a:pPr algn="just">
              <a:spcBef>
                <a:spcPts val="533"/>
              </a:spcBef>
              <a:tabLst>
                <a:tab pos="480472" algn="l"/>
              </a:tabLst>
            </a:pPr>
            <a:r>
              <a:rPr lang="en-US" sz="2400" b="1" dirty="0" err="1">
                <a:latin typeface="Calibri"/>
                <a:ea typeface="Calibri"/>
                <a:cs typeface="Calibri"/>
                <a:sym typeface="Calibri"/>
              </a:rPr>
              <a:t>Consejos</a:t>
            </a:r>
            <a:r>
              <a:rPr lang="en-US" sz="2400" b="1" dirty="0">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Leer el </a:t>
            </a:r>
            <a:r>
              <a:rPr lang="en-US" sz="2000" dirty="0" err="1">
                <a:latin typeface="Calibri"/>
                <a:ea typeface="Calibri"/>
                <a:cs typeface="Calibri"/>
                <a:sym typeface="Calibri"/>
              </a:rPr>
              <a:t>código</a:t>
            </a:r>
            <a:r>
              <a:rPr lang="en-US" sz="2000" dirty="0">
                <a:latin typeface="Calibri"/>
                <a:ea typeface="Calibri"/>
                <a:cs typeface="Calibri"/>
                <a:sym typeface="Calibri"/>
              </a:rPr>
              <a:t>, </a:t>
            </a:r>
            <a:r>
              <a:rPr lang="en-US" sz="2000" dirty="0" err="1">
                <a:latin typeface="Calibri"/>
                <a:ea typeface="Calibri"/>
                <a:cs typeface="Calibri"/>
                <a:sym typeface="Calibri"/>
              </a:rPr>
              <a:t>empezando</a:t>
            </a:r>
            <a:r>
              <a:rPr lang="en-US" sz="2000" dirty="0">
                <a:latin typeface="Calibri"/>
                <a:ea typeface="Calibri"/>
                <a:cs typeface="Calibri"/>
                <a:sym typeface="Calibri"/>
              </a:rPr>
              <a:t> </a:t>
            </a:r>
            <a:r>
              <a:rPr lang="en-US" sz="2000" dirty="0" err="1">
                <a:latin typeface="Calibri"/>
                <a:ea typeface="Calibri"/>
                <a:cs typeface="Calibri"/>
                <a:sym typeface="Calibri"/>
              </a:rPr>
              <a:t>por</a:t>
            </a:r>
            <a:r>
              <a:rPr lang="en-US" sz="2000" dirty="0">
                <a:latin typeface="Calibri"/>
                <a:ea typeface="Calibri"/>
                <a:cs typeface="Calibri"/>
                <a:sym typeface="Calibri"/>
              </a:rPr>
              <a:t> </a:t>
            </a:r>
            <a:r>
              <a:rPr lang="en-US" sz="2000" dirty="0" err="1">
                <a:latin typeface="Calibri"/>
                <a:ea typeface="Calibri"/>
                <a:cs typeface="Calibri"/>
                <a:sym typeface="Calibri"/>
              </a:rPr>
              <a:t>los</a:t>
            </a:r>
            <a:r>
              <a:rPr lang="en-US" sz="2000" dirty="0">
                <a:latin typeface="Calibri"/>
                <a:ea typeface="Calibri"/>
                <a:cs typeface="Calibri"/>
                <a:sym typeface="Calibri"/>
              </a:rPr>
              <a:t> test para </a:t>
            </a:r>
            <a:r>
              <a:rPr lang="en-US" sz="2000" dirty="0" err="1">
                <a:latin typeface="Calibri"/>
                <a:ea typeface="Calibri"/>
                <a:cs typeface="Calibri"/>
                <a:sym typeface="Calibri"/>
              </a:rPr>
              <a:t>intuir</a:t>
            </a:r>
            <a:r>
              <a:rPr lang="en-US" sz="2000" dirty="0">
                <a:latin typeface="Calibri"/>
                <a:ea typeface="Calibri"/>
                <a:cs typeface="Calibri"/>
                <a:sym typeface="Calibri"/>
              </a:rPr>
              <a:t> de que </a:t>
            </a:r>
            <a:r>
              <a:rPr lang="en-US" sz="2000" dirty="0" err="1">
                <a:latin typeface="Calibri"/>
                <a:ea typeface="Calibri"/>
                <a:cs typeface="Calibri"/>
                <a:sym typeface="Calibri"/>
              </a:rPr>
              <a:t>trata</a:t>
            </a:r>
            <a:r>
              <a:rPr lang="en-US" sz="2000" dirty="0">
                <a:latin typeface="Calibri"/>
                <a:ea typeface="Calibri"/>
                <a:cs typeface="Calibri"/>
                <a:sym typeface="Calibri"/>
              </a:rPr>
              <a:t> la </a:t>
            </a:r>
            <a:r>
              <a:rPr lang="en-US" sz="2000" dirty="0" err="1">
                <a:latin typeface="Calibri"/>
                <a:ea typeface="Calibri"/>
                <a:cs typeface="Calibri"/>
                <a:sym typeface="Calibri"/>
              </a:rPr>
              <a:t>aplicación</a:t>
            </a:r>
            <a:r>
              <a:rPr lang="en-US" sz="2000" dirty="0">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n-US" sz="2000" dirty="0">
                <a:latin typeface="Calibri"/>
                <a:ea typeface="Calibri"/>
                <a:cs typeface="Calibri"/>
                <a:sym typeface="Calibri"/>
              </a:rPr>
              <a:t>Dar </a:t>
            </a:r>
            <a:r>
              <a:rPr lang="en-US" sz="2000" dirty="0" err="1">
                <a:latin typeface="Calibri"/>
                <a:ea typeface="Calibri"/>
                <a:cs typeface="Calibri"/>
                <a:sym typeface="Calibri"/>
              </a:rPr>
              <a:t>una</a:t>
            </a:r>
            <a:r>
              <a:rPr lang="en-US" sz="2000" dirty="0">
                <a:latin typeface="Calibri"/>
                <a:ea typeface="Calibri"/>
                <a:cs typeface="Calibri"/>
                <a:sym typeface="Calibri"/>
              </a:rPr>
              <a:t> </a:t>
            </a:r>
            <a:r>
              <a:rPr lang="en-US" sz="2000" dirty="0" err="1">
                <a:latin typeface="Calibri"/>
                <a:ea typeface="Calibri"/>
                <a:cs typeface="Calibri"/>
                <a:sym typeface="Calibri"/>
              </a:rPr>
              <a:t>primera</a:t>
            </a:r>
            <a:r>
              <a:rPr lang="en-US" sz="2000" dirty="0">
                <a:latin typeface="Calibri"/>
                <a:ea typeface="Calibri"/>
                <a:cs typeface="Calibri"/>
                <a:sym typeface="Calibri"/>
              </a:rPr>
              <a:t> </a:t>
            </a:r>
            <a:r>
              <a:rPr lang="en-US" sz="2000" dirty="0" err="1">
                <a:latin typeface="Calibri"/>
                <a:ea typeface="Calibri"/>
                <a:cs typeface="Calibri"/>
                <a:sym typeface="Calibri"/>
              </a:rPr>
              <a:t>pasada</a:t>
            </a:r>
            <a:r>
              <a:rPr lang="en-US" sz="2000" dirty="0">
                <a:latin typeface="Calibri"/>
                <a:ea typeface="Calibri"/>
                <a:cs typeface="Calibri"/>
                <a:sym typeface="Calibri"/>
              </a:rPr>
              <a:t> de </a:t>
            </a:r>
            <a:r>
              <a:rPr lang="en-US" sz="2000" dirty="0" err="1">
                <a:latin typeface="Calibri"/>
                <a:ea typeface="Calibri"/>
                <a:cs typeface="Calibri"/>
                <a:sym typeface="Calibri"/>
              </a:rPr>
              <a:t>semántica</a:t>
            </a:r>
            <a:r>
              <a:rPr lang="en-US" sz="2000" dirty="0">
                <a:latin typeface="Calibri"/>
                <a:ea typeface="Calibri"/>
                <a:cs typeface="Calibri"/>
                <a:sym typeface="Calibri"/>
              </a:rPr>
              <a:t> al </a:t>
            </a:r>
            <a:r>
              <a:rPr lang="en-US" sz="2000" dirty="0" err="1">
                <a:latin typeface="Calibri"/>
                <a:ea typeface="Calibri"/>
                <a:cs typeface="Calibri"/>
                <a:sym typeface="Calibri"/>
              </a:rPr>
              <a:t>código</a:t>
            </a:r>
            <a:r>
              <a:rPr lang="en-US" sz="2000" dirty="0">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n-US" sz="2000" dirty="0" err="1">
                <a:latin typeface="Calibri"/>
                <a:ea typeface="Calibri"/>
                <a:cs typeface="Calibri"/>
                <a:sym typeface="Calibri"/>
              </a:rPr>
              <a:t>Extraer</a:t>
            </a:r>
            <a:r>
              <a:rPr lang="en-US" sz="2000" dirty="0">
                <a:latin typeface="Calibri"/>
                <a:ea typeface="Calibri"/>
                <a:cs typeface="Calibri"/>
                <a:sym typeface="Calibri"/>
              </a:rPr>
              <a:t> </a:t>
            </a:r>
            <a:r>
              <a:rPr lang="en-US" sz="2000" dirty="0" err="1">
                <a:latin typeface="Calibri"/>
                <a:ea typeface="Calibri"/>
                <a:cs typeface="Calibri"/>
                <a:sym typeface="Calibri"/>
              </a:rPr>
              <a:t>código</a:t>
            </a:r>
            <a:r>
              <a:rPr lang="en-US" sz="2000" dirty="0">
                <a:latin typeface="Calibri"/>
                <a:ea typeface="Calibri"/>
                <a:cs typeface="Calibri"/>
                <a:sym typeface="Calibri"/>
              </a:rPr>
              <a:t> a variables, </a:t>
            </a:r>
            <a:r>
              <a:rPr lang="en-US" sz="2000" dirty="0" err="1">
                <a:latin typeface="Calibri"/>
                <a:ea typeface="Calibri"/>
                <a:cs typeface="Calibri"/>
                <a:sym typeface="Calibri"/>
              </a:rPr>
              <a:t>métodos</a:t>
            </a:r>
            <a:r>
              <a:rPr lang="en-US" sz="2000" dirty="0">
                <a:latin typeface="Calibri"/>
                <a:ea typeface="Calibri"/>
                <a:cs typeface="Calibri"/>
                <a:sym typeface="Calibri"/>
              </a:rPr>
              <a:t> o </a:t>
            </a:r>
            <a:r>
              <a:rPr lang="en-US" sz="2000" dirty="0" err="1">
                <a:latin typeface="Calibri"/>
                <a:ea typeface="Calibri"/>
                <a:cs typeface="Calibri"/>
                <a:sym typeface="Calibri"/>
              </a:rPr>
              <a:t>constantes</a:t>
            </a:r>
            <a:r>
              <a:rPr lang="en-US" sz="2000" dirty="0">
                <a:latin typeface="Calibri"/>
                <a:ea typeface="Calibri"/>
                <a:cs typeface="Calibri"/>
                <a:sym typeface="Calibri"/>
              </a:rPr>
              <a:t> para que </a:t>
            </a:r>
            <a:r>
              <a:rPr lang="en-US" sz="2000" dirty="0" err="1">
                <a:latin typeface="Calibri"/>
                <a:ea typeface="Calibri"/>
                <a:cs typeface="Calibri"/>
                <a:sym typeface="Calibri"/>
              </a:rPr>
              <a:t>quede</a:t>
            </a:r>
            <a:r>
              <a:rPr lang="en-US" sz="2000" dirty="0">
                <a:latin typeface="Calibri"/>
                <a:ea typeface="Calibri"/>
                <a:cs typeface="Calibri"/>
                <a:sym typeface="Calibri"/>
              </a:rPr>
              <a:t> </a:t>
            </a:r>
            <a:r>
              <a:rPr lang="en-US" sz="2000" dirty="0" err="1">
                <a:latin typeface="Calibri"/>
                <a:ea typeface="Calibri"/>
                <a:cs typeface="Calibri"/>
                <a:sym typeface="Calibri"/>
              </a:rPr>
              <a:t>todo</a:t>
            </a:r>
            <a:r>
              <a:rPr lang="en-US" sz="2000" dirty="0">
                <a:latin typeface="Calibri"/>
                <a:ea typeface="Calibri"/>
                <a:cs typeface="Calibri"/>
                <a:sym typeface="Calibri"/>
              </a:rPr>
              <a:t> </a:t>
            </a:r>
            <a:r>
              <a:rPr lang="en-US" sz="2000" dirty="0" err="1">
                <a:latin typeface="Calibri"/>
                <a:ea typeface="Calibri"/>
                <a:cs typeface="Calibri"/>
                <a:sym typeface="Calibri"/>
              </a:rPr>
              <a:t>más</a:t>
            </a:r>
            <a:r>
              <a:rPr lang="en-US" sz="2000" dirty="0">
                <a:latin typeface="Calibri"/>
                <a:ea typeface="Calibri"/>
                <a:cs typeface="Calibri"/>
                <a:sym typeface="Calibri"/>
              </a:rPr>
              <a:t> </a:t>
            </a:r>
            <a:r>
              <a:rPr lang="en-US" sz="2000" dirty="0" err="1">
                <a:latin typeface="Calibri"/>
                <a:ea typeface="Calibri"/>
                <a:cs typeface="Calibri"/>
                <a:sym typeface="Calibri"/>
              </a:rPr>
              <a:t>sencillo</a:t>
            </a:r>
            <a:r>
              <a:rPr lang="en-US" sz="2000" dirty="0">
                <a:latin typeface="Calibri"/>
                <a:ea typeface="Calibri"/>
                <a:cs typeface="Calibri"/>
                <a:sym typeface="Calibri"/>
              </a:rPr>
              <a:t>.</a:t>
            </a:r>
          </a:p>
          <a:p>
            <a:pPr marL="342900" indent="-342900" algn="just">
              <a:spcBef>
                <a:spcPts val="533"/>
              </a:spcBef>
              <a:buFont typeface="Arial" panose="020B0604020202020204" pitchFamily="34" charset="0"/>
              <a:buChar char="•"/>
              <a:tabLst>
                <a:tab pos="480472" algn="l"/>
              </a:tabLst>
            </a:pPr>
            <a:r>
              <a:rPr lang="en-US" sz="2000" dirty="0" err="1">
                <a:latin typeface="Calibri"/>
                <a:ea typeface="Calibri"/>
                <a:cs typeface="Calibri"/>
                <a:sym typeface="Calibri"/>
              </a:rPr>
              <a:t>Aplicar</a:t>
            </a:r>
            <a:r>
              <a:rPr lang="en-US" sz="2000" dirty="0">
                <a:latin typeface="Calibri"/>
                <a:ea typeface="Calibri"/>
                <a:cs typeface="Calibri"/>
                <a:sym typeface="Calibri"/>
              </a:rPr>
              <a:t> </a:t>
            </a:r>
            <a:r>
              <a:rPr lang="en-US" sz="2000" dirty="0" err="1">
                <a:latin typeface="Calibri"/>
                <a:ea typeface="Calibri"/>
                <a:cs typeface="Calibri"/>
                <a:sym typeface="Calibri"/>
              </a:rPr>
              <a:t>patrones</a:t>
            </a:r>
            <a:r>
              <a:rPr lang="en-US" sz="2000" dirty="0">
                <a:latin typeface="Calibri"/>
                <a:ea typeface="Calibri"/>
                <a:cs typeface="Calibri"/>
                <a:sym typeface="Calibri"/>
              </a:rPr>
              <a:t> de </a:t>
            </a:r>
            <a:r>
              <a:rPr lang="en-US" sz="2000" dirty="0" err="1">
                <a:latin typeface="Calibri"/>
                <a:ea typeface="Calibri"/>
                <a:cs typeface="Calibri"/>
                <a:sym typeface="Calibri"/>
              </a:rPr>
              <a:t>diseño</a:t>
            </a:r>
            <a:r>
              <a:rPr lang="en-US" sz="2000" dirty="0">
                <a:latin typeface="Calibri"/>
                <a:ea typeface="Calibri"/>
                <a:cs typeface="Calibri"/>
                <a:sym typeface="Calibri"/>
              </a:rPr>
              <a:t> o refactoring </a:t>
            </a:r>
            <a:r>
              <a:rPr lang="en-US" sz="2000" dirty="0" err="1">
                <a:latin typeface="Calibri"/>
                <a:ea typeface="Calibri"/>
                <a:cs typeface="Calibri"/>
                <a:sym typeface="Calibri"/>
              </a:rPr>
              <a:t>más</a:t>
            </a:r>
            <a:r>
              <a:rPr lang="en-US" sz="2000" dirty="0">
                <a:latin typeface="Calibri"/>
                <a:ea typeface="Calibri"/>
                <a:cs typeface="Calibri"/>
                <a:sym typeface="Calibri"/>
              </a:rPr>
              <a:t> </a:t>
            </a:r>
            <a:r>
              <a:rPr lang="en-US" sz="2000" dirty="0" err="1">
                <a:latin typeface="Calibri"/>
                <a:ea typeface="Calibri"/>
                <a:cs typeface="Calibri"/>
                <a:sym typeface="Calibri"/>
              </a:rPr>
              <a:t>complejo</a:t>
            </a:r>
            <a:endParaRPr lang="en-US" sz="2000" dirty="0">
              <a:latin typeface="Calibri"/>
              <a:ea typeface="Calibri"/>
              <a:cs typeface="Calibri"/>
              <a:sym typeface="Calibri"/>
            </a:endParaRP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endParaRPr lang="en-US" sz="2000" dirty="0">
              <a:latin typeface="Calibri"/>
              <a:ea typeface="Calibri"/>
              <a:cs typeface="Calibri"/>
              <a:sym typeface="Calibri"/>
            </a:endParaRPr>
          </a:p>
          <a:p>
            <a:pPr algn="just">
              <a:spcBef>
                <a:spcPts val="533"/>
              </a:spcBef>
              <a:tabLst>
                <a:tab pos="480472" algn="l"/>
              </a:tabLst>
            </a:pPr>
            <a:r>
              <a:rPr lang="en-US" sz="2000" dirty="0">
                <a:latin typeface="Calibri"/>
                <a:ea typeface="Calibri"/>
                <a:cs typeface="Calibri"/>
                <a:sym typeface="Calibri"/>
              </a:rPr>
              <a:t>No </a:t>
            </a:r>
            <a:r>
              <a:rPr lang="en-US" sz="2000" dirty="0" err="1">
                <a:latin typeface="Calibri"/>
                <a:ea typeface="Calibri"/>
                <a:cs typeface="Calibri"/>
                <a:sym typeface="Calibri"/>
              </a:rPr>
              <a:t>te</a:t>
            </a:r>
            <a:r>
              <a:rPr lang="en-US" sz="2000" dirty="0">
                <a:latin typeface="Calibri"/>
                <a:ea typeface="Calibri"/>
                <a:cs typeface="Calibri"/>
                <a:sym typeface="Calibri"/>
              </a:rPr>
              <a:t> </a:t>
            </a:r>
            <a:r>
              <a:rPr lang="en-US" sz="2000" dirty="0" err="1">
                <a:latin typeface="Calibri"/>
                <a:ea typeface="Calibri"/>
                <a:cs typeface="Calibri"/>
                <a:sym typeface="Calibri"/>
              </a:rPr>
              <a:t>olvides</a:t>
            </a:r>
            <a:r>
              <a:rPr lang="en-US" sz="2000" dirty="0">
                <a:latin typeface="Calibri"/>
                <a:ea typeface="Calibri"/>
                <a:cs typeface="Calibri"/>
                <a:sym typeface="Calibri"/>
              </a:rPr>
              <a:t> de </a:t>
            </a:r>
            <a:r>
              <a:rPr lang="en-US" sz="2000" dirty="0" err="1">
                <a:latin typeface="Calibri"/>
                <a:ea typeface="Calibri"/>
                <a:cs typeface="Calibri"/>
                <a:sym typeface="Calibri"/>
              </a:rPr>
              <a:t>pasar</a:t>
            </a:r>
            <a:r>
              <a:rPr lang="en-US" sz="2000" dirty="0">
                <a:latin typeface="Calibri"/>
                <a:ea typeface="Calibri"/>
                <a:cs typeface="Calibri"/>
                <a:sym typeface="Calibri"/>
              </a:rPr>
              <a:t> </a:t>
            </a:r>
            <a:r>
              <a:rPr lang="en-US" sz="2000" dirty="0" err="1">
                <a:latin typeface="Calibri"/>
                <a:ea typeface="Calibri"/>
                <a:cs typeface="Calibri"/>
                <a:sym typeface="Calibri"/>
              </a:rPr>
              <a:t>los</a:t>
            </a:r>
            <a:r>
              <a:rPr lang="en-US" sz="2000" dirty="0">
                <a:latin typeface="Calibri"/>
                <a:ea typeface="Calibri"/>
                <a:cs typeface="Calibri"/>
                <a:sym typeface="Calibri"/>
              </a:rPr>
              <a:t> tests a </a:t>
            </a:r>
            <a:r>
              <a:rPr lang="en-US" sz="2000" dirty="0" err="1">
                <a:latin typeface="Calibri"/>
                <a:ea typeface="Calibri"/>
                <a:cs typeface="Calibri"/>
                <a:sym typeface="Calibri"/>
              </a:rPr>
              <a:t>cada</a:t>
            </a:r>
            <a:r>
              <a:rPr lang="en-US" sz="2000" dirty="0">
                <a:latin typeface="Calibri"/>
                <a:ea typeface="Calibri"/>
                <a:cs typeface="Calibri"/>
                <a:sym typeface="Calibri"/>
              </a:rPr>
              <a:t> </a:t>
            </a:r>
            <a:r>
              <a:rPr lang="en-US" sz="2000" dirty="0" err="1">
                <a:latin typeface="Calibri"/>
                <a:ea typeface="Calibri"/>
                <a:cs typeface="Calibri"/>
                <a:sym typeface="Calibri"/>
              </a:rPr>
              <a:t>cambio</a:t>
            </a:r>
            <a:r>
              <a:rPr lang="en-US" sz="2000" dirty="0">
                <a:latin typeface="Calibri"/>
                <a:ea typeface="Calibri"/>
                <a:cs typeface="Calibri"/>
                <a:sym typeface="Calibri"/>
              </a:rPr>
              <a:t> que se </a:t>
            </a:r>
            <a:r>
              <a:rPr lang="en-US" sz="2000" dirty="0" err="1">
                <a:latin typeface="Calibri"/>
                <a:ea typeface="Calibri"/>
                <a:cs typeface="Calibri"/>
                <a:sym typeface="Calibri"/>
              </a:rPr>
              <a:t>efectue</a:t>
            </a:r>
            <a:r>
              <a:rPr lang="en-US" sz="2000" dirty="0">
                <a:latin typeface="Calibri"/>
                <a:ea typeface="Calibri"/>
                <a:cs typeface="Calibri"/>
                <a:sym typeface="Calibri"/>
              </a:rPr>
              <a:t> del </a:t>
            </a:r>
            <a:r>
              <a:rPr lang="en-US" sz="2000" dirty="0" err="1">
                <a:latin typeface="Calibri"/>
                <a:ea typeface="Calibri"/>
                <a:cs typeface="Calibri"/>
                <a:sym typeface="Calibri"/>
              </a:rPr>
              <a:t>código</a:t>
            </a:r>
            <a:r>
              <a:rPr lang="en-US" sz="2000" dirty="0">
                <a:latin typeface="Calibri"/>
                <a:ea typeface="Calibri"/>
                <a:cs typeface="Calibri"/>
                <a:sym typeface="Calibri"/>
              </a:rPr>
              <a:t>, para </a:t>
            </a:r>
            <a:r>
              <a:rPr lang="en-US" sz="2000" dirty="0" err="1">
                <a:latin typeface="Calibri"/>
                <a:ea typeface="Calibri"/>
                <a:cs typeface="Calibri"/>
                <a:sym typeface="Calibri"/>
              </a:rPr>
              <a:t>verificar</a:t>
            </a:r>
            <a:r>
              <a:rPr lang="en-US" sz="2000" dirty="0">
                <a:latin typeface="Calibri"/>
                <a:ea typeface="Calibri"/>
                <a:cs typeface="Calibri"/>
                <a:sym typeface="Calibri"/>
              </a:rPr>
              <a:t> que </a:t>
            </a:r>
            <a:r>
              <a:rPr lang="en-US" sz="2000" dirty="0" err="1">
                <a:latin typeface="Calibri"/>
                <a:ea typeface="Calibri"/>
                <a:cs typeface="Calibri"/>
                <a:sym typeface="Calibri"/>
              </a:rPr>
              <a:t>funciona</a:t>
            </a:r>
            <a:r>
              <a:rPr lang="en-US" sz="2000" dirty="0">
                <a:latin typeface="Calibri"/>
                <a:ea typeface="Calibri"/>
                <a:cs typeface="Calibri"/>
                <a:sym typeface="Calibri"/>
              </a:rPr>
              <a:t> </a:t>
            </a:r>
            <a:r>
              <a:rPr lang="en-US" sz="2000" dirty="0" err="1">
                <a:latin typeface="Calibri"/>
                <a:ea typeface="Calibri"/>
                <a:cs typeface="Calibri"/>
                <a:sym typeface="Calibri"/>
              </a:rPr>
              <a:t>todo</a:t>
            </a:r>
            <a:r>
              <a:rPr lang="en-US" sz="2000" dirty="0">
                <a:latin typeface="Calibri"/>
                <a:ea typeface="Calibri"/>
                <a:cs typeface="Calibri"/>
                <a:sym typeface="Calibri"/>
              </a:rPr>
              <a:t> </a:t>
            </a:r>
            <a:r>
              <a:rPr lang="en-US" sz="2000" dirty="0" err="1">
                <a:latin typeface="Calibri"/>
                <a:ea typeface="Calibri"/>
                <a:cs typeface="Calibri"/>
                <a:sym typeface="Calibri"/>
              </a:rPr>
              <a:t>correctamente</a:t>
            </a:r>
            <a:r>
              <a:rPr lang="en-US" sz="2000" dirty="0">
                <a:latin typeface="Calibri"/>
                <a:ea typeface="Calibri"/>
                <a:cs typeface="Calibri"/>
                <a:sym typeface="Calibri"/>
              </a:rPr>
              <a:t> y que no se ha roto nada </a:t>
            </a:r>
            <a:r>
              <a:rPr lang="en-US" sz="2000" dirty="0" err="1">
                <a:latin typeface="Calibri"/>
                <a:ea typeface="Calibri"/>
                <a:cs typeface="Calibri"/>
                <a:sym typeface="Calibri"/>
              </a:rPr>
              <a:t>más</a:t>
            </a:r>
            <a:r>
              <a:rPr lang="en-US" sz="2000" dirty="0">
                <a:latin typeface="Calibri"/>
                <a:ea typeface="Calibri"/>
                <a:cs typeface="Calibri"/>
                <a:sym typeface="Calibri"/>
              </a:rPr>
              <a:t>.</a:t>
            </a:r>
            <a:endParaRPr lang="es-ES_tradnl" sz="2000" dirty="0">
              <a:latin typeface="Calibri"/>
              <a:ea typeface="Calibri"/>
              <a:cs typeface="Calibri"/>
              <a:sym typeface="Calibri"/>
            </a:endParaRPr>
          </a:p>
        </p:txBody>
      </p:sp>
      <p:sp>
        <p:nvSpPr>
          <p:cNvPr id="5" name="Shape 195"/>
          <p:cNvSpPr txBox="1">
            <a:spLocks/>
          </p:cNvSpPr>
          <p:nvPr/>
        </p:nvSpPr>
        <p:spPr>
          <a:xfrm>
            <a:off x="609600" y="274635"/>
            <a:ext cx="10972800" cy="686800"/>
          </a:xfrm>
          <a:prstGeom prst="rect">
            <a:avLst/>
          </a:prstGeom>
          <a:noFill/>
          <a:ln>
            <a:noFill/>
          </a:ln>
        </p:spPr>
        <p:txBody>
          <a:bodyPr vert="horz" lIns="121900" tIns="60933" rIns="121900" bIns="60933" rtlCol="0" anchor="ctr" anchorCtr="0">
            <a:no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buSzPct val="25000"/>
            </a:pPr>
            <a:r>
              <a:rPr lang="es-ES" sz="4267" b="1" dirty="0" err="1">
                <a:solidFill>
                  <a:srgbClr val="00B0F0"/>
                </a:solidFill>
                <a:latin typeface="Calibri" panose="020F0502020204030204" pitchFamily="34" charset="0"/>
                <a:cs typeface="Calibri" panose="020F0502020204030204" pitchFamily="34" charset="0"/>
              </a:rPr>
              <a:t>ToDo</a:t>
            </a:r>
            <a:r>
              <a:rPr lang="es-ES" sz="4267" b="1" dirty="0">
                <a:solidFill>
                  <a:srgbClr val="00B0F0"/>
                </a:solidFill>
                <a:latin typeface="Calibri" panose="020F0502020204030204" pitchFamily="34" charset="0"/>
                <a:cs typeface="Calibri" panose="020F0502020204030204" pitchFamily="34" charset="0"/>
              </a:rPr>
              <a:t> </a:t>
            </a:r>
            <a:r>
              <a:rPr lang="es-ES" sz="4267" b="1" dirty="0" err="1">
                <a:solidFill>
                  <a:srgbClr val="00B0F0"/>
                </a:solidFill>
                <a:latin typeface="Calibri" panose="020F0502020204030204" pitchFamily="34" charset="0"/>
                <a:cs typeface="Calibri" panose="020F0502020204030204" pitchFamily="34" charset="0"/>
              </a:rPr>
              <a:t>List</a:t>
            </a:r>
            <a:r>
              <a:rPr lang="es" sz="4267" b="1" dirty="0">
                <a:solidFill>
                  <a:srgbClr val="00B0F0"/>
                </a:solidFill>
                <a:latin typeface="Calibri" panose="020F0502020204030204" pitchFamily="34" charset="0"/>
                <a:cs typeface="Calibri" panose="020F0502020204030204" pitchFamily="34" charset="0"/>
              </a:rPr>
              <a:t> </a:t>
            </a:r>
            <a:r>
              <a:rPr lang="es" sz="2667" dirty="0">
                <a:solidFill>
                  <a:srgbClr val="00B0F0"/>
                </a:solidFill>
                <a:latin typeface="Calibri" panose="020F0502020204030204" pitchFamily="34" charset="0"/>
                <a:cs typeface="Calibri" panose="020F0502020204030204" pitchFamily="34" charset="0"/>
              </a:rPr>
              <a:t>(Enunciado)</a:t>
            </a:r>
            <a:endParaRPr lang="es" sz="16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3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914400" y="2564904"/>
            <a:ext cx="10363200" cy="978000"/>
          </a:xfrm>
          <a:prstGeom prst="rect">
            <a:avLst/>
          </a:prstGeom>
          <a:noFill/>
          <a:ln>
            <a:noFill/>
          </a:ln>
        </p:spPr>
        <p:txBody>
          <a:bodyPr vert="horz" lIns="121900" tIns="60933" rIns="121900" bIns="60933" rtlCol="0" anchor="ctr" anchorCtr="0">
            <a:noAutofit/>
          </a:bodyPr>
          <a:lstStyle/>
          <a:p>
            <a:pPr>
              <a:buClr>
                <a:schemeClr val="lt1"/>
              </a:buClr>
              <a:buSzPct val="25000"/>
            </a:pPr>
            <a:r>
              <a:rPr lang="es-ES" sz="8000" b="1" dirty="0">
                <a:solidFill>
                  <a:schemeClr val="lt1"/>
                </a:solidFill>
              </a:rPr>
              <a:t>A refactorizar!</a:t>
            </a:r>
            <a:endParaRPr lang="es" sz="8000" b="1" dirty="0">
              <a:solidFill>
                <a:schemeClr val="lt1"/>
              </a:solidFill>
            </a:endParaRPr>
          </a:p>
        </p:txBody>
      </p:sp>
      <p:sp>
        <p:nvSpPr>
          <p:cNvPr id="170" name="Shape 170"/>
          <p:cNvSpPr txBox="1">
            <a:spLocks noGrp="1"/>
          </p:cNvSpPr>
          <p:nvPr>
            <p:ph type="subTitle" idx="1"/>
          </p:nvPr>
        </p:nvSpPr>
        <p:spPr>
          <a:xfrm>
            <a:off x="914400" y="3717032"/>
            <a:ext cx="10363200" cy="792088"/>
          </a:xfrm>
          <a:prstGeom prst="rect">
            <a:avLst/>
          </a:prstGeom>
          <a:noFill/>
          <a:ln>
            <a:noFill/>
          </a:ln>
        </p:spPr>
        <p:txBody>
          <a:bodyPr vert="horz" lIns="121900" tIns="60933" rIns="121900" bIns="60933" rtlCol="0" anchor="ctr" anchorCtr="0">
            <a:noAutofit/>
          </a:bodyPr>
          <a:lstStyle/>
          <a:p>
            <a:pPr>
              <a:lnSpc>
                <a:spcPct val="100000"/>
              </a:lnSpc>
              <a:spcBef>
                <a:spcPts val="0"/>
              </a:spcBef>
              <a:buClr>
                <a:schemeClr val="lt1"/>
              </a:buClr>
              <a:buSzPct val="25000"/>
            </a:pPr>
            <a:r>
              <a:rPr lang="es" sz="6000" dirty="0">
                <a:solidFill>
                  <a:srgbClr val="002060"/>
                </a:solidFill>
              </a:rPr>
              <a:t>Kata </a:t>
            </a:r>
            <a:r>
              <a:rPr lang="es-ES" sz="6000" dirty="0" err="1">
                <a:solidFill>
                  <a:srgbClr val="002060"/>
                </a:solidFill>
              </a:rPr>
              <a:t>ToDo</a:t>
            </a:r>
            <a:r>
              <a:rPr lang="es-ES" sz="6000" dirty="0">
                <a:solidFill>
                  <a:srgbClr val="002060"/>
                </a:solidFill>
              </a:rPr>
              <a:t> </a:t>
            </a:r>
            <a:r>
              <a:rPr lang="es-ES" sz="6000" dirty="0" err="1">
                <a:solidFill>
                  <a:srgbClr val="002060"/>
                </a:solidFill>
              </a:rPr>
              <a:t>List</a:t>
            </a:r>
            <a:endParaRPr lang="es" sz="6000" dirty="0">
              <a:solidFill>
                <a:srgbClr val="002060"/>
              </a:solidFill>
            </a:endParaRPr>
          </a:p>
        </p:txBody>
      </p:sp>
    </p:spTree>
    <p:extLst>
      <p:ext uri="{BB962C8B-B14F-4D97-AF65-F5344CB8AC3E}">
        <p14:creationId xmlns:p14="http://schemas.microsoft.com/office/powerpoint/2010/main" val="4068828634"/>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 Dojo III-part2</Template>
  <TotalTime>2274</TotalTime>
  <Words>379</Words>
  <Application>Microsoft Office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Verdana</vt:lpstr>
      <vt:lpstr>Wingdings</vt:lpstr>
      <vt:lpstr>Capgemini 2017_Cover slides</vt:lpstr>
      <vt:lpstr>Content Layouts</vt:lpstr>
      <vt:lpstr>PowerPoint Presentation</vt:lpstr>
      <vt:lpstr>PowerPoint Presentation</vt:lpstr>
      <vt:lpstr>PowerPoint Presentation</vt:lpstr>
      <vt:lpstr>PowerPoint Presentation</vt:lpstr>
      <vt:lpstr>PowerPoint Presentation</vt:lpstr>
      <vt:lpstr>Práctica</vt:lpstr>
      <vt:lpstr>PowerPoint Presentation</vt:lpstr>
      <vt:lpstr>PowerPoint Presentation</vt:lpstr>
      <vt:lpstr>A refactorizar!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Jimenez Martinez, Pablo</dc:creator>
  <cp:lastModifiedBy>Jimenez Martinez, Pablo</cp:lastModifiedBy>
  <cp:revision>114</cp:revision>
  <dcterms:created xsi:type="dcterms:W3CDTF">2017-11-14T13:45:57Z</dcterms:created>
  <dcterms:modified xsi:type="dcterms:W3CDTF">2018-10-03T07:01:34Z</dcterms:modified>
</cp:coreProperties>
</file>