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media/image3.jpeg" ContentType="image/jpeg"/>
  <Override PartName="/ppt/notesSlides/notesSlide3.xml" ContentType="application/vnd.openxmlformats-officedocument.presentationml.notesSlide+xml"/>
  <Override PartName="/ppt/media/image4.jpeg" ContentType="image/jpeg"/>
  <Override PartName="/ppt/media/image5.jpeg" ContentType="image/jpeg"/>
  <Override PartName="/ppt/media/image6.jpeg" ContentType="image/jpeg"/>
  <Override PartName="/ppt/media/image7.jpeg" ContentType="image/jpeg"/>
  <Override PartName="/ppt/notesSlides/notesSlide4.xml" ContentType="application/vnd.openxmlformats-officedocument.presentationml.notesSlide+xml"/>
  <Override PartName="/ppt/media/image8.jpeg" ContentType="image/jpeg"/>
  <Override PartName="/ppt/media/image9.jpeg" ContentType="image/jpeg"/>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lnSpc>
                <a:spcPct val="115000"/>
              </a:lnSpc>
              <a:spcBef>
                <a:spcPts val="800"/>
              </a:spcBef>
              <a:defRPr sz="1800">
                <a:latin typeface="Times New Roman"/>
                <a:ea typeface="Times New Roman"/>
                <a:cs typeface="Times New Roman"/>
                <a:sym typeface="Times New Roman"/>
              </a:defRPr>
            </a:pPr>
            <a:r>
              <a:t>In our first continuous assessment, our group had to work collaboratively to apply project management methodology on project through which we develop and execute all the acquired skills gained from classes. We were supposed to find the appropriate dataset, conduct explanatory data analysis, pre-process the data, implement at least one machine learning algorithm and present our findings and conclusions. </a:t>
            </a:r>
          </a:p>
          <a:p>
            <a:pPr>
              <a:lnSpc>
                <a:spcPct val="115000"/>
              </a:lnSpc>
              <a:spcBef>
                <a:spcPts val="800"/>
              </a:spcBef>
              <a:defRPr sz="1800">
                <a:latin typeface="Times New Roman"/>
                <a:ea typeface="Times New Roman"/>
                <a:cs typeface="Times New Roman"/>
                <a:sym typeface="Times New Roman"/>
              </a:defRPr>
            </a:pPr>
            <a:r>
              <a:t>Our project focused on loan defaulters and our report covers the different stages of the project, including data understanding, data preparation, data visualisation and machine learning implementation. The goal of the project was to help a finance company to identify which loan applicants are likely to repay their loans and which ones are likely to default. By understanding the factors that lead to loan default, the company can make better decision about to who to lend money to. </a:t>
            </a:r>
            <a:br/>
            <a:r>
              <a:t>Overall, this project allowed us to apply our skills from data preparation and machine learning to a real-world problem, while also demonstrating our ability to work together and manage a project effectively.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a:p>
        </p:txBody>
      </p:sp>
      <p:sp>
        <p:nvSpPr>
          <p:cNvPr id="99" name="Shape 99"/>
          <p:cNvSpPr/>
          <p:nvPr>
            <p:ph type="body" sz="quarter" idx="1"/>
          </p:nvPr>
        </p:nvSpPr>
        <p:spPr>
          <a:prstGeom prst="rect">
            <a:avLst/>
          </a:prstGeom>
        </p:spPr>
        <p:txBody>
          <a:bodyPr/>
          <a:lstStyle/>
          <a:p>
            <a:pPr>
              <a:lnSpc>
                <a:spcPct val="115000"/>
              </a:lnSpc>
              <a:spcBef>
                <a:spcPts val="800"/>
              </a:spcBef>
              <a:defRPr b="1" sz="1800">
                <a:latin typeface="Times New Roman"/>
                <a:ea typeface="Times New Roman"/>
                <a:cs typeface="Times New Roman"/>
                <a:sym typeface="Times New Roman"/>
              </a:defRPr>
            </a:pPr>
            <a:r>
              <a:t>Business Understanding</a:t>
            </a:r>
          </a:p>
          <a:p>
            <a:pPr>
              <a:lnSpc>
                <a:spcPct val="115000"/>
              </a:lnSpc>
              <a:spcBef>
                <a:spcPts val="800"/>
              </a:spcBef>
              <a:defRPr sz="1800">
                <a:latin typeface="Times New Roman"/>
                <a:ea typeface="Times New Roman"/>
                <a:cs typeface="Times New Roman"/>
                <a:sym typeface="Times New Roman"/>
              </a:defRPr>
            </a:pPr>
            <a:r>
              <a:t>This is the case study where we will use EDA to help client finance company that specialises in lending loans to their customers. They are having trouble deciding which applicants are likely to repay their loans, since some people with insufficient or non-existent credit histories take advantage of the system by becoming defaulters. When they receive loan applications, they face two risks: not approving loan for someone who is likely to repay it, or approving a loan for someone who is likely to default it, both of which are resulting in financial loss for the company. </a:t>
            </a:r>
            <a:br/>
            <a:r>
              <a:t>To deal with this problem, we will be analysing a dataset that contains information about loan applications, including those from clients with payment difficulties and those who have paid loans on time. When someone applies for loan, there are four possible outcomes: the loan can be approved, cancelled by the client, refused by the company or left unused. In our study, all outcomes besides “Approved” will be marked as unsuccessful. By identifying patterns in data, we aim to help the company better assess the risk of loan default and make more informed decisions about loan approvals.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lvl1pPr>
              <a:defRPr>
                <a:latin typeface="Times New Roman"/>
                <a:ea typeface="Times New Roman"/>
                <a:cs typeface="Times New Roman"/>
                <a:sym typeface="Times New Roman"/>
              </a:defRPr>
            </a:lvl1pPr>
          </a:lstStyle>
          <a:p>
            <a:pPr/>
            <a:r>
              <a:t>Our dataset was fairly a large dataset, consisting of two datasets merged into one: “application_dataset.csv” and “previous_application.csv”. Initially, our dataset consisted of 1430154 rows and 158 columns. Out of those 158 columns, 85 of them were float64 type, 41 int64 and 32 object columns.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Before removing the NaN values, we plotted a bar chart to visualise the percentage of missing values in each attribute of our data frame. Also, we provided a heatmap as well to show distribution of the missing values. We got the result that 7 attributes only have missing values and the one that has the most is “AMT_REQ_CREDIT_BUREAU_HOUR”. After finding out which features contain missing values and in which percentage, we proceed to removing the missing values. Since our dataset contained more than million rows, there was no issues with dropping certain amount of rows and reducing the size of the dataset. </a:t>
            </a:r>
          </a:p>
          <a:p>
            <a:pPr>
              <a:defRPr sz="1800">
                <a:latin typeface="Times New Roman"/>
                <a:ea typeface="Times New Roman"/>
                <a:cs typeface="Times New Roman"/>
                <a:sym typeface="Times New Roman"/>
              </a:defRPr>
            </a:pPr>
            <a:r>
              <a:t>After removing the missing values, our next step was to remove the duplicates. Due to merging two datasets into one based on mutual, SK_ID_CURR column, new dataset contained many duplicates. What we did first was to check how many rows have duplicated ID.</a:t>
            </a:r>
          </a:p>
          <a:p>
            <a:pPr>
              <a:defRPr sz="1800">
                <a:latin typeface="Times New Roman"/>
                <a:ea typeface="Times New Roman"/>
                <a:cs typeface="Times New Roman"/>
                <a:sym typeface="Times New Roman"/>
              </a:defRPr>
            </a:pPr>
            <a:r>
              <a:t>During the data cleaning, we realised we have some columns in negative values which were showing how many days passed since some certain event (birth, employment day, registration day etc.). As those values mean the same thing if shown in positive values, we decided to convert them from negative to absolute values.</a:t>
            </a:r>
          </a:p>
          <a:p>
            <a:pPr>
              <a:lnSpc>
                <a:spcPct val="115000"/>
              </a:lnSpc>
              <a:spcBef>
                <a:spcPts val="800"/>
              </a:spcBef>
              <a:defRPr sz="1800">
                <a:latin typeface="Times New Roman"/>
                <a:ea typeface="Times New Roman"/>
                <a:cs typeface="Times New Roman"/>
                <a:sym typeface="Times New Roman"/>
              </a:defRPr>
            </a:pPr>
            <a:r>
              <a:t>Next important step in data preparation was to replace all the categorical variables with numerical values, to be able to run our machine learning models. </a:t>
            </a:r>
          </a:p>
          <a:p>
            <a:pPr>
              <a:lnSpc>
                <a:spcPct val="115000"/>
              </a:lnSpc>
              <a:spcBef>
                <a:spcPts val="800"/>
              </a:spcBef>
              <a:defRPr sz="1800">
                <a:latin typeface="Times New Roman"/>
                <a:ea typeface="Times New Roman"/>
                <a:cs typeface="Times New Roman"/>
                <a:sym typeface="Times New Roman"/>
              </a:defRPr>
            </a:pPr>
            <a:r>
              <a:t>First thing we did was to check how many object columns we have in our dataset and which ones are them. Next step was to get all unique values for each object column, to be able to replace them with numerical value. Last step in this process was to replace all unique categorical variables with numeric values. We used dictionary mapping that replaced specific unique values in the data frame with corresponding numeric values. By doing this, our dataset was filled with numerical values only and was ready for machine learning models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lnSpc>
                <a:spcPct val="107000"/>
              </a:lnSpc>
              <a:spcBef>
                <a:spcPts val="800"/>
              </a:spcBef>
              <a:defRPr b="1" sz="1800">
                <a:latin typeface="Times New Roman"/>
                <a:ea typeface="Times New Roman"/>
                <a:cs typeface="Times New Roman"/>
                <a:sym typeface="Times New Roman"/>
              </a:defRPr>
            </a:pPr>
            <a:r>
              <a:t>Conclusion</a:t>
            </a:r>
          </a:p>
          <a:p>
            <a:pPr>
              <a:lnSpc>
                <a:spcPct val="107000"/>
              </a:lnSpc>
              <a:spcBef>
                <a:spcPts val="800"/>
              </a:spcBef>
              <a:defRPr sz="1800">
                <a:latin typeface="Times New Roman"/>
                <a:ea typeface="Times New Roman"/>
                <a:cs typeface="Times New Roman"/>
                <a:sym typeface="Times New Roman"/>
              </a:defRPr>
            </a:pPr>
            <a:r>
              <a:t>Through exploratory data analysis, feature engineering, dimensionality reduction, and feature selection techniques, we gained insights into the dataset we have chosen before. </a:t>
            </a:r>
          </a:p>
          <a:p>
            <a:pPr>
              <a:lnSpc>
                <a:spcPct val="107000"/>
              </a:lnSpc>
              <a:spcBef>
                <a:spcPts val="800"/>
              </a:spcBef>
              <a:defRPr sz="1800">
                <a:latin typeface="Times New Roman"/>
                <a:ea typeface="Times New Roman"/>
                <a:cs typeface="Times New Roman"/>
                <a:sym typeface="Times New Roman"/>
              </a:defRPr>
            </a:pPr>
            <a:r>
              <a:t>We trained and evaluated various machine learning models, including Decision Tree, Logistic Regression, Random Forest, and K-Nearest Neighbors (KNN) in order to see which one would give us the best predictions.</a:t>
            </a:r>
          </a:p>
          <a:p>
            <a:pPr>
              <a:lnSpc>
                <a:spcPct val="107000"/>
              </a:lnSpc>
              <a:spcBef>
                <a:spcPts val="800"/>
              </a:spcBef>
              <a:defRPr sz="1800">
                <a:latin typeface="Times New Roman"/>
                <a:ea typeface="Times New Roman"/>
                <a:cs typeface="Times New Roman"/>
                <a:sym typeface="Times New Roman"/>
              </a:defRPr>
            </a:pPr>
            <a:r>
              <a:t>The results showed that the KNN model performed the best with an accuracy score of 92%, indicating its ability to effectively predict defaulters and contract status. However, further analysis is required to understand the underlying patterns and variables that contribute to loan default and success application status.</a:t>
            </a:r>
          </a:p>
          <a:p>
            <a:pPr>
              <a:lnSpc>
                <a:spcPct val="107000"/>
              </a:lnSpc>
              <a:spcBef>
                <a:spcPts val="800"/>
              </a:spcBef>
              <a:defRPr sz="1800">
                <a:latin typeface="Times New Roman"/>
                <a:ea typeface="Times New Roman"/>
                <a:cs typeface="Times New Roman"/>
                <a:sym typeface="Times New Roman"/>
              </a:defRPr>
            </a:pPr>
            <a:r>
              <a:t>To improve the models, it is recommended to conduct more in-depth analysis of the important variables behind loan default, identify patterns indicating clients' difficulty in paying installments, and refine the predictive model. This may involve exploring additional variables, conducting statistical tests, and utilizing more advanced machine learning techniques.</a:t>
            </a:r>
          </a:p>
          <a:p>
            <a:pPr>
              <a:lnSpc>
                <a:spcPct val="107000"/>
              </a:lnSpc>
              <a:spcBef>
                <a:spcPts val="800"/>
              </a:spcBef>
              <a:defRPr sz="1800">
                <a:latin typeface="Times New Roman"/>
                <a:ea typeface="Times New Roman"/>
                <a:cs typeface="Times New Roman"/>
                <a:sym typeface="Times New Roman"/>
              </a:defRPr>
            </a:pPr>
            <a:r>
              <a:t>By refining and building a better model, we can enhance our ability to predict defaulters and contract status accurately. This will enable us to make informed decisions in loan application evaluations, mitigate risks associated with loan default, and improve the overall success rate of loan contracts.</a:t>
            </a:r>
          </a:p>
          <a:p>
            <a:pPr>
              <a:lnSpc>
                <a:spcPct val="107000"/>
              </a:lnSpc>
              <a:spcBef>
                <a:spcPts val="800"/>
              </a:spcBef>
              <a:defRPr sz="1800">
                <a:latin typeface="Times New Roman"/>
                <a:ea typeface="Times New Roman"/>
                <a:cs typeface="Times New Roman"/>
                <a:sym typeface="Times New Roman"/>
              </a:defRPr>
            </a:pPr>
            <a:r>
              <a:t>In conclusion, this assignment provided valuable insights into loan default and success application status. It highlighted the importance of analysing important variables, identifying patterns, and refining the predictive model to make more accurate predictions. By addressing these aspects, we can enhance decision-making processes, minimize default risks, and improve loan contract outcomes.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Section Header">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0" name="Title Text"/>
          <p:cNvSpPr txBox="1"/>
          <p:nvPr>
            <p:ph type="title"/>
          </p:nvPr>
        </p:nvSpPr>
        <p:spPr>
          <a:xfrm>
            <a:off x="838200" y="365125"/>
            <a:ext cx="10515600" cy="1325563"/>
          </a:xfrm>
          <a:prstGeom prst="rect">
            <a:avLst/>
          </a:prstGeom>
        </p:spPr>
        <p:txBody>
          <a:bodyPr anchor="ctr"/>
          <a:lstStyle>
            <a:lvl1pPr>
              <a:defRPr sz="4400"/>
            </a:lvl1pPr>
          </a:lstStyle>
          <a:p>
            <a:pPr/>
            <a:r>
              <a:t>Title Text</a:t>
            </a:r>
          </a:p>
        </p:txBody>
      </p:sp>
      <p:sp>
        <p:nvSpPr>
          <p:cNvPr id="21" name="Body Level One…"/>
          <p:cNvSpPr txBox="1"/>
          <p:nvPr>
            <p:ph type="body" sz="half" idx="1"/>
          </p:nvPr>
        </p:nvSpPr>
        <p:spPr>
          <a:xfrm>
            <a:off x="838200" y="1825625"/>
            <a:ext cx="5181600" cy="4351338"/>
          </a:xfrm>
          <a:prstGeom prst="rect">
            <a:avLst/>
          </a:prstGeom>
        </p:spPr>
        <p:txBody>
          <a:bodyPr/>
          <a:lstStyle>
            <a:lvl1pPr marL="228600" indent="-228600">
              <a:buSzPct val="100000"/>
              <a:buFont typeface="Arial"/>
              <a:buChar char="•"/>
              <a:defRPr sz="2800">
                <a:solidFill>
                  <a:srgbClr val="000000"/>
                </a:solidFill>
              </a:defRPr>
            </a:lvl1pPr>
            <a:lvl2pPr marL="723900" indent="-266700">
              <a:buSzPct val="100000"/>
              <a:buFont typeface="Arial"/>
              <a:buChar char="•"/>
              <a:defRPr sz="2800">
                <a:solidFill>
                  <a:srgbClr val="000000"/>
                </a:solidFill>
              </a:defRPr>
            </a:lvl2pPr>
            <a:lvl3pPr marL="1234438" indent="-320038">
              <a:buSzPct val="100000"/>
              <a:buFont typeface="Arial"/>
              <a:buChar char="•"/>
              <a:defRPr sz="2800">
                <a:solidFill>
                  <a:srgbClr val="000000"/>
                </a:solidFill>
              </a:defRPr>
            </a:lvl3pPr>
            <a:lvl4pPr marL="1727200" indent="-355600">
              <a:buSzPct val="100000"/>
              <a:buFont typeface="Arial"/>
              <a:buChar char="•"/>
              <a:defRPr sz="2800">
                <a:solidFill>
                  <a:srgbClr val="000000"/>
                </a:solidFill>
              </a:defRPr>
            </a:lvl4pPr>
            <a:lvl5pPr marL="2184400" indent="-355600">
              <a:buSzPct val="100000"/>
              <a:buFont typeface="Arial"/>
              <a:buChar char="•"/>
              <a:defRPr sz="28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11089823" y="6404294"/>
            <a:ext cx="263978"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9" name="Title Text"/>
          <p:cNvSpPr txBox="1"/>
          <p:nvPr>
            <p:ph type="title"/>
          </p:nvPr>
        </p:nvSpPr>
        <p:spPr>
          <a:xfrm>
            <a:off x="839787" y="365125"/>
            <a:ext cx="10515601" cy="1325563"/>
          </a:xfrm>
          <a:prstGeom prst="rect">
            <a:avLst/>
          </a:prstGeom>
        </p:spPr>
        <p:txBody>
          <a:bodyPr anchor="ctr"/>
          <a:lstStyle>
            <a:lvl1pPr>
              <a:defRPr sz="4400"/>
            </a:lvl1pPr>
          </a:lstStyle>
          <a:p>
            <a:pPr/>
            <a:r>
              <a:t>Title Text</a:t>
            </a:r>
          </a:p>
        </p:txBody>
      </p:sp>
      <p:sp>
        <p:nvSpPr>
          <p:cNvPr id="30" name="Body Level One…"/>
          <p:cNvSpPr txBox="1"/>
          <p:nvPr>
            <p:ph type="body" sz="quarter" idx="1"/>
          </p:nvPr>
        </p:nvSpPr>
        <p:spPr>
          <a:xfrm>
            <a:off x="839787" y="1681163"/>
            <a:ext cx="5157790" cy="823915"/>
          </a:xfrm>
          <a:prstGeom prst="rect">
            <a:avLst/>
          </a:prstGeom>
        </p:spPr>
        <p:txBody>
          <a:bodyPr anchor="b"/>
          <a:lstStyle>
            <a:lvl1pPr>
              <a:defRPr b="1">
                <a:solidFill>
                  <a:srgbClr val="000000"/>
                </a:solidFill>
              </a:defRPr>
            </a:lvl1pPr>
            <a:lvl2pPr>
              <a:defRPr b="1">
                <a:solidFill>
                  <a:srgbClr val="000000"/>
                </a:solidFill>
              </a:defRPr>
            </a:lvl2pPr>
            <a:lvl3pPr>
              <a:defRPr b="1">
                <a:solidFill>
                  <a:srgbClr val="000000"/>
                </a:solidFill>
              </a:defRPr>
            </a:lvl3pPr>
            <a:lvl4pPr>
              <a:defRPr b="1">
                <a:solidFill>
                  <a:srgbClr val="000000"/>
                </a:solidFill>
              </a:defRPr>
            </a:lvl4pPr>
            <a:lvl5pPr>
              <a:defRPr b="1">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Text Placeholder 4"/>
          <p:cNvSpPr/>
          <p:nvPr>
            <p:ph type="body" sz="quarter" idx="21"/>
          </p:nvPr>
        </p:nvSpPr>
        <p:spPr>
          <a:xfrm>
            <a:off x="6172200" y="1681163"/>
            <a:ext cx="5183188" cy="823914"/>
          </a:xfrm>
          <a:prstGeom prst="rect">
            <a:avLst/>
          </a:prstGeom>
        </p:spPr>
        <p:txBody>
          <a:bodyPr anchor="b"/>
          <a:lstStyle/>
          <a:p>
            <a:pP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9" name="Title Text"/>
          <p:cNvSpPr txBox="1"/>
          <p:nvPr>
            <p:ph type="title"/>
          </p:nvPr>
        </p:nvSpPr>
        <p:spPr>
          <a:xfrm>
            <a:off x="838200" y="365125"/>
            <a:ext cx="10515600" cy="1325563"/>
          </a:xfrm>
          <a:prstGeom prst="rect">
            <a:avLst/>
          </a:prstGeom>
        </p:spPr>
        <p:txBody>
          <a:bodyPr anchor="ctr"/>
          <a:lstStyle>
            <a:lvl1pPr>
              <a:defRPr sz="4400"/>
            </a:lvl1pPr>
          </a:lstStyle>
          <a:p>
            <a:pPr/>
            <a:r>
              <a:t>Title Text</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7" name="Slide Number"/>
          <p:cNvSpPr txBox="1"/>
          <p:nvPr>
            <p:ph type="sldNum" sz="quarter" idx="2"/>
          </p:nvPr>
        </p:nvSpPr>
        <p:spPr>
          <a:xfrm>
            <a:off x="11089823" y="6404294"/>
            <a:ext cx="263978"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54" name="Title Text"/>
          <p:cNvSpPr txBox="1"/>
          <p:nvPr>
            <p:ph type="title"/>
          </p:nvPr>
        </p:nvSpPr>
        <p:spPr>
          <a:xfrm>
            <a:off x="839787" y="457200"/>
            <a:ext cx="3932240" cy="1600200"/>
          </a:xfrm>
          <a:prstGeom prst="rect">
            <a:avLst/>
          </a:prstGeom>
        </p:spPr>
        <p:txBody>
          <a:bodyPr/>
          <a:lstStyle>
            <a:lvl1pPr>
              <a:defRPr sz="3200"/>
            </a:lvl1pPr>
          </a:lstStyle>
          <a:p>
            <a:pPr/>
            <a:r>
              <a:t>Title Text</a:t>
            </a:r>
          </a:p>
        </p:txBody>
      </p:sp>
      <p:sp>
        <p:nvSpPr>
          <p:cNvPr id="55" name="Body Level One…"/>
          <p:cNvSpPr txBox="1"/>
          <p:nvPr>
            <p:ph type="body" sz="half" idx="1"/>
          </p:nvPr>
        </p:nvSpPr>
        <p:spPr>
          <a:xfrm>
            <a:off x="5183187" y="987425"/>
            <a:ext cx="6172203" cy="4873625"/>
          </a:xfrm>
          <a:prstGeom prst="rect">
            <a:avLst/>
          </a:prstGeom>
        </p:spPr>
        <p:txBody>
          <a:bodyPr/>
          <a:lstStyle>
            <a:lvl1pPr marL="228600" indent="-228600">
              <a:buSzPct val="100000"/>
              <a:buFont typeface="Arial"/>
              <a:buChar char="•"/>
              <a:defRPr sz="3200">
                <a:solidFill>
                  <a:srgbClr val="000000"/>
                </a:solidFill>
              </a:defRPr>
            </a:lvl1pPr>
            <a:lvl2pPr marL="718457" indent="-261257">
              <a:buSzPct val="100000"/>
              <a:buFont typeface="Arial"/>
              <a:buChar char="•"/>
              <a:defRPr sz="3200">
                <a:solidFill>
                  <a:srgbClr val="000000"/>
                </a:solidFill>
              </a:defRPr>
            </a:lvl2pPr>
            <a:lvl3pPr marL="1219200" indent="-304800">
              <a:buSzPct val="100000"/>
              <a:buFont typeface="Arial"/>
              <a:buChar char="•"/>
              <a:defRPr sz="3200">
                <a:solidFill>
                  <a:srgbClr val="000000"/>
                </a:solidFill>
              </a:defRPr>
            </a:lvl3pPr>
            <a:lvl4pPr marL="1737360" indent="-365760">
              <a:buSzPct val="100000"/>
              <a:buFont typeface="Arial"/>
              <a:buChar char="•"/>
              <a:defRPr sz="3200">
                <a:solidFill>
                  <a:srgbClr val="000000"/>
                </a:solidFill>
              </a:defRPr>
            </a:lvl4pPr>
            <a:lvl5pPr marL="2194560" indent="-365760">
              <a:buSzPct val="100000"/>
              <a:buFont typeface="Arial"/>
              <a:buChar char="•"/>
              <a:defRPr sz="32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56" name="Text Placeholder 3"/>
          <p:cNvSpPr/>
          <p:nvPr>
            <p:ph type="body" sz="quarter" idx="21"/>
          </p:nvPr>
        </p:nvSpPr>
        <p:spPr>
          <a:xfrm>
            <a:off x="839786" y="2057400"/>
            <a:ext cx="3932242" cy="3811588"/>
          </a:xfrm>
          <a:prstGeom prst="rect">
            <a:avLst/>
          </a:prstGeom>
        </p:spPr>
        <p:txBody>
          <a:bodyPr/>
          <a:lstStyle/>
          <a:p>
            <a:pPr/>
          </a:p>
        </p:txBody>
      </p:sp>
      <p:sp>
        <p:nvSpPr>
          <p:cNvPr id="57" name="Slide Number"/>
          <p:cNvSpPr txBox="1"/>
          <p:nvPr>
            <p:ph type="sldNum" sz="quarter" idx="2"/>
          </p:nvPr>
        </p:nvSpPr>
        <p:spPr>
          <a:xfrm>
            <a:off x="11089823" y="6404294"/>
            <a:ext cx="263978"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64" name="Title Text"/>
          <p:cNvSpPr txBox="1"/>
          <p:nvPr>
            <p:ph type="title"/>
          </p:nvPr>
        </p:nvSpPr>
        <p:spPr>
          <a:xfrm>
            <a:off x="839787" y="457200"/>
            <a:ext cx="3932240" cy="1600200"/>
          </a:xfrm>
          <a:prstGeom prst="rect">
            <a:avLst/>
          </a:prstGeom>
        </p:spPr>
        <p:txBody>
          <a:bodyPr/>
          <a:lstStyle>
            <a:lvl1pPr>
              <a:defRPr sz="3200"/>
            </a:lvl1pPr>
          </a:lstStyle>
          <a:p>
            <a:pPr/>
            <a:r>
              <a:t>Title Text</a:t>
            </a:r>
          </a:p>
        </p:txBody>
      </p:sp>
      <p:sp>
        <p:nvSpPr>
          <p:cNvPr id="65" name="Picture Placeholder 2"/>
          <p:cNvSpPr/>
          <p:nvPr>
            <p:ph type="pic" sz="half" idx="21"/>
          </p:nvPr>
        </p:nvSpPr>
        <p:spPr>
          <a:xfrm>
            <a:off x="5183187" y="987425"/>
            <a:ext cx="6172203" cy="4873625"/>
          </a:xfrm>
          <a:prstGeom prst="rect">
            <a:avLst/>
          </a:prstGeom>
        </p:spPr>
        <p:txBody>
          <a:bodyPr lIns="91439" tIns="45719" rIns="91439" bIns="45719">
            <a:noAutofit/>
          </a:bodyPr>
          <a:lstStyle/>
          <a:p>
            <a:pPr/>
          </a:p>
        </p:txBody>
      </p:sp>
      <p:sp>
        <p:nvSpPr>
          <p:cNvPr id="66" name="Body Level One…"/>
          <p:cNvSpPr txBox="1"/>
          <p:nvPr>
            <p:ph type="body" sz="quarter" idx="1"/>
          </p:nvPr>
        </p:nvSpPr>
        <p:spPr>
          <a:xfrm>
            <a:off x="839787" y="2057400"/>
            <a:ext cx="3932240" cy="3811588"/>
          </a:xfrm>
          <a:prstGeom prst="rect">
            <a:avLst/>
          </a:prstGeo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xfrm>
            <a:off x="11089823" y="6404294"/>
            <a:ext cx="263978"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1850" y="1709738"/>
            <a:ext cx="10515600" cy="285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3" name="Body Level One…"/>
          <p:cNvSpPr txBox="1"/>
          <p:nvPr>
            <p:ph type="body" idx="1"/>
          </p:nvPr>
        </p:nvSpPr>
        <p:spPr>
          <a:xfrm>
            <a:off x="831850" y="4589462"/>
            <a:ext cx="10515600" cy="15001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6000" u="none">
          <a:solidFill>
            <a:srgbClr val="000000"/>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000"/>
        </a:spcBef>
        <a:spcAft>
          <a:spcPts val="0"/>
        </a:spcAft>
        <a:buClrTx/>
        <a:buSzTx/>
        <a:buFontTx/>
        <a:buNone/>
        <a:tabLst/>
        <a:defRPr b="0" baseline="0" cap="none" i="0" spc="0" strike="noStrike" sz="2400" u="none">
          <a:solidFill>
            <a:srgbClr val="888888"/>
          </a:solidFill>
          <a:uFillTx/>
          <a:latin typeface="+mj-lt"/>
          <a:ea typeface="+mj-ea"/>
          <a:cs typeface="+mj-cs"/>
          <a:sym typeface="Calibri"/>
        </a:defRPr>
      </a:lvl1pPr>
      <a:lvl2pPr marL="0" marR="0" indent="0" algn="l" defTabSz="914400" rtl="0" latinLnBrk="0">
        <a:lnSpc>
          <a:spcPct val="90000"/>
        </a:lnSpc>
        <a:spcBef>
          <a:spcPts val="1000"/>
        </a:spcBef>
        <a:spcAft>
          <a:spcPts val="0"/>
        </a:spcAft>
        <a:buClrTx/>
        <a:buSzTx/>
        <a:buFontTx/>
        <a:buNone/>
        <a:tabLst/>
        <a:defRPr b="0" baseline="0" cap="none" i="0" spc="0" strike="noStrike" sz="2400" u="none">
          <a:solidFill>
            <a:srgbClr val="888888"/>
          </a:solidFill>
          <a:uFillTx/>
          <a:latin typeface="+mj-lt"/>
          <a:ea typeface="+mj-ea"/>
          <a:cs typeface="+mj-cs"/>
          <a:sym typeface="Calibri"/>
        </a:defRPr>
      </a:lvl2pPr>
      <a:lvl3pPr marL="0" marR="0" indent="0" algn="l" defTabSz="914400" rtl="0" latinLnBrk="0">
        <a:lnSpc>
          <a:spcPct val="90000"/>
        </a:lnSpc>
        <a:spcBef>
          <a:spcPts val="1000"/>
        </a:spcBef>
        <a:spcAft>
          <a:spcPts val="0"/>
        </a:spcAft>
        <a:buClrTx/>
        <a:buSzTx/>
        <a:buFontTx/>
        <a:buNone/>
        <a:tabLst/>
        <a:defRPr b="0" baseline="0" cap="none" i="0" spc="0" strike="noStrike" sz="2400" u="none">
          <a:solidFill>
            <a:srgbClr val="888888"/>
          </a:solidFill>
          <a:uFillTx/>
          <a:latin typeface="+mj-lt"/>
          <a:ea typeface="+mj-ea"/>
          <a:cs typeface="+mj-cs"/>
          <a:sym typeface="Calibri"/>
        </a:defRPr>
      </a:lvl3pPr>
      <a:lvl4pPr marL="0" marR="0" indent="0" algn="l" defTabSz="914400" rtl="0" latinLnBrk="0">
        <a:lnSpc>
          <a:spcPct val="90000"/>
        </a:lnSpc>
        <a:spcBef>
          <a:spcPts val="1000"/>
        </a:spcBef>
        <a:spcAft>
          <a:spcPts val="0"/>
        </a:spcAft>
        <a:buClrTx/>
        <a:buSzTx/>
        <a:buFontTx/>
        <a:buNone/>
        <a:tabLst/>
        <a:defRPr b="0" baseline="0" cap="none" i="0" spc="0" strike="noStrike" sz="2400" u="none">
          <a:solidFill>
            <a:srgbClr val="888888"/>
          </a:solidFill>
          <a:uFillTx/>
          <a:latin typeface="+mj-lt"/>
          <a:ea typeface="+mj-ea"/>
          <a:cs typeface="+mj-cs"/>
          <a:sym typeface="Calibri"/>
        </a:defRPr>
      </a:lvl4pPr>
      <a:lvl5pPr marL="0" marR="0" indent="0" algn="l" defTabSz="914400" rtl="0" latinLnBrk="0">
        <a:lnSpc>
          <a:spcPct val="90000"/>
        </a:lnSpc>
        <a:spcBef>
          <a:spcPts val="1000"/>
        </a:spcBef>
        <a:spcAft>
          <a:spcPts val="0"/>
        </a:spcAft>
        <a:buClrTx/>
        <a:buSzTx/>
        <a:buFontTx/>
        <a:buNone/>
        <a:tabLst/>
        <a:defRPr b="0" baseline="0" cap="none" i="0" spc="0" strike="noStrike" sz="2400" u="none">
          <a:solidFill>
            <a:srgbClr val="888888"/>
          </a:solidFill>
          <a:uFillTx/>
          <a:latin typeface="+mj-lt"/>
          <a:ea typeface="+mj-ea"/>
          <a:cs typeface="+mj-cs"/>
          <a:sym typeface="Calibri"/>
        </a:defRPr>
      </a:lvl5pPr>
      <a:lvl6pPr marL="2590800" marR="0" indent="-304800" algn="l" defTabSz="914400" rtl="0" latinLnBrk="0">
        <a:lnSpc>
          <a:spcPct val="90000"/>
        </a:lnSpc>
        <a:spcBef>
          <a:spcPts val="1000"/>
        </a:spcBef>
        <a:spcAft>
          <a:spcPts val="0"/>
        </a:spcAft>
        <a:buClrTx/>
        <a:buSzPct val="100000"/>
        <a:buFontTx/>
        <a:buChar char="•"/>
        <a:tabLst/>
        <a:defRPr b="0" baseline="0" cap="none" i="0" spc="0" strike="noStrike" sz="2400" u="none">
          <a:solidFill>
            <a:srgbClr val="888888"/>
          </a:solidFill>
          <a:uFillTx/>
          <a:latin typeface="+mj-lt"/>
          <a:ea typeface="+mj-ea"/>
          <a:cs typeface="+mj-cs"/>
          <a:sym typeface="Calibri"/>
        </a:defRPr>
      </a:lvl6pPr>
      <a:lvl7pPr marL="3048000" marR="0" indent="-304800" algn="l" defTabSz="914400" rtl="0" latinLnBrk="0">
        <a:lnSpc>
          <a:spcPct val="90000"/>
        </a:lnSpc>
        <a:spcBef>
          <a:spcPts val="1000"/>
        </a:spcBef>
        <a:spcAft>
          <a:spcPts val="0"/>
        </a:spcAft>
        <a:buClrTx/>
        <a:buSzPct val="100000"/>
        <a:buFontTx/>
        <a:buChar char="•"/>
        <a:tabLst/>
        <a:defRPr b="0" baseline="0" cap="none" i="0" spc="0" strike="noStrike" sz="2400" u="none">
          <a:solidFill>
            <a:srgbClr val="888888"/>
          </a:solidFill>
          <a:uFillTx/>
          <a:latin typeface="+mj-lt"/>
          <a:ea typeface="+mj-ea"/>
          <a:cs typeface="+mj-cs"/>
          <a:sym typeface="Calibri"/>
        </a:defRPr>
      </a:lvl7pPr>
      <a:lvl8pPr marL="3505200" marR="0" indent="-304800" algn="l" defTabSz="914400" rtl="0" latinLnBrk="0">
        <a:lnSpc>
          <a:spcPct val="90000"/>
        </a:lnSpc>
        <a:spcBef>
          <a:spcPts val="1000"/>
        </a:spcBef>
        <a:spcAft>
          <a:spcPts val="0"/>
        </a:spcAft>
        <a:buClrTx/>
        <a:buSzPct val="100000"/>
        <a:buFontTx/>
        <a:buChar char="•"/>
        <a:tabLst/>
        <a:defRPr b="0" baseline="0" cap="none" i="0" spc="0" strike="noStrike" sz="2400" u="none">
          <a:solidFill>
            <a:srgbClr val="888888"/>
          </a:solidFill>
          <a:uFillTx/>
          <a:latin typeface="+mj-lt"/>
          <a:ea typeface="+mj-ea"/>
          <a:cs typeface="+mj-cs"/>
          <a:sym typeface="Calibri"/>
        </a:defRPr>
      </a:lvl8pPr>
      <a:lvl9pPr marL="3962400" marR="0" indent="-304800" algn="l" defTabSz="914400" rtl="0" latinLnBrk="0">
        <a:lnSpc>
          <a:spcPct val="90000"/>
        </a:lnSpc>
        <a:spcBef>
          <a:spcPts val="1000"/>
        </a:spcBef>
        <a:spcAft>
          <a:spcPts val="0"/>
        </a:spcAft>
        <a:buClrTx/>
        <a:buSzPct val="100000"/>
        <a:buFontTx/>
        <a:buChar char="•"/>
        <a:tabLst/>
        <a:defRPr b="0" baseline="0" cap="none" i="0" spc="0" strike="noStrike" sz="2400" u="none">
          <a:solidFill>
            <a:srgbClr val="888888"/>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gauravduttakiit/loan-defaulter"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9" Type="http://schemas.openxmlformats.org/officeDocument/2006/relationships/image" Target="../media/image7.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Loan Defaulter Data Analysis"/>
          <p:cNvSpPr txBox="1"/>
          <p:nvPr>
            <p:ph type="title"/>
          </p:nvPr>
        </p:nvSpPr>
        <p:spPr>
          <a:xfrm>
            <a:off x="7336356" y="5224910"/>
            <a:ext cx="3932240" cy="1345020"/>
          </a:xfrm>
          <a:prstGeom prst="rect">
            <a:avLst/>
          </a:prstGeom>
        </p:spPr>
        <p:txBody>
          <a:bodyPr/>
          <a:lstStyle/>
          <a:p>
            <a:pPr algn="ctr" defTabSz="164591">
              <a:lnSpc>
                <a:spcPct val="100000"/>
              </a:lnSpc>
              <a:spcBef>
                <a:spcPts val="500"/>
              </a:spcBef>
              <a:defRPr b="1" sz="1079">
                <a:solidFill>
                  <a:srgbClr val="202124"/>
                </a:solidFill>
                <a:latin typeface="+mn-lt"/>
                <a:ea typeface="+mn-ea"/>
                <a:cs typeface="+mn-cs"/>
                <a:sym typeface="Helvetica"/>
              </a:defRPr>
            </a:pPr>
            <a:r>
              <a:t>Loan Defaulter Data Analysis</a:t>
            </a:r>
            <a:br/>
            <a:br/>
            <a:br/>
            <a:br/>
            <a:br/>
            <a:r>
              <a:t>Priya Arvind</a:t>
            </a:r>
            <a:br/>
            <a:r>
              <a:t>&amp;</a:t>
            </a:r>
            <a:br/>
            <a:r>
              <a:t>Ivan Saravanja</a:t>
            </a:r>
          </a:p>
        </p:txBody>
      </p:sp>
      <p:sp>
        <p:nvSpPr>
          <p:cNvPr id="77" name="Double-click to edit"/>
          <p:cNvSpPr txBox="1"/>
          <p:nvPr>
            <p:ph type="body" sz="quarter" idx="1"/>
          </p:nvPr>
        </p:nvSpPr>
        <p:spPr>
          <a:xfrm>
            <a:off x="247368" y="2341759"/>
            <a:ext cx="3932238" cy="3811591"/>
          </a:xfrm>
          <a:prstGeom prst="rect">
            <a:avLst/>
          </a:prstGeom>
        </p:spPr>
        <p:txBody>
          <a:bodyPr/>
          <a:lstStyle/>
          <a:p>
            <a:pPr/>
          </a:p>
        </p:txBody>
      </p:sp>
      <p:pic>
        <p:nvPicPr>
          <p:cNvPr id="78" name="Image 06-05-2023 at 08.02.jpg" descr="Image 06-05-2023 at 08.02.jpg"/>
          <p:cNvPicPr>
            <a:picLocks noChangeAspect="1"/>
          </p:cNvPicPr>
          <p:nvPr/>
        </p:nvPicPr>
        <p:blipFill>
          <a:blip r:embed="rId2">
            <a:extLst/>
          </a:blip>
          <a:stretch>
            <a:fillRect/>
          </a:stretch>
        </p:blipFill>
        <p:spPr>
          <a:xfrm>
            <a:off x="178070" y="98495"/>
            <a:ext cx="6621613" cy="647143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4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175" name="Title 1"/>
          <p:cNvSpPr txBox="1"/>
          <p:nvPr>
            <p:ph type="title"/>
          </p:nvPr>
        </p:nvSpPr>
        <p:spPr>
          <a:xfrm>
            <a:off x="630935" y="640079"/>
            <a:ext cx="4818890" cy="1481331"/>
          </a:xfrm>
          <a:prstGeom prst="rect">
            <a:avLst/>
          </a:prstGeom>
        </p:spPr>
        <p:txBody>
          <a:bodyPr lIns="45718" tIns="45718" rIns="45718" bIns="45718" anchor="b"/>
          <a:lstStyle>
            <a:lvl1pPr>
              <a:defRPr sz="5400">
                <a:latin typeface="+mj-lt"/>
                <a:ea typeface="+mj-ea"/>
                <a:cs typeface="+mj-cs"/>
                <a:sym typeface="Calibri"/>
              </a:defRPr>
            </a:lvl1pPr>
          </a:lstStyle>
          <a:p>
            <a:pPr/>
            <a:r>
              <a:t>Evaluation</a:t>
            </a:r>
          </a:p>
        </p:txBody>
      </p:sp>
      <p:grpSp>
        <p:nvGrpSpPr>
          <p:cNvPr id="178" name="sketch line"/>
          <p:cNvGrpSpPr/>
          <p:nvPr/>
        </p:nvGrpSpPr>
        <p:grpSpPr>
          <a:xfrm>
            <a:off x="643108" y="2357197"/>
            <a:ext cx="3255413" cy="46549"/>
            <a:chOff x="-67" y="-1"/>
            <a:chExt cx="3255411" cy="46547"/>
          </a:xfrm>
        </p:grpSpPr>
        <p:sp>
          <p:nvSpPr>
            <p:cNvPr id="176" name="Shape"/>
            <p:cNvSpPr/>
            <p:nvPr/>
          </p:nvSpPr>
          <p:spPr>
            <a:xfrm>
              <a:off x="101" y="4766"/>
              <a:ext cx="3255244" cy="39589"/>
            </a:xfrm>
            <a:custGeom>
              <a:avLst/>
              <a:gdLst/>
              <a:ahLst/>
              <a:cxnLst>
                <a:cxn ang="0">
                  <a:pos x="wd2" y="hd2"/>
                </a:cxn>
                <a:cxn ang="5400000">
                  <a:pos x="wd2" y="hd2"/>
                </a:cxn>
                <a:cxn ang="10800000">
                  <a:pos x="wd2" y="hd2"/>
                </a:cxn>
                <a:cxn ang="16200000">
                  <a:pos x="wd2" y="hd2"/>
                </a:cxn>
              </a:cxnLst>
              <a:rect l="0" t="0" r="r" b="b"/>
              <a:pathLst>
                <a:path w="21598" h="13423" fill="norm" stroke="1" extrusionOk="0">
                  <a:moveTo>
                    <a:pt x="0" y="3696"/>
                  </a:moveTo>
                  <a:cubicBezTo>
                    <a:pt x="1937" y="10284"/>
                    <a:pt x="2410" y="6601"/>
                    <a:pt x="4104" y="3696"/>
                  </a:cubicBezTo>
                  <a:cubicBezTo>
                    <a:pt x="5798" y="791"/>
                    <a:pt x="6001" y="-2918"/>
                    <a:pt x="7775" y="3696"/>
                  </a:cubicBezTo>
                  <a:cubicBezTo>
                    <a:pt x="9549" y="10310"/>
                    <a:pt x="11574" y="7016"/>
                    <a:pt x="12527" y="3696"/>
                  </a:cubicBezTo>
                  <a:cubicBezTo>
                    <a:pt x="13479" y="376"/>
                    <a:pt x="15568" y="10898"/>
                    <a:pt x="16630" y="3696"/>
                  </a:cubicBezTo>
                  <a:cubicBezTo>
                    <a:pt x="17692" y="-3506"/>
                    <a:pt x="19840" y="14009"/>
                    <a:pt x="21597" y="3696"/>
                  </a:cubicBezTo>
                  <a:cubicBezTo>
                    <a:pt x="21596" y="5220"/>
                    <a:pt x="21600" y="6908"/>
                    <a:pt x="21597" y="9897"/>
                  </a:cubicBezTo>
                  <a:cubicBezTo>
                    <a:pt x="20706" y="9355"/>
                    <a:pt x="18310" y="18094"/>
                    <a:pt x="17278" y="9897"/>
                  </a:cubicBezTo>
                  <a:cubicBezTo>
                    <a:pt x="16246" y="1700"/>
                    <a:pt x="14493" y="10342"/>
                    <a:pt x="12527" y="9897"/>
                  </a:cubicBezTo>
                  <a:cubicBezTo>
                    <a:pt x="10560" y="9453"/>
                    <a:pt x="10277" y="6026"/>
                    <a:pt x="8855" y="9897"/>
                  </a:cubicBezTo>
                  <a:cubicBezTo>
                    <a:pt x="7433" y="13769"/>
                    <a:pt x="6609" y="6972"/>
                    <a:pt x="4535" y="9897"/>
                  </a:cubicBezTo>
                  <a:cubicBezTo>
                    <a:pt x="2462" y="12822"/>
                    <a:pt x="1318" y="9178"/>
                    <a:pt x="0" y="9897"/>
                  </a:cubicBezTo>
                  <a:cubicBezTo>
                    <a:pt x="6" y="6943"/>
                    <a:pt x="2" y="6036"/>
                    <a:pt x="0" y="3696"/>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77" name="Shape"/>
            <p:cNvSpPr/>
            <p:nvPr/>
          </p:nvSpPr>
          <p:spPr>
            <a:xfrm>
              <a:off x="-68" y="-2"/>
              <a:ext cx="3255267" cy="46549"/>
            </a:xfrm>
            <a:custGeom>
              <a:avLst/>
              <a:gdLst/>
              <a:ahLst/>
              <a:cxnLst>
                <a:cxn ang="0">
                  <a:pos x="wd2" y="hd2"/>
                </a:cxn>
                <a:cxn ang="5400000">
                  <a:pos x="wd2" y="hd2"/>
                </a:cxn>
                <a:cxn ang="10800000">
                  <a:pos x="wd2" y="hd2"/>
                </a:cxn>
                <a:cxn ang="16200000">
                  <a:pos x="wd2" y="hd2"/>
                </a:cxn>
              </a:cxnLst>
              <a:rect l="0" t="0" r="r" b="b"/>
              <a:pathLst>
                <a:path w="21599" h="14860" fill="norm" stroke="1" extrusionOk="0">
                  <a:moveTo>
                    <a:pt x="0" y="5002"/>
                  </a:moveTo>
                  <a:cubicBezTo>
                    <a:pt x="1594" y="-2061"/>
                    <a:pt x="3066" y="-1263"/>
                    <a:pt x="4104" y="5002"/>
                  </a:cubicBezTo>
                  <a:cubicBezTo>
                    <a:pt x="5142" y="11267"/>
                    <a:pt x="6468" y="5652"/>
                    <a:pt x="8424" y="5002"/>
                  </a:cubicBezTo>
                  <a:cubicBezTo>
                    <a:pt x="10380" y="4352"/>
                    <a:pt x="11503" y="8398"/>
                    <a:pt x="12960" y="5002"/>
                  </a:cubicBezTo>
                  <a:cubicBezTo>
                    <a:pt x="14416" y="1605"/>
                    <a:pt x="16283" y="9477"/>
                    <a:pt x="17495" y="5002"/>
                  </a:cubicBezTo>
                  <a:cubicBezTo>
                    <a:pt x="18707" y="527"/>
                    <a:pt x="20712" y="6725"/>
                    <a:pt x="21599" y="5002"/>
                  </a:cubicBezTo>
                  <a:cubicBezTo>
                    <a:pt x="21594" y="7606"/>
                    <a:pt x="21596" y="8873"/>
                    <a:pt x="21599" y="10840"/>
                  </a:cubicBezTo>
                  <a:cubicBezTo>
                    <a:pt x="20494" y="12409"/>
                    <a:pt x="17833" y="7370"/>
                    <a:pt x="16847" y="10840"/>
                  </a:cubicBezTo>
                  <a:cubicBezTo>
                    <a:pt x="15862" y="14310"/>
                    <a:pt x="14183" y="2142"/>
                    <a:pt x="12096" y="10840"/>
                  </a:cubicBezTo>
                  <a:cubicBezTo>
                    <a:pt x="10009" y="19539"/>
                    <a:pt x="9731" y="11510"/>
                    <a:pt x="7776" y="10840"/>
                  </a:cubicBezTo>
                  <a:cubicBezTo>
                    <a:pt x="5821" y="10171"/>
                    <a:pt x="3723" y="17019"/>
                    <a:pt x="0" y="10840"/>
                  </a:cubicBezTo>
                  <a:cubicBezTo>
                    <a:pt x="0" y="8987"/>
                    <a:pt x="-1" y="7074"/>
                    <a:pt x="0" y="5002"/>
                  </a:cubicBezTo>
                  <a:close/>
                </a:path>
              </a:pathLst>
            </a:custGeom>
            <a:noFill/>
            <a:ln w="38100" cap="rnd">
              <a:solidFill>
                <a:schemeClr val="accent2"/>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
        <p:nvSpPr>
          <p:cNvPr id="179" name="Text Placeholder 2"/>
          <p:cNvSpPr txBox="1"/>
          <p:nvPr>
            <p:ph type="body" sz="quarter" idx="1"/>
          </p:nvPr>
        </p:nvSpPr>
        <p:spPr>
          <a:xfrm>
            <a:off x="630935" y="2660904"/>
            <a:ext cx="3880923" cy="3310857"/>
          </a:xfrm>
          <a:prstGeom prst="rect">
            <a:avLst/>
          </a:prstGeom>
        </p:spPr>
        <p:txBody>
          <a:bodyPr lIns="45718" tIns="45718" rIns="45718" bIns="45718"/>
          <a:lstStyle/>
          <a:p>
            <a:pPr marL="157734" indent="-157734" defTabSz="630936">
              <a:spcBef>
                <a:spcPts val="600"/>
              </a:spcBef>
              <a:defRPr sz="1380">
                <a:latin typeface="+mn-lt"/>
                <a:ea typeface="+mn-ea"/>
                <a:cs typeface="+mn-cs"/>
                <a:sym typeface="Helvetica"/>
              </a:defRPr>
            </a:pPr>
            <a:r>
              <a:t>Contract Status Prediction Decision Tree model for this problem as we were dealing with categorical variables which didn't need much preprocessing and this model is really good at handling those. Also, it can provide feature importance, which helps us to identify which features are most influential in making predictions with 87% accuracy is able to achieve.</a:t>
            </a:r>
          </a:p>
          <a:p>
            <a:pPr marL="157734" indent="-157734" defTabSz="630936">
              <a:spcBef>
                <a:spcPts val="600"/>
              </a:spcBef>
              <a:defRPr sz="1380">
                <a:latin typeface="+mn-lt"/>
                <a:ea typeface="+mn-ea"/>
                <a:cs typeface="+mn-cs"/>
                <a:sym typeface="Helvetica"/>
              </a:defRPr>
            </a:pPr>
            <a:r>
              <a:t>Similarly, for the Target -Defaulter variable, the Random Forest and GradientBoostingClassifier fitted very well. Gradient Boosting is a type of machine learning boosting technique and the main idea of gradient boosting is to attain a model that eliminates the errors of the previous models</a:t>
            </a:r>
          </a:p>
        </p:txBody>
      </p:sp>
      <p:pic>
        <p:nvPicPr>
          <p:cNvPr id="180" name="Image" descr="Image"/>
          <p:cNvPicPr>
            <a:picLocks noChangeAspect="1"/>
          </p:cNvPicPr>
          <p:nvPr/>
        </p:nvPicPr>
        <p:blipFill>
          <a:blip r:embed="rId2">
            <a:extLst/>
          </a:blip>
          <a:stretch>
            <a:fillRect/>
          </a:stretch>
        </p:blipFill>
        <p:spPr>
          <a:xfrm>
            <a:off x="4156237" y="435363"/>
            <a:ext cx="7891226" cy="3652202"/>
          </a:xfrm>
          <a:prstGeom prst="rect">
            <a:avLst/>
          </a:prstGeom>
          <a:ln w="12700">
            <a:miter lim="400000"/>
          </a:ln>
        </p:spPr>
      </p:pic>
      <p:pic>
        <p:nvPicPr>
          <p:cNvPr id="181" name="Image" descr="Image"/>
          <p:cNvPicPr>
            <a:picLocks noChangeAspect="1"/>
          </p:cNvPicPr>
          <p:nvPr/>
        </p:nvPicPr>
        <p:blipFill>
          <a:blip r:embed="rId3">
            <a:extLst/>
          </a:blip>
          <a:stretch>
            <a:fillRect/>
          </a:stretch>
        </p:blipFill>
        <p:spPr>
          <a:xfrm>
            <a:off x="5530720" y="4599288"/>
            <a:ext cx="4038601" cy="1041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ctangle 22"/>
          <p:cNvSpPr/>
          <p:nvPr/>
        </p:nvSpPr>
        <p:spPr>
          <a:xfrm>
            <a:off x="-3"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pic>
        <p:nvPicPr>
          <p:cNvPr id="184" name="Picture 4" descr="Picture 4"/>
          <p:cNvPicPr>
            <a:picLocks noChangeAspect="1"/>
          </p:cNvPicPr>
          <p:nvPr/>
        </p:nvPicPr>
        <p:blipFill>
          <a:blip r:embed="rId2">
            <a:extLst/>
          </a:blip>
          <a:srcRect l="15097" t="0" r="5592" b="0"/>
          <a:stretch>
            <a:fillRect/>
          </a:stretch>
        </p:blipFill>
        <p:spPr>
          <a:xfrm>
            <a:off x="0" y="8"/>
            <a:ext cx="9669645" cy="6857992"/>
          </a:xfrm>
          <a:prstGeom prst="rect">
            <a:avLst/>
          </a:prstGeom>
          <a:ln w="12700">
            <a:miter lim="400000"/>
          </a:ln>
        </p:spPr>
      </p:pic>
      <p:sp>
        <p:nvSpPr>
          <p:cNvPr id="185" name="Rectangle 24"/>
          <p:cNvSpPr/>
          <p:nvPr/>
        </p:nvSpPr>
        <p:spPr>
          <a:xfrm flipH="1">
            <a:off x="5125018" y="0"/>
            <a:ext cx="7066979" cy="6858000"/>
          </a:xfrm>
          <a:prstGeom prst="rect">
            <a:avLst/>
          </a:prstGeom>
          <a:gradFill>
            <a:gsLst>
              <a:gs pos="0">
                <a:srgbClr val="FFFFFF">
                  <a:alpha val="0"/>
                </a:srgbClr>
              </a:gs>
              <a:gs pos="19000">
                <a:srgbClr val="FFFFFF">
                  <a:alpha val="38000"/>
                </a:srgbClr>
              </a:gs>
              <a:gs pos="35000">
                <a:srgbClr val="FFFFFF">
                  <a:alpha val="77000"/>
                </a:srgbClr>
              </a:gs>
              <a:gs pos="48000">
                <a:srgbClr val="FFFFFF"/>
              </a:gs>
              <a:gs pos="100000">
                <a:srgbClr val="FFFFFF"/>
              </a:gs>
            </a:gsLst>
            <a:lin ang="10800000"/>
          </a:gra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186" name="Title 1"/>
          <p:cNvSpPr txBox="1"/>
          <p:nvPr>
            <p:ph type="title"/>
          </p:nvPr>
        </p:nvSpPr>
        <p:spPr>
          <a:xfrm>
            <a:off x="7531609" y="365125"/>
            <a:ext cx="3822192" cy="1899912"/>
          </a:xfrm>
          <a:prstGeom prst="rect">
            <a:avLst/>
          </a:prstGeom>
        </p:spPr>
        <p:txBody>
          <a:bodyPr lIns="45718" tIns="45718" rIns="45718" bIns="45718"/>
          <a:lstStyle>
            <a:lvl1pPr>
              <a:defRPr sz="4000">
                <a:latin typeface="+mj-lt"/>
                <a:ea typeface="+mj-ea"/>
                <a:cs typeface="+mj-cs"/>
                <a:sym typeface="Calibri"/>
              </a:defRPr>
            </a:lvl1pPr>
          </a:lstStyle>
          <a:p>
            <a:pPr/>
            <a:r>
              <a:t>Challenges</a:t>
            </a:r>
          </a:p>
        </p:txBody>
      </p:sp>
      <p:sp>
        <p:nvSpPr>
          <p:cNvPr id="187" name="TextBox 3"/>
          <p:cNvSpPr txBox="1"/>
          <p:nvPr/>
        </p:nvSpPr>
        <p:spPr>
          <a:xfrm>
            <a:off x="7577328" y="2434201"/>
            <a:ext cx="3730752" cy="37427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600"/>
              </a:spcBef>
              <a:defRPr sz="2000">
                <a:latin typeface="+mn-lt"/>
                <a:ea typeface="+mn-ea"/>
                <a:cs typeface="+mn-cs"/>
                <a:sym typeface="Helvetica"/>
              </a:defRPr>
            </a:lvl1pPr>
          </a:lstStyle>
          <a:p>
            <a:pPr/>
            <a:r>
              <a:t>Our main challenge was the size of the dataset. Due to its size and the fact it consisted by 2 separated datasets, we had to create one, merged dataset.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ectangle 48"/>
          <p:cNvSpPr/>
          <p:nvPr/>
        </p:nvSpPr>
        <p:spPr>
          <a:xfrm>
            <a:off x="-2" y="-2"/>
            <a:ext cx="12188956" cy="6858001"/>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0" name="Rectangle 50"/>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p>
        </p:txBody>
      </p:sp>
      <p:pic>
        <p:nvPicPr>
          <p:cNvPr id="191" name="Picture 6" descr="Picture 6"/>
          <p:cNvPicPr>
            <a:picLocks noChangeAspect="1"/>
          </p:cNvPicPr>
          <p:nvPr/>
        </p:nvPicPr>
        <p:blipFill>
          <a:blip r:embed="rId3">
            <a:alphaModFix amt="60000"/>
            <a:extLst/>
          </a:blip>
          <a:srcRect l="0" t="1415" r="0" b="14315"/>
          <a:stretch>
            <a:fillRect/>
          </a:stretch>
        </p:blipFill>
        <p:spPr>
          <a:xfrm>
            <a:off x="18" y="9"/>
            <a:ext cx="12191982" cy="6857993"/>
          </a:xfrm>
          <a:prstGeom prst="rect">
            <a:avLst/>
          </a:prstGeom>
          <a:ln w="12700">
            <a:miter lim="400000"/>
          </a:ln>
        </p:spPr>
      </p:pic>
      <p:sp>
        <p:nvSpPr>
          <p:cNvPr id="192" name="Title 3"/>
          <p:cNvSpPr txBox="1"/>
          <p:nvPr>
            <p:ph type="title"/>
          </p:nvPr>
        </p:nvSpPr>
        <p:spPr>
          <a:xfrm>
            <a:off x="838199" y="1671570"/>
            <a:ext cx="5155261" cy="4072045"/>
          </a:xfrm>
          <a:prstGeom prst="rect">
            <a:avLst/>
          </a:prstGeom>
        </p:spPr>
        <p:txBody>
          <a:bodyPr lIns="45718" tIns="45718" rIns="45718" bIns="45718" anchor="t"/>
          <a:lstStyle>
            <a:lvl1pPr algn="ctr">
              <a:defRPr>
                <a:solidFill>
                  <a:srgbClr val="FFFFFF"/>
                </a:solidFill>
                <a:latin typeface="+mj-lt"/>
                <a:ea typeface="+mj-ea"/>
                <a:cs typeface="+mj-cs"/>
                <a:sym typeface="Calibri"/>
              </a:defRPr>
            </a:lvl1pPr>
          </a:lstStyle>
          <a:p>
            <a:pPr/>
            <a:r>
              <a:t>Conclusion</a:t>
            </a:r>
          </a:p>
        </p:txBody>
      </p:sp>
      <p:sp>
        <p:nvSpPr>
          <p:cNvPr id="193" name="TextBox 5"/>
          <p:cNvSpPr txBox="1"/>
          <p:nvPr/>
        </p:nvSpPr>
        <p:spPr>
          <a:xfrm>
            <a:off x="6231704" y="1671567"/>
            <a:ext cx="5079424" cy="4072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08597" indent="-166878" defTabSz="667512">
              <a:lnSpc>
                <a:spcPct val="90000"/>
              </a:lnSpc>
              <a:spcBef>
                <a:spcPts val="400"/>
              </a:spcBef>
              <a:buSzPct val="100000"/>
              <a:buFont typeface="Arial"/>
              <a:buChar char="•"/>
              <a:defRPr sz="1460">
                <a:solidFill>
                  <a:srgbClr val="FFFFFF"/>
                </a:solidFill>
                <a:latin typeface="+mn-lt"/>
                <a:ea typeface="+mn-ea"/>
                <a:cs typeface="+mn-cs"/>
                <a:sym typeface="Helvetica"/>
              </a:defRPr>
            </a:pPr>
            <a:r>
              <a:t>This assignment provided valuable insights into loan default and success application status</a:t>
            </a:r>
          </a:p>
          <a:p>
            <a:pPr marL="208597" indent="-166878" defTabSz="667512">
              <a:lnSpc>
                <a:spcPct val="90000"/>
              </a:lnSpc>
              <a:spcBef>
                <a:spcPts val="400"/>
              </a:spcBef>
              <a:buSzPct val="100000"/>
              <a:buFont typeface="Arial"/>
              <a:buChar char="•"/>
              <a:defRPr sz="1460">
                <a:solidFill>
                  <a:srgbClr val="FFFFFF"/>
                </a:solidFill>
                <a:latin typeface="+mn-lt"/>
                <a:ea typeface="+mn-ea"/>
                <a:cs typeface="+mn-cs"/>
                <a:sym typeface="Helvetica"/>
              </a:defRPr>
            </a:pPr>
            <a:r>
              <a:t>I</a:t>
            </a:r>
            <a:r>
              <a:t>n conclusion, this assignment provided valuable insights into loan default and success application status. It highlighted the importance of analysing important variables, identifying patterns, and refining the predictive model to make more accurate predictions. By addressing these aspects, we can enhance decision-making processes, minimize default risks, and improve loan contract outcomes.</a:t>
            </a:r>
          </a:p>
          <a:p>
            <a:pPr marL="208597" indent="-166878" defTabSz="667512">
              <a:lnSpc>
                <a:spcPct val="90000"/>
              </a:lnSpc>
              <a:spcBef>
                <a:spcPts val="400"/>
              </a:spcBef>
              <a:buSzPct val="100000"/>
              <a:buFont typeface="Arial"/>
              <a:buChar char="•"/>
              <a:defRPr sz="1460">
                <a:solidFill>
                  <a:srgbClr val="FFFFFF"/>
                </a:solidFill>
                <a:latin typeface="+mn-lt"/>
                <a:ea typeface="+mn-ea"/>
                <a:cs typeface="+mn-cs"/>
                <a:sym typeface="Helvetica"/>
              </a:defRPr>
            </a:pPr>
            <a:r>
              <a:t>Lower secondary education Marriage and single people are the riskiest categories exhibiting payment difficulty. Widows have shown less percentage of payment difficulty through all Education types. Academic degree Education type shows fewer chances of a payment difficulty.</a:t>
            </a:r>
          </a:p>
          <a:p>
            <a:pPr marL="208597" indent="-166878" defTabSz="667512">
              <a:lnSpc>
                <a:spcPct val="90000"/>
              </a:lnSpc>
              <a:spcBef>
                <a:spcPts val="400"/>
              </a:spcBef>
              <a:buSzPct val="100000"/>
              <a:buFont typeface="Arial"/>
              <a:buChar char="•"/>
              <a:defRPr sz="1460">
                <a:solidFill>
                  <a:srgbClr val="FFFFFF"/>
                </a:solidFill>
                <a:latin typeface="+mn-lt"/>
                <a:ea typeface="+mn-ea"/>
                <a:cs typeface="+mn-cs"/>
                <a:sym typeface="Helvetica"/>
              </a:defRPr>
            </a:pPr>
            <a:r>
              <a:t>Suggestion: </a:t>
            </a:r>
            <a:r>
              <a:t>Having more information about the reason for the cancellation or refusal of previous loans could lead to more repaying applicants in the future.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Rectangle 112"/>
          <p:cNvSpPr/>
          <p:nvPr/>
        </p:nvSpPr>
        <p:spPr>
          <a:xfrm>
            <a:off x="-2"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81" name="Introduction"/>
          <p:cNvSpPr txBox="1"/>
          <p:nvPr>
            <p:ph type="title" idx="4294967295"/>
          </p:nvPr>
        </p:nvSpPr>
        <p:spPr>
          <a:xfrm>
            <a:off x="5297761" y="329184"/>
            <a:ext cx="6251112" cy="1783079"/>
          </a:xfrm>
          <a:prstGeom prst="rect">
            <a:avLst/>
          </a:prstGeom>
        </p:spPr>
        <p:txBody>
          <a:bodyPr lIns="45718" tIns="45718" rIns="45718" bIns="45718"/>
          <a:lstStyle>
            <a:lvl1pPr>
              <a:defRPr sz="5400">
                <a:latin typeface="+mj-lt"/>
                <a:ea typeface="+mj-ea"/>
                <a:cs typeface="+mj-cs"/>
                <a:sym typeface="Calibri"/>
              </a:defRPr>
            </a:lvl1pPr>
          </a:lstStyle>
          <a:p>
            <a:pPr/>
            <a:r>
              <a:t>Introduction</a:t>
            </a:r>
          </a:p>
        </p:txBody>
      </p:sp>
      <p:pic>
        <p:nvPicPr>
          <p:cNvPr id="82" name="Picture 101" descr="Picture 101"/>
          <p:cNvPicPr>
            <a:picLocks noChangeAspect="1"/>
          </p:cNvPicPr>
          <p:nvPr/>
        </p:nvPicPr>
        <p:blipFill>
          <a:blip r:embed="rId3">
            <a:extLst/>
          </a:blip>
          <a:srcRect l="34126" t="0" r="20541" b="0"/>
          <a:stretch>
            <a:fillRect/>
          </a:stretch>
        </p:blipFill>
        <p:spPr>
          <a:xfrm>
            <a:off x="0" y="9"/>
            <a:ext cx="4657302" cy="6857923"/>
          </a:xfrm>
          <a:custGeom>
            <a:avLst/>
            <a:gdLst/>
            <a:ahLst/>
            <a:cxnLst>
              <a:cxn ang="0">
                <a:pos x="wd2" y="hd2"/>
              </a:cxn>
              <a:cxn ang="5400000">
                <a:pos x="wd2" y="hd2"/>
              </a:cxn>
              <a:cxn ang="10800000">
                <a:pos x="wd2" y="hd2"/>
              </a:cxn>
              <a:cxn ang="16200000">
                <a:pos x="wd2" y="hd2"/>
              </a:cxn>
            </a:cxnLst>
            <a:rect l="0" t="0" r="r" b="b"/>
            <a:pathLst>
              <a:path w="21534" h="21600" fill="norm" stroke="1" extrusionOk="0">
                <a:moveTo>
                  <a:pt x="0" y="0"/>
                </a:moveTo>
                <a:lnTo>
                  <a:pt x="0" y="21600"/>
                </a:lnTo>
                <a:lnTo>
                  <a:pt x="18235" y="21600"/>
                </a:lnTo>
                <a:lnTo>
                  <a:pt x="18642" y="21010"/>
                </a:lnTo>
                <a:cubicBezTo>
                  <a:pt x="19189" y="20153"/>
                  <a:pt x="19670" y="19271"/>
                  <a:pt x="20088" y="18364"/>
                </a:cubicBezTo>
                <a:cubicBezTo>
                  <a:pt x="20248" y="18015"/>
                  <a:pt x="20383" y="17662"/>
                  <a:pt x="20552" y="17261"/>
                </a:cubicBezTo>
                <a:cubicBezTo>
                  <a:pt x="20552" y="17297"/>
                  <a:pt x="20550" y="17331"/>
                  <a:pt x="20545" y="17366"/>
                </a:cubicBezTo>
                <a:cubicBezTo>
                  <a:pt x="20313" y="18027"/>
                  <a:pt x="20113" y="18694"/>
                  <a:pt x="19842" y="19348"/>
                </a:cubicBezTo>
                <a:cubicBezTo>
                  <a:pt x="19531" y="20096"/>
                  <a:pt x="19175" y="20832"/>
                  <a:pt x="18769" y="21549"/>
                </a:cubicBezTo>
                <a:lnTo>
                  <a:pt x="18737" y="21600"/>
                </a:lnTo>
                <a:lnTo>
                  <a:pt x="18981" y="21600"/>
                </a:lnTo>
                <a:lnTo>
                  <a:pt x="19038" y="21506"/>
                </a:lnTo>
                <a:cubicBezTo>
                  <a:pt x="19773" y="20203"/>
                  <a:pt x="20331" y="18863"/>
                  <a:pt x="20741" y="17490"/>
                </a:cubicBezTo>
                <a:cubicBezTo>
                  <a:pt x="21113" y="16246"/>
                  <a:pt x="21332" y="14988"/>
                  <a:pt x="21477" y="13724"/>
                </a:cubicBezTo>
                <a:cubicBezTo>
                  <a:pt x="21600" y="12642"/>
                  <a:pt x="21512" y="11568"/>
                  <a:pt x="21317" y="10492"/>
                </a:cubicBezTo>
                <a:cubicBezTo>
                  <a:pt x="20945" y="8392"/>
                  <a:pt x="20249" y="6322"/>
                  <a:pt x="19240" y="4319"/>
                </a:cubicBezTo>
                <a:cubicBezTo>
                  <a:pt x="18592" y="3043"/>
                  <a:pt x="17833" y="1805"/>
                  <a:pt x="16930" y="619"/>
                </a:cubicBezTo>
                <a:lnTo>
                  <a:pt x="16434" y="0"/>
                </a:lnTo>
                <a:lnTo>
                  <a:pt x="16166" y="0"/>
                </a:lnTo>
                <a:lnTo>
                  <a:pt x="16989" y="1045"/>
                </a:lnTo>
                <a:cubicBezTo>
                  <a:pt x="17305" y="1478"/>
                  <a:pt x="17602" y="1918"/>
                  <a:pt x="17884" y="2362"/>
                </a:cubicBezTo>
                <a:cubicBezTo>
                  <a:pt x="17953" y="2472"/>
                  <a:pt x="18020" y="2582"/>
                  <a:pt x="18088" y="2691"/>
                </a:cubicBezTo>
                <a:cubicBezTo>
                  <a:pt x="18035" y="2663"/>
                  <a:pt x="17995" y="2625"/>
                  <a:pt x="17970" y="2582"/>
                </a:cubicBezTo>
                <a:cubicBezTo>
                  <a:pt x="17466" y="1858"/>
                  <a:pt x="16911" y="1151"/>
                  <a:pt x="16302" y="469"/>
                </a:cubicBezTo>
                <a:lnTo>
                  <a:pt x="15858" y="0"/>
                </a:lnTo>
                <a:lnTo>
                  <a:pt x="0" y="0"/>
                </a:lnTo>
                <a:close/>
              </a:path>
            </a:pathLst>
          </a:custGeom>
          <a:ln w="12700">
            <a:miter lim="400000"/>
          </a:ln>
        </p:spPr>
      </p:pic>
      <p:grpSp>
        <p:nvGrpSpPr>
          <p:cNvPr id="85" name="sketchy line"/>
          <p:cNvGrpSpPr/>
          <p:nvPr/>
        </p:nvGrpSpPr>
        <p:grpSpPr>
          <a:xfrm>
            <a:off x="5297573" y="2354568"/>
            <a:ext cx="4244049" cy="55237"/>
            <a:chOff x="-82" y="-1"/>
            <a:chExt cx="4244047" cy="55235"/>
          </a:xfrm>
        </p:grpSpPr>
        <p:sp>
          <p:nvSpPr>
            <p:cNvPr id="83" name="Shape"/>
            <p:cNvSpPr/>
            <p:nvPr/>
          </p:nvSpPr>
          <p:spPr>
            <a:xfrm>
              <a:off x="-83" y="6523"/>
              <a:ext cx="4243779" cy="48712"/>
            </a:xfrm>
            <a:custGeom>
              <a:avLst/>
              <a:gdLst/>
              <a:ahLst/>
              <a:cxnLst>
                <a:cxn ang="0">
                  <a:pos x="wd2" y="hd2"/>
                </a:cxn>
                <a:cxn ang="5400000">
                  <a:pos x="wd2" y="hd2"/>
                </a:cxn>
                <a:cxn ang="10800000">
                  <a:pos x="wd2" y="hd2"/>
                </a:cxn>
                <a:cxn ang="16200000">
                  <a:pos x="wd2" y="hd2"/>
                </a:cxn>
              </a:cxnLst>
              <a:rect l="0" t="0" r="r" b="b"/>
              <a:pathLst>
                <a:path w="21598" h="14183" fill="norm" stroke="1" extrusionOk="0">
                  <a:moveTo>
                    <a:pt x="0" y="4034"/>
                  </a:moveTo>
                  <a:cubicBezTo>
                    <a:pt x="732" y="8876"/>
                    <a:pt x="1358" y="8357"/>
                    <a:pt x="2654" y="4034"/>
                  </a:cubicBezTo>
                  <a:cubicBezTo>
                    <a:pt x="3950" y="-289"/>
                    <a:pt x="4146" y="-1022"/>
                    <a:pt x="5091" y="4034"/>
                  </a:cubicBezTo>
                  <a:cubicBezTo>
                    <a:pt x="6037" y="9089"/>
                    <a:pt x="6884" y="-2811"/>
                    <a:pt x="7745" y="4034"/>
                  </a:cubicBezTo>
                  <a:cubicBezTo>
                    <a:pt x="8605" y="10878"/>
                    <a:pt x="9617" y="5743"/>
                    <a:pt x="10830" y="4034"/>
                  </a:cubicBezTo>
                  <a:cubicBezTo>
                    <a:pt x="12043" y="2324"/>
                    <a:pt x="13338" y="-4118"/>
                    <a:pt x="14131" y="4034"/>
                  </a:cubicBezTo>
                  <a:cubicBezTo>
                    <a:pt x="14925" y="12186"/>
                    <a:pt x="15939" y="-3267"/>
                    <a:pt x="17649" y="4034"/>
                  </a:cubicBezTo>
                  <a:cubicBezTo>
                    <a:pt x="19358" y="11334"/>
                    <a:pt x="20447" y="4928"/>
                    <a:pt x="21598" y="4034"/>
                  </a:cubicBezTo>
                  <a:cubicBezTo>
                    <a:pt x="21596" y="5828"/>
                    <a:pt x="21598" y="7462"/>
                    <a:pt x="21598" y="9359"/>
                  </a:cubicBezTo>
                  <a:cubicBezTo>
                    <a:pt x="20449" y="2351"/>
                    <a:pt x="19516" y="7928"/>
                    <a:pt x="18297" y="9359"/>
                  </a:cubicBezTo>
                  <a:cubicBezTo>
                    <a:pt x="17077" y="10789"/>
                    <a:pt x="16308" y="4869"/>
                    <a:pt x="14779" y="9359"/>
                  </a:cubicBezTo>
                  <a:cubicBezTo>
                    <a:pt x="13251" y="13848"/>
                    <a:pt x="12857" y="17482"/>
                    <a:pt x="11262" y="9359"/>
                  </a:cubicBezTo>
                  <a:cubicBezTo>
                    <a:pt x="9667" y="1235"/>
                    <a:pt x="10008" y="12679"/>
                    <a:pt x="8825" y="9359"/>
                  </a:cubicBezTo>
                  <a:cubicBezTo>
                    <a:pt x="7641" y="6038"/>
                    <a:pt x="6839" y="7671"/>
                    <a:pt x="5523" y="9359"/>
                  </a:cubicBezTo>
                  <a:cubicBezTo>
                    <a:pt x="4208" y="11046"/>
                    <a:pt x="3961" y="14401"/>
                    <a:pt x="2654" y="9359"/>
                  </a:cubicBezTo>
                  <a:cubicBezTo>
                    <a:pt x="1347" y="4316"/>
                    <a:pt x="612" y="5277"/>
                    <a:pt x="0" y="9359"/>
                  </a:cubicBezTo>
                  <a:cubicBezTo>
                    <a:pt x="4" y="7178"/>
                    <a:pt x="-2" y="6416"/>
                    <a:pt x="0" y="4034"/>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84" name="Shape"/>
            <p:cNvSpPr/>
            <p:nvPr/>
          </p:nvSpPr>
          <p:spPr>
            <a:xfrm>
              <a:off x="27" y="-2"/>
              <a:ext cx="4243939" cy="46250"/>
            </a:xfrm>
            <a:custGeom>
              <a:avLst/>
              <a:gdLst/>
              <a:ahLst/>
              <a:cxnLst>
                <a:cxn ang="0">
                  <a:pos x="wd2" y="hd2"/>
                </a:cxn>
                <a:cxn ang="5400000">
                  <a:pos x="wd2" y="hd2"/>
                </a:cxn>
                <a:cxn ang="10800000">
                  <a:pos x="wd2" y="hd2"/>
                </a:cxn>
                <a:cxn ang="16200000">
                  <a:pos x="wd2" y="hd2"/>
                </a:cxn>
              </a:cxnLst>
              <a:rect l="0" t="0" r="r" b="b"/>
              <a:pathLst>
                <a:path w="21596" h="14334" fill="norm" stroke="1" extrusionOk="0">
                  <a:moveTo>
                    <a:pt x="0" y="6315"/>
                  </a:moveTo>
                  <a:cubicBezTo>
                    <a:pt x="1086" y="-195"/>
                    <a:pt x="1565" y="700"/>
                    <a:pt x="2437" y="6315"/>
                  </a:cubicBezTo>
                  <a:cubicBezTo>
                    <a:pt x="3310" y="11930"/>
                    <a:pt x="4229" y="-267"/>
                    <a:pt x="4874" y="6315"/>
                  </a:cubicBezTo>
                  <a:cubicBezTo>
                    <a:pt x="5519" y="12897"/>
                    <a:pt x="6624" y="14102"/>
                    <a:pt x="7743" y="6315"/>
                  </a:cubicBezTo>
                  <a:cubicBezTo>
                    <a:pt x="8863" y="-1472"/>
                    <a:pt x="10026" y="-2716"/>
                    <a:pt x="11260" y="6315"/>
                  </a:cubicBezTo>
                  <a:cubicBezTo>
                    <a:pt x="12494" y="15346"/>
                    <a:pt x="13021" y="4829"/>
                    <a:pt x="13913" y="6315"/>
                  </a:cubicBezTo>
                  <a:cubicBezTo>
                    <a:pt x="14805" y="7802"/>
                    <a:pt x="15761" y="2159"/>
                    <a:pt x="16566" y="6315"/>
                  </a:cubicBezTo>
                  <a:cubicBezTo>
                    <a:pt x="17371" y="10471"/>
                    <a:pt x="20253" y="3178"/>
                    <a:pt x="21594" y="6315"/>
                  </a:cubicBezTo>
                  <a:cubicBezTo>
                    <a:pt x="21599" y="9097"/>
                    <a:pt x="21592" y="9216"/>
                    <a:pt x="21594" y="11983"/>
                  </a:cubicBezTo>
                  <a:cubicBezTo>
                    <a:pt x="20654" y="15999"/>
                    <a:pt x="19899" y="7294"/>
                    <a:pt x="18294" y="11983"/>
                  </a:cubicBezTo>
                  <a:cubicBezTo>
                    <a:pt x="16689" y="16673"/>
                    <a:pt x="16894" y="5083"/>
                    <a:pt x="15641" y="11983"/>
                  </a:cubicBezTo>
                  <a:cubicBezTo>
                    <a:pt x="14387" y="18884"/>
                    <a:pt x="14083" y="6893"/>
                    <a:pt x="12988" y="11983"/>
                  </a:cubicBezTo>
                  <a:cubicBezTo>
                    <a:pt x="11893" y="17074"/>
                    <a:pt x="11103" y="12367"/>
                    <a:pt x="9687" y="11983"/>
                  </a:cubicBezTo>
                  <a:cubicBezTo>
                    <a:pt x="8270" y="11599"/>
                    <a:pt x="7927" y="13808"/>
                    <a:pt x="6170" y="11983"/>
                  </a:cubicBezTo>
                  <a:cubicBezTo>
                    <a:pt x="4413" y="10159"/>
                    <a:pt x="4450" y="11159"/>
                    <a:pt x="3733" y="11983"/>
                  </a:cubicBezTo>
                  <a:cubicBezTo>
                    <a:pt x="3016" y="12808"/>
                    <a:pt x="934" y="10888"/>
                    <a:pt x="0" y="11983"/>
                  </a:cubicBezTo>
                  <a:cubicBezTo>
                    <a:pt x="-1" y="10723"/>
                    <a:pt x="3" y="8118"/>
                    <a:pt x="0" y="6315"/>
                  </a:cubicBezTo>
                  <a:close/>
                </a:path>
              </a:pathLst>
            </a:custGeom>
            <a:noFill/>
            <a:ln w="44450" cap="rnd">
              <a:solidFill>
                <a:schemeClr val="accent2"/>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
        <p:nvSpPr>
          <p:cNvPr id="86" name="EDA analysis to develop a basic understanding of…"/>
          <p:cNvSpPr txBox="1"/>
          <p:nvPr>
            <p:ph type="body" sz="half" idx="4294967295"/>
          </p:nvPr>
        </p:nvSpPr>
        <p:spPr>
          <a:xfrm>
            <a:off x="5297761" y="2706622"/>
            <a:ext cx="6251112" cy="3483866"/>
          </a:xfrm>
          <a:prstGeom prst="rect">
            <a:avLst/>
          </a:prstGeom>
        </p:spPr>
        <p:txBody>
          <a:bodyPr lIns="45718" tIns="45718" rIns="45718" bIns="45718"/>
          <a:lstStyle/>
          <a:p>
            <a:pPr marL="228600" indent="-228600">
              <a:spcBef>
                <a:spcPts val="800"/>
              </a:spcBef>
              <a:buSzPct val="100000"/>
              <a:buFont typeface="Arial"/>
              <a:buChar char="•"/>
              <a:defRPr sz="1500">
                <a:solidFill>
                  <a:srgbClr val="000000"/>
                </a:solidFill>
                <a:latin typeface="+mn-lt"/>
                <a:ea typeface="+mn-ea"/>
                <a:cs typeface="+mn-cs"/>
                <a:sym typeface="Helvetica"/>
              </a:defRPr>
            </a:pPr>
            <a:r>
              <a:t>Our project focused on loan defaulters and our report covers the different stages of the project, including data understanding, data preparation, data visualisation and machine learning implementation. </a:t>
            </a:r>
          </a:p>
          <a:p>
            <a:pPr indent="-228600">
              <a:spcBef>
                <a:spcPts val="800"/>
              </a:spcBef>
              <a:buSzPct val="100000"/>
              <a:buFont typeface="Arial"/>
              <a:buChar char="•"/>
              <a:defRPr sz="1500">
                <a:solidFill>
                  <a:srgbClr val="000000"/>
                </a:solidFill>
                <a:latin typeface="+mn-lt"/>
                <a:ea typeface="+mn-ea"/>
                <a:cs typeface="+mn-cs"/>
                <a:sym typeface="Helvetica"/>
              </a:defRPr>
            </a:pPr>
          </a:p>
          <a:p>
            <a:pPr marL="228600" indent="-228600">
              <a:spcBef>
                <a:spcPts val="800"/>
              </a:spcBef>
              <a:buSzPct val="100000"/>
              <a:buFont typeface="Arial"/>
              <a:buChar char="•"/>
              <a:defRPr sz="1500">
                <a:solidFill>
                  <a:srgbClr val="000000"/>
                </a:solidFill>
                <a:latin typeface="+mn-lt"/>
                <a:ea typeface="+mn-ea"/>
                <a:cs typeface="+mn-cs"/>
                <a:sym typeface="Helvetica"/>
              </a:defRPr>
            </a:pPr>
            <a:r>
              <a:t>The goal of the project was to help a finance company to identify which loan applicants are likely to repay their loans and which ones are likely to default. </a:t>
            </a:r>
          </a:p>
          <a:p>
            <a:pPr marL="228600" indent="-228600">
              <a:spcBef>
                <a:spcPts val="800"/>
              </a:spcBef>
              <a:buSzPct val="100000"/>
              <a:buFont typeface="Arial"/>
              <a:buChar char="•"/>
              <a:defRPr sz="1500">
                <a:solidFill>
                  <a:srgbClr val="000000"/>
                </a:solidFill>
                <a:latin typeface="+mn-lt"/>
                <a:ea typeface="+mn-ea"/>
                <a:cs typeface="+mn-cs"/>
                <a:sym typeface="Helvetica"/>
              </a:defRPr>
            </a:pPr>
          </a:p>
          <a:p>
            <a:pPr marL="228600" indent="-228600">
              <a:spcBef>
                <a:spcPts val="800"/>
              </a:spcBef>
              <a:buSzPct val="100000"/>
              <a:buFont typeface="Arial"/>
              <a:buChar char="•"/>
              <a:defRPr sz="1500">
                <a:solidFill>
                  <a:srgbClr val="000000"/>
                </a:solidFill>
                <a:latin typeface="+mn-lt"/>
                <a:ea typeface="+mn-ea"/>
                <a:cs typeface="+mn-cs"/>
                <a:sym typeface="Helvetica"/>
              </a:defRPr>
            </a:pPr>
            <a:r>
              <a:t>Our plan is to apply our skills from data preparation and machine learning to a real-world problem, while also demonstrating our ability to work together and manage a project effectively. </a:t>
            </a:r>
          </a:p>
        </p:txBody>
      </p:sp>
      <p:sp>
        <p:nvSpPr>
          <p:cNvPr id="87" name="Slide Number"/>
          <p:cNvSpPr txBox="1"/>
          <p:nvPr>
            <p:ph type="sldNum" sz="quarter" idx="4294967295"/>
          </p:nvPr>
        </p:nvSpPr>
        <p:spPr>
          <a:xfrm>
            <a:off x="11169738" y="6404292"/>
            <a:ext cx="184060" cy="269239"/>
          </a:xfrm>
          <a:prstGeom prst="rect">
            <a:avLst/>
          </a:prstGeom>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600"/>
              </a:spcBef>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Rectangle 68"/>
          <p:cNvSpPr/>
          <p:nvPr/>
        </p:nvSpPr>
        <p:spPr>
          <a:xfrm>
            <a:off x="-2"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92" name="Title 2"/>
          <p:cNvSpPr txBox="1"/>
          <p:nvPr>
            <p:ph type="title"/>
          </p:nvPr>
        </p:nvSpPr>
        <p:spPr>
          <a:xfrm>
            <a:off x="640080" y="325368"/>
            <a:ext cx="4368602" cy="1956843"/>
          </a:xfrm>
          <a:prstGeom prst="rect">
            <a:avLst/>
          </a:prstGeom>
        </p:spPr>
        <p:txBody>
          <a:bodyPr lIns="45718" tIns="45718" rIns="45718" bIns="45718" anchor="b"/>
          <a:lstStyle>
            <a:lvl1pPr defTabSz="877822">
              <a:defRPr sz="5100">
                <a:latin typeface="+mj-lt"/>
                <a:ea typeface="+mj-ea"/>
                <a:cs typeface="+mj-cs"/>
                <a:sym typeface="Calibri"/>
              </a:defRPr>
            </a:lvl1pPr>
          </a:lstStyle>
          <a:p>
            <a:pPr/>
            <a:r>
              <a:t>Business Understanding</a:t>
            </a:r>
          </a:p>
        </p:txBody>
      </p:sp>
      <p:grpSp>
        <p:nvGrpSpPr>
          <p:cNvPr id="95" name="sketchy line"/>
          <p:cNvGrpSpPr/>
          <p:nvPr/>
        </p:nvGrpSpPr>
        <p:grpSpPr>
          <a:xfrm>
            <a:off x="639739" y="2575165"/>
            <a:ext cx="3475063" cy="45964"/>
            <a:chOff x="-65" y="0"/>
            <a:chExt cx="3475062" cy="45962"/>
          </a:xfrm>
        </p:grpSpPr>
        <p:sp>
          <p:nvSpPr>
            <p:cNvPr id="93" name="Shape"/>
            <p:cNvSpPr/>
            <p:nvPr/>
          </p:nvSpPr>
          <p:spPr>
            <a:xfrm>
              <a:off x="-66" y="1959"/>
              <a:ext cx="3475063" cy="42332"/>
            </a:xfrm>
            <a:custGeom>
              <a:avLst/>
              <a:gdLst/>
              <a:ahLst/>
              <a:cxnLst>
                <a:cxn ang="0">
                  <a:pos x="wd2" y="hd2"/>
                </a:cxn>
                <a:cxn ang="5400000">
                  <a:pos x="wd2" y="hd2"/>
                </a:cxn>
                <a:cxn ang="10800000">
                  <a:pos x="wd2" y="hd2"/>
                </a:cxn>
                <a:cxn ang="16200000">
                  <a:pos x="wd2" y="hd2"/>
                </a:cxn>
              </a:cxnLst>
              <a:rect l="0" t="0" r="r" b="b"/>
              <a:pathLst>
                <a:path w="21597" h="14788" fill="norm" stroke="1" extrusionOk="0">
                  <a:moveTo>
                    <a:pt x="1" y="3447"/>
                  </a:moveTo>
                  <a:cubicBezTo>
                    <a:pt x="1259" y="-1694"/>
                    <a:pt x="2069" y="-570"/>
                    <a:pt x="3889" y="3447"/>
                  </a:cubicBezTo>
                  <a:cubicBezTo>
                    <a:pt x="5708" y="7465"/>
                    <a:pt x="6817" y="5237"/>
                    <a:pt x="8640" y="3447"/>
                  </a:cubicBezTo>
                  <a:cubicBezTo>
                    <a:pt x="10462" y="1657"/>
                    <a:pt x="11412" y="-1457"/>
                    <a:pt x="12311" y="3447"/>
                  </a:cubicBezTo>
                  <a:cubicBezTo>
                    <a:pt x="13210" y="8352"/>
                    <a:pt x="14893" y="931"/>
                    <a:pt x="15982" y="3447"/>
                  </a:cubicBezTo>
                  <a:cubicBezTo>
                    <a:pt x="17071" y="5964"/>
                    <a:pt x="18905" y="-758"/>
                    <a:pt x="21597" y="3447"/>
                  </a:cubicBezTo>
                  <a:cubicBezTo>
                    <a:pt x="21596" y="4986"/>
                    <a:pt x="21596" y="6935"/>
                    <a:pt x="21597" y="9836"/>
                  </a:cubicBezTo>
                  <a:cubicBezTo>
                    <a:pt x="20666" y="11090"/>
                    <a:pt x="19497" y="7845"/>
                    <a:pt x="17494" y="9836"/>
                  </a:cubicBezTo>
                  <a:cubicBezTo>
                    <a:pt x="15491" y="11828"/>
                    <a:pt x="14261" y="19906"/>
                    <a:pt x="13391" y="9836"/>
                  </a:cubicBezTo>
                  <a:cubicBezTo>
                    <a:pt x="12520" y="-233"/>
                    <a:pt x="11315" y="15292"/>
                    <a:pt x="9287" y="9836"/>
                  </a:cubicBezTo>
                  <a:cubicBezTo>
                    <a:pt x="7260" y="4381"/>
                    <a:pt x="5896" y="8642"/>
                    <a:pt x="4536" y="9836"/>
                  </a:cubicBezTo>
                  <a:cubicBezTo>
                    <a:pt x="3177" y="11031"/>
                    <a:pt x="1642" y="11956"/>
                    <a:pt x="1" y="9836"/>
                  </a:cubicBezTo>
                  <a:cubicBezTo>
                    <a:pt x="3" y="8439"/>
                    <a:pt x="-3" y="4756"/>
                    <a:pt x="1" y="3447"/>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94" name="Shape"/>
            <p:cNvSpPr/>
            <p:nvPr/>
          </p:nvSpPr>
          <p:spPr>
            <a:xfrm>
              <a:off x="274" y="-1"/>
              <a:ext cx="3474723" cy="45964"/>
            </a:xfrm>
            <a:custGeom>
              <a:avLst/>
              <a:gdLst/>
              <a:ahLst/>
              <a:cxnLst>
                <a:cxn ang="0">
                  <a:pos x="wd2" y="hd2"/>
                </a:cxn>
                <a:cxn ang="5400000">
                  <a:pos x="wd2" y="hd2"/>
                </a:cxn>
                <a:cxn ang="10800000">
                  <a:pos x="wd2" y="hd2"/>
                </a:cxn>
                <a:cxn ang="16200000">
                  <a:pos x="wd2" y="hd2"/>
                </a:cxn>
              </a:cxnLst>
              <a:rect l="0" t="0" r="r" b="b"/>
              <a:pathLst>
                <a:path w="21600" h="13865" fill="norm" stroke="1" extrusionOk="0">
                  <a:moveTo>
                    <a:pt x="0" y="3568"/>
                  </a:moveTo>
                  <a:cubicBezTo>
                    <a:pt x="1395" y="-820"/>
                    <a:pt x="3080" y="11574"/>
                    <a:pt x="4320" y="3568"/>
                  </a:cubicBezTo>
                  <a:cubicBezTo>
                    <a:pt x="5560" y="-4438"/>
                    <a:pt x="7025" y="11023"/>
                    <a:pt x="8424" y="3568"/>
                  </a:cubicBezTo>
                  <a:cubicBezTo>
                    <a:pt x="9823" y="-3887"/>
                    <a:pt x="11314" y="11621"/>
                    <a:pt x="12528" y="3568"/>
                  </a:cubicBezTo>
                  <a:cubicBezTo>
                    <a:pt x="13742" y="-4485"/>
                    <a:pt x="14932" y="3618"/>
                    <a:pt x="17280" y="3568"/>
                  </a:cubicBezTo>
                  <a:cubicBezTo>
                    <a:pt x="19628" y="3518"/>
                    <a:pt x="20432" y="-1129"/>
                    <a:pt x="21600" y="3568"/>
                  </a:cubicBezTo>
                  <a:cubicBezTo>
                    <a:pt x="21597" y="5846"/>
                    <a:pt x="21597" y="6531"/>
                    <a:pt x="21600" y="9085"/>
                  </a:cubicBezTo>
                  <a:cubicBezTo>
                    <a:pt x="20103" y="12571"/>
                    <a:pt x="18308" y="1982"/>
                    <a:pt x="17280" y="9085"/>
                  </a:cubicBezTo>
                  <a:cubicBezTo>
                    <a:pt x="16252" y="16187"/>
                    <a:pt x="14545" y="10418"/>
                    <a:pt x="13608" y="9085"/>
                  </a:cubicBezTo>
                  <a:cubicBezTo>
                    <a:pt x="12671" y="7751"/>
                    <a:pt x="11298" y="2075"/>
                    <a:pt x="9504" y="9085"/>
                  </a:cubicBezTo>
                  <a:cubicBezTo>
                    <a:pt x="7710" y="16094"/>
                    <a:pt x="6480" y="14789"/>
                    <a:pt x="5400" y="9085"/>
                  </a:cubicBezTo>
                  <a:cubicBezTo>
                    <a:pt x="4320" y="3380"/>
                    <a:pt x="1450" y="17115"/>
                    <a:pt x="0" y="9085"/>
                  </a:cubicBezTo>
                  <a:cubicBezTo>
                    <a:pt x="0" y="7096"/>
                    <a:pt x="0" y="4701"/>
                    <a:pt x="0" y="3568"/>
                  </a:cubicBezTo>
                  <a:close/>
                </a:path>
              </a:pathLst>
            </a:custGeom>
            <a:noFill/>
            <a:ln w="44450" cap="rnd">
              <a:solidFill>
                <a:schemeClr val="accent2"/>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
        <p:nvSpPr>
          <p:cNvPr id="96" name="Text Placeholder 3"/>
          <p:cNvSpPr txBox="1"/>
          <p:nvPr>
            <p:ph type="body" sz="quarter" idx="1"/>
          </p:nvPr>
        </p:nvSpPr>
        <p:spPr>
          <a:xfrm>
            <a:off x="640080" y="2872899"/>
            <a:ext cx="4243590" cy="3320668"/>
          </a:xfrm>
          <a:prstGeom prst="rect">
            <a:avLst/>
          </a:prstGeom>
        </p:spPr>
        <p:txBody>
          <a:bodyPr lIns="45718" tIns="45718" rIns="45718" bIns="45718"/>
          <a:lstStyle/>
          <a:p>
            <a:pPr lvl="2" marL="1005838" indent="-228600">
              <a:defRPr sz="1500">
                <a:latin typeface="+mn-lt"/>
                <a:ea typeface="+mn-ea"/>
                <a:cs typeface="+mn-cs"/>
                <a:sym typeface="Helvetica"/>
              </a:defRPr>
            </a:pPr>
            <a:r>
              <a:t>Clients have trouble deciding which applicants are likely to repay their loans</a:t>
            </a:r>
          </a:p>
          <a:p>
            <a:pPr lvl="2" marL="1005838" indent="-228600">
              <a:defRPr sz="1500">
                <a:latin typeface="+mn-lt"/>
                <a:ea typeface="+mn-ea"/>
                <a:cs typeface="+mn-cs"/>
                <a:sym typeface="Helvetica"/>
              </a:defRPr>
            </a:pPr>
            <a:r>
              <a:t>When they receive loan applications, they face two risks: not approving loan for someone who is likely to repay it, or approving a loan for someone who is likely to default it</a:t>
            </a:r>
          </a:p>
          <a:p>
            <a:pPr lvl="2" marL="1005838" indent="-228600">
              <a:defRPr sz="1500">
                <a:latin typeface="+mn-lt"/>
                <a:ea typeface="+mn-ea"/>
                <a:cs typeface="+mn-cs"/>
                <a:sym typeface="Helvetica"/>
              </a:defRPr>
            </a:pPr>
            <a:r>
              <a:t>By identifying patterns in data, we aim to help the company better assess the risk of loan default and make more informed decisions about loan approvals.</a:t>
            </a:r>
          </a:p>
        </p:txBody>
      </p:sp>
      <p:pic>
        <p:nvPicPr>
          <p:cNvPr id="97" name="Picture 37" descr="Picture 37"/>
          <p:cNvPicPr>
            <a:picLocks noChangeAspect="1"/>
          </p:cNvPicPr>
          <p:nvPr/>
        </p:nvPicPr>
        <p:blipFill>
          <a:blip r:embed="rId3">
            <a:extLst/>
          </a:blip>
          <a:srcRect l="16524" t="0" r="16524" b="0"/>
          <a:stretch>
            <a:fillRect/>
          </a:stretch>
        </p:blipFill>
        <p:spPr>
          <a:xfrm>
            <a:off x="5311665" y="9"/>
            <a:ext cx="6878615" cy="6857923"/>
          </a:xfrm>
          <a:custGeom>
            <a:avLst/>
            <a:gdLst/>
            <a:ahLst/>
            <a:cxnLst>
              <a:cxn ang="0">
                <a:pos x="wd2" y="hd2"/>
              </a:cxn>
              <a:cxn ang="5400000">
                <a:pos x="wd2" y="hd2"/>
              </a:cxn>
              <a:cxn ang="10800000">
                <a:pos x="wd2" y="hd2"/>
              </a:cxn>
              <a:cxn ang="16200000">
                <a:pos x="wd2" y="hd2"/>
              </a:cxn>
            </a:cxnLst>
            <a:rect l="0" t="0" r="r" b="b"/>
            <a:pathLst>
              <a:path w="21555" h="21600" fill="norm" stroke="1" extrusionOk="0">
                <a:moveTo>
                  <a:pt x="3456" y="0"/>
                </a:moveTo>
                <a:lnTo>
                  <a:pt x="3120" y="619"/>
                </a:lnTo>
                <a:cubicBezTo>
                  <a:pt x="2508" y="1805"/>
                  <a:pt x="1994" y="3043"/>
                  <a:pt x="1554" y="4319"/>
                </a:cubicBezTo>
                <a:cubicBezTo>
                  <a:pt x="870" y="6322"/>
                  <a:pt x="398" y="8392"/>
                  <a:pt x="146" y="10492"/>
                </a:cubicBezTo>
                <a:cubicBezTo>
                  <a:pt x="13" y="11568"/>
                  <a:pt x="-45" y="12642"/>
                  <a:pt x="38" y="13724"/>
                </a:cubicBezTo>
                <a:cubicBezTo>
                  <a:pt x="137" y="14988"/>
                  <a:pt x="285" y="16246"/>
                  <a:pt x="537" y="17490"/>
                </a:cubicBezTo>
                <a:cubicBezTo>
                  <a:pt x="815" y="18863"/>
                  <a:pt x="1193" y="20203"/>
                  <a:pt x="1691" y="21506"/>
                </a:cubicBezTo>
                <a:lnTo>
                  <a:pt x="1729" y="21600"/>
                </a:lnTo>
                <a:lnTo>
                  <a:pt x="1895" y="21600"/>
                </a:lnTo>
                <a:lnTo>
                  <a:pt x="1874" y="21549"/>
                </a:lnTo>
                <a:cubicBezTo>
                  <a:pt x="1598" y="20832"/>
                  <a:pt x="1357" y="20096"/>
                  <a:pt x="1146" y="19348"/>
                </a:cubicBezTo>
                <a:cubicBezTo>
                  <a:pt x="963" y="18694"/>
                  <a:pt x="827" y="18027"/>
                  <a:pt x="670" y="17366"/>
                </a:cubicBezTo>
                <a:cubicBezTo>
                  <a:pt x="666" y="17331"/>
                  <a:pt x="665" y="17297"/>
                  <a:pt x="665" y="17261"/>
                </a:cubicBezTo>
                <a:cubicBezTo>
                  <a:pt x="780" y="17662"/>
                  <a:pt x="870" y="18015"/>
                  <a:pt x="979" y="18364"/>
                </a:cubicBezTo>
                <a:cubicBezTo>
                  <a:pt x="1262" y="19271"/>
                  <a:pt x="1588" y="20153"/>
                  <a:pt x="1959" y="21010"/>
                </a:cubicBezTo>
                <a:lnTo>
                  <a:pt x="2236" y="21600"/>
                </a:lnTo>
                <a:lnTo>
                  <a:pt x="21555" y="21600"/>
                </a:lnTo>
                <a:lnTo>
                  <a:pt x="21555" y="0"/>
                </a:lnTo>
                <a:lnTo>
                  <a:pt x="3846" y="0"/>
                </a:lnTo>
                <a:lnTo>
                  <a:pt x="3545" y="469"/>
                </a:lnTo>
                <a:cubicBezTo>
                  <a:pt x="3133" y="1151"/>
                  <a:pt x="2757" y="1858"/>
                  <a:pt x="2415" y="2582"/>
                </a:cubicBezTo>
                <a:cubicBezTo>
                  <a:pt x="2398" y="2625"/>
                  <a:pt x="2371" y="2663"/>
                  <a:pt x="2335" y="2691"/>
                </a:cubicBezTo>
                <a:cubicBezTo>
                  <a:pt x="2381" y="2582"/>
                  <a:pt x="2427" y="2472"/>
                  <a:pt x="2473" y="2362"/>
                </a:cubicBezTo>
                <a:cubicBezTo>
                  <a:pt x="2665" y="1918"/>
                  <a:pt x="2866" y="1478"/>
                  <a:pt x="3080" y="1045"/>
                </a:cubicBezTo>
                <a:lnTo>
                  <a:pt x="3637" y="0"/>
                </a:lnTo>
                <a:lnTo>
                  <a:pt x="3456" y="0"/>
                </a:lnTo>
                <a:close/>
              </a:path>
            </a:pathLst>
          </a:cu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Rectangle 12"/>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grpSp>
        <p:nvGrpSpPr>
          <p:cNvPr id="104" name="Group 14"/>
          <p:cNvGrpSpPr/>
          <p:nvPr/>
        </p:nvGrpSpPr>
        <p:grpSpPr>
          <a:xfrm>
            <a:off x="0" y="0"/>
            <a:ext cx="12192000" cy="6858000"/>
            <a:chOff x="0" y="0"/>
            <a:chExt cx="12192000" cy="6858000"/>
          </a:xfrm>
        </p:grpSpPr>
        <p:sp>
          <p:nvSpPr>
            <p:cNvPr id="102" name="Rectangle 15"/>
            <p:cNvSpPr/>
            <p:nvPr/>
          </p:nvSpPr>
          <p:spPr>
            <a:xfrm>
              <a:off x="0" y="0"/>
              <a:ext cx="12192000" cy="6858000"/>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03" name="Rectangle 16"/>
            <p:cNvSpPr/>
            <p:nvPr/>
          </p:nvSpPr>
          <p:spPr>
            <a:xfrm>
              <a:off x="0" y="0"/>
              <a:ext cx="12192000" cy="6858000"/>
            </a:xfrm>
            <a:prstGeom prst="rect">
              <a:avLst/>
            </a:prstGeom>
            <a:solidFill>
              <a:srgbClr val="BF9000">
                <a:alpha val="7000"/>
              </a:srgbClr>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
        <p:nvSpPr>
          <p:cNvPr id="105" name="Title 1"/>
          <p:cNvSpPr txBox="1"/>
          <p:nvPr>
            <p:ph type="title"/>
          </p:nvPr>
        </p:nvSpPr>
        <p:spPr>
          <a:xfrm>
            <a:off x="550861" y="365125"/>
            <a:ext cx="11090278" cy="1325563"/>
          </a:xfrm>
          <a:prstGeom prst="rect">
            <a:avLst/>
          </a:prstGeom>
        </p:spPr>
        <p:txBody>
          <a:bodyPr lIns="45718" tIns="45718" rIns="45718" bIns="45718" anchor="ctr"/>
          <a:lstStyle>
            <a:lvl1pPr algn="ctr">
              <a:defRPr b="1" sz="4000">
                <a:latin typeface="+mj-lt"/>
                <a:ea typeface="+mj-ea"/>
                <a:cs typeface="+mj-cs"/>
                <a:sym typeface="Calibri"/>
              </a:defRPr>
            </a:lvl1pPr>
          </a:lstStyle>
          <a:p>
            <a:pPr/>
            <a:r>
              <a:t>Technologies used</a:t>
            </a:r>
          </a:p>
        </p:txBody>
      </p:sp>
      <p:sp>
        <p:nvSpPr>
          <p:cNvPr id="106" name="Text Placeholder 6"/>
          <p:cNvSpPr txBox="1"/>
          <p:nvPr>
            <p:ph type="body" sz="half" idx="1"/>
          </p:nvPr>
        </p:nvSpPr>
        <p:spPr>
          <a:xfrm>
            <a:off x="5069966" y="2183445"/>
            <a:ext cx="6571174" cy="3944970"/>
          </a:xfrm>
          <a:prstGeom prst="rect">
            <a:avLst/>
          </a:prstGeom>
        </p:spPr>
        <p:txBody>
          <a:bodyPr/>
          <a:lstStyle/>
          <a:p>
            <a:pPr marL="0" indent="0" algn="ctr" defTabSz="833567">
              <a:buSzTx/>
              <a:buNone/>
              <a:defRPr b="1" sz="2700">
                <a:latin typeface="+mn-lt"/>
                <a:ea typeface="+mn-ea"/>
                <a:cs typeface="+mn-cs"/>
                <a:sym typeface="Helvetica"/>
              </a:defRPr>
            </a:pPr>
            <a:r>
              <a:t>Machine </a:t>
            </a:r>
            <a:r>
              <a:rPr sz="2800"/>
              <a:t>Learning</a:t>
            </a:r>
            <a:r>
              <a:t> Models</a:t>
            </a:r>
          </a:p>
          <a:p>
            <a:pPr marL="0" indent="0" algn="ctr" defTabSz="833567">
              <a:buSzTx/>
              <a:buNone/>
              <a:defRPr b="1" sz="2700">
                <a:latin typeface="+mn-lt"/>
                <a:ea typeface="+mn-ea"/>
                <a:cs typeface="+mn-cs"/>
                <a:sym typeface="Helvetica"/>
              </a:defRPr>
            </a:pPr>
          </a:p>
          <a:p>
            <a:pPr marL="302895" indent="-302895" defTabSz="969263">
              <a:spcBef>
                <a:spcPts val="600"/>
              </a:spcBef>
              <a:defRPr sz="2400">
                <a:latin typeface="+mn-lt"/>
                <a:ea typeface="+mn-ea"/>
                <a:cs typeface="+mn-cs"/>
                <a:sym typeface="Helvetica"/>
              </a:defRPr>
            </a:pPr>
            <a:r>
              <a:t>Decision Tree</a:t>
            </a:r>
          </a:p>
          <a:p>
            <a:pPr marL="302895" indent="-302895" defTabSz="969263">
              <a:spcBef>
                <a:spcPts val="600"/>
              </a:spcBef>
              <a:defRPr sz="2400">
                <a:latin typeface="+mn-lt"/>
                <a:ea typeface="+mn-ea"/>
                <a:cs typeface="+mn-cs"/>
                <a:sym typeface="Helvetica"/>
              </a:defRPr>
            </a:pPr>
            <a:r>
              <a:t>Logistic Regression</a:t>
            </a:r>
          </a:p>
          <a:p>
            <a:pPr marL="302895" indent="-302895" defTabSz="969263">
              <a:spcBef>
                <a:spcPts val="600"/>
              </a:spcBef>
              <a:defRPr sz="2400">
                <a:latin typeface="+mn-lt"/>
                <a:ea typeface="+mn-ea"/>
                <a:cs typeface="+mn-cs"/>
                <a:sym typeface="Helvetica"/>
              </a:defRPr>
            </a:pPr>
            <a:r>
              <a:t>Random Forrest</a:t>
            </a:r>
          </a:p>
          <a:p>
            <a:pPr marL="302895" indent="-302895" defTabSz="969263">
              <a:spcBef>
                <a:spcPts val="600"/>
              </a:spcBef>
              <a:defRPr sz="2400">
                <a:latin typeface="+mn-lt"/>
                <a:ea typeface="+mn-ea"/>
                <a:cs typeface="+mn-cs"/>
                <a:sym typeface="Helvetica"/>
              </a:defRPr>
            </a:pPr>
            <a:r>
              <a:t>Random Forrest Classifier</a:t>
            </a:r>
          </a:p>
          <a:p>
            <a:pPr marL="302895" indent="-302895" defTabSz="969263">
              <a:spcBef>
                <a:spcPts val="600"/>
              </a:spcBef>
              <a:defRPr sz="2400">
                <a:latin typeface="+mn-lt"/>
                <a:ea typeface="+mn-ea"/>
                <a:cs typeface="+mn-cs"/>
                <a:sym typeface="Helvetica"/>
              </a:defRPr>
            </a:pPr>
            <a:r>
              <a:t>KNN Classification</a:t>
            </a:r>
          </a:p>
        </p:txBody>
      </p:sp>
      <p:sp>
        <p:nvSpPr>
          <p:cNvPr id="107" name="Text Placeholder 7"/>
          <p:cNvSpPr/>
          <p:nvPr>
            <p:ph type="body" idx="21"/>
          </p:nvPr>
        </p:nvSpPr>
        <p:spPr>
          <a:xfrm>
            <a:off x="547688" y="2183446"/>
            <a:ext cx="4186419" cy="4057972"/>
          </a:xfrm>
          <a:prstGeom prst="rect">
            <a:avLst/>
          </a:prstGeom>
          <a:extLst>
            <a:ext uri="{C572A759-6A51-4108-AA02-DFA0A04FC94B}">
              <ma14:wrappingTextBoxFlag xmlns:ma14="http://schemas.microsoft.com/office/mac/drawingml/2011/main" val="1"/>
            </a:ext>
          </a:extLst>
        </p:spPr>
        <p:txBody>
          <a:bodyPr/>
          <a:lstStyle/>
          <a:p>
            <a:pPr algn="ctr" defTabSz="833567">
              <a:spcBef>
                <a:spcPts val="900"/>
              </a:spcBef>
              <a:defRPr b="1" sz="2800">
                <a:solidFill>
                  <a:srgbClr val="000000"/>
                </a:solidFill>
                <a:latin typeface="+mn-lt"/>
                <a:ea typeface="+mn-ea"/>
                <a:cs typeface="+mn-cs"/>
                <a:sym typeface="Helvetica"/>
              </a:defRPr>
            </a:pPr>
            <a:r>
              <a:t>Libraries</a:t>
            </a:r>
          </a:p>
          <a:p>
            <a:pPr algn="ctr" defTabSz="833567">
              <a:spcBef>
                <a:spcPts val="900"/>
              </a:spcBef>
              <a:defRPr b="1" sz="1800">
                <a:solidFill>
                  <a:srgbClr val="000000"/>
                </a:solidFill>
                <a:latin typeface="+mn-lt"/>
                <a:ea typeface="+mn-ea"/>
                <a:cs typeface="+mn-cs"/>
                <a:sym typeface="Helvetica"/>
              </a:defRPr>
            </a:pPr>
          </a:p>
          <a:p>
            <a:pPr defTabSz="833567">
              <a:spcBef>
                <a:spcPts val="900"/>
              </a:spcBef>
              <a:defRPr sz="2000">
                <a:solidFill>
                  <a:srgbClr val="000000"/>
                </a:solidFill>
                <a:latin typeface="+mn-lt"/>
                <a:ea typeface="+mn-ea"/>
                <a:cs typeface="+mn-cs"/>
                <a:sym typeface="Helvetica"/>
              </a:defRPr>
            </a:pPr>
            <a:r>
              <a:t>During the assignment execution, we were using multiple libraries:</a:t>
            </a:r>
          </a:p>
          <a:p>
            <a:pPr marL="208392" indent="-208392" defTabSz="833567">
              <a:spcBef>
                <a:spcPts val="900"/>
              </a:spcBef>
              <a:buSzPct val="100000"/>
              <a:buFont typeface="Arial"/>
              <a:buChar char="•"/>
              <a:defRPr sz="2000">
                <a:solidFill>
                  <a:srgbClr val="000000"/>
                </a:solidFill>
                <a:latin typeface="+mn-lt"/>
                <a:ea typeface="+mn-ea"/>
                <a:cs typeface="+mn-cs"/>
                <a:sym typeface="Helvetica"/>
              </a:defRPr>
            </a:pPr>
            <a:r>
              <a:t>Pandas</a:t>
            </a:r>
          </a:p>
          <a:p>
            <a:pPr marL="208392" indent="-208392" defTabSz="833567">
              <a:spcBef>
                <a:spcPts val="900"/>
              </a:spcBef>
              <a:buSzPct val="100000"/>
              <a:buFont typeface="Arial"/>
              <a:buChar char="•"/>
              <a:defRPr sz="2000">
                <a:solidFill>
                  <a:srgbClr val="000000"/>
                </a:solidFill>
                <a:latin typeface="+mn-lt"/>
                <a:ea typeface="+mn-ea"/>
                <a:cs typeface="+mn-cs"/>
                <a:sym typeface="Helvetica"/>
              </a:defRPr>
            </a:pPr>
            <a:r>
              <a:t>sklearn.decomposition</a:t>
            </a:r>
          </a:p>
          <a:p>
            <a:pPr marL="208392" indent="-208392" defTabSz="833567">
              <a:spcBef>
                <a:spcPts val="900"/>
              </a:spcBef>
              <a:buSzPct val="100000"/>
              <a:buFont typeface="Arial"/>
              <a:buChar char="•"/>
              <a:defRPr sz="2000">
                <a:solidFill>
                  <a:srgbClr val="000000"/>
                </a:solidFill>
                <a:latin typeface="+mn-lt"/>
                <a:ea typeface="+mn-ea"/>
                <a:cs typeface="+mn-cs"/>
                <a:sym typeface="Helvetica"/>
              </a:defRPr>
            </a:pPr>
            <a:r>
              <a:t>Numpy</a:t>
            </a:r>
          </a:p>
          <a:p>
            <a:pPr marL="208392" indent="-208392" defTabSz="833567">
              <a:spcBef>
                <a:spcPts val="900"/>
              </a:spcBef>
              <a:buSzPct val="100000"/>
              <a:buFont typeface="Arial"/>
              <a:buChar char="•"/>
              <a:defRPr sz="2000">
                <a:solidFill>
                  <a:srgbClr val="000000"/>
                </a:solidFill>
                <a:latin typeface="+mn-lt"/>
                <a:ea typeface="+mn-ea"/>
                <a:cs typeface="+mn-cs"/>
                <a:sym typeface="Helvetica"/>
              </a:defRPr>
            </a:pPr>
            <a:r>
              <a:t>Seaborn</a:t>
            </a:r>
          </a:p>
          <a:p>
            <a:pPr marL="208392" indent="-208392" defTabSz="833567">
              <a:spcBef>
                <a:spcPts val="900"/>
              </a:spcBef>
              <a:buSzPct val="100000"/>
              <a:buFont typeface="Arial"/>
              <a:buChar char="•"/>
              <a:defRPr sz="2000">
                <a:solidFill>
                  <a:srgbClr val="000000"/>
                </a:solidFill>
                <a:latin typeface="+mn-lt"/>
                <a:ea typeface="+mn-ea"/>
                <a:cs typeface="+mn-cs"/>
                <a:sym typeface="Helvetica"/>
              </a:defRPr>
            </a:pPr>
            <a:r>
              <a:t>Matplotlib etc.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640078" y="329184"/>
            <a:ext cx="6894580" cy="675486"/>
          </a:xfrm>
          <a:prstGeom prst="rect">
            <a:avLst/>
          </a:prstGeom>
        </p:spPr>
        <p:txBody>
          <a:bodyPr lIns="45718" tIns="45718" rIns="45718" bIns="45718" anchor="b"/>
          <a:lstStyle>
            <a:lvl1pPr defTabSz="667512">
              <a:defRPr sz="3900">
                <a:latin typeface="+mj-lt"/>
                <a:ea typeface="+mj-ea"/>
                <a:cs typeface="+mj-cs"/>
                <a:sym typeface="Calibri"/>
              </a:defRPr>
            </a:lvl1pPr>
          </a:lstStyle>
          <a:p>
            <a:pPr/>
            <a:r>
              <a:t>Data Understanding</a:t>
            </a:r>
          </a:p>
        </p:txBody>
      </p:sp>
      <p:grpSp>
        <p:nvGrpSpPr>
          <p:cNvPr id="112" name="sketch line"/>
          <p:cNvGrpSpPr/>
          <p:nvPr/>
        </p:nvGrpSpPr>
        <p:grpSpPr>
          <a:xfrm>
            <a:off x="924641" y="977238"/>
            <a:ext cx="4244049" cy="55237"/>
            <a:chOff x="-82" y="-1"/>
            <a:chExt cx="4244047" cy="55235"/>
          </a:xfrm>
        </p:grpSpPr>
        <p:sp>
          <p:nvSpPr>
            <p:cNvPr id="110" name="Shape"/>
            <p:cNvSpPr/>
            <p:nvPr/>
          </p:nvSpPr>
          <p:spPr>
            <a:xfrm>
              <a:off x="-83" y="6523"/>
              <a:ext cx="4243779" cy="48712"/>
            </a:xfrm>
            <a:custGeom>
              <a:avLst/>
              <a:gdLst/>
              <a:ahLst/>
              <a:cxnLst>
                <a:cxn ang="0">
                  <a:pos x="wd2" y="hd2"/>
                </a:cxn>
                <a:cxn ang="5400000">
                  <a:pos x="wd2" y="hd2"/>
                </a:cxn>
                <a:cxn ang="10800000">
                  <a:pos x="wd2" y="hd2"/>
                </a:cxn>
                <a:cxn ang="16200000">
                  <a:pos x="wd2" y="hd2"/>
                </a:cxn>
              </a:cxnLst>
              <a:rect l="0" t="0" r="r" b="b"/>
              <a:pathLst>
                <a:path w="21598" h="14183" fill="norm" stroke="1" extrusionOk="0">
                  <a:moveTo>
                    <a:pt x="0" y="4034"/>
                  </a:moveTo>
                  <a:cubicBezTo>
                    <a:pt x="732" y="8876"/>
                    <a:pt x="1358" y="8357"/>
                    <a:pt x="2654" y="4034"/>
                  </a:cubicBezTo>
                  <a:cubicBezTo>
                    <a:pt x="3950" y="-289"/>
                    <a:pt x="4146" y="-1022"/>
                    <a:pt x="5091" y="4034"/>
                  </a:cubicBezTo>
                  <a:cubicBezTo>
                    <a:pt x="6037" y="9089"/>
                    <a:pt x="6884" y="-2811"/>
                    <a:pt x="7745" y="4034"/>
                  </a:cubicBezTo>
                  <a:cubicBezTo>
                    <a:pt x="8605" y="10878"/>
                    <a:pt x="9617" y="5743"/>
                    <a:pt x="10830" y="4034"/>
                  </a:cubicBezTo>
                  <a:cubicBezTo>
                    <a:pt x="12043" y="2324"/>
                    <a:pt x="13338" y="-4118"/>
                    <a:pt x="14131" y="4034"/>
                  </a:cubicBezTo>
                  <a:cubicBezTo>
                    <a:pt x="14925" y="12186"/>
                    <a:pt x="15939" y="-3267"/>
                    <a:pt x="17649" y="4034"/>
                  </a:cubicBezTo>
                  <a:cubicBezTo>
                    <a:pt x="19358" y="11334"/>
                    <a:pt x="20447" y="4928"/>
                    <a:pt x="21598" y="4034"/>
                  </a:cubicBezTo>
                  <a:cubicBezTo>
                    <a:pt x="21596" y="5828"/>
                    <a:pt x="21598" y="7462"/>
                    <a:pt x="21598" y="9359"/>
                  </a:cubicBezTo>
                  <a:cubicBezTo>
                    <a:pt x="20449" y="2351"/>
                    <a:pt x="19516" y="7928"/>
                    <a:pt x="18297" y="9359"/>
                  </a:cubicBezTo>
                  <a:cubicBezTo>
                    <a:pt x="17077" y="10789"/>
                    <a:pt x="16308" y="4869"/>
                    <a:pt x="14779" y="9359"/>
                  </a:cubicBezTo>
                  <a:cubicBezTo>
                    <a:pt x="13251" y="13848"/>
                    <a:pt x="12857" y="17482"/>
                    <a:pt x="11262" y="9359"/>
                  </a:cubicBezTo>
                  <a:cubicBezTo>
                    <a:pt x="9667" y="1235"/>
                    <a:pt x="10008" y="12679"/>
                    <a:pt x="8825" y="9359"/>
                  </a:cubicBezTo>
                  <a:cubicBezTo>
                    <a:pt x="7641" y="6038"/>
                    <a:pt x="6839" y="7671"/>
                    <a:pt x="5523" y="9359"/>
                  </a:cubicBezTo>
                  <a:cubicBezTo>
                    <a:pt x="4208" y="11046"/>
                    <a:pt x="3961" y="14401"/>
                    <a:pt x="2654" y="9359"/>
                  </a:cubicBezTo>
                  <a:cubicBezTo>
                    <a:pt x="1347" y="4316"/>
                    <a:pt x="612" y="5277"/>
                    <a:pt x="0" y="9359"/>
                  </a:cubicBezTo>
                  <a:cubicBezTo>
                    <a:pt x="4" y="7178"/>
                    <a:pt x="-2" y="6416"/>
                    <a:pt x="0" y="4034"/>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11" name="Shape"/>
            <p:cNvSpPr/>
            <p:nvPr/>
          </p:nvSpPr>
          <p:spPr>
            <a:xfrm>
              <a:off x="27" y="-2"/>
              <a:ext cx="4243939" cy="46250"/>
            </a:xfrm>
            <a:custGeom>
              <a:avLst/>
              <a:gdLst/>
              <a:ahLst/>
              <a:cxnLst>
                <a:cxn ang="0">
                  <a:pos x="wd2" y="hd2"/>
                </a:cxn>
                <a:cxn ang="5400000">
                  <a:pos x="wd2" y="hd2"/>
                </a:cxn>
                <a:cxn ang="10800000">
                  <a:pos x="wd2" y="hd2"/>
                </a:cxn>
                <a:cxn ang="16200000">
                  <a:pos x="wd2" y="hd2"/>
                </a:cxn>
              </a:cxnLst>
              <a:rect l="0" t="0" r="r" b="b"/>
              <a:pathLst>
                <a:path w="21596" h="14334" fill="norm" stroke="1" extrusionOk="0">
                  <a:moveTo>
                    <a:pt x="0" y="6315"/>
                  </a:moveTo>
                  <a:cubicBezTo>
                    <a:pt x="1086" y="-195"/>
                    <a:pt x="1565" y="700"/>
                    <a:pt x="2437" y="6315"/>
                  </a:cubicBezTo>
                  <a:cubicBezTo>
                    <a:pt x="3310" y="11930"/>
                    <a:pt x="4229" y="-267"/>
                    <a:pt x="4874" y="6315"/>
                  </a:cubicBezTo>
                  <a:cubicBezTo>
                    <a:pt x="5519" y="12897"/>
                    <a:pt x="6624" y="14102"/>
                    <a:pt x="7743" y="6315"/>
                  </a:cubicBezTo>
                  <a:cubicBezTo>
                    <a:pt x="8863" y="-1472"/>
                    <a:pt x="10026" y="-2716"/>
                    <a:pt x="11260" y="6315"/>
                  </a:cubicBezTo>
                  <a:cubicBezTo>
                    <a:pt x="12494" y="15346"/>
                    <a:pt x="13021" y="4829"/>
                    <a:pt x="13913" y="6315"/>
                  </a:cubicBezTo>
                  <a:cubicBezTo>
                    <a:pt x="14805" y="7802"/>
                    <a:pt x="15761" y="2159"/>
                    <a:pt x="16566" y="6315"/>
                  </a:cubicBezTo>
                  <a:cubicBezTo>
                    <a:pt x="17371" y="10471"/>
                    <a:pt x="20253" y="3178"/>
                    <a:pt x="21594" y="6315"/>
                  </a:cubicBezTo>
                  <a:cubicBezTo>
                    <a:pt x="21599" y="9097"/>
                    <a:pt x="21592" y="9216"/>
                    <a:pt x="21594" y="11983"/>
                  </a:cubicBezTo>
                  <a:cubicBezTo>
                    <a:pt x="20654" y="15999"/>
                    <a:pt x="19899" y="7294"/>
                    <a:pt x="18294" y="11983"/>
                  </a:cubicBezTo>
                  <a:cubicBezTo>
                    <a:pt x="16689" y="16673"/>
                    <a:pt x="16894" y="5083"/>
                    <a:pt x="15641" y="11983"/>
                  </a:cubicBezTo>
                  <a:cubicBezTo>
                    <a:pt x="14387" y="18884"/>
                    <a:pt x="14083" y="6893"/>
                    <a:pt x="12988" y="11983"/>
                  </a:cubicBezTo>
                  <a:cubicBezTo>
                    <a:pt x="11893" y="17074"/>
                    <a:pt x="11103" y="12367"/>
                    <a:pt x="9687" y="11983"/>
                  </a:cubicBezTo>
                  <a:cubicBezTo>
                    <a:pt x="8270" y="11599"/>
                    <a:pt x="7927" y="13808"/>
                    <a:pt x="6170" y="11983"/>
                  </a:cubicBezTo>
                  <a:cubicBezTo>
                    <a:pt x="4413" y="10159"/>
                    <a:pt x="4450" y="11159"/>
                    <a:pt x="3733" y="11983"/>
                  </a:cubicBezTo>
                  <a:cubicBezTo>
                    <a:pt x="3016" y="12808"/>
                    <a:pt x="934" y="10888"/>
                    <a:pt x="0" y="11983"/>
                  </a:cubicBezTo>
                  <a:cubicBezTo>
                    <a:pt x="-1" y="10723"/>
                    <a:pt x="3" y="8118"/>
                    <a:pt x="0" y="6315"/>
                  </a:cubicBezTo>
                  <a:close/>
                </a:path>
              </a:pathLst>
            </a:custGeom>
            <a:noFill/>
            <a:ln w="41275" cap="rnd">
              <a:solidFill>
                <a:schemeClr val="accent2"/>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
        <p:nvSpPr>
          <p:cNvPr id="113" name="Text Placeholder 2"/>
          <p:cNvSpPr txBox="1"/>
          <p:nvPr>
            <p:ph type="body" sz="quarter" idx="1"/>
          </p:nvPr>
        </p:nvSpPr>
        <p:spPr>
          <a:xfrm>
            <a:off x="1339135" y="858273"/>
            <a:ext cx="6894577" cy="1731974"/>
          </a:xfrm>
          <a:prstGeom prst="rect">
            <a:avLst/>
          </a:prstGeom>
        </p:spPr>
        <p:txBody>
          <a:bodyPr lIns="45718" tIns="45718" rIns="45718" bIns="45718"/>
          <a:lstStyle/>
          <a:p>
            <a:pPr>
              <a:defRPr sz="1400">
                <a:latin typeface="+mn-lt"/>
                <a:ea typeface="+mn-ea"/>
                <a:cs typeface="+mn-cs"/>
                <a:sym typeface="Helvetica"/>
              </a:defRPr>
            </a:pPr>
            <a:r>
              <a:t>Total 2 datasets namely ‘application_data.csv’ and ‘previous_application.csv’ taken from:</a:t>
            </a:r>
          </a:p>
          <a:p>
            <a:pPr marL="0" indent="0">
              <a:buSzTx/>
              <a:buNone/>
              <a:defRPr sz="1400" u="sng">
                <a:solidFill>
                  <a:srgbClr val="0000FF"/>
                </a:solidFill>
                <a:uFill>
                  <a:solidFill>
                    <a:srgbClr val="0000FF"/>
                  </a:solidFill>
                </a:uFill>
                <a:latin typeface="+mn-lt"/>
                <a:ea typeface="+mn-ea"/>
                <a:cs typeface="+mn-cs"/>
                <a:sym typeface="Helvetica"/>
              </a:defRPr>
            </a:pPr>
            <a:r>
              <a:rPr>
                <a:hlinkClick r:id="rId3" invalidUrl="" action="" tgtFrame="" tooltip="" history="1" highlightClick="0" endSnd="0"/>
              </a:rPr>
              <a:t>https://www.kaggle.com/datasets/gauravduttakiit/loan-defaulter</a:t>
            </a:r>
            <a:endParaRPr>
              <a:uFill>
                <a:solidFill>
                  <a:srgbClr val="0563C1"/>
                </a:solidFill>
              </a:uFill>
            </a:endParaRPr>
          </a:p>
          <a:p>
            <a:pPr>
              <a:defRPr sz="1400">
                <a:latin typeface="+mn-lt"/>
                <a:ea typeface="+mn-ea"/>
                <a:cs typeface="+mn-cs"/>
                <a:sym typeface="Helvetica"/>
              </a:defRPr>
            </a:pPr>
            <a:r>
              <a:t>Dataset dimensions: Dataset1 (307511, 122), Dataset2 (1670214, 37)</a:t>
            </a:r>
          </a:p>
          <a:p>
            <a:pPr>
              <a:defRPr sz="1400">
                <a:latin typeface="+mn-lt"/>
                <a:ea typeface="+mn-ea"/>
                <a:cs typeface="+mn-cs"/>
                <a:sym typeface="Helvetica"/>
              </a:defRPr>
            </a:pPr>
            <a:r>
              <a:t>Total Dataset dimensions:  1430155 rows and 158 columns</a:t>
            </a:r>
          </a:p>
        </p:txBody>
      </p:sp>
      <p:pic>
        <p:nvPicPr>
          <p:cNvPr id="114" name="Picture 8" descr="Picture 8"/>
          <p:cNvPicPr>
            <a:picLocks noChangeAspect="1"/>
          </p:cNvPicPr>
          <p:nvPr/>
        </p:nvPicPr>
        <p:blipFill>
          <a:blip r:embed="rId4">
            <a:extLst/>
          </a:blip>
          <a:stretch>
            <a:fillRect/>
          </a:stretch>
        </p:blipFill>
        <p:spPr>
          <a:xfrm>
            <a:off x="7863840" y="338125"/>
            <a:ext cx="4014216" cy="3412084"/>
          </a:xfrm>
          <a:prstGeom prst="rect">
            <a:avLst/>
          </a:prstGeom>
          <a:ln w="12700">
            <a:miter lim="400000"/>
          </a:ln>
        </p:spPr>
      </p:pic>
      <p:pic>
        <p:nvPicPr>
          <p:cNvPr id="115" name="Picture 16" descr="Picture 16"/>
          <p:cNvPicPr>
            <a:picLocks noChangeAspect="1"/>
          </p:cNvPicPr>
          <p:nvPr/>
        </p:nvPicPr>
        <p:blipFill>
          <a:blip r:embed="rId5">
            <a:extLst/>
          </a:blip>
          <a:stretch>
            <a:fillRect/>
          </a:stretch>
        </p:blipFill>
        <p:spPr>
          <a:xfrm>
            <a:off x="8053413" y="3751888"/>
            <a:ext cx="3995930" cy="1124714"/>
          </a:xfrm>
          <a:prstGeom prst="rect">
            <a:avLst/>
          </a:prstGeom>
          <a:ln w="12700">
            <a:miter lim="400000"/>
          </a:ln>
        </p:spPr>
      </p:pic>
      <p:pic>
        <p:nvPicPr>
          <p:cNvPr id="116" name="Image 07-05-2023 at 10.49.jpg" descr="Image 07-05-2023 at 10.49.jpg"/>
          <p:cNvPicPr>
            <a:picLocks noChangeAspect="1"/>
          </p:cNvPicPr>
          <p:nvPr/>
        </p:nvPicPr>
        <p:blipFill>
          <a:blip r:embed="rId6">
            <a:extLst/>
          </a:blip>
          <a:stretch>
            <a:fillRect/>
          </a:stretch>
        </p:blipFill>
        <p:spPr>
          <a:xfrm>
            <a:off x="273953" y="2547640"/>
            <a:ext cx="3641342" cy="1457747"/>
          </a:xfrm>
          <a:prstGeom prst="rect">
            <a:avLst/>
          </a:prstGeom>
          <a:ln w="12700">
            <a:miter lim="400000"/>
          </a:ln>
        </p:spPr>
      </p:pic>
      <p:pic>
        <p:nvPicPr>
          <p:cNvPr id="117" name="Image 07-05-2023 at 10.50.jpg" descr="Image 07-05-2023 at 10.50.jpg"/>
          <p:cNvPicPr>
            <a:picLocks noChangeAspect="1"/>
          </p:cNvPicPr>
          <p:nvPr/>
        </p:nvPicPr>
        <p:blipFill>
          <a:blip r:embed="rId7">
            <a:extLst/>
          </a:blip>
          <a:stretch>
            <a:fillRect/>
          </a:stretch>
        </p:blipFill>
        <p:spPr>
          <a:xfrm>
            <a:off x="243229" y="3944927"/>
            <a:ext cx="3702790" cy="2220369"/>
          </a:xfrm>
          <a:prstGeom prst="rect">
            <a:avLst/>
          </a:prstGeom>
          <a:ln w="12700">
            <a:miter lim="400000"/>
          </a:ln>
        </p:spPr>
      </p:pic>
      <p:pic>
        <p:nvPicPr>
          <p:cNvPr id="118" name="Image 07-05-2023 at 10.52.jpg" descr="Image 07-05-2023 at 10.52.jpg"/>
          <p:cNvPicPr>
            <a:picLocks noChangeAspect="1"/>
          </p:cNvPicPr>
          <p:nvPr/>
        </p:nvPicPr>
        <p:blipFill>
          <a:blip r:embed="rId8">
            <a:extLst/>
          </a:blip>
          <a:stretch>
            <a:fillRect/>
          </a:stretch>
        </p:blipFill>
        <p:spPr>
          <a:xfrm>
            <a:off x="4021887" y="2601695"/>
            <a:ext cx="3095545" cy="1654611"/>
          </a:xfrm>
          <a:prstGeom prst="rect">
            <a:avLst/>
          </a:prstGeom>
          <a:ln w="12700">
            <a:miter lim="400000"/>
          </a:ln>
        </p:spPr>
      </p:pic>
      <p:pic>
        <p:nvPicPr>
          <p:cNvPr id="119" name="Image 07-05-2023 at 10.51.jpg" descr="Image 07-05-2023 at 10.51.jpg"/>
          <p:cNvPicPr>
            <a:picLocks noChangeAspect="1"/>
          </p:cNvPicPr>
          <p:nvPr/>
        </p:nvPicPr>
        <p:blipFill>
          <a:blip r:embed="rId9">
            <a:extLst/>
          </a:blip>
          <a:stretch>
            <a:fillRect/>
          </a:stretch>
        </p:blipFill>
        <p:spPr>
          <a:xfrm>
            <a:off x="3968322" y="4543047"/>
            <a:ext cx="3202675" cy="122408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Rectangle 42"/>
          <p:cNvSpPr/>
          <p:nvPr/>
        </p:nvSpPr>
        <p:spPr>
          <a:xfrm>
            <a:off x="-1" y="0"/>
            <a:ext cx="12191697"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124" name="Rectangle 44"/>
          <p:cNvSpPr/>
          <p:nvPr/>
        </p:nvSpPr>
        <p:spPr>
          <a:xfrm>
            <a:off x="304" y="0"/>
            <a:ext cx="12191697" cy="6858000"/>
          </a:xfrm>
          <a:prstGeom prst="rect">
            <a:avLst/>
          </a:prstGeom>
          <a:solidFill>
            <a:srgbClr val="FFFFFF"/>
          </a:solidFill>
          <a:ln w="12700">
            <a:miter lim="400000"/>
          </a:ln>
        </p:spPr>
        <p:txBody>
          <a:bodyPr lIns="45718" tIns="45718" rIns="45718" bIns="45718" anchor="ctr"/>
          <a:lstStyle/>
          <a:p>
            <a:pPr algn="ctr">
              <a:defRPr sz="800">
                <a:solidFill>
                  <a:srgbClr val="FFFFFF"/>
                </a:solidFill>
                <a:latin typeface="+mn-lt"/>
                <a:ea typeface="+mn-ea"/>
                <a:cs typeface="+mn-cs"/>
                <a:sym typeface="Helvetica"/>
              </a:defRPr>
            </a:pPr>
          </a:p>
        </p:txBody>
      </p:sp>
      <p:pic>
        <p:nvPicPr>
          <p:cNvPr id="125" name="Picture 21" descr="Picture 21"/>
          <p:cNvPicPr>
            <a:picLocks noChangeAspect="1"/>
          </p:cNvPicPr>
          <p:nvPr/>
        </p:nvPicPr>
        <p:blipFill>
          <a:blip r:embed="rId2">
            <a:extLst/>
          </a:blip>
          <a:stretch>
            <a:fillRect/>
          </a:stretch>
        </p:blipFill>
        <p:spPr>
          <a:xfrm>
            <a:off x="120786" y="180752"/>
            <a:ext cx="3390821" cy="3251931"/>
          </a:xfrm>
          <a:prstGeom prst="rect">
            <a:avLst/>
          </a:prstGeom>
          <a:ln w="12700">
            <a:miter lim="400000"/>
          </a:ln>
        </p:spPr>
      </p:pic>
      <p:pic>
        <p:nvPicPr>
          <p:cNvPr id="126" name="Picture 19" descr="Picture 19"/>
          <p:cNvPicPr>
            <a:picLocks noChangeAspect="1"/>
          </p:cNvPicPr>
          <p:nvPr/>
        </p:nvPicPr>
        <p:blipFill>
          <a:blip r:embed="rId3">
            <a:extLst/>
          </a:blip>
          <a:stretch>
            <a:fillRect/>
          </a:stretch>
        </p:blipFill>
        <p:spPr>
          <a:xfrm>
            <a:off x="3584137" y="180753"/>
            <a:ext cx="3110649" cy="3251933"/>
          </a:xfrm>
          <a:prstGeom prst="rect">
            <a:avLst/>
          </a:prstGeom>
          <a:ln w="12700">
            <a:miter lim="400000"/>
          </a:ln>
        </p:spPr>
      </p:pic>
      <p:pic>
        <p:nvPicPr>
          <p:cNvPr id="127" name="Picture 16" descr="Picture 16"/>
          <p:cNvPicPr>
            <a:picLocks noChangeAspect="1"/>
          </p:cNvPicPr>
          <p:nvPr/>
        </p:nvPicPr>
        <p:blipFill>
          <a:blip r:embed="rId4">
            <a:extLst/>
          </a:blip>
          <a:stretch>
            <a:fillRect/>
          </a:stretch>
        </p:blipFill>
        <p:spPr>
          <a:xfrm>
            <a:off x="120784" y="3504917"/>
            <a:ext cx="3390823" cy="2651335"/>
          </a:xfrm>
          <a:prstGeom prst="rect">
            <a:avLst/>
          </a:prstGeom>
          <a:ln w="12700">
            <a:miter lim="400000"/>
          </a:ln>
        </p:spPr>
      </p:pic>
      <p:pic>
        <p:nvPicPr>
          <p:cNvPr id="128" name="Picture 5" descr="Picture 5"/>
          <p:cNvPicPr>
            <a:picLocks noChangeAspect="1"/>
          </p:cNvPicPr>
          <p:nvPr/>
        </p:nvPicPr>
        <p:blipFill>
          <a:blip r:embed="rId5">
            <a:extLst/>
          </a:blip>
          <a:stretch>
            <a:fillRect/>
          </a:stretch>
        </p:blipFill>
        <p:spPr>
          <a:xfrm>
            <a:off x="3584137" y="3504919"/>
            <a:ext cx="3390821" cy="2747025"/>
          </a:xfrm>
          <a:prstGeom prst="rect">
            <a:avLst/>
          </a:prstGeom>
          <a:ln w="12700">
            <a:miter lim="400000"/>
          </a:ln>
        </p:spPr>
      </p:pic>
      <p:sp>
        <p:nvSpPr>
          <p:cNvPr id="129" name="Text Placeholder 2"/>
          <p:cNvSpPr txBox="1"/>
          <p:nvPr>
            <p:ph type="body" sz="half" idx="1"/>
          </p:nvPr>
        </p:nvSpPr>
        <p:spPr>
          <a:xfrm>
            <a:off x="7125519" y="375055"/>
            <a:ext cx="4266603" cy="5685918"/>
          </a:xfrm>
          <a:prstGeom prst="rect">
            <a:avLst/>
          </a:prstGeom>
          <a:solidFill>
            <a:srgbClr val="FFFFFF"/>
          </a:solidFill>
          <a:ln w="25400">
            <a:solidFill>
              <a:schemeClr val="accent1"/>
            </a:solidFill>
            <a:round/>
          </a:ln>
        </p:spPr>
        <p:txBody>
          <a:bodyPr lIns="45718" tIns="45718" rIns="45718" bIns="45718" anchor="ctr"/>
          <a:lstStyle/>
          <a:p>
            <a:pPr marL="0" indent="0" defTabSz="457200">
              <a:lnSpc>
                <a:spcPct val="100000"/>
              </a:lnSpc>
              <a:spcBef>
                <a:spcPts val="0"/>
              </a:spcBef>
              <a:buSzTx/>
              <a:buNone/>
              <a:defRPr sz="1900">
                <a:latin typeface="Helvetica Neue"/>
                <a:ea typeface="Helvetica Neue"/>
                <a:cs typeface="Helvetica Neue"/>
                <a:sym typeface="Helvetica Neue"/>
              </a:defRPr>
            </a:pPr>
            <a:r>
              <a:t>* </a:t>
            </a:r>
            <a:r>
              <a:rPr sz="1200">
                <a:latin typeface="Times New Roman"/>
                <a:ea typeface="Times New Roman"/>
                <a:cs typeface="Times New Roman"/>
                <a:sym typeface="Times New Roman"/>
              </a:rPr>
              <a:t>Females are the majority availed of loans when compared with men. </a:t>
            </a:r>
            <a:endParaRPr sz="1200">
              <a:latin typeface="Times New Roman"/>
              <a:ea typeface="Times New Roman"/>
              <a:cs typeface="Times New Roman"/>
              <a:sym typeface="Times New Roman"/>
            </a:endParaRPr>
          </a:p>
          <a:p>
            <a:pPr marL="0" indent="0" defTabSz="457200">
              <a:lnSpc>
                <a:spcPct val="100000"/>
              </a:lnSpc>
              <a:spcBef>
                <a:spcPts val="0"/>
              </a:spcBef>
              <a:buSzTx/>
              <a:buNone/>
              <a:defRPr sz="1600">
                <a:latin typeface="Times New Roman"/>
                <a:ea typeface="Times New Roman"/>
                <a:cs typeface="Times New Roman"/>
                <a:sym typeface="Times New Roman"/>
              </a:defRPr>
            </a:pPr>
            <a:r>
              <a:t>* </a:t>
            </a:r>
            <a:r>
              <a:rPr sz="1200"/>
              <a:t>The secondary education category is the highest availed of loan. The 30-40 age group are the highest number of availed loans and the 60-70 age group is the lowest.</a:t>
            </a:r>
            <a:endParaRPr sz="1200"/>
          </a:p>
          <a:p>
            <a:pPr marL="0" indent="0" defTabSz="457200">
              <a:lnSpc>
                <a:spcPct val="100000"/>
              </a:lnSpc>
              <a:spcBef>
                <a:spcPts val="0"/>
              </a:spcBef>
              <a:buSzTx/>
              <a:buNone/>
              <a:defRPr sz="1200">
                <a:latin typeface="Times New Roman"/>
                <a:ea typeface="Times New Roman"/>
                <a:cs typeface="Times New Roman"/>
                <a:sym typeface="Times New Roman"/>
              </a:defRPr>
            </a:pPr>
          </a:p>
          <a:p>
            <a:pPr marL="0" indent="0" defTabSz="457200">
              <a:lnSpc>
                <a:spcPct val="100000"/>
              </a:lnSpc>
              <a:spcBef>
                <a:spcPts val="0"/>
              </a:spcBef>
              <a:buSzTx/>
              <a:buNone/>
              <a:defRPr sz="1500">
                <a:latin typeface="Times New Roman"/>
                <a:ea typeface="Times New Roman"/>
                <a:cs typeface="Times New Roman"/>
                <a:sym typeface="Times New Roman"/>
              </a:defRPr>
            </a:pPr>
            <a:r>
              <a:t>* </a:t>
            </a:r>
            <a:r>
              <a:rPr sz="1200"/>
              <a:t>Both target variables are imbalanced, with fewer defaulters in the Target feature and fewer unsuccessful Contract statuses.</a:t>
            </a:r>
            <a:endParaRPr sz="1200"/>
          </a:p>
          <a:p>
            <a:pPr marL="0" indent="0" defTabSz="457200">
              <a:lnSpc>
                <a:spcPct val="115000"/>
              </a:lnSpc>
              <a:spcBef>
                <a:spcPts val="0"/>
              </a:spcBef>
              <a:buSzTx/>
              <a:buNone/>
              <a:defRPr b="1" sz="1600">
                <a:uFill>
                  <a:solidFill>
                    <a:srgbClr val="000000"/>
                  </a:solidFill>
                </a:uFill>
                <a:latin typeface="Times New Roman"/>
                <a:ea typeface="Times New Roman"/>
                <a:cs typeface="Times New Roman"/>
                <a:sym typeface="Times New Roman"/>
              </a:defRPr>
            </a:pPr>
          </a:p>
          <a:p>
            <a:pPr marL="0" indent="0" defTabSz="457200">
              <a:lnSpc>
                <a:spcPct val="100000"/>
              </a:lnSpc>
              <a:spcBef>
                <a:spcPts val="0"/>
              </a:spcBef>
              <a:buSzTx/>
              <a:buNone/>
              <a:defRPr b="1" sz="1600">
                <a:latin typeface="Times New Roman"/>
                <a:ea typeface="Times New Roman"/>
                <a:cs typeface="Times New Roman"/>
                <a:sym typeface="Times New Roman"/>
              </a:defRPr>
            </a:pPr>
            <a:r>
              <a:t>*</a:t>
            </a:r>
            <a:r>
              <a:rPr sz="1400"/>
              <a:t> </a:t>
            </a:r>
            <a:r>
              <a:rPr b="0" sz="1200"/>
              <a:t>Payment defaulters are the majority low-income group of people.</a:t>
            </a:r>
            <a:endParaRPr sz="1200"/>
          </a:p>
          <a:p>
            <a:pPr marL="0" indent="0" defTabSz="457200">
              <a:lnSpc>
                <a:spcPct val="100000"/>
              </a:lnSpc>
              <a:spcBef>
                <a:spcPts val="0"/>
              </a:spcBef>
              <a:buSzTx/>
              <a:buNone/>
              <a:defRPr sz="1200">
                <a:latin typeface="Times New Roman"/>
                <a:ea typeface="Times New Roman"/>
                <a:cs typeface="Times New Roman"/>
                <a:sym typeface="Times New Roman"/>
              </a:defRPr>
            </a:pPr>
            <a:r>
              <a:t>Also, a higher credit amount is given to low-income people than higher income people.</a:t>
            </a:r>
          </a:p>
          <a:p>
            <a:pPr marL="0" indent="0" defTabSz="457200">
              <a:lnSpc>
                <a:spcPct val="100000"/>
              </a:lnSpc>
              <a:spcBef>
                <a:spcPts val="0"/>
              </a:spcBef>
              <a:buSzTx/>
              <a:buNone/>
              <a:defRPr sz="1200">
                <a:latin typeface="Times New Roman"/>
                <a:ea typeface="Times New Roman"/>
                <a:cs typeface="Times New Roman"/>
                <a:sym typeface="Times New Roman"/>
              </a:defRPr>
            </a:pPr>
          </a:p>
          <a:p>
            <a:pPr marL="0" indent="0" defTabSz="457200">
              <a:lnSpc>
                <a:spcPct val="100000"/>
              </a:lnSpc>
              <a:spcBef>
                <a:spcPts val="0"/>
              </a:spcBef>
              <a:buSzTx/>
              <a:buNone/>
              <a:defRPr sz="1600">
                <a:latin typeface="Times New Roman"/>
                <a:ea typeface="Times New Roman"/>
                <a:cs typeface="Times New Roman"/>
                <a:sym typeface="Times New Roman"/>
              </a:defRPr>
            </a:pPr>
            <a:r>
              <a:t>* </a:t>
            </a:r>
            <a:r>
              <a:rPr sz="1200"/>
              <a:t>we could see positive correlation between credit and annuity with respect to Target variable.</a:t>
            </a:r>
            <a:endParaRPr sz="1200"/>
          </a:p>
          <a:p>
            <a:pPr marL="0" indent="0" defTabSz="457200">
              <a:lnSpc>
                <a:spcPct val="115000"/>
              </a:lnSpc>
              <a:spcBef>
                <a:spcPts val="0"/>
              </a:spcBef>
              <a:buSzTx/>
              <a:buNone/>
              <a:defRPr sz="1200">
                <a:uFill>
                  <a:solidFill>
                    <a:srgbClr val="000000"/>
                  </a:solidFill>
                </a:uFill>
                <a:latin typeface="Times New Roman"/>
                <a:ea typeface="Times New Roman"/>
                <a:cs typeface="Times New Roman"/>
                <a:sym typeface="Times New Roman"/>
              </a:defRPr>
            </a:pPr>
          </a:p>
          <a:p>
            <a:pPr marL="0" indent="0" defTabSz="457200">
              <a:lnSpc>
                <a:spcPct val="100000"/>
              </a:lnSpc>
              <a:spcBef>
                <a:spcPts val="0"/>
              </a:spcBef>
              <a:buSzTx/>
              <a:buNone/>
              <a:defRPr sz="1600">
                <a:latin typeface="Times New Roman"/>
                <a:ea typeface="Times New Roman"/>
                <a:cs typeface="Times New Roman"/>
                <a:sym typeface="Times New Roman"/>
              </a:defRPr>
            </a:pPr>
            <a:r>
              <a:t>* </a:t>
            </a:r>
            <a:r>
              <a:rPr sz="1200"/>
              <a:t>Payment Defaulters have been employed for an average of less than 3 years and having one outliner with a value 1000 years Repayers are employed for an average of 5+ years.</a:t>
            </a:r>
            <a:endParaRPr sz="1200"/>
          </a:p>
          <a:p>
            <a:pPr marL="0" indent="0" defTabSz="457200">
              <a:lnSpc>
                <a:spcPct val="100000"/>
              </a:lnSpc>
              <a:spcBef>
                <a:spcPts val="0"/>
              </a:spcBef>
              <a:buSzTx/>
              <a:buNone/>
              <a:defRPr sz="1200">
                <a:latin typeface="Times New Roman"/>
                <a:ea typeface="Times New Roman"/>
                <a:cs typeface="Times New Roman"/>
                <a:sym typeface="Times New Roman"/>
              </a:defRPr>
            </a:pPr>
          </a:p>
          <a:p>
            <a:pPr marL="0" indent="0" defTabSz="457200">
              <a:lnSpc>
                <a:spcPct val="100000"/>
              </a:lnSpc>
              <a:spcBef>
                <a:spcPts val="0"/>
              </a:spcBef>
              <a:buSzTx/>
              <a:buNone/>
              <a:defRPr sz="1600">
                <a:latin typeface="Times New Roman"/>
                <a:ea typeface="Times New Roman"/>
                <a:cs typeface="Times New Roman"/>
                <a:sym typeface="Times New Roman"/>
              </a:defRPr>
            </a:pPr>
            <a:r>
              <a:t>*</a:t>
            </a:r>
            <a:r>
              <a:rPr sz="1200"/>
              <a:t>Age group of &lt;30 earning less than 1Lakh are most likely to have payment difficulties. Income group 5L-10L shows the least chances of payment difficulty. Income group 'more than 10L' are outliers, thus considering them as isolated events.</a:t>
            </a:r>
          </a:p>
        </p:txBody>
      </p:sp>
      <p:grpSp>
        <p:nvGrpSpPr>
          <p:cNvPr id="134" name="Group 46"/>
          <p:cNvGrpSpPr/>
          <p:nvPr/>
        </p:nvGrpSpPr>
        <p:grpSpPr>
          <a:xfrm>
            <a:off x="8631979" y="-3"/>
            <a:ext cx="3559718" cy="2671110"/>
            <a:chOff x="0" y="0"/>
            <a:chExt cx="3559717" cy="2671108"/>
          </a:xfrm>
        </p:grpSpPr>
        <p:sp>
          <p:nvSpPr>
            <p:cNvPr id="130" name="Freeform: Shape 47"/>
            <p:cNvSpPr/>
            <p:nvPr/>
          </p:nvSpPr>
          <p:spPr>
            <a:xfrm flipH="1">
              <a:off x="15645" y="1"/>
              <a:ext cx="3543507" cy="2464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33" y="0"/>
                  </a:moveTo>
                  <a:lnTo>
                    <a:pt x="21600" y="0"/>
                  </a:lnTo>
                  <a:lnTo>
                    <a:pt x="21518" y="1744"/>
                  </a:lnTo>
                  <a:cubicBezTo>
                    <a:pt x="20473" y="12897"/>
                    <a:pt x="11841" y="21600"/>
                    <a:pt x="3324" y="21600"/>
                  </a:cubicBezTo>
                  <a:cubicBezTo>
                    <a:pt x="2266" y="21600"/>
                    <a:pt x="1257" y="21464"/>
                    <a:pt x="302" y="21204"/>
                  </a:cubicBezTo>
                  <a:lnTo>
                    <a:pt x="0" y="21107"/>
                  </a:lnTo>
                  <a:lnTo>
                    <a:pt x="0" y="16237"/>
                  </a:lnTo>
                  <a:lnTo>
                    <a:pt x="904" y="16565"/>
                  </a:lnTo>
                  <a:cubicBezTo>
                    <a:pt x="1673" y="16782"/>
                    <a:pt x="2481" y="16891"/>
                    <a:pt x="3324" y="16891"/>
                  </a:cubicBezTo>
                  <a:cubicBezTo>
                    <a:pt x="5105" y="16891"/>
                    <a:pt x="6989" y="16399"/>
                    <a:pt x="8771" y="15467"/>
                  </a:cubicBezTo>
                  <a:cubicBezTo>
                    <a:pt x="10534" y="14545"/>
                    <a:pt x="12213" y="13189"/>
                    <a:pt x="13625" y="11546"/>
                  </a:cubicBezTo>
                  <a:cubicBezTo>
                    <a:pt x="15035" y="9905"/>
                    <a:pt x="16189" y="7963"/>
                    <a:pt x="16961" y="5931"/>
                  </a:cubicBezTo>
                  <a:cubicBezTo>
                    <a:pt x="17556" y="4366"/>
                    <a:pt x="17931" y="2754"/>
                    <a:pt x="18082" y="1121"/>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31" name="Freeform: Shape 48"/>
            <p:cNvSpPr/>
            <p:nvPr/>
          </p:nvSpPr>
          <p:spPr>
            <a:xfrm flipH="1">
              <a:off x="15645" y="0"/>
              <a:ext cx="3543507" cy="2464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11" y="0"/>
                  </a:moveTo>
                  <a:lnTo>
                    <a:pt x="21600" y="0"/>
                  </a:lnTo>
                  <a:lnTo>
                    <a:pt x="21518" y="1744"/>
                  </a:lnTo>
                  <a:cubicBezTo>
                    <a:pt x="20473" y="12897"/>
                    <a:pt x="11841" y="21600"/>
                    <a:pt x="3324" y="21600"/>
                  </a:cubicBezTo>
                  <a:cubicBezTo>
                    <a:pt x="2266" y="21600"/>
                    <a:pt x="1257" y="21464"/>
                    <a:pt x="302" y="21204"/>
                  </a:cubicBezTo>
                  <a:lnTo>
                    <a:pt x="0" y="21107"/>
                  </a:lnTo>
                  <a:lnTo>
                    <a:pt x="0" y="17048"/>
                  </a:lnTo>
                  <a:lnTo>
                    <a:pt x="779" y="17331"/>
                  </a:lnTo>
                  <a:cubicBezTo>
                    <a:pt x="1589" y="17560"/>
                    <a:pt x="2439" y="17676"/>
                    <a:pt x="3324" y="17676"/>
                  </a:cubicBezTo>
                  <a:cubicBezTo>
                    <a:pt x="5202" y="17676"/>
                    <a:pt x="7104" y="17180"/>
                    <a:pt x="8978" y="16199"/>
                  </a:cubicBezTo>
                  <a:cubicBezTo>
                    <a:pt x="10802" y="15246"/>
                    <a:pt x="12538" y="13843"/>
                    <a:pt x="14000" y="12141"/>
                  </a:cubicBezTo>
                  <a:cubicBezTo>
                    <a:pt x="15488" y="10411"/>
                    <a:pt x="16657" y="8442"/>
                    <a:pt x="17475" y="6291"/>
                  </a:cubicBezTo>
                  <a:cubicBezTo>
                    <a:pt x="18101" y="4641"/>
                    <a:pt x="18497" y="2940"/>
                    <a:pt x="18655" y="1215"/>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32" name="Freeform: Shape 49"/>
            <p:cNvSpPr/>
            <p:nvPr/>
          </p:nvSpPr>
          <p:spPr>
            <a:xfrm flipH="1">
              <a:off x="15689" y="2"/>
              <a:ext cx="3544028" cy="2485198"/>
            </a:xfrm>
            <a:custGeom>
              <a:avLst/>
              <a:gdLst/>
              <a:ahLst/>
              <a:cxnLst>
                <a:cxn ang="0">
                  <a:pos x="wd2" y="hd2"/>
                </a:cxn>
                <a:cxn ang="5400000">
                  <a:pos x="wd2" y="hd2"/>
                </a:cxn>
                <a:cxn ang="10800000">
                  <a:pos x="wd2" y="hd2"/>
                </a:cxn>
                <a:cxn ang="16200000">
                  <a:pos x="wd2" y="hd2"/>
                </a:cxn>
              </a:cxnLst>
              <a:rect l="0" t="0" r="r" b="b"/>
              <a:pathLst>
                <a:path w="21600" h="21590" fill="norm" stroke="1" extrusionOk="0">
                  <a:moveTo>
                    <a:pt x="20653" y="0"/>
                  </a:moveTo>
                  <a:lnTo>
                    <a:pt x="21600" y="0"/>
                  </a:lnTo>
                  <a:lnTo>
                    <a:pt x="21536" y="1614"/>
                  </a:lnTo>
                  <a:cubicBezTo>
                    <a:pt x="21483" y="2305"/>
                    <a:pt x="21403" y="2994"/>
                    <a:pt x="21298" y="3675"/>
                  </a:cubicBezTo>
                  <a:cubicBezTo>
                    <a:pt x="21088" y="5038"/>
                    <a:pt x="20767" y="6375"/>
                    <a:pt x="20334" y="7643"/>
                  </a:cubicBezTo>
                  <a:cubicBezTo>
                    <a:pt x="19464" y="10179"/>
                    <a:pt x="18204" y="12448"/>
                    <a:pt x="16721" y="14380"/>
                  </a:cubicBezTo>
                  <a:cubicBezTo>
                    <a:pt x="15977" y="15346"/>
                    <a:pt x="15173" y="16228"/>
                    <a:pt x="14325" y="17020"/>
                  </a:cubicBezTo>
                  <a:cubicBezTo>
                    <a:pt x="13475" y="17811"/>
                    <a:pt x="12580" y="18516"/>
                    <a:pt x="11647" y="19115"/>
                  </a:cubicBezTo>
                  <a:cubicBezTo>
                    <a:pt x="9777" y="20306"/>
                    <a:pt x="7764" y="21094"/>
                    <a:pt x="5702" y="21427"/>
                  </a:cubicBezTo>
                  <a:cubicBezTo>
                    <a:pt x="5187" y="21509"/>
                    <a:pt x="4667" y="21560"/>
                    <a:pt x="4148" y="21580"/>
                  </a:cubicBezTo>
                  <a:cubicBezTo>
                    <a:pt x="3628" y="21600"/>
                    <a:pt x="3108" y="21589"/>
                    <a:pt x="2591" y="21549"/>
                  </a:cubicBezTo>
                  <a:cubicBezTo>
                    <a:pt x="2072" y="21506"/>
                    <a:pt x="1554" y="21433"/>
                    <a:pt x="1039" y="21327"/>
                  </a:cubicBezTo>
                  <a:lnTo>
                    <a:pt x="0" y="21040"/>
                  </a:lnTo>
                  <a:lnTo>
                    <a:pt x="0" y="19014"/>
                  </a:lnTo>
                  <a:lnTo>
                    <a:pt x="1258" y="19339"/>
                  </a:lnTo>
                  <a:cubicBezTo>
                    <a:pt x="1726" y="19428"/>
                    <a:pt x="2199" y="19487"/>
                    <a:pt x="2674" y="19518"/>
                  </a:cubicBezTo>
                  <a:cubicBezTo>
                    <a:pt x="3625" y="19582"/>
                    <a:pt x="4575" y="19539"/>
                    <a:pt x="5519" y="19381"/>
                  </a:cubicBezTo>
                  <a:cubicBezTo>
                    <a:pt x="6462" y="19221"/>
                    <a:pt x="7397" y="18954"/>
                    <a:pt x="8311" y="18590"/>
                  </a:cubicBezTo>
                  <a:cubicBezTo>
                    <a:pt x="9226" y="18228"/>
                    <a:pt x="10118" y="17759"/>
                    <a:pt x="10982" y="17215"/>
                  </a:cubicBezTo>
                  <a:cubicBezTo>
                    <a:pt x="12716" y="16139"/>
                    <a:pt x="14335" y="14712"/>
                    <a:pt x="15755" y="12989"/>
                  </a:cubicBezTo>
                  <a:cubicBezTo>
                    <a:pt x="16463" y="12125"/>
                    <a:pt x="17119" y="11182"/>
                    <a:pt x="17706" y="10169"/>
                  </a:cubicBezTo>
                  <a:cubicBezTo>
                    <a:pt x="18295" y="9158"/>
                    <a:pt x="18814" y="8074"/>
                    <a:pt x="19249" y="6931"/>
                  </a:cubicBezTo>
                  <a:cubicBezTo>
                    <a:pt x="19683" y="5789"/>
                    <a:pt x="20045" y="4593"/>
                    <a:pt x="20296" y="3351"/>
                  </a:cubicBezTo>
                  <a:cubicBezTo>
                    <a:pt x="20422" y="2731"/>
                    <a:pt x="20517" y="2100"/>
                    <a:pt x="20581" y="1461"/>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33" name="Freeform: Shape 50"/>
            <p:cNvSpPr/>
            <p:nvPr/>
          </p:nvSpPr>
          <p:spPr>
            <a:xfrm flipH="1">
              <a:off x="-1" y="-1"/>
              <a:ext cx="3559152" cy="2671110"/>
            </a:xfrm>
            <a:custGeom>
              <a:avLst/>
              <a:gdLst/>
              <a:ahLst/>
              <a:cxnLst>
                <a:cxn ang="0">
                  <a:pos x="wd2" y="hd2"/>
                </a:cxn>
                <a:cxn ang="5400000">
                  <a:pos x="wd2" y="hd2"/>
                </a:cxn>
                <a:cxn ang="10800000">
                  <a:pos x="wd2" y="hd2"/>
                </a:cxn>
                <a:cxn ang="16200000">
                  <a:pos x="wd2" y="hd2"/>
                </a:cxn>
              </a:cxnLst>
              <a:rect l="0" t="0" r="r" b="b"/>
              <a:pathLst>
                <a:path w="21600" h="21593" fill="norm" stroke="1" extrusionOk="0">
                  <a:moveTo>
                    <a:pt x="21422" y="0"/>
                  </a:moveTo>
                  <a:lnTo>
                    <a:pt x="21600" y="0"/>
                  </a:lnTo>
                  <a:lnTo>
                    <a:pt x="21557" y="1079"/>
                  </a:lnTo>
                  <a:cubicBezTo>
                    <a:pt x="21402" y="3072"/>
                    <a:pt x="21027" y="5040"/>
                    <a:pt x="20450" y="6922"/>
                  </a:cubicBezTo>
                  <a:cubicBezTo>
                    <a:pt x="20256" y="7549"/>
                    <a:pt x="20047" y="8170"/>
                    <a:pt x="19811" y="8777"/>
                  </a:cubicBezTo>
                  <a:cubicBezTo>
                    <a:pt x="19579" y="9386"/>
                    <a:pt x="19322" y="9981"/>
                    <a:pt x="19046" y="10563"/>
                  </a:cubicBezTo>
                  <a:cubicBezTo>
                    <a:pt x="18493" y="11727"/>
                    <a:pt x="17862" y="12839"/>
                    <a:pt x="17156" y="13877"/>
                  </a:cubicBezTo>
                  <a:cubicBezTo>
                    <a:pt x="16801" y="14393"/>
                    <a:pt x="16430" y="14895"/>
                    <a:pt x="16039" y="15371"/>
                  </a:cubicBezTo>
                  <a:cubicBezTo>
                    <a:pt x="15942" y="15491"/>
                    <a:pt x="15844" y="15610"/>
                    <a:pt x="15743" y="15726"/>
                  </a:cubicBezTo>
                  <a:cubicBezTo>
                    <a:pt x="15643" y="15843"/>
                    <a:pt x="15545" y="15961"/>
                    <a:pt x="15442" y="16073"/>
                  </a:cubicBezTo>
                  <a:cubicBezTo>
                    <a:pt x="15238" y="16301"/>
                    <a:pt x="15029" y="16522"/>
                    <a:pt x="14819" y="16741"/>
                  </a:cubicBezTo>
                  <a:cubicBezTo>
                    <a:pt x="13973" y="17610"/>
                    <a:pt x="13058" y="18379"/>
                    <a:pt x="12095" y="19039"/>
                  </a:cubicBezTo>
                  <a:cubicBezTo>
                    <a:pt x="10170" y="20360"/>
                    <a:pt x="8030" y="21224"/>
                    <a:pt x="5834" y="21501"/>
                  </a:cubicBezTo>
                  <a:cubicBezTo>
                    <a:pt x="5286" y="21571"/>
                    <a:pt x="4733" y="21600"/>
                    <a:pt x="4182" y="21591"/>
                  </a:cubicBezTo>
                  <a:cubicBezTo>
                    <a:pt x="3630" y="21583"/>
                    <a:pt x="3080" y="21536"/>
                    <a:pt x="2538" y="21453"/>
                  </a:cubicBezTo>
                  <a:cubicBezTo>
                    <a:pt x="1722" y="21327"/>
                    <a:pt x="914" y="21125"/>
                    <a:pt x="125" y="20840"/>
                  </a:cubicBezTo>
                  <a:lnTo>
                    <a:pt x="0" y="20790"/>
                  </a:lnTo>
                  <a:lnTo>
                    <a:pt x="0" y="19449"/>
                  </a:lnTo>
                  <a:lnTo>
                    <a:pt x="1122" y="19725"/>
                  </a:lnTo>
                  <a:cubicBezTo>
                    <a:pt x="1625" y="19814"/>
                    <a:pt x="2132" y="19869"/>
                    <a:pt x="2639" y="19893"/>
                  </a:cubicBezTo>
                  <a:cubicBezTo>
                    <a:pt x="3654" y="19946"/>
                    <a:pt x="4659" y="19874"/>
                    <a:pt x="5657" y="19688"/>
                  </a:cubicBezTo>
                  <a:cubicBezTo>
                    <a:pt x="6155" y="19592"/>
                    <a:pt x="6649" y="19473"/>
                    <a:pt x="7138" y="19324"/>
                  </a:cubicBezTo>
                  <a:cubicBezTo>
                    <a:pt x="7627" y="19174"/>
                    <a:pt x="8112" y="19002"/>
                    <a:pt x="8591" y="18804"/>
                  </a:cubicBezTo>
                  <a:cubicBezTo>
                    <a:pt x="9070" y="18606"/>
                    <a:pt x="9543" y="18385"/>
                    <a:pt x="10009" y="18140"/>
                  </a:cubicBezTo>
                  <a:cubicBezTo>
                    <a:pt x="10474" y="17895"/>
                    <a:pt x="10933" y="17627"/>
                    <a:pt x="11384" y="17338"/>
                  </a:cubicBezTo>
                  <a:cubicBezTo>
                    <a:pt x="12286" y="16761"/>
                    <a:pt x="13159" y="16103"/>
                    <a:pt x="13992" y="15368"/>
                  </a:cubicBezTo>
                  <a:cubicBezTo>
                    <a:pt x="14200" y="15183"/>
                    <a:pt x="14407" y="14996"/>
                    <a:pt x="14609" y="14800"/>
                  </a:cubicBezTo>
                  <a:cubicBezTo>
                    <a:pt x="14711" y="14705"/>
                    <a:pt x="14811" y="14605"/>
                    <a:pt x="14912" y="14507"/>
                  </a:cubicBezTo>
                  <a:cubicBezTo>
                    <a:pt x="15013" y="14409"/>
                    <a:pt x="15113" y="14309"/>
                    <a:pt x="15211" y="14207"/>
                  </a:cubicBezTo>
                  <a:cubicBezTo>
                    <a:pt x="15606" y="13799"/>
                    <a:pt x="15993" y="13376"/>
                    <a:pt x="16365" y="12932"/>
                  </a:cubicBezTo>
                  <a:cubicBezTo>
                    <a:pt x="17112" y="12046"/>
                    <a:pt x="17804" y="11080"/>
                    <a:pt x="18426" y="10040"/>
                  </a:cubicBezTo>
                  <a:cubicBezTo>
                    <a:pt x="18736" y="9520"/>
                    <a:pt x="19030" y="8983"/>
                    <a:pt x="19304" y="8427"/>
                  </a:cubicBezTo>
                  <a:cubicBezTo>
                    <a:pt x="19573" y="7869"/>
                    <a:pt x="19828" y="7297"/>
                    <a:pt x="20052" y="6706"/>
                  </a:cubicBezTo>
                  <a:cubicBezTo>
                    <a:pt x="20110" y="6559"/>
                    <a:pt x="20164" y="6410"/>
                    <a:pt x="20218" y="6261"/>
                  </a:cubicBezTo>
                  <a:lnTo>
                    <a:pt x="20298" y="6036"/>
                  </a:lnTo>
                  <a:lnTo>
                    <a:pt x="20375" y="5810"/>
                  </a:lnTo>
                  <a:cubicBezTo>
                    <a:pt x="20425" y="5659"/>
                    <a:pt x="20475" y="5507"/>
                    <a:pt x="20521" y="5353"/>
                  </a:cubicBezTo>
                  <a:cubicBezTo>
                    <a:pt x="20566" y="5199"/>
                    <a:pt x="20616" y="5047"/>
                    <a:pt x="20658" y="4891"/>
                  </a:cubicBezTo>
                  <a:cubicBezTo>
                    <a:pt x="20835" y="4273"/>
                    <a:pt x="20985" y="3642"/>
                    <a:pt x="21103" y="3000"/>
                  </a:cubicBezTo>
                  <a:cubicBezTo>
                    <a:pt x="21223" y="2359"/>
                    <a:pt x="21313" y="1709"/>
                    <a:pt x="21374" y="1054"/>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Rectangle 26"/>
          <p:cNvSpPr/>
          <p:nvPr/>
        </p:nvSpPr>
        <p:spPr>
          <a:xfrm>
            <a:off x="3047"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pic>
        <p:nvPicPr>
          <p:cNvPr id="137" name="Picture 4" descr="Picture 4"/>
          <p:cNvPicPr>
            <a:picLocks noChangeAspect="1"/>
          </p:cNvPicPr>
          <p:nvPr/>
        </p:nvPicPr>
        <p:blipFill>
          <a:blip r:embed="rId3">
            <a:extLst/>
          </a:blip>
          <a:srcRect l="0" t="0" r="5882" b="0"/>
          <a:stretch>
            <a:fillRect/>
          </a:stretch>
        </p:blipFill>
        <p:spPr>
          <a:xfrm>
            <a:off x="2522354" y="9"/>
            <a:ext cx="9669645" cy="6857923"/>
          </a:xfrm>
          <a:prstGeom prst="rect">
            <a:avLst/>
          </a:prstGeom>
          <a:ln w="12700">
            <a:miter lim="400000"/>
          </a:ln>
        </p:spPr>
      </p:pic>
      <p:sp>
        <p:nvSpPr>
          <p:cNvPr id="138" name="Rectangle 28"/>
          <p:cNvSpPr/>
          <p:nvPr/>
        </p:nvSpPr>
        <p:spPr>
          <a:xfrm>
            <a:off x="-1" y="0"/>
            <a:ext cx="7390263" cy="6858000"/>
          </a:xfrm>
          <a:prstGeom prst="rect">
            <a:avLst/>
          </a:prstGeom>
          <a:gradFill>
            <a:gsLst>
              <a:gs pos="0">
                <a:srgbClr val="FFFFFF">
                  <a:alpha val="0"/>
                </a:srgbClr>
              </a:gs>
              <a:gs pos="19000">
                <a:srgbClr val="FFFFFF">
                  <a:alpha val="38000"/>
                </a:srgbClr>
              </a:gs>
              <a:gs pos="35000">
                <a:srgbClr val="FFFFFF">
                  <a:alpha val="77000"/>
                </a:srgbClr>
              </a:gs>
              <a:gs pos="48000">
                <a:srgbClr val="FFFFFF"/>
              </a:gs>
              <a:gs pos="100000">
                <a:srgbClr val="FFFFFF"/>
              </a:gs>
            </a:gsLst>
            <a:lin ang="10800000"/>
          </a:gra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139" name="Title 1"/>
          <p:cNvSpPr txBox="1"/>
          <p:nvPr>
            <p:ph type="title"/>
          </p:nvPr>
        </p:nvSpPr>
        <p:spPr>
          <a:xfrm>
            <a:off x="838198" y="365125"/>
            <a:ext cx="3822193" cy="1899912"/>
          </a:xfrm>
          <a:prstGeom prst="rect">
            <a:avLst/>
          </a:prstGeom>
        </p:spPr>
        <p:txBody>
          <a:bodyPr lIns="45718" tIns="45718" rIns="45718" bIns="45718"/>
          <a:lstStyle>
            <a:lvl1pPr>
              <a:defRPr sz="4000">
                <a:latin typeface="+mj-lt"/>
                <a:ea typeface="+mj-ea"/>
                <a:cs typeface="+mj-cs"/>
                <a:sym typeface="Calibri"/>
              </a:defRPr>
            </a:lvl1pPr>
          </a:lstStyle>
          <a:p>
            <a:pPr/>
            <a:r>
              <a:t>Data Preparation</a:t>
            </a:r>
          </a:p>
        </p:txBody>
      </p:sp>
      <p:sp>
        <p:nvSpPr>
          <p:cNvPr id="140" name="TextBox 6"/>
          <p:cNvSpPr txBox="1"/>
          <p:nvPr/>
        </p:nvSpPr>
        <p:spPr>
          <a:xfrm>
            <a:off x="883919" y="2434201"/>
            <a:ext cx="3730751" cy="37427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indent="-228600">
              <a:lnSpc>
                <a:spcPct val="90000"/>
              </a:lnSpc>
              <a:spcBef>
                <a:spcPts val="600"/>
              </a:spcBef>
              <a:buSzPct val="100000"/>
              <a:buFont typeface="Arial"/>
              <a:buChar char="•"/>
              <a:defRPr sz="1400">
                <a:latin typeface="+mn-lt"/>
                <a:ea typeface="+mn-ea"/>
                <a:cs typeface="+mn-cs"/>
                <a:sym typeface="Helvetica"/>
              </a:defRPr>
            </a:pPr>
            <a:r>
              <a:t>Data Preparation Methods used:</a:t>
            </a:r>
          </a:p>
          <a:p>
            <a:pPr indent="-228600">
              <a:lnSpc>
                <a:spcPct val="90000"/>
              </a:lnSpc>
              <a:spcBef>
                <a:spcPts val="600"/>
              </a:spcBef>
              <a:buSzPct val="100000"/>
              <a:buFont typeface="Arial"/>
              <a:buChar char="•"/>
              <a:defRPr sz="1400">
                <a:latin typeface="+mn-lt"/>
                <a:ea typeface="+mn-ea"/>
                <a:cs typeface="+mn-cs"/>
                <a:sym typeface="Helvetica"/>
              </a:defRPr>
            </a:pPr>
          </a:p>
          <a:p>
            <a:pPr marL="285750" indent="-228600">
              <a:lnSpc>
                <a:spcPct val="90000"/>
              </a:lnSpc>
              <a:spcBef>
                <a:spcPts val="600"/>
              </a:spcBef>
              <a:buSzPct val="100000"/>
              <a:buFont typeface="Arial"/>
              <a:buChar char="•"/>
              <a:defRPr sz="1400">
                <a:latin typeface="+mn-lt"/>
                <a:ea typeface="+mn-ea"/>
                <a:cs typeface="+mn-cs"/>
                <a:sym typeface="Helvetica"/>
              </a:defRPr>
            </a:pPr>
            <a:r>
              <a:t>Feature selection</a:t>
            </a:r>
          </a:p>
          <a:p>
            <a:pPr marL="285750" indent="-228600">
              <a:lnSpc>
                <a:spcPct val="90000"/>
              </a:lnSpc>
              <a:spcBef>
                <a:spcPts val="600"/>
              </a:spcBef>
              <a:buSzPct val="100000"/>
              <a:buFont typeface="Arial"/>
              <a:buChar char="•"/>
              <a:defRPr sz="1400">
                <a:latin typeface="+mn-lt"/>
                <a:ea typeface="+mn-ea"/>
                <a:cs typeface="+mn-cs"/>
                <a:sym typeface="Helvetica"/>
              </a:defRPr>
            </a:pPr>
          </a:p>
          <a:p>
            <a:pPr marL="285750" indent="-228600">
              <a:lnSpc>
                <a:spcPct val="90000"/>
              </a:lnSpc>
              <a:spcBef>
                <a:spcPts val="600"/>
              </a:spcBef>
              <a:buSzPct val="100000"/>
              <a:buFont typeface="Arial"/>
              <a:buChar char="•"/>
              <a:defRPr sz="1400">
                <a:latin typeface="+mn-lt"/>
                <a:ea typeface="+mn-ea"/>
                <a:cs typeface="+mn-cs"/>
                <a:sym typeface="Helvetica"/>
              </a:defRPr>
            </a:pPr>
            <a:r>
              <a:t>Removing NaN values</a:t>
            </a:r>
          </a:p>
          <a:p>
            <a:pPr marL="285750" indent="-228600">
              <a:lnSpc>
                <a:spcPct val="90000"/>
              </a:lnSpc>
              <a:spcBef>
                <a:spcPts val="600"/>
              </a:spcBef>
              <a:buSzPct val="100000"/>
              <a:buFont typeface="Arial"/>
              <a:buChar char="•"/>
              <a:defRPr sz="1400">
                <a:latin typeface="+mn-lt"/>
                <a:ea typeface="+mn-ea"/>
                <a:cs typeface="+mn-cs"/>
                <a:sym typeface="Helvetica"/>
              </a:defRPr>
            </a:pPr>
          </a:p>
          <a:p>
            <a:pPr marL="285750" indent="-228600">
              <a:lnSpc>
                <a:spcPct val="90000"/>
              </a:lnSpc>
              <a:spcBef>
                <a:spcPts val="600"/>
              </a:spcBef>
              <a:buSzPct val="100000"/>
              <a:buFont typeface="Arial"/>
              <a:buChar char="•"/>
              <a:defRPr sz="1400">
                <a:latin typeface="+mn-lt"/>
                <a:ea typeface="+mn-ea"/>
                <a:cs typeface="+mn-cs"/>
                <a:sym typeface="Helvetica"/>
              </a:defRPr>
            </a:pPr>
            <a:r>
              <a:t>Removing duplicates</a:t>
            </a:r>
          </a:p>
          <a:p>
            <a:pPr marL="285750" indent="-228600">
              <a:lnSpc>
                <a:spcPct val="90000"/>
              </a:lnSpc>
              <a:spcBef>
                <a:spcPts val="600"/>
              </a:spcBef>
              <a:buSzPct val="100000"/>
              <a:buFont typeface="Arial"/>
              <a:buChar char="•"/>
              <a:defRPr sz="1400">
                <a:latin typeface="+mn-lt"/>
                <a:ea typeface="+mn-ea"/>
                <a:cs typeface="+mn-cs"/>
                <a:sym typeface="Helvetica"/>
              </a:defRPr>
            </a:pPr>
          </a:p>
          <a:p>
            <a:pPr marL="285750" indent="-228600">
              <a:lnSpc>
                <a:spcPct val="90000"/>
              </a:lnSpc>
              <a:spcBef>
                <a:spcPts val="600"/>
              </a:spcBef>
              <a:buSzPct val="100000"/>
              <a:buFont typeface="Arial"/>
              <a:buChar char="•"/>
              <a:defRPr sz="1400">
                <a:latin typeface="+mn-lt"/>
                <a:ea typeface="+mn-ea"/>
                <a:cs typeface="+mn-cs"/>
                <a:sym typeface="Helvetica"/>
              </a:defRPr>
            </a:pPr>
            <a:r>
              <a:t>Converting negative to absolute values</a:t>
            </a:r>
          </a:p>
          <a:p>
            <a:pPr marL="285750" indent="-228600">
              <a:lnSpc>
                <a:spcPct val="90000"/>
              </a:lnSpc>
              <a:spcBef>
                <a:spcPts val="600"/>
              </a:spcBef>
              <a:buSzPct val="100000"/>
              <a:buFont typeface="Arial"/>
              <a:buChar char="•"/>
              <a:defRPr sz="1400">
                <a:latin typeface="+mn-lt"/>
                <a:ea typeface="+mn-ea"/>
                <a:cs typeface="+mn-cs"/>
                <a:sym typeface="Helvetica"/>
              </a:defRPr>
            </a:pPr>
          </a:p>
          <a:p>
            <a:pPr marL="285750" indent="-228600">
              <a:lnSpc>
                <a:spcPct val="90000"/>
              </a:lnSpc>
              <a:spcBef>
                <a:spcPts val="600"/>
              </a:spcBef>
              <a:buSzPct val="100000"/>
              <a:buFont typeface="Arial"/>
              <a:buChar char="•"/>
              <a:defRPr sz="1400">
                <a:latin typeface="+mn-lt"/>
                <a:ea typeface="+mn-ea"/>
                <a:cs typeface="+mn-cs"/>
                <a:sym typeface="Helvetica"/>
              </a:defRPr>
            </a:pPr>
            <a:r>
              <a:t>Replacing categorical variables with numerical values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Rectangle 26"/>
          <p:cNvSpPr/>
          <p:nvPr/>
        </p:nvSpPr>
        <p:spPr>
          <a:xfrm>
            <a:off x="1145178" y="643466"/>
            <a:ext cx="9901643" cy="5571067"/>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Helvetica"/>
              </a:defRPr>
            </a:pPr>
          </a:p>
        </p:txBody>
      </p:sp>
      <p:sp>
        <p:nvSpPr>
          <p:cNvPr id="145" name="Title 1"/>
          <p:cNvSpPr txBox="1"/>
          <p:nvPr>
            <p:ph type="title"/>
          </p:nvPr>
        </p:nvSpPr>
        <p:spPr>
          <a:xfrm>
            <a:off x="5448791" y="910875"/>
            <a:ext cx="5078063" cy="1448480"/>
          </a:xfrm>
          <a:prstGeom prst="rect">
            <a:avLst/>
          </a:prstGeom>
        </p:spPr>
        <p:txBody>
          <a:bodyPr lIns="45718" tIns="45718" rIns="45718" bIns="45718" anchor="b"/>
          <a:lstStyle>
            <a:lvl1pPr defTabSz="740662">
              <a:defRPr sz="4300">
                <a:latin typeface="+mj-lt"/>
                <a:ea typeface="+mj-ea"/>
                <a:cs typeface="+mj-cs"/>
                <a:sym typeface="Calibri"/>
              </a:defRPr>
            </a:lvl1pPr>
          </a:lstStyle>
          <a:p>
            <a:pPr/>
            <a:r>
              <a:t>Model Building</a:t>
            </a:r>
          </a:p>
        </p:txBody>
      </p:sp>
      <p:grpSp>
        <p:nvGrpSpPr>
          <p:cNvPr id="148" name="sketchy line"/>
          <p:cNvGrpSpPr/>
          <p:nvPr/>
        </p:nvGrpSpPr>
        <p:grpSpPr>
          <a:xfrm>
            <a:off x="5448341" y="2522477"/>
            <a:ext cx="3447714" cy="95914"/>
            <a:chOff x="-73" y="1"/>
            <a:chExt cx="3447713" cy="95913"/>
          </a:xfrm>
        </p:grpSpPr>
        <p:sp>
          <p:nvSpPr>
            <p:cNvPr id="146" name="Shape"/>
            <p:cNvSpPr/>
            <p:nvPr/>
          </p:nvSpPr>
          <p:spPr>
            <a:xfrm>
              <a:off x="375" y="31636"/>
              <a:ext cx="3447265" cy="64279"/>
            </a:xfrm>
            <a:custGeom>
              <a:avLst/>
              <a:gdLst/>
              <a:ahLst/>
              <a:cxnLst>
                <a:cxn ang="0">
                  <a:pos x="wd2" y="hd2"/>
                </a:cxn>
                <a:cxn ang="5400000">
                  <a:pos x="wd2" y="hd2"/>
                </a:cxn>
                <a:cxn ang="10800000">
                  <a:pos x="wd2" y="hd2"/>
                </a:cxn>
                <a:cxn ang="16200000">
                  <a:pos x="wd2" y="hd2"/>
                </a:cxn>
              </a:cxnLst>
              <a:rect l="0" t="0" r="r" b="b"/>
              <a:pathLst>
                <a:path w="21600" h="11174" fill="norm" stroke="1" extrusionOk="0">
                  <a:moveTo>
                    <a:pt x="0" y="3240"/>
                  </a:moveTo>
                  <a:cubicBezTo>
                    <a:pt x="719" y="174"/>
                    <a:pt x="2346" y="6118"/>
                    <a:pt x="3888" y="3240"/>
                  </a:cubicBezTo>
                  <a:cubicBezTo>
                    <a:pt x="5463" y="3905"/>
                    <a:pt x="6625" y="1779"/>
                    <a:pt x="7560" y="3240"/>
                  </a:cubicBezTo>
                  <a:cubicBezTo>
                    <a:pt x="8759" y="7939"/>
                    <a:pt x="10454" y="7210"/>
                    <a:pt x="11448" y="3240"/>
                  </a:cubicBezTo>
                  <a:cubicBezTo>
                    <a:pt x="12314" y="4281"/>
                    <a:pt x="14493" y="7706"/>
                    <a:pt x="15768" y="3240"/>
                  </a:cubicBezTo>
                  <a:cubicBezTo>
                    <a:pt x="17451" y="9999"/>
                    <a:pt x="18692" y="-6684"/>
                    <a:pt x="21600" y="3240"/>
                  </a:cubicBezTo>
                  <a:cubicBezTo>
                    <a:pt x="21598" y="4195"/>
                    <a:pt x="21598" y="5111"/>
                    <a:pt x="21600" y="5822"/>
                  </a:cubicBezTo>
                  <a:cubicBezTo>
                    <a:pt x="19643" y="-3830"/>
                    <a:pt x="18587" y="5650"/>
                    <a:pt x="17280" y="5822"/>
                  </a:cubicBezTo>
                  <a:cubicBezTo>
                    <a:pt x="16049" y="10695"/>
                    <a:pt x="14261" y="14916"/>
                    <a:pt x="12528" y="5822"/>
                  </a:cubicBezTo>
                  <a:cubicBezTo>
                    <a:pt x="10702" y="59"/>
                    <a:pt x="9747" y="386"/>
                    <a:pt x="8856" y="5822"/>
                  </a:cubicBezTo>
                  <a:cubicBezTo>
                    <a:pt x="8155" y="9587"/>
                    <a:pt x="5044" y="2391"/>
                    <a:pt x="4104" y="5822"/>
                  </a:cubicBezTo>
                  <a:cubicBezTo>
                    <a:pt x="3236" y="9683"/>
                    <a:pt x="1313" y="5041"/>
                    <a:pt x="0" y="5822"/>
                  </a:cubicBezTo>
                  <a:cubicBezTo>
                    <a:pt x="4" y="5060"/>
                    <a:pt x="5" y="4283"/>
                    <a:pt x="0" y="324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sp>
          <p:nvSpPr>
            <p:cNvPr id="147" name="Shape"/>
            <p:cNvSpPr/>
            <p:nvPr/>
          </p:nvSpPr>
          <p:spPr>
            <a:xfrm>
              <a:off x="-74" y="1"/>
              <a:ext cx="3447714" cy="80389"/>
            </a:xfrm>
            <a:custGeom>
              <a:avLst/>
              <a:gdLst/>
              <a:ahLst/>
              <a:cxnLst>
                <a:cxn ang="0">
                  <a:pos x="wd2" y="hd2"/>
                </a:cxn>
                <a:cxn ang="5400000">
                  <a:pos x="wd2" y="hd2"/>
                </a:cxn>
                <a:cxn ang="10800000">
                  <a:pos x="wd2" y="hd2"/>
                </a:cxn>
                <a:cxn ang="16200000">
                  <a:pos x="wd2" y="hd2"/>
                </a:cxn>
              </a:cxnLst>
              <a:rect l="0" t="0" r="r" b="b"/>
              <a:pathLst>
                <a:path w="21597" h="13186" fill="norm" stroke="1" extrusionOk="0">
                  <a:moveTo>
                    <a:pt x="2" y="8246"/>
                  </a:moveTo>
                  <a:cubicBezTo>
                    <a:pt x="995" y="5174"/>
                    <a:pt x="2512" y="6199"/>
                    <a:pt x="4321" y="8246"/>
                  </a:cubicBezTo>
                  <a:cubicBezTo>
                    <a:pt x="6155" y="9242"/>
                    <a:pt x="6995" y="8677"/>
                    <a:pt x="8640" y="8246"/>
                  </a:cubicBezTo>
                  <a:cubicBezTo>
                    <a:pt x="10190" y="-3987"/>
                    <a:pt x="11637" y="-1436"/>
                    <a:pt x="12959" y="8246"/>
                  </a:cubicBezTo>
                  <a:cubicBezTo>
                    <a:pt x="14301" y="9138"/>
                    <a:pt x="15889" y="9134"/>
                    <a:pt x="16846" y="8246"/>
                  </a:cubicBezTo>
                  <a:cubicBezTo>
                    <a:pt x="17657" y="12925"/>
                    <a:pt x="20501" y="1564"/>
                    <a:pt x="21597" y="8246"/>
                  </a:cubicBezTo>
                  <a:cubicBezTo>
                    <a:pt x="21591" y="9298"/>
                    <a:pt x="21595" y="9732"/>
                    <a:pt x="21597" y="10683"/>
                  </a:cubicBezTo>
                  <a:cubicBezTo>
                    <a:pt x="20125" y="11343"/>
                    <a:pt x="19322" y="7819"/>
                    <a:pt x="17710" y="10683"/>
                  </a:cubicBezTo>
                  <a:cubicBezTo>
                    <a:pt x="16024" y="9791"/>
                    <a:pt x="15589" y="14984"/>
                    <a:pt x="14039" y="10683"/>
                  </a:cubicBezTo>
                  <a:cubicBezTo>
                    <a:pt x="12687" y="3376"/>
                    <a:pt x="11413" y="8624"/>
                    <a:pt x="9720" y="10683"/>
                  </a:cubicBezTo>
                  <a:cubicBezTo>
                    <a:pt x="8125" y="7628"/>
                    <a:pt x="7003" y="17613"/>
                    <a:pt x="5833" y="10683"/>
                  </a:cubicBezTo>
                  <a:cubicBezTo>
                    <a:pt x="4740" y="3961"/>
                    <a:pt x="1263" y="9748"/>
                    <a:pt x="2" y="10683"/>
                  </a:cubicBezTo>
                  <a:cubicBezTo>
                    <a:pt x="-3" y="10175"/>
                    <a:pt x="1" y="8800"/>
                    <a:pt x="2" y="8246"/>
                  </a:cubicBezTo>
                  <a:close/>
                </a:path>
              </a:pathLst>
            </a:custGeom>
            <a:noFill/>
            <a:ln w="44450" cap="rnd">
              <a:solidFill>
                <a:schemeClr val="accent2"/>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Helvetica"/>
                </a:defRPr>
              </a:pPr>
            </a:p>
          </p:txBody>
        </p:sp>
      </p:grpSp>
      <p:sp>
        <p:nvSpPr>
          <p:cNvPr id="149" name="Text Placeholder 2"/>
          <p:cNvSpPr txBox="1"/>
          <p:nvPr>
            <p:ph type="body" sz="half" idx="1"/>
          </p:nvPr>
        </p:nvSpPr>
        <p:spPr>
          <a:xfrm>
            <a:off x="5052771" y="1171066"/>
            <a:ext cx="5325208" cy="4505311"/>
          </a:xfrm>
          <a:prstGeom prst="rect">
            <a:avLst/>
          </a:prstGeom>
        </p:spPr>
        <p:txBody>
          <a:bodyPr lIns="45718" tIns="45718" rIns="45718" bIns="45718" anchor="ctr"/>
          <a:lstStyle/>
          <a:p>
            <a:pPr marL="185165" indent="-185165" defTabSz="740662">
              <a:spcBef>
                <a:spcPts val="800"/>
              </a:spcBef>
              <a:defRPr sz="1600">
                <a:latin typeface="+mn-lt"/>
                <a:ea typeface="+mn-ea"/>
                <a:cs typeface="+mn-cs"/>
                <a:sym typeface="Helvetica"/>
              </a:defRPr>
            </a:pPr>
          </a:p>
        </p:txBody>
      </p:sp>
      <p:grpSp>
        <p:nvGrpSpPr>
          <p:cNvPr id="165" name="TextBox 3"/>
          <p:cNvGrpSpPr/>
          <p:nvPr/>
        </p:nvGrpSpPr>
        <p:grpSpPr>
          <a:xfrm>
            <a:off x="5448790" y="3225748"/>
            <a:ext cx="5078066" cy="2068224"/>
            <a:chOff x="-1" y="0"/>
            <a:chExt cx="5078065" cy="2068222"/>
          </a:xfrm>
        </p:grpSpPr>
        <p:grpSp>
          <p:nvGrpSpPr>
            <p:cNvPr id="152" name="Group"/>
            <p:cNvGrpSpPr/>
            <p:nvPr/>
          </p:nvGrpSpPr>
          <p:grpSpPr>
            <a:xfrm>
              <a:off x="-2" y="-1"/>
              <a:ext cx="1586898" cy="952139"/>
              <a:chOff x="-1" y="0"/>
              <a:chExt cx="1586897" cy="952137"/>
            </a:xfrm>
          </p:grpSpPr>
          <p:sp>
            <p:nvSpPr>
              <p:cNvPr id="150" name="Rectangle"/>
              <p:cNvSpPr/>
              <p:nvPr/>
            </p:nvSpPr>
            <p:spPr>
              <a:xfrm>
                <a:off x="-2" y="-1"/>
                <a:ext cx="1586898" cy="952139"/>
              </a:xfrm>
              <a:prstGeom prst="rect">
                <a:avLst/>
              </a:prstGeom>
              <a:gradFill flip="none" rotWithShape="1">
                <a:gsLst>
                  <a:gs pos="0">
                    <a:srgbClr val="499CE7"/>
                  </a:gs>
                  <a:gs pos="100000">
                    <a:schemeClr val="accent5">
                      <a:hueOff val="329330"/>
                      <a:satOff val="40776"/>
                      <a:lumOff val="24655"/>
                    </a:schemeClr>
                  </a:gs>
                </a:gsLst>
                <a:lin ang="16200000" scaled="0"/>
              </a:gradFill>
              <a:ln w="12700" cap="flat">
                <a:noFill/>
                <a:miter lim="400000"/>
              </a:ln>
              <a:effectLst/>
            </p:spPr>
            <p:txBody>
              <a:bodyPr wrap="square" lIns="45718" tIns="45718" rIns="45718" bIns="45718" numCol="1" anchor="ctr">
                <a:noAutofit/>
              </a:bodyPr>
              <a:lstStyle/>
              <a:p>
                <a:pPr algn="ctr" defTabSz="844550">
                  <a:lnSpc>
                    <a:spcPct val="90000"/>
                  </a:lnSpc>
                  <a:spcBef>
                    <a:spcPts val="700"/>
                  </a:spcBef>
                  <a:defRPr>
                    <a:solidFill>
                      <a:srgbClr val="FFFFFF"/>
                    </a:solidFill>
                    <a:latin typeface="+mn-lt"/>
                    <a:ea typeface="+mn-ea"/>
                    <a:cs typeface="+mn-cs"/>
                    <a:sym typeface="Helvetica"/>
                  </a:defRPr>
                </a:pPr>
              </a:p>
            </p:txBody>
          </p:sp>
          <p:sp>
            <p:nvSpPr>
              <p:cNvPr id="151" name="Decision Tree"/>
              <p:cNvSpPr txBox="1"/>
              <p:nvPr/>
            </p:nvSpPr>
            <p:spPr>
              <a:xfrm>
                <a:off x="-1" y="126182"/>
                <a:ext cx="1586897" cy="699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8" tIns="72388" rIns="72388" bIns="72388" numCol="1" anchor="ctr">
                <a:spAutoFit/>
              </a:bodyPr>
              <a:lstStyle>
                <a:lvl1pPr algn="ctr" defTabSz="844550">
                  <a:lnSpc>
                    <a:spcPct val="90000"/>
                  </a:lnSpc>
                  <a:spcBef>
                    <a:spcPts val="700"/>
                  </a:spcBef>
                  <a:defRPr sz="1900">
                    <a:solidFill>
                      <a:srgbClr val="FFFFFF"/>
                    </a:solidFill>
                    <a:latin typeface="+mn-lt"/>
                    <a:ea typeface="+mn-ea"/>
                    <a:cs typeface="+mn-cs"/>
                    <a:sym typeface="Helvetica"/>
                  </a:defRPr>
                </a:lvl1pPr>
              </a:lstStyle>
              <a:p>
                <a:pPr/>
                <a:r>
                  <a:t>Decision Tree</a:t>
                </a:r>
              </a:p>
            </p:txBody>
          </p:sp>
        </p:grpSp>
        <p:grpSp>
          <p:nvGrpSpPr>
            <p:cNvPr id="155" name="Group"/>
            <p:cNvGrpSpPr/>
            <p:nvPr/>
          </p:nvGrpSpPr>
          <p:grpSpPr>
            <a:xfrm>
              <a:off x="1745581" y="-1"/>
              <a:ext cx="1586899" cy="952139"/>
              <a:chOff x="-1" y="0"/>
              <a:chExt cx="1586898" cy="952137"/>
            </a:xfrm>
          </p:grpSpPr>
          <p:sp>
            <p:nvSpPr>
              <p:cNvPr id="153" name="Rectangle"/>
              <p:cNvSpPr/>
              <p:nvPr/>
            </p:nvSpPr>
            <p:spPr>
              <a:xfrm>
                <a:off x="-2" y="-1"/>
                <a:ext cx="1586899" cy="952139"/>
              </a:xfrm>
              <a:prstGeom prst="rect">
                <a:avLst/>
              </a:prstGeom>
              <a:gradFill flip="none" rotWithShape="1">
                <a:gsLst>
                  <a:gs pos="0">
                    <a:srgbClr val="42DEDF"/>
                  </a:gs>
                  <a:gs pos="100000">
                    <a:srgbClr val="AAFEFF"/>
                  </a:gs>
                </a:gsLst>
                <a:lin ang="16200000" scaled="0"/>
              </a:gradFill>
              <a:ln w="12700" cap="flat">
                <a:noFill/>
                <a:miter lim="400000"/>
              </a:ln>
              <a:effectLst/>
            </p:spPr>
            <p:txBody>
              <a:bodyPr wrap="square" lIns="45718" tIns="45718" rIns="45718" bIns="45718" numCol="1" anchor="ctr">
                <a:noAutofit/>
              </a:bodyPr>
              <a:lstStyle/>
              <a:p>
                <a:pPr algn="ctr" defTabSz="844550">
                  <a:lnSpc>
                    <a:spcPct val="90000"/>
                  </a:lnSpc>
                  <a:spcBef>
                    <a:spcPts val="700"/>
                  </a:spcBef>
                  <a:defRPr>
                    <a:solidFill>
                      <a:srgbClr val="FFFFFF"/>
                    </a:solidFill>
                    <a:latin typeface="+mn-lt"/>
                    <a:ea typeface="+mn-ea"/>
                    <a:cs typeface="+mn-cs"/>
                    <a:sym typeface="Helvetica"/>
                  </a:defRPr>
                </a:pPr>
              </a:p>
            </p:txBody>
          </p:sp>
          <p:sp>
            <p:nvSpPr>
              <p:cNvPr id="154" name="Logistic Regression"/>
              <p:cNvSpPr txBox="1"/>
              <p:nvPr/>
            </p:nvSpPr>
            <p:spPr>
              <a:xfrm>
                <a:off x="-1" y="126182"/>
                <a:ext cx="1586898" cy="699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8" tIns="72388" rIns="72388" bIns="72388" numCol="1" anchor="ctr">
                <a:spAutoFit/>
              </a:bodyPr>
              <a:lstStyle>
                <a:lvl1pPr algn="ctr" defTabSz="844550">
                  <a:lnSpc>
                    <a:spcPct val="90000"/>
                  </a:lnSpc>
                  <a:spcBef>
                    <a:spcPts val="700"/>
                  </a:spcBef>
                  <a:defRPr sz="1900">
                    <a:solidFill>
                      <a:srgbClr val="FFFFFF"/>
                    </a:solidFill>
                    <a:latin typeface="+mn-lt"/>
                    <a:ea typeface="+mn-ea"/>
                    <a:cs typeface="+mn-cs"/>
                    <a:sym typeface="Helvetica"/>
                  </a:defRPr>
                </a:lvl1pPr>
              </a:lstStyle>
              <a:p>
                <a:pPr/>
                <a:r>
                  <a:t>Logistic Regression</a:t>
                </a:r>
              </a:p>
            </p:txBody>
          </p:sp>
        </p:grpSp>
        <p:grpSp>
          <p:nvGrpSpPr>
            <p:cNvPr id="158" name="Group"/>
            <p:cNvGrpSpPr/>
            <p:nvPr/>
          </p:nvGrpSpPr>
          <p:grpSpPr>
            <a:xfrm>
              <a:off x="3491167" y="-1"/>
              <a:ext cx="1586898" cy="952139"/>
              <a:chOff x="-1" y="0"/>
              <a:chExt cx="1586897" cy="952137"/>
            </a:xfrm>
          </p:grpSpPr>
          <p:sp>
            <p:nvSpPr>
              <p:cNvPr id="156" name="Rectangle"/>
              <p:cNvSpPr/>
              <p:nvPr/>
            </p:nvSpPr>
            <p:spPr>
              <a:xfrm>
                <a:off x="-2" y="-1"/>
                <a:ext cx="1586898" cy="952139"/>
              </a:xfrm>
              <a:prstGeom prst="rect">
                <a:avLst/>
              </a:prstGeom>
              <a:gradFill flip="none" rotWithShape="1">
                <a:gsLst>
                  <a:gs pos="0">
                    <a:srgbClr val="3CD68F"/>
                  </a:gs>
                  <a:gs pos="100000">
                    <a:srgbClr val="A5FFCC"/>
                  </a:gs>
                </a:gsLst>
                <a:lin ang="16200000" scaled="0"/>
              </a:gradFill>
              <a:ln w="12700" cap="flat">
                <a:noFill/>
                <a:miter lim="400000"/>
              </a:ln>
              <a:effectLst/>
            </p:spPr>
            <p:txBody>
              <a:bodyPr wrap="square" lIns="45718" tIns="45718" rIns="45718" bIns="45718" numCol="1" anchor="ctr">
                <a:noAutofit/>
              </a:bodyPr>
              <a:lstStyle/>
              <a:p>
                <a:pPr algn="ctr" defTabSz="844550">
                  <a:lnSpc>
                    <a:spcPct val="90000"/>
                  </a:lnSpc>
                  <a:spcBef>
                    <a:spcPts val="700"/>
                  </a:spcBef>
                  <a:defRPr>
                    <a:solidFill>
                      <a:srgbClr val="FFFFFF"/>
                    </a:solidFill>
                    <a:latin typeface="+mn-lt"/>
                    <a:ea typeface="+mn-ea"/>
                    <a:cs typeface="+mn-cs"/>
                    <a:sym typeface="Helvetica"/>
                  </a:defRPr>
                </a:pPr>
              </a:p>
            </p:txBody>
          </p:sp>
          <p:sp>
            <p:nvSpPr>
              <p:cNvPr id="157" name="Random Forrest"/>
              <p:cNvSpPr txBox="1"/>
              <p:nvPr/>
            </p:nvSpPr>
            <p:spPr>
              <a:xfrm>
                <a:off x="-1" y="126182"/>
                <a:ext cx="1586897" cy="699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8" tIns="72388" rIns="72388" bIns="72388" numCol="1" anchor="ctr">
                <a:spAutoFit/>
              </a:bodyPr>
              <a:lstStyle>
                <a:lvl1pPr algn="ctr" defTabSz="844550">
                  <a:lnSpc>
                    <a:spcPct val="90000"/>
                  </a:lnSpc>
                  <a:spcBef>
                    <a:spcPts val="700"/>
                  </a:spcBef>
                  <a:defRPr sz="1900">
                    <a:solidFill>
                      <a:srgbClr val="FFFFFF"/>
                    </a:solidFill>
                    <a:latin typeface="+mn-lt"/>
                    <a:ea typeface="+mn-ea"/>
                    <a:cs typeface="+mn-cs"/>
                    <a:sym typeface="Helvetica"/>
                  </a:defRPr>
                </a:lvl1pPr>
              </a:lstStyle>
              <a:p>
                <a:pPr/>
                <a:r>
                  <a:t>Random Forrest</a:t>
                </a:r>
              </a:p>
            </p:txBody>
          </p:sp>
        </p:grpSp>
        <p:grpSp>
          <p:nvGrpSpPr>
            <p:cNvPr id="161" name="Group"/>
            <p:cNvGrpSpPr/>
            <p:nvPr/>
          </p:nvGrpSpPr>
          <p:grpSpPr>
            <a:xfrm>
              <a:off x="872791" y="1105564"/>
              <a:ext cx="1586897" cy="962659"/>
              <a:chOff x="0" y="0"/>
              <a:chExt cx="1586896" cy="962658"/>
            </a:xfrm>
          </p:grpSpPr>
          <p:sp>
            <p:nvSpPr>
              <p:cNvPr id="159" name="Rectangle"/>
              <p:cNvSpPr/>
              <p:nvPr/>
            </p:nvSpPr>
            <p:spPr>
              <a:xfrm>
                <a:off x="-1" y="5262"/>
                <a:ext cx="1586897" cy="952139"/>
              </a:xfrm>
              <a:prstGeom prst="rect">
                <a:avLst/>
              </a:prstGeom>
              <a:gradFill flip="none" rotWithShape="1">
                <a:gsLst>
                  <a:gs pos="0">
                    <a:srgbClr val="36CD40"/>
                  </a:gs>
                  <a:gs pos="100000">
                    <a:srgbClr val="A0FFA4"/>
                  </a:gs>
                </a:gsLst>
                <a:lin ang="16200000" scaled="0"/>
              </a:gradFill>
              <a:ln w="12700" cap="flat">
                <a:noFill/>
                <a:miter lim="400000"/>
              </a:ln>
              <a:effectLst/>
            </p:spPr>
            <p:txBody>
              <a:bodyPr wrap="square" lIns="45718" tIns="45718" rIns="45718" bIns="45718" numCol="1" anchor="ctr">
                <a:noAutofit/>
              </a:bodyPr>
              <a:lstStyle/>
              <a:p>
                <a:pPr algn="ctr" defTabSz="844550">
                  <a:lnSpc>
                    <a:spcPct val="90000"/>
                  </a:lnSpc>
                  <a:spcBef>
                    <a:spcPts val="700"/>
                  </a:spcBef>
                  <a:defRPr>
                    <a:solidFill>
                      <a:srgbClr val="FFFFFF"/>
                    </a:solidFill>
                    <a:latin typeface="+mn-lt"/>
                    <a:ea typeface="+mn-ea"/>
                    <a:cs typeface="+mn-cs"/>
                    <a:sym typeface="Helvetica"/>
                  </a:defRPr>
                </a:pPr>
              </a:p>
            </p:txBody>
          </p:sp>
          <p:sp>
            <p:nvSpPr>
              <p:cNvPr id="160" name="Random Forrest Classification"/>
              <p:cNvSpPr txBox="1"/>
              <p:nvPr/>
            </p:nvSpPr>
            <p:spPr>
              <a:xfrm>
                <a:off x="-1" y="0"/>
                <a:ext cx="1586897" cy="9626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8" tIns="72388" rIns="72388" bIns="72388" numCol="1" anchor="ctr">
                <a:spAutoFit/>
              </a:bodyPr>
              <a:lstStyle>
                <a:lvl1pPr algn="ctr" defTabSz="844550">
                  <a:lnSpc>
                    <a:spcPct val="90000"/>
                  </a:lnSpc>
                  <a:spcBef>
                    <a:spcPts val="700"/>
                  </a:spcBef>
                  <a:defRPr sz="1900">
                    <a:solidFill>
                      <a:srgbClr val="FFFFFF"/>
                    </a:solidFill>
                    <a:latin typeface="+mn-lt"/>
                    <a:ea typeface="+mn-ea"/>
                    <a:cs typeface="+mn-cs"/>
                    <a:sym typeface="Helvetica"/>
                  </a:defRPr>
                </a:lvl1pPr>
              </a:lstStyle>
              <a:p>
                <a:pPr/>
                <a:r>
                  <a:t>Random Forrest Classification</a:t>
                </a:r>
              </a:p>
            </p:txBody>
          </p:sp>
        </p:grpSp>
        <p:grpSp>
          <p:nvGrpSpPr>
            <p:cNvPr id="164" name="Group"/>
            <p:cNvGrpSpPr/>
            <p:nvPr/>
          </p:nvGrpSpPr>
          <p:grpSpPr>
            <a:xfrm>
              <a:off x="2618374" y="1110826"/>
              <a:ext cx="1586899" cy="952138"/>
              <a:chOff x="-1" y="0"/>
              <a:chExt cx="1586897" cy="952137"/>
            </a:xfrm>
          </p:grpSpPr>
          <p:sp>
            <p:nvSpPr>
              <p:cNvPr id="162" name="Rectangle"/>
              <p:cNvSpPr/>
              <p:nvPr/>
            </p:nvSpPr>
            <p:spPr>
              <a:xfrm>
                <a:off x="-2" y="-1"/>
                <a:ext cx="1586898" cy="952139"/>
              </a:xfrm>
              <a:prstGeom prst="rect">
                <a:avLst/>
              </a:prstGeom>
              <a:gradFill flip="none" rotWithShape="1">
                <a:gsLst>
                  <a:gs pos="0">
                    <a:srgbClr val="6DBC38"/>
                  </a:gs>
                  <a:gs pos="100000">
                    <a:srgbClr val="BAFD9D"/>
                  </a:gs>
                </a:gsLst>
                <a:lin ang="16200000" scaled="0"/>
              </a:gradFill>
              <a:ln w="12700" cap="flat">
                <a:noFill/>
                <a:miter lim="400000"/>
              </a:ln>
              <a:effectLst/>
            </p:spPr>
            <p:txBody>
              <a:bodyPr wrap="square" lIns="45718" tIns="45718" rIns="45718" bIns="45718" numCol="1" anchor="ctr">
                <a:noAutofit/>
              </a:bodyPr>
              <a:lstStyle/>
              <a:p>
                <a:pPr algn="ctr" defTabSz="844550">
                  <a:lnSpc>
                    <a:spcPct val="90000"/>
                  </a:lnSpc>
                  <a:spcBef>
                    <a:spcPts val="700"/>
                  </a:spcBef>
                  <a:defRPr>
                    <a:solidFill>
                      <a:srgbClr val="FFFFFF"/>
                    </a:solidFill>
                    <a:latin typeface="+mn-lt"/>
                    <a:ea typeface="+mn-ea"/>
                    <a:cs typeface="+mn-cs"/>
                    <a:sym typeface="Helvetica"/>
                  </a:defRPr>
                </a:pPr>
              </a:p>
            </p:txBody>
          </p:sp>
          <p:sp>
            <p:nvSpPr>
              <p:cNvPr id="163" name="KNN Classification"/>
              <p:cNvSpPr txBox="1"/>
              <p:nvPr/>
            </p:nvSpPr>
            <p:spPr>
              <a:xfrm>
                <a:off x="-1" y="126182"/>
                <a:ext cx="1586897" cy="699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8" tIns="72388" rIns="72388" bIns="72388" numCol="1" anchor="ctr">
                <a:spAutoFit/>
              </a:bodyPr>
              <a:lstStyle>
                <a:lvl1pPr algn="ctr" defTabSz="844550">
                  <a:lnSpc>
                    <a:spcPct val="90000"/>
                  </a:lnSpc>
                  <a:spcBef>
                    <a:spcPts val="700"/>
                  </a:spcBef>
                  <a:defRPr sz="1900">
                    <a:solidFill>
                      <a:srgbClr val="FFFFFF"/>
                    </a:solidFill>
                    <a:latin typeface="+mn-lt"/>
                    <a:ea typeface="+mn-ea"/>
                    <a:cs typeface="+mn-cs"/>
                    <a:sym typeface="Helvetica"/>
                  </a:defRPr>
                </a:lvl1pPr>
              </a:lstStyle>
              <a:p>
                <a:pPr/>
                <a:r>
                  <a:t>KNN Classification</a:t>
                </a:r>
              </a:p>
            </p:txBody>
          </p:sp>
        </p:grpSp>
      </p:grpSp>
      <p:sp>
        <p:nvSpPr>
          <p:cNvPr id="166" name="TextBox 14"/>
          <p:cNvSpPr txBox="1"/>
          <p:nvPr/>
        </p:nvSpPr>
        <p:spPr>
          <a:xfrm>
            <a:off x="978639" y="2359354"/>
            <a:ext cx="2703479" cy="2491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740662">
              <a:spcBef>
                <a:spcPts val="600"/>
              </a:spcBef>
            </a:lvl1pPr>
          </a:lstStyle>
          <a:p>
            <a:pPr/>
            <a:r>
              <a:t>After considering characteristics of the problem we are trying to solve, the data we have and after executing the EDA, we decided to go with supervised machine learning classification models: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Model Explainability"/>
          <p:cNvSpPr txBox="1"/>
          <p:nvPr>
            <p:ph type="title"/>
          </p:nvPr>
        </p:nvSpPr>
        <p:spPr>
          <a:xfrm>
            <a:off x="103599" y="282186"/>
            <a:ext cx="10515601" cy="1325564"/>
          </a:xfrm>
          <a:prstGeom prst="rect">
            <a:avLst/>
          </a:prstGeom>
        </p:spPr>
        <p:txBody>
          <a:bodyPr/>
          <a:lstStyle/>
          <a:p>
            <a:pPr/>
            <a:r>
              <a:t>Model Explainability</a:t>
            </a:r>
          </a:p>
        </p:txBody>
      </p:sp>
      <p:sp>
        <p:nvSpPr>
          <p:cNvPr id="169" name="We used SHAP to get a general Explanation, with the aim of understanding and using the SHAP package for this classification problem in order to understand what are the factors which influence a target variable, the Defaulter. Which features of a Loan App"/>
          <p:cNvSpPr txBox="1"/>
          <p:nvPr>
            <p:ph type="body" sz="quarter" idx="1"/>
          </p:nvPr>
        </p:nvSpPr>
        <p:spPr>
          <a:xfrm>
            <a:off x="975197" y="1833902"/>
            <a:ext cx="3492464" cy="4351339"/>
          </a:xfrm>
          <a:prstGeom prst="rect">
            <a:avLst/>
          </a:prstGeom>
        </p:spPr>
        <p:txBody>
          <a:bodyPr/>
          <a:lstStyle/>
          <a:p>
            <a:pPr marL="0" indent="0" defTabSz="283463">
              <a:lnSpc>
                <a:spcPct val="100000"/>
              </a:lnSpc>
              <a:spcBef>
                <a:spcPts val="0"/>
              </a:spcBef>
              <a:buSzTx/>
              <a:buFontTx/>
              <a:buNone/>
              <a:defRPr sz="1240">
                <a:uFill>
                  <a:solidFill>
                    <a:srgbClr val="000000"/>
                  </a:solidFill>
                </a:uFill>
                <a:latin typeface="+mn-lt"/>
                <a:ea typeface="+mn-ea"/>
                <a:cs typeface="+mn-cs"/>
                <a:sym typeface="Helvetica"/>
              </a:defRPr>
            </a:pPr>
            <a:r>
              <a:t>We used SHAP to get a general Explanation, with the aim of understanding and using the SHAP package for this classification problem in order to understand what are the factors which influence a target variable, the Defaulter. Which features of a Loan Application affect the target variable and whether they impact it positively or negatively?</a:t>
            </a:r>
          </a:p>
          <a:p>
            <a:pPr marL="0" indent="0" defTabSz="283463">
              <a:lnSpc>
                <a:spcPct val="100000"/>
              </a:lnSpc>
              <a:spcBef>
                <a:spcPts val="0"/>
              </a:spcBef>
              <a:buSzTx/>
              <a:buFontTx/>
              <a:buNone/>
              <a:defRPr sz="1240">
                <a:uFill>
                  <a:solidFill>
                    <a:srgbClr val="000000"/>
                  </a:solidFill>
                </a:uFill>
                <a:latin typeface="+mn-lt"/>
                <a:ea typeface="+mn-ea"/>
                <a:cs typeface="+mn-cs"/>
                <a:sym typeface="Helvetica"/>
              </a:defRPr>
            </a:pPr>
          </a:p>
          <a:p>
            <a:pPr marL="0" indent="0" defTabSz="283463">
              <a:lnSpc>
                <a:spcPct val="100000"/>
              </a:lnSpc>
              <a:spcBef>
                <a:spcPts val="0"/>
              </a:spcBef>
              <a:buSzTx/>
              <a:buFontTx/>
              <a:buNone/>
              <a:defRPr sz="1240">
                <a:uFill>
                  <a:solidFill>
                    <a:srgbClr val="000000"/>
                  </a:solidFill>
                </a:uFill>
                <a:latin typeface="+mn-lt"/>
                <a:ea typeface="+mn-ea"/>
                <a:cs typeface="+mn-cs"/>
                <a:sym typeface="Helvetica"/>
              </a:defRPr>
            </a:pPr>
            <a:r>
              <a:t>The predicted Defaulters are driven down mainly because of these 7 reasons: AMT_APPLICATION -For how much credit did the client ask on the previous application AMT_CREDIT is the Final credit amount on the previous application. This differs from AMT_APPLICATION in a way that the AMT_APPLICATION is the amount for which the client initially applied, but during our approval process he could have received a different amount - AMT_CREDIT Days of Employed Total income Age Annuity of the previous application</a:t>
            </a:r>
          </a:p>
        </p:txBody>
      </p:sp>
      <p:pic>
        <p:nvPicPr>
          <p:cNvPr id="170" name="Image" descr="Image"/>
          <p:cNvPicPr>
            <a:picLocks noChangeAspect="1"/>
          </p:cNvPicPr>
          <p:nvPr/>
        </p:nvPicPr>
        <p:blipFill>
          <a:blip r:embed="rId2">
            <a:extLst/>
          </a:blip>
          <a:stretch>
            <a:fillRect/>
          </a:stretch>
        </p:blipFill>
        <p:spPr>
          <a:xfrm>
            <a:off x="8480244" y="258284"/>
            <a:ext cx="3210444" cy="3829572"/>
          </a:xfrm>
          <a:prstGeom prst="rect">
            <a:avLst/>
          </a:prstGeom>
          <a:ln w="12700">
            <a:miter lim="400000"/>
          </a:ln>
        </p:spPr>
      </p:pic>
      <p:pic>
        <p:nvPicPr>
          <p:cNvPr id="171" name="Image" descr="Image"/>
          <p:cNvPicPr>
            <a:picLocks noChangeAspect="1"/>
          </p:cNvPicPr>
          <p:nvPr/>
        </p:nvPicPr>
        <p:blipFill>
          <a:blip r:embed="rId3">
            <a:extLst/>
          </a:blip>
          <a:stretch>
            <a:fillRect/>
          </a:stretch>
        </p:blipFill>
        <p:spPr>
          <a:xfrm>
            <a:off x="5297511" y="490646"/>
            <a:ext cx="3210444" cy="3829571"/>
          </a:xfrm>
          <a:prstGeom prst="rect">
            <a:avLst/>
          </a:prstGeom>
          <a:ln w="12700">
            <a:miter lim="400000"/>
          </a:ln>
        </p:spPr>
      </p:pic>
      <p:pic>
        <p:nvPicPr>
          <p:cNvPr id="172" name="Image" descr="Image"/>
          <p:cNvPicPr>
            <a:picLocks noChangeAspect="1"/>
          </p:cNvPicPr>
          <p:nvPr/>
        </p:nvPicPr>
        <p:blipFill>
          <a:blip r:embed="rId4">
            <a:extLst/>
          </a:blip>
          <a:stretch>
            <a:fillRect/>
          </a:stretch>
        </p:blipFill>
        <p:spPr>
          <a:xfrm>
            <a:off x="6046829" y="4628860"/>
            <a:ext cx="5742246" cy="208498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