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fd7249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5fd7249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fd7249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fd7249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fd72496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fd72496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fd72496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fd72496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5fd72496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5fd72496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5fd72496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5fd7249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cced8b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7cced8b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5fd72496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5fd72496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5fd7249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5fd7249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975f2f1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0975f2f1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9f89a3d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9f89a3d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0975f2f1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0975f2f1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0975f2f1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0975f2f1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0975f2f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0975f2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cced8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cced8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7cced8b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7cced8b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cced8b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cced8b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cced8b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cced8b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7cced8b6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7cced8b6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cced8b6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7cced8b6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cced8b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cced8b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15.jpg"/><Relationship Id="rId6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04475" y="182875"/>
            <a:ext cx="6311100" cy="11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000000"/>
                </a:solidFill>
              </a:rPr>
              <a:t>    University of Macau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zh-CN" sz="1800">
                <a:solidFill>
                  <a:srgbClr val="000000"/>
                </a:solidFill>
              </a:rPr>
              <a:t>Faculty of Science and Technolog</a:t>
            </a:r>
            <a:endParaRPr sz="5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62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200">
                <a:solidFill>
                  <a:schemeClr val="dk1"/>
                </a:solidFill>
              </a:rPr>
              <a:t>             Detecting Software Defects Using Verification Tools</a:t>
            </a:r>
            <a:endParaRPr sz="3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262" y="1368273"/>
            <a:ext cx="2835474" cy="26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KNOWLEDGE OF VERIFICATION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42603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Introduction of static analysis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921850" y="1635475"/>
            <a:ext cx="30927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Indicators:</a:t>
            </a:r>
            <a:endParaRPr sz="22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zh-CN" sz="1700">
                <a:solidFill>
                  <a:schemeClr val="dk1"/>
                </a:solidFill>
              </a:rPr>
              <a:t>False negatives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zh-CN" sz="1700">
                <a:solidFill>
                  <a:schemeClr val="dk1"/>
                </a:solidFill>
              </a:rPr>
              <a:t>False positions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338125" y="3018250"/>
            <a:ext cx="4653900" cy="18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Categories:</a:t>
            </a:r>
            <a:endParaRPr sz="2200">
              <a:solidFill>
                <a:schemeClr val="dk1"/>
              </a:solidFill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h-CN" sz="1900">
                <a:solidFill>
                  <a:schemeClr val="dk1"/>
                </a:solidFill>
              </a:rPr>
              <a:t>Annotation analysis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h-CN" sz="1900">
                <a:solidFill>
                  <a:schemeClr val="dk1"/>
                </a:solidFill>
              </a:rPr>
              <a:t>Lexical analysis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h-CN" sz="1900">
                <a:solidFill>
                  <a:schemeClr val="dk1"/>
                </a:solidFill>
              </a:rPr>
              <a:t>semantic analysis 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zh-CN" sz="1900">
                <a:solidFill>
                  <a:schemeClr val="dk1"/>
                </a:solidFill>
              </a:rPr>
              <a:t>Memory leaks analysis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VERIFICATION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60369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22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pic>
        <p:nvPicPr>
          <p:cNvPr descr="Frama-C - Wikipedia"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475" y="3062850"/>
            <a:ext cx="3441200" cy="1935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y All Engineers Should Learn C Programming Language?"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81550"/>
            <a:ext cx="5126325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VERIFICATION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4476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2200">
                <a:solidFill>
                  <a:schemeClr val="dk1"/>
                </a:solidFill>
              </a:rPr>
              <a:t>Frama-C</a:t>
            </a:r>
            <a:endParaRPr sz="2300"/>
          </a:p>
        </p:txBody>
      </p:sp>
      <p:sp>
        <p:nvSpPr>
          <p:cNvPr id="149" name="Google Shape;149;p24"/>
          <p:cNvSpPr txBox="1"/>
          <p:nvPr/>
        </p:nvSpPr>
        <p:spPr>
          <a:xfrm>
            <a:off x="6259550" y="4252350"/>
            <a:ext cx="154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Framework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625" y="717525"/>
            <a:ext cx="3999850" cy="33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041250" y="1933050"/>
            <a:ext cx="3746400" cy="1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Plug-Ins: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CN" sz="2000">
                <a:solidFill>
                  <a:schemeClr val="dk1"/>
                </a:solidFill>
              </a:rPr>
              <a:t>Value Analysis plug-in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CN" sz="2000">
                <a:solidFill>
                  <a:schemeClr val="dk1"/>
                </a:solidFill>
              </a:rPr>
              <a:t>WP plug-in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CN" sz="2000">
                <a:solidFill>
                  <a:schemeClr val="dk1"/>
                </a:solidFill>
              </a:rPr>
              <a:t>Jessie plug-in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CN" sz="2000">
                <a:solidFill>
                  <a:schemeClr val="dk1"/>
                </a:solidFill>
              </a:rPr>
              <a:t>Slicing plug-in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VERIFICATION TOOL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18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2200">
                <a:solidFill>
                  <a:schemeClr val="dk1"/>
                </a:solidFill>
              </a:rPr>
              <a:t>Frama-C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1011025" y="1859925"/>
            <a:ext cx="21708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Annotations: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ANSI/ISO C Specification Language </a:t>
            </a:r>
            <a:br>
              <a:rPr lang="zh-C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(ACSL)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2855700" y="2038350"/>
            <a:ext cx="5976600" cy="28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66700" lvl="0" marL="2667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/*@ requires \valid(n) &amp;&amp; \valid(m);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66700" lvl="0" marL="2667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assigns *n, *m;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66700" lvl="0" marL="2667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ensures *n == \old(*m) &amp;&amp; *m == \old(*n);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66700" lvl="0" marL="2667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66700" lvl="0" marL="2667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* n, int * m);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RELATED WORK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38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2200">
                <a:solidFill>
                  <a:schemeClr val="dk1"/>
                </a:solidFill>
              </a:rPr>
              <a:t>Formal verification</a:t>
            </a:r>
            <a:endParaRPr sz="2000"/>
          </a:p>
        </p:txBody>
      </p:sp>
      <p:sp>
        <p:nvSpPr>
          <p:cNvPr id="166" name="Google Shape;166;p26"/>
          <p:cNvSpPr txBox="1"/>
          <p:nvPr/>
        </p:nvSpPr>
        <p:spPr>
          <a:xfrm>
            <a:off x="1323275" y="2735775"/>
            <a:ext cx="155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CC4125"/>
                </a:solidFill>
              </a:rPr>
              <a:t>1</a:t>
            </a:r>
            <a:r>
              <a:rPr lang="zh-CN" sz="3000"/>
              <a:t>+</a:t>
            </a:r>
            <a:r>
              <a:rPr lang="zh-CN" sz="3000">
                <a:solidFill>
                  <a:srgbClr val="00FF00"/>
                </a:solidFill>
              </a:rPr>
              <a:t>1</a:t>
            </a:r>
            <a:r>
              <a:rPr lang="zh-CN" sz="3000"/>
              <a:t>=</a:t>
            </a:r>
            <a:r>
              <a:rPr lang="zh-CN" sz="3000">
                <a:solidFill>
                  <a:srgbClr val="0000FF"/>
                </a:solidFill>
              </a:rPr>
              <a:t>2 </a:t>
            </a:r>
            <a:r>
              <a:rPr lang="zh-CN" sz="3000"/>
              <a:t>  </a:t>
            </a:r>
            <a:endParaRPr sz="3000"/>
          </a:p>
        </p:txBody>
      </p:sp>
      <p:sp>
        <p:nvSpPr>
          <p:cNvPr id="167" name="Google Shape;167;p26"/>
          <p:cNvSpPr txBox="1"/>
          <p:nvPr/>
        </p:nvSpPr>
        <p:spPr>
          <a:xfrm>
            <a:off x="4895525" y="2497400"/>
            <a:ext cx="27615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000FF"/>
                </a:solidFill>
              </a:rPr>
              <a:t>2</a:t>
            </a:r>
            <a:r>
              <a:rPr lang="zh-CN" sz="3000"/>
              <a:t>-</a:t>
            </a:r>
            <a:r>
              <a:rPr lang="zh-CN" sz="3000">
                <a:solidFill>
                  <a:srgbClr val="00FF00"/>
                </a:solidFill>
              </a:rPr>
              <a:t>1</a:t>
            </a:r>
            <a:r>
              <a:rPr lang="zh-CN" sz="3000"/>
              <a:t>=</a:t>
            </a:r>
            <a:r>
              <a:rPr lang="zh-CN" sz="3000">
                <a:solidFill>
                  <a:srgbClr val="A61C00"/>
                </a:solidFill>
              </a:rPr>
              <a:t>1       </a:t>
            </a:r>
            <a:r>
              <a:rPr lang="zh-CN" sz="3000">
                <a:solidFill>
                  <a:srgbClr val="38761D"/>
                </a:solidFill>
              </a:rPr>
              <a:t>√</a:t>
            </a:r>
            <a:endParaRPr sz="3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0000FF"/>
                </a:solidFill>
              </a:rPr>
              <a:t>2</a:t>
            </a:r>
            <a:r>
              <a:rPr lang="zh-CN" sz="3000">
                <a:solidFill>
                  <a:schemeClr val="dk1"/>
                </a:solidFill>
              </a:rPr>
              <a:t>-</a:t>
            </a:r>
            <a:r>
              <a:rPr lang="zh-CN" sz="3000">
                <a:solidFill>
                  <a:srgbClr val="00FF00"/>
                </a:solidFill>
              </a:rPr>
              <a:t>1</a:t>
            </a:r>
            <a:r>
              <a:rPr lang="zh-CN" sz="3000">
                <a:solidFill>
                  <a:schemeClr val="dk1"/>
                </a:solidFill>
              </a:rPr>
              <a:t>=</a:t>
            </a:r>
            <a:r>
              <a:rPr lang="zh-CN" sz="3000">
                <a:solidFill>
                  <a:srgbClr val="A61C00"/>
                </a:solidFill>
              </a:rPr>
              <a:t>other </a:t>
            </a:r>
            <a:r>
              <a:rPr lang="zh-CN" sz="3000">
                <a:solidFill>
                  <a:srgbClr val="FF0000"/>
                </a:solidFill>
              </a:rPr>
              <a:t>×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3055375" y="2854725"/>
            <a:ext cx="1360500" cy="3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 rot="10800000">
            <a:off x="1497925" y="3687300"/>
            <a:ext cx="4475400" cy="1218300"/>
          </a:xfrm>
          <a:prstGeom prst="curvedDownArrow">
            <a:avLst>
              <a:gd fmla="val 25000" name="adj1"/>
              <a:gd fmla="val 48454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RELATED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52475"/>
            <a:ext cx="49665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zh-CN" sz="2200">
                <a:solidFill>
                  <a:srgbClr val="000000"/>
                </a:solidFill>
              </a:rPr>
              <a:t>Run-time error problems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654200" y="1813950"/>
            <a:ext cx="30330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zh-CN" sz="2200">
                <a:solidFill>
                  <a:schemeClr val="dk1"/>
                </a:solidFill>
              </a:rPr>
              <a:t>Buffer overflow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zh-CN" sz="2200">
                <a:solidFill>
                  <a:schemeClr val="dk1"/>
                </a:solidFill>
              </a:rPr>
              <a:t>Memory leak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zh-CN" sz="2200">
                <a:solidFill>
                  <a:schemeClr val="dk1"/>
                </a:solidFill>
              </a:rPr>
              <a:t>Null pointer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zh-CN" sz="2200">
                <a:solidFill>
                  <a:schemeClr val="dk1"/>
                </a:solidFill>
              </a:rPr>
              <a:t>Wild pointer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…….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…….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498200" y="874200"/>
            <a:ext cx="43341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7940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foo(int x)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940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940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buf[10];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940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(x &lt; 0 || x &gt;= 10)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940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buf[x] = 0;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940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675" y="1642025"/>
            <a:ext cx="5269250" cy="33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CASE STUDY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52475"/>
            <a:ext cx="32805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Problems</a:t>
            </a:r>
            <a:endParaRPr sz="2000"/>
          </a:p>
        </p:txBody>
      </p:sp>
      <p:pic>
        <p:nvPicPr>
          <p:cNvPr descr="Huawei should not be allowed to help build UK's 5G networks ..."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25" y="2155300"/>
            <a:ext cx="2678500" cy="1506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德国确诊人数近十万希腊难民疫情引人忧| 德国之声来自德国介绍德国| DW ..."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575" y="1319350"/>
            <a:ext cx="3769975" cy="212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ed handshake. vector the partnership. symbol of friendship ..." id="187" name="Google Shape;1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2312" y="3661950"/>
            <a:ext cx="868925" cy="48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verance of ties with Russia: End of Ukraine-Russia friendship ..." id="188" name="Google Shape;18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5650" y="1614625"/>
            <a:ext cx="4816375" cy="27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308" y="1053375"/>
            <a:ext cx="625894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CASE STUDY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750" y="308871"/>
            <a:ext cx="5792200" cy="21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749" y="2571749"/>
            <a:ext cx="5792201" cy="182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CASE STUDY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925" y="1017725"/>
            <a:ext cx="6692949" cy="36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88275"/>
            <a:ext cx="85206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300">
                <a:highlight>
                  <a:srgbClr val="FFFFFF"/>
                </a:highlight>
              </a:rPr>
              <a:t>Final Report</a:t>
            </a:r>
            <a:endParaRPr b="1" sz="3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85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Supervisor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1143000" marR="685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rgbClr val="373A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Qiwen XU</a:t>
            </a:r>
            <a:endParaRPr b="1" sz="2300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TONG, DB625785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ANSON CHIU， DB626242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685800" rtl="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373A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CASE STUDY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401" y="27125"/>
            <a:ext cx="4903399" cy="2672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400" y="2699477"/>
            <a:ext cx="4903402" cy="241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CASE STUDY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12573"/>
            <a:ext cx="7667700" cy="19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 AND FUTURE WORK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Will The Future Of Work Look Like?"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250" y="1978275"/>
            <a:ext cx="4144925" cy="233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clusion and other SDSN Resources - SDG Guide"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00" y="2048925"/>
            <a:ext cx="4371025" cy="24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Software I</a:t>
            </a:r>
            <a:r>
              <a:rPr lang="zh-CN"/>
              <a:t>n Modern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500800" cy="18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zh-CN" sz="2900"/>
              <a:t>Q</a:t>
            </a:r>
            <a:r>
              <a:rPr lang="zh-CN" sz="2900"/>
              <a:t>uality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zh-CN" sz="2900"/>
              <a:t>S</a:t>
            </a:r>
            <a:r>
              <a:rPr lang="zh-CN" sz="2900"/>
              <a:t>ecurity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zh-CN" sz="2900"/>
              <a:t>Reliability </a:t>
            </a:r>
            <a:endParaRPr sz="2900"/>
          </a:p>
        </p:txBody>
      </p:sp>
      <p:pic>
        <p:nvPicPr>
          <p:cNvPr descr="Top 5 Verification Methods to Improve Customer Verification | Insights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450" y="2885875"/>
            <a:ext cx="4013550" cy="22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3800600" y="1672275"/>
            <a:ext cx="1216200" cy="60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795700" y="1615200"/>
            <a:ext cx="2553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FF0000"/>
                </a:solidFill>
              </a:rPr>
              <a:t>Verification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r>
              <a:rPr lang="zh-CN"/>
              <a:t>ontents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CN" sz="2500">
                <a:solidFill>
                  <a:schemeClr val="dk1"/>
                </a:solidFill>
              </a:rPr>
              <a:t>INTRODUCTION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CN" sz="2500">
                <a:solidFill>
                  <a:schemeClr val="dk1"/>
                </a:solidFill>
              </a:rPr>
              <a:t>KNOWLEDGE OF VERIFICATION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CN" sz="2500">
                <a:solidFill>
                  <a:schemeClr val="dk1"/>
                </a:solidFill>
              </a:rPr>
              <a:t>VERIFICATION TOOL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CN" sz="2500">
                <a:solidFill>
                  <a:schemeClr val="dk1"/>
                </a:solidFill>
              </a:rPr>
              <a:t>RELATED WORK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CN" sz="2500">
                <a:solidFill>
                  <a:schemeClr val="dk1"/>
                </a:solidFill>
              </a:rPr>
              <a:t>STUDY CASE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667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Background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op 5 programming languages every programmer should know in 2019"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75" y="2096825"/>
            <a:ext cx="3056550" cy="20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319350" y="4502475"/>
            <a:ext cx="1254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Programmer</a:t>
            </a:r>
            <a:endParaRPr/>
          </a:p>
        </p:txBody>
      </p:sp>
      <p:pic>
        <p:nvPicPr>
          <p:cNvPr descr="漫画：跑上百万次代码验证三门问题- 链闻ChainNews"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175" y="1239550"/>
            <a:ext cx="4344800" cy="289126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112375" y="4451175"/>
            <a:ext cx="14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r>
              <a:rPr lang="zh-CN"/>
              <a:t>ode detector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 rot="-5400000">
            <a:off x="3961561" y="2343725"/>
            <a:ext cx="350700" cy="996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Benefit</a:t>
            </a:r>
            <a:endParaRPr sz="2000"/>
          </a:p>
        </p:txBody>
      </p:sp>
      <p:sp>
        <p:nvSpPr>
          <p:cNvPr id="95" name="Google Shape;95;p18"/>
          <p:cNvSpPr txBox="1"/>
          <p:nvPr/>
        </p:nvSpPr>
        <p:spPr>
          <a:xfrm>
            <a:off x="311700" y="1725175"/>
            <a:ext cx="66489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/>
              <a:t>If do not have a good verification, there would be a risk existence.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rgbClr val="A61C00"/>
                </a:solidFill>
              </a:rPr>
              <a:t>H</a:t>
            </a:r>
            <a:r>
              <a:rPr lang="zh-CN" sz="1900">
                <a:solidFill>
                  <a:srgbClr val="A61C00"/>
                </a:solidFill>
              </a:rPr>
              <a:t>istorical event:</a:t>
            </a:r>
            <a:endParaRPr sz="1900">
              <a:solidFill>
                <a:srgbClr val="A61C00"/>
              </a:solidFill>
            </a:endParaRPr>
          </a:p>
        </p:txBody>
      </p:sp>
      <p:pic>
        <p:nvPicPr>
          <p:cNvPr descr="The Explosion of the Ariane 5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04450"/>
            <a:ext cx="2784200" cy="186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llennium bug - was it a myth? - BBC News"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500" y="2830425"/>
            <a:ext cx="3034302" cy="204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nch judges drop charges against Air France over 2009 Rio-Paris ..."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575" y="2784088"/>
            <a:ext cx="3795025" cy="213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many people died on train D301 (Page 1) - Line.17QQ.com"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4325" y="1060263"/>
            <a:ext cx="5374175" cy="30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16806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Target</a:t>
            </a:r>
            <a:endParaRPr sz="2000"/>
          </a:p>
        </p:txBody>
      </p:sp>
      <p:sp>
        <p:nvSpPr>
          <p:cNvPr id="106" name="Google Shape;106;p19"/>
          <p:cNvSpPr txBox="1"/>
          <p:nvPr/>
        </p:nvSpPr>
        <p:spPr>
          <a:xfrm>
            <a:off x="883875" y="2020650"/>
            <a:ext cx="2959500" cy="1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Defining problems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Finding </a:t>
            </a:r>
            <a:r>
              <a:rPr lang="zh-CN" sz="2000">
                <a:solidFill>
                  <a:schemeClr val="dk1"/>
                </a:solidFill>
              </a:rPr>
              <a:t>problems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CN" sz="2000">
                <a:solidFill>
                  <a:schemeClr val="dk1"/>
                </a:solidFill>
              </a:rPr>
              <a:t>Solve </a:t>
            </a:r>
            <a:r>
              <a:rPr lang="zh-CN" sz="2000">
                <a:solidFill>
                  <a:schemeClr val="dk1"/>
                </a:solidFill>
              </a:rPr>
              <a:t>problems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CN" sz="2000">
                <a:solidFill>
                  <a:schemeClr val="dk1"/>
                </a:solidFill>
              </a:rPr>
              <a:t>Avoiding </a:t>
            </a:r>
            <a:r>
              <a:rPr lang="zh-CN" sz="2000">
                <a:solidFill>
                  <a:schemeClr val="dk1"/>
                </a:solidFill>
              </a:rPr>
              <a:t>problems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Six steps to successfully target any audience in 2019 | Inside ..."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850" y="1938575"/>
            <a:ext cx="2959500" cy="1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KNOWLEDGE OF VERIFICATION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41535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 Introduction of Formal verification</a:t>
            </a:r>
            <a:endParaRPr sz="22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675" y="1017725"/>
            <a:ext cx="3830100" cy="40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102175" y="1773825"/>
            <a:ext cx="22044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Principle:</a:t>
            </a:r>
            <a:endParaRPr sz="1800">
              <a:solidFill>
                <a:schemeClr val="dk1"/>
              </a:solidFill>
            </a:endParaRPr>
          </a:p>
          <a:p>
            <a:pPr indent="4445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zh-C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Hoare Logic</a:t>
            </a:r>
            <a:endParaRPr b="1" i="1"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00575" y="2854350"/>
            <a:ext cx="3207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Hoare Triple</a:t>
            </a:r>
            <a:r>
              <a:rPr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 </a:t>
            </a:r>
            <a:r>
              <a:rPr b="1" i="1"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{P}S{Q}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17" name="Google Shape;117;p20"/>
          <p:cNvSpPr txBox="1"/>
          <p:nvPr/>
        </p:nvSpPr>
        <p:spPr>
          <a:xfrm>
            <a:off x="268950" y="3956550"/>
            <a:ext cx="4239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 Precondition (State) S:  Instructions Q:  Postcondition (State)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KNOWLEDGE OF VERIFICATION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46341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zh-CN" sz="1900">
                <a:solidFill>
                  <a:schemeClr val="dk1"/>
                </a:solidFill>
              </a:rPr>
              <a:t> Introduction of Formal verification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088025" y="1802025"/>
            <a:ext cx="245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Weakest per-condition</a:t>
            </a:r>
            <a:endParaRPr sz="1800"/>
          </a:p>
        </p:txBody>
      </p:sp>
      <p:sp>
        <p:nvSpPr>
          <p:cNvPr id="125" name="Google Shape;125;p21"/>
          <p:cNvSpPr txBox="1"/>
          <p:nvPr/>
        </p:nvSpPr>
        <p:spPr>
          <a:xfrm>
            <a:off x="2444650" y="2854350"/>
            <a:ext cx="3801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{wp(S,Q)} </a:t>
            </a:r>
            <a:r>
              <a:rPr lang="zh-CN" sz="22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</a:t>
            </a:r>
            <a:r>
              <a:rPr lang="zh-C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S{Q}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26" name="Google Shape;126;p21"/>
          <p:cNvSpPr txBox="1"/>
          <p:nvPr/>
        </p:nvSpPr>
        <p:spPr>
          <a:xfrm>
            <a:off x="946750" y="4069575"/>
            <a:ext cx="679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Suppose 'S' is a statement and 'Q' is a predicate, which describes a certain  relationship determined after' s' is executed. Define another predicate from 'S'  and 'Q'。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