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Caveat"/>
      <p:regular r:id="rId45"/>
      <p:bold r:id="rId46"/>
    </p:embeddedFont>
    <p:embeddedFont>
      <p:font typeface="Amatic SC"/>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C4DCAA-76CC-4D1C-AD34-1F9DA1CBDFCC}">
  <a:tblStyle styleId="{91C4DCAA-76CC-4D1C-AD34-1F9DA1CBDF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Caveat-bold.fntdata"/><Relationship Id="rId23" Type="http://schemas.openxmlformats.org/officeDocument/2006/relationships/slide" Target="slides/slide18.xml"/><Relationship Id="rId45" Type="http://schemas.openxmlformats.org/officeDocument/2006/relationships/font" Target="fonts/Cave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AmaticSC-bold.fntdata"/><Relationship Id="rId25" Type="http://schemas.openxmlformats.org/officeDocument/2006/relationships/slide" Target="slides/slide20.xml"/><Relationship Id="rId47" Type="http://schemas.openxmlformats.org/officeDocument/2006/relationships/font" Target="fonts/AmaticSC-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0a579075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0a579075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fd4de053e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fd4de05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0a5790753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0a57907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0a5790753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0a579075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0a5790753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0a57907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0a5790753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0a579075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0a5790753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0a579075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0a5790753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0a57907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0a5790753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0a579075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0a5790753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0a57907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cb8bd48433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cb8bd4843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fd4de053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fd4de05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fd4de053e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fd4de05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0a5790753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0a579075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0a5790753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0a579075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0a5790753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0a579075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0a579075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0a579075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fd4de053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fd4de053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0a5790753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0a579075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fd4de053e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5fd4de053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0a5790753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0a57907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fab7c63f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fab7c63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fd4de053e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fd4de05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0a5790753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0a579075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0a579075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0a57907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fd4de053e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fd4de053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fab7c63f1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fab7c63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0a579075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0a5790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fab7c63f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fab7c63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fd4de053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fd4de05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0a5790753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0a57907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ab7c63f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ab7c63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fd4de053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fd4de05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fd4de053e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fd4de05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0000"/>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2350825" y="972913"/>
            <a:ext cx="5051951" cy="3197675"/>
          </a:xfrm>
          <a:prstGeom prst="rect">
            <a:avLst/>
          </a:prstGeom>
          <a:noFill/>
          <a:ln>
            <a:noFill/>
          </a:ln>
        </p:spPr>
      </p:pic>
      <p:sp>
        <p:nvSpPr>
          <p:cNvPr id="12" name="Google Shape;12;p2"/>
          <p:cNvSpPr txBox="1"/>
          <p:nvPr>
            <p:ph type="ctrTitle"/>
          </p:nvPr>
        </p:nvSpPr>
        <p:spPr>
          <a:xfrm>
            <a:off x="2765775" y="1645750"/>
            <a:ext cx="4227000" cy="1431900"/>
          </a:xfrm>
          <a:prstGeom prst="rect">
            <a:avLst/>
          </a:prstGeom>
        </p:spPr>
        <p:txBody>
          <a:bodyPr anchorCtr="0" anchor="t"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 name="Google Shape;15;p3"/>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txBox="1"/>
          <p:nvPr>
            <p:ph idx="1" type="body"/>
          </p:nvPr>
        </p:nvSpPr>
        <p:spPr>
          <a:xfrm>
            <a:off x="1387000" y="1933200"/>
            <a:ext cx="6241500" cy="819900"/>
          </a:xfrm>
          <a:prstGeom prst="rect">
            <a:avLst/>
          </a:prstGeom>
        </p:spPr>
        <p:txBody>
          <a:bodyPr anchorCtr="0" anchor="ctr" bIns="0" lIns="0" spcFirstLastPara="1" rIns="0" wrap="square" tIns="0">
            <a:noAutofit/>
          </a:bodyPr>
          <a:lstStyle>
            <a:lvl1pPr indent="-501650" lvl="0" marL="457200" rtl="0">
              <a:spcBef>
                <a:spcPts val="0"/>
              </a:spcBef>
              <a:spcAft>
                <a:spcPts val="0"/>
              </a:spcAft>
              <a:buSzPts val="4300"/>
              <a:buChar char="•"/>
              <a:defRPr sz="4300"/>
            </a:lvl1pPr>
            <a:lvl2pPr indent="-501650" lvl="1" marL="914400" rtl="0">
              <a:spcBef>
                <a:spcPts val="0"/>
              </a:spcBef>
              <a:spcAft>
                <a:spcPts val="0"/>
              </a:spcAft>
              <a:buSzPts val="4300"/>
              <a:buChar char="•"/>
              <a:defRPr sz="4300"/>
            </a:lvl2pPr>
            <a:lvl3pPr indent="-501650" lvl="2" marL="1371600" rtl="0">
              <a:spcBef>
                <a:spcPts val="0"/>
              </a:spcBef>
              <a:spcAft>
                <a:spcPts val="0"/>
              </a:spcAft>
              <a:buSzPts val="4300"/>
              <a:buChar char="•"/>
              <a:defRPr sz="4300"/>
            </a:lvl3pPr>
            <a:lvl4pPr indent="-501650" lvl="3" marL="1828800" rtl="0">
              <a:spcBef>
                <a:spcPts val="0"/>
              </a:spcBef>
              <a:spcAft>
                <a:spcPts val="0"/>
              </a:spcAft>
              <a:buSzPts val="4300"/>
              <a:buChar char="•"/>
              <a:defRPr sz="4300"/>
            </a:lvl4pPr>
            <a:lvl5pPr indent="-501650" lvl="4" marL="2286000" rtl="0">
              <a:spcBef>
                <a:spcPts val="0"/>
              </a:spcBef>
              <a:spcAft>
                <a:spcPts val="0"/>
              </a:spcAft>
              <a:buSzPts val="4300"/>
              <a:buChar char="•"/>
              <a:defRPr sz="4300"/>
            </a:lvl5pPr>
            <a:lvl6pPr indent="-501650" lvl="5" marL="2743200" rtl="0">
              <a:spcBef>
                <a:spcPts val="0"/>
              </a:spcBef>
              <a:spcAft>
                <a:spcPts val="0"/>
              </a:spcAft>
              <a:buSzPts val="4300"/>
              <a:buChar char="•"/>
              <a:defRPr sz="4300"/>
            </a:lvl6pPr>
            <a:lvl7pPr indent="-501650" lvl="6" marL="3200400" rtl="0">
              <a:spcBef>
                <a:spcPts val="0"/>
              </a:spcBef>
              <a:spcAft>
                <a:spcPts val="0"/>
              </a:spcAft>
              <a:buSzPts val="4300"/>
              <a:buChar char="•"/>
              <a:defRPr sz="4300"/>
            </a:lvl7pPr>
            <a:lvl8pPr indent="-501650" lvl="7" marL="3657600" rtl="0">
              <a:spcBef>
                <a:spcPts val="0"/>
              </a:spcBef>
              <a:spcAft>
                <a:spcPts val="0"/>
              </a:spcAft>
              <a:buSzPts val="4300"/>
              <a:buChar char="•"/>
              <a:defRPr sz="4300"/>
            </a:lvl8pPr>
            <a:lvl9pPr indent="-501650" lvl="8" marL="4114800">
              <a:spcBef>
                <a:spcPts val="0"/>
              </a:spcBef>
              <a:spcAft>
                <a:spcPts val="0"/>
              </a:spcAft>
              <a:buSzPts val="4300"/>
              <a:buChar char="•"/>
              <a:defRPr sz="4300"/>
            </a:lvl9pPr>
          </a:lstStyle>
          <a:p/>
        </p:txBody>
      </p:sp>
      <p:sp>
        <p:nvSpPr>
          <p:cNvPr id="18" name="Google Shape;18;p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2" name="Google Shape;22;p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6"/>
          <p:cNvSpPr txBox="1"/>
          <p:nvPr>
            <p:ph idx="1" type="body"/>
          </p:nvPr>
        </p:nvSpPr>
        <p:spPr>
          <a:xfrm>
            <a:off x="1412975" y="1287950"/>
            <a:ext cx="3530700" cy="3236100"/>
          </a:xfrm>
          <a:prstGeom prst="rect">
            <a:avLst/>
          </a:prstGeom>
        </p:spPr>
        <p:txBody>
          <a:bodyPr anchorCtr="0" anchor="t" bIns="0" lIns="0" spcFirstLastPara="1" rIns="0" wrap="square" tIns="0">
            <a:no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6" name="Google Shape;26;p6"/>
          <p:cNvSpPr txBox="1"/>
          <p:nvPr>
            <p:ph idx="2" type="body"/>
          </p:nvPr>
        </p:nvSpPr>
        <p:spPr>
          <a:xfrm>
            <a:off x="5156126" y="1287950"/>
            <a:ext cx="3530700" cy="3236100"/>
          </a:xfrm>
          <a:prstGeom prst="rect">
            <a:avLst/>
          </a:prstGeom>
        </p:spPr>
        <p:txBody>
          <a:bodyPr anchorCtr="0" anchor="t" bIns="0" lIns="0" spcFirstLastPara="1" rIns="0" wrap="square" tIns="0">
            <a:no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7" name="Google Shape;27;p6"/>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 name="Shape 28"/>
        <p:cNvGrpSpPr/>
        <p:nvPr/>
      </p:nvGrpSpPr>
      <p:grpSpPr>
        <a:xfrm>
          <a:off x="0" y="0"/>
          <a:ext cx="0" cy="0"/>
          <a:chOff x="0" y="0"/>
          <a:chExt cx="0" cy="0"/>
        </a:xfrm>
      </p:grpSpPr>
      <p:sp>
        <p:nvSpPr>
          <p:cNvPr id="29" name="Google Shape;29;p7"/>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7"/>
          <p:cNvSpPr txBox="1"/>
          <p:nvPr>
            <p:ph idx="1" type="body"/>
          </p:nvPr>
        </p:nvSpPr>
        <p:spPr>
          <a:xfrm>
            <a:off x="1411775" y="1287950"/>
            <a:ext cx="2238000" cy="36378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1" name="Google Shape;31;p7"/>
          <p:cNvSpPr txBox="1"/>
          <p:nvPr>
            <p:ph idx="2" type="body"/>
          </p:nvPr>
        </p:nvSpPr>
        <p:spPr>
          <a:xfrm>
            <a:off x="3929671" y="1287950"/>
            <a:ext cx="2238000" cy="36378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2" name="Google Shape;32;p7"/>
          <p:cNvSpPr txBox="1"/>
          <p:nvPr>
            <p:ph idx="3" type="body"/>
          </p:nvPr>
        </p:nvSpPr>
        <p:spPr>
          <a:xfrm>
            <a:off x="6447566" y="1287950"/>
            <a:ext cx="2238000" cy="36378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3" name="Google Shape;33;p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1411775" y="4270412"/>
            <a:ext cx="72750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39" name="Google Shape;39;p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11775" y="129768"/>
            <a:ext cx="72738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1pPr>
            <a:lvl2pPr lvl="1">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2pPr>
            <a:lvl3pPr lvl="2">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3pPr>
            <a:lvl4pPr lvl="3">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4pPr>
            <a:lvl5pPr lvl="4">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5pPr>
            <a:lvl6pPr lvl="5">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6pPr>
            <a:lvl7pPr lvl="6">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7pPr>
            <a:lvl8pPr lvl="7">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8pPr>
            <a:lvl9pPr lvl="8">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9pPr>
          </a:lstStyle>
          <a:p/>
        </p:txBody>
      </p:sp>
      <p:sp>
        <p:nvSpPr>
          <p:cNvPr id="7" name="Google Shape;7;p1"/>
          <p:cNvSpPr txBox="1"/>
          <p:nvPr>
            <p:ph idx="1" type="body"/>
          </p:nvPr>
        </p:nvSpPr>
        <p:spPr>
          <a:xfrm>
            <a:off x="1411775" y="1287956"/>
            <a:ext cx="7273800" cy="3271200"/>
          </a:xfrm>
          <a:prstGeom prst="rect">
            <a:avLst/>
          </a:prstGeom>
          <a:noFill/>
          <a:ln>
            <a:noFill/>
          </a:ln>
        </p:spPr>
        <p:txBody>
          <a:bodyPr anchorCtr="0" anchor="t" bIns="0" lIns="0" spcFirstLastPara="1" rIns="0" wrap="square" tIns="0">
            <a:noAutofit/>
          </a:bodyPr>
          <a:lstStyle>
            <a:lvl1pPr indent="-368300" lvl="0" marL="4572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1pPr>
            <a:lvl2pPr indent="-368300" lvl="1" marL="9144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2pPr>
            <a:lvl3pPr indent="-368300" lvl="2" marL="13716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3pPr>
            <a:lvl4pPr indent="-368300" lvl="3" marL="18288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4pPr>
            <a:lvl5pPr indent="-368300" lvl="4" marL="22860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5pPr>
            <a:lvl6pPr indent="-368300" lvl="5" marL="27432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6pPr>
            <a:lvl7pPr indent="-368300" lvl="6" marL="32004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7pPr>
            <a:lvl8pPr indent="-368300" lvl="7" marL="36576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8pPr>
            <a:lvl9pPr indent="-368300" lvl="8" marL="41148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9pPr>
          </a:lstStyle>
          <a:p/>
        </p:txBody>
      </p:sp>
      <p:sp>
        <p:nvSpPr>
          <p:cNvPr id="8" name="Google Shape;8;p1"/>
          <p:cNvSpPr txBox="1"/>
          <p:nvPr>
            <p:ph idx="12" type="sldNum"/>
          </p:nvPr>
        </p:nvSpPr>
        <p:spPr>
          <a:xfrm>
            <a:off x="8404384" y="254051"/>
            <a:ext cx="548700" cy="393600"/>
          </a:xfrm>
          <a:prstGeom prst="rect">
            <a:avLst/>
          </a:prstGeom>
          <a:noFill/>
          <a:ln>
            <a:noFill/>
          </a:ln>
        </p:spPr>
        <p:txBody>
          <a:bodyPr anchorCtr="0" anchor="ctr" bIns="0" lIns="0" spcFirstLastPara="1" rIns="0" wrap="square" tIns="0">
            <a:noAutofit/>
          </a:bodyPr>
          <a:lstStyle>
            <a:lvl1pPr lvl="0" algn="r">
              <a:buNone/>
              <a:defRPr>
                <a:solidFill>
                  <a:srgbClr val="6CC2DC"/>
                </a:solidFill>
                <a:latin typeface="Caveat"/>
                <a:ea typeface="Caveat"/>
                <a:cs typeface="Caveat"/>
                <a:sym typeface="Caveat"/>
              </a:defRPr>
            </a:lvl1pPr>
            <a:lvl2pPr lvl="1" algn="r">
              <a:buNone/>
              <a:defRPr>
                <a:solidFill>
                  <a:srgbClr val="6CC2DC"/>
                </a:solidFill>
                <a:latin typeface="Caveat"/>
                <a:ea typeface="Caveat"/>
                <a:cs typeface="Caveat"/>
                <a:sym typeface="Caveat"/>
              </a:defRPr>
            </a:lvl2pPr>
            <a:lvl3pPr lvl="2" algn="r">
              <a:buNone/>
              <a:defRPr>
                <a:solidFill>
                  <a:srgbClr val="6CC2DC"/>
                </a:solidFill>
                <a:latin typeface="Caveat"/>
                <a:ea typeface="Caveat"/>
                <a:cs typeface="Caveat"/>
                <a:sym typeface="Caveat"/>
              </a:defRPr>
            </a:lvl3pPr>
            <a:lvl4pPr lvl="3" algn="r">
              <a:buNone/>
              <a:defRPr>
                <a:solidFill>
                  <a:srgbClr val="6CC2DC"/>
                </a:solidFill>
                <a:latin typeface="Caveat"/>
                <a:ea typeface="Caveat"/>
                <a:cs typeface="Caveat"/>
                <a:sym typeface="Caveat"/>
              </a:defRPr>
            </a:lvl4pPr>
            <a:lvl5pPr lvl="4" algn="r">
              <a:buNone/>
              <a:defRPr>
                <a:solidFill>
                  <a:srgbClr val="6CC2DC"/>
                </a:solidFill>
                <a:latin typeface="Caveat"/>
                <a:ea typeface="Caveat"/>
                <a:cs typeface="Caveat"/>
                <a:sym typeface="Caveat"/>
              </a:defRPr>
            </a:lvl5pPr>
            <a:lvl6pPr lvl="5" algn="r">
              <a:buNone/>
              <a:defRPr>
                <a:solidFill>
                  <a:srgbClr val="6CC2DC"/>
                </a:solidFill>
                <a:latin typeface="Caveat"/>
                <a:ea typeface="Caveat"/>
                <a:cs typeface="Caveat"/>
                <a:sym typeface="Caveat"/>
              </a:defRPr>
            </a:lvl6pPr>
            <a:lvl7pPr lvl="6" algn="r">
              <a:buNone/>
              <a:defRPr>
                <a:solidFill>
                  <a:srgbClr val="6CC2DC"/>
                </a:solidFill>
                <a:latin typeface="Caveat"/>
                <a:ea typeface="Caveat"/>
                <a:cs typeface="Caveat"/>
                <a:sym typeface="Caveat"/>
              </a:defRPr>
            </a:lvl7pPr>
            <a:lvl8pPr lvl="7" algn="r">
              <a:buNone/>
              <a:defRPr>
                <a:solidFill>
                  <a:srgbClr val="6CC2DC"/>
                </a:solidFill>
                <a:latin typeface="Caveat"/>
                <a:ea typeface="Caveat"/>
                <a:cs typeface="Caveat"/>
                <a:sym typeface="Caveat"/>
              </a:defRPr>
            </a:lvl8pPr>
            <a:lvl9pPr lvl="8" algn="r">
              <a:buNone/>
              <a:defRPr>
                <a:solidFill>
                  <a:srgbClr val="6CC2DC"/>
                </a:solidFill>
                <a:latin typeface="Caveat"/>
                <a:ea typeface="Caveat"/>
                <a:cs typeface="Caveat"/>
                <a:sym typeface="Cave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pen.org/report/banned-in-the-usa-state-laws-supercharge-book-suppression-in-schools/" TargetMode="External"/><Relationship Id="rId4" Type="http://schemas.openxmlformats.org/officeDocument/2006/relationships/hyperlink" Target="https://improvingliteracy.org/school" TargetMode="External"/><Relationship Id="rId5" Type="http://schemas.openxmlformats.org/officeDocument/2006/relationships/hyperlink" Target="https://improvingliteracy.org/family" TargetMode="External"/><Relationship Id="rId6" Type="http://schemas.openxmlformats.org/officeDocument/2006/relationships/hyperlink" Target="https://improvingliteracy.org/state" TargetMode="External"/><Relationship Id="rId7" Type="http://schemas.openxmlformats.org/officeDocument/2006/relationships/hyperlink" Target="https://impactful.ninja/best-charities-that-promote-literacy/#:~:text=You%20can%20donate%20to%20ProLiteracy,share%20their%20Adult%20Literacy%20Programs." TargetMode="External"/><Relationship Id="rId8" Type="http://schemas.openxmlformats.org/officeDocument/2006/relationships/hyperlink" Target="https://www.ala.org/advocacy/bbooks/bannedbooksweek/ideasandresources/activit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docs.google.com/spreadsheets/d/1hTs_PB7KuTMBtNMESFEGuK-0abzhNxVv4tgpI5-iKe8/edit#gid=1171606318" TargetMode="External"/><Relationship Id="rId4" Type="http://schemas.openxmlformats.org/officeDocument/2006/relationships/hyperlink" Target="https://www2.ed.gov/about/inits/ed/edfacts/data-files/index.html" TargetMode="External"/><Relationship Id="rId5" Type="http://schemas.openxmlformats.org/officeDocument/2006/relationships/hyperlink" Target="https://www.nationsreportcard.gov/reading/supportive_files/2022_technical_appendix_reading.xlsx" TargetMode="External"/><Relationship Id="rId6" Type="http://schemas.openxmlformats.org/officeDocument/2006/relationships/hyperlink" Target="https://educationdata.urban.org/documentation/" TargetMode="External"/><Relationship Id="rId7"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www.theguardian.com/books/2023/apr/20/book-bans-us-public-schools-increase-pen-americ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www.slidescarnival.com/" TargetMode="External"/><Relationship Id="rId4" Type="http://schemas.openxmlformats.org/officeDocument/2006/relationships/hyperlink" Target="https://libquotes.com/" TargetMode="External"/><Relationship Id="rId5" Type="http://schemas.openxmlformats.org/officeDocument/2006/relationships/hyperlink" Target="https://www.litquotes.com/quote_topic_resp.php?QuoteType=Book" TargetMode="External"/><Relationship Id="rId6" Type="http://schemas.openxmlformats.org/officeDocument/2006/relationships/hyperlink" Target="https://publicdomainvectors.org/" TargetMode="External"/><Relationship Id="rId7" Type="http://schemas.openxmlformats.org/officeDocument/2006/relationships/hyperlink" Target="http://unsplash.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docs.google.com/spreadsheets/d/1hTs_PB7KuTMBtNMESFEGuK-0abzhNxVv4tgpI5-iKe8/edit#gid=1171606318" TargetMode="External"/><Relationship Id="rId4" Type="http://schemas.openxmlformats.org/officeDocument/2006/relationships/hyperlink" Target="https://educationdata.urban.org/api/v1/school-districts/edfacts/assessments/2014/grade-8/" TargetMode="External"/><Relationship Id="rId5" Type="http://schemas.openxmlformats.org/officeDocument/2006/relationships/hyperlink" Target="https://educationdata.urban.org/api/v1/school-districts/edfacts/assessments/2014/grade-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ctrTitle"/>
          </p:nvPr>
        </p:nvSpPr>
        <p:spPr>
          <a:xfrm>
            <a:off x="2765775" y="1645750"/>
            <a:ext cx="4227000" cy="143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Literacy rates </a:t>
            </a:r>
            <a:endParaRPr/>
          </a:p>
          <a:p>
            <a:pPr indent="0" lvl="0" marL="0" rtl="0" algn="ctr">
              <a:spcBef>
                <a:spcPts val="0"/>
              </a:spcBef>
              <a:spcAft>
                <a:spcPts val="0"/>
              </a:spcAft>
              <a:buNone/>
            </a:pPr>
            <a:r>
              <a:rPr lang="en"/>
              <a:t>and book bans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Cleaning</a:t>
            </a:r>
            <a:endParaRPr/>
          </a:p>
        </p:txBody>
      </p:sp>
      <p:sp>
        <p:nvSpPr>
          <p:cNvPr id="136" name="Google Shape;136;p20"/>
          <p:cNvSpPr txBox="1"/>
          <p:nvPr>
            <p:ph idx="1" type="body"/>
          </p:nvPr>
        </p:nvSpPr>
        <p:spPr>
          <a:xfrm>
            <a:off x="1411775" y="1287950"/>
            <a:ext cx="22380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400"/>
          </a:p>
          <a:p>
            <a:pPr indent="0" lvl="0" marL="0" rtl="0" algn="l">
              <a:spcBef>
                <a:spcPts val="0"/>
              </a:spcBef>
              <a:spcAft>
                <a:spcPts val="0"/>
              </a:spcAft>
              <a:buNone/>
            </a:pPr>
            <a:r>
              <a:rPr b="1" lang="en" sz="1600"/>
              <a:t>Problem 1:  </a:t>
            </a:r>
            <a:r>
              <a:rPr lang="en" sz="1600"/>
              <a:t>Book ban d</a:t>
            </a:r>
            <a:r>
              <a:rPr lang="en" sz="1600"/>
              <a:t>ates are in different formats</a:t>
            </a:r>
            <a:endParaRPr sz="1600"/>
          </a:p>
          <a:p>
            <a:pPr indent="0" lvl="0" marL="0" rtl="0" algn="l">
              <a:spcBef>
                <a:spcPts val="0"/>
              </a:spcBef>
              <a:spcAft>
                <a:spcPts val="0"/>
              </a:spcAft>
              <a:buNone/>
            </a:pPr>
            <a:r>
              <a:t/>
            </a:r>
            <a:endParaRPr/>
          </a:p>
          <a:p>
            <a:pPr indent="0" lvl="0" marL="0" rtl="0" algn="l">
              <a:spcBef>
                <a:spcPts val="0"/>
              </a:spcBef>
              <a:spcAft>
                <a:spcPts val="0"/>
              </a:spcAft>
              <a:buNone/>
            </a:pPr>
            <a:r>
              <a:rPr b="1" lang="en" sz="1600"/>
              <a:t>Solution:</a:t>
            </a:r>
            <a:r>
              <a:rPr lang="en" sz="1600"/>
              <a:t>  I converted all dates to one common format.  For entries without specific dates listed, I used the midpoint date of the season or year listed.  For “Fall 2021” I used November 7th, 2021, as this is the midway point between the start and end of Fall.  I then converted this to a datetime object like the entries with specific dates given.</a:t>
            </a:r>
            <a:endParaRPr sz="1600"/>
          </a:p>
        </p:txBody>
      </p:sp>
      <p:sp>
        <p:nvSpPr>
          <p:cNvPr id="137" name="Google Shape;137;p20"/>
          <p:cNvSpPr txBox="1"/>
          <p:nvPr>
            <p:ph idx="2" type="body"/>
          </p:nvPr>
        </p:nvSpPr>
        <p:spPr>
          <a:xfrm>
            <a:off x="3929671" y="1287950"/>
            <a:ext cx="22380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500"/>
          </a:p>
          <a:p>
            <a:pPr indent="0" lvl="0" marL="0" rtl="0" algn="l">
              <a:spcBef>
                <a:spcPts val="0"/>
              </a:spcBef>
              <a:spcAft>
                <a:spcPts val="0"/>
              </a:spcAft>
              <a:buNone/>
            </a:pPr>
            <a:r>
              <a:rPr b="1" lang="en" sz="1600"/>
              <a:t>Problem 2:</a:t>
            </a:r>
            <a:r>
              <a:rPr lang="en" sz="1600"/>
              <a:t>  Combining two datasets, one of bookbans and one of reading scores, some districts were named differently than in the other dataset</a:t>
            </a:r>
            <a:endParaRPr sz="1600"/>
          </a:p>
          <a:p>
            <a:pPr indent="0" lvl="0" marL="0" rtl="0" algn="l">
              <a:spcBef>
                <a:spcPts val="0"/>
              </a:spcBef>
              <a:spcAft>
                <a:spcPts val="0"/>
              </a:spcAft>
              <a:buNone/>
            </a:pPr>
            <a:r>
              <a:t/>
            </a:r>
            <a:endParaRPr sz="2000"/>
          </a:p>
          <a:p>
            <a:pPr indent="0" lvl="0" marL="0" rtl="0" algn="l">
              <a:spcBef>
                <a:spcPts val="0"/>
              </a:spcBef>
              <a:spcAft>
                <a:spcPts val="0"/>
              </a:spcAft>
              <a:buNone/>
            </a:pPr>
            <a:r>
              <a:rPr b="1" lang="en" sz="1600"/>
              <a:t>Solution:</a:t>
            </a:r>
            <a:r>
              <a:rPr lang="en" sz="1600"/>
              <a:t>  I standardized </a:t>
            </a:r>
            <a:r>
              <a:rPr lang="en" sz="1600"/>
              <a:t>capitalization</a:t>
            </a:r>
            <a:r>
              <a:rPr lang="en" sz="1600"/>
              <a:t> and spelling of commonly used district names.  Then I referenced ID number, district, and state to be sure of matching districts then changed the district name to match before merging datasets.</a:t>
            </a:r>
            <a:endParaRPr sz="1600"/>
          </a:p>
        </p:txBody>
      </p:sp>
      <p:sp>
        <p:nvSpPr>
          <p:cNvPr id="138" name="Google Shape;138;p20"/>
          <p:cNvSpPr txBox="1"/>
          <p:nvPr>
            <p:ph idx="3" type="body"/>
          </p:nvPr>
        </p:nvSpPr>
        <p:spPr>
          <a:xfrm>
            <a:off x="6447566" y="1287950"/>
            <a:ext cx="22380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500"/>
          </a:p>
          <a:p>
            <a:pPr indent="0" lvl="0" marL="0" rtl="0" algn="l">
              <a:spcBef>
                <a:spcPts val="0"/>
              </a:spcBef>
              <a:spcAft>
                <a:spcPts val="0"/>
              </a:spcAft>
              <a:buNone/>
            </a:pPr>
            <a:r>
              <a:rPr b="1" lang="en" sz="1600"/>
              <a:t>Problem 3:</a:t>
            </a:r>
            <a:r>
              <a:rPr lang="en" sz="1600"/>
              <a:t>  Some reading scores seem to be misrecorded</a:t>
            </a:r>
            <a:endParaRPr sz="1600"/>
          </a:p>
          <a:p>
            <a:pPr indent="0" lvl="0" marL="0" rtl="0" algn="l">
              <a:spcBef>
                <a:spcPts val="0"/>
              </a:spcBef>
              <a:spcAft>
                <a:spcPts val="0"/>
              </a:spcAft>
              <a:buNone/>
            </a:pPr>
            <a:r>
              <a:t/>
            </a:r>
            <a:endParaRPr sz="1900"/>
          </a:p>
          <a:p>
            <a:pPr indent="0" lvl="0" marL="0" rtl="0" algn="l">
              <a:spcBef>
                <a:spcPts val="0"/>
              </a:spcBef>
              <a:spcAft>
                <a:spcPts val="0"/>
              </a:spcAft>
              <a:buNone/>
            </a:pPr>
            <a:r>
              <a:rPr b="1" lang="en" sz="1600"/>
              <a:t>Solution:</a:t>
            </a:r>
            <a:r>
              <a:rPr lang="en" sz="1600"/>
              <a:t>  With such a large dataset (all public school districts in the country), I chose to drop any districts that had non-numeric and negative reading assessment scores recorded.  As I was not using math assessments, I kept districts where math scores may have been wrong but dropped the column for math scores.</a:t>
            </a:r>
            <a:endParaRPr sz="1600"/>
          </a:p>
        </p:txBody>
      </p:sp>
      <p:sp>
        <p:nvSpPr>
          <p:cNvPr id="139" name="Google Shape;139;p2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4</a:t>
            </a:r>
            <a:r>
              <a:rPr lang="en" sz="5400"/>
              <a:t>.   Exploratory data analysis</a:t>
            </a:r>
            <a:endParaRPr sz="5400"/>
          </a:p>
        </p:txBody>
      </p:sp>
      <p:sp>
        <p:nvSpPr>
          <p:cNvPr id="145" name="Google Shape;145;p21"/>
          <p:cNvSpPr txBox="1"/>
          <p:nvPr>
            <p:ph idx="1" type="subTitle"/>
          </p:nvPr>
        </p:nvSpPr>
        <p:spPr>
          <a:xfrm>
            <a:off x="1839075" y="2280000"/>
            <a:ext cx="6618900" cy="784800"/>
          </a:xfrm>
          <a:prstGeom prst="rect">
            <a:avLst/>
          </a:prstGeom>
        </p:spPr>
        <p:txBody>
          <a:bodyPr anchorCtr="0" anchor="t" bIns="0" lIns="0" spcFirstLastPara="1" rIns="0" wrap="square" tIns="0">
            <a:noAutofit/>
          </a:bodyPr>
          <a:lstStyle/>
          <a:p>
            <a:pPr indent="457200" lvl="0" marL="1371600" rtl="0" algn="l">
              <a:spcBef>
                <a:spcPts val="0"/>
              </a:spcBef>
              <a:spcAft>
                <a:spcPts val="0"/>
              </a:spcAft>
              <a:buNone/>
            </a:pPr>
            <a:r>
              <a:rPr lang="en"/>
              <a:t>     Descriptive statistics, Data visualization, </a:t>
            </a:r>
            <a:endParaRPr/>
          </a:p>
          <a:p>
            <a:pPr indent="457200" lvl="0" marL="914400" rtl="0" algn="l">
              <a:spcBef>
                <a:spcPts val="0"/>
              </a:spcBef>
              <a:spcAft>
                <a:spcPts val="0"/>
              </a:spcAft>
              <a:buNone/>
            </a:pPr>
            <a:r>
              <a:rPr lang="en"/>
              <a:t>  Analyze variable relationships, Identify patterns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2"/>
          <p:cNvPicPr preferRelativeResize="0"/>
          <p:nvPr/>
        </p:nvPicPr>
        <p:blipFill>
          <a:blip r:embed="rId3">
            <a:alphaModFix/>
          </a:blip>
          <a:stretch>
            <a:fillRect/>
          </a:stretch>
        </p:blipFill>
        <p:spPr>
          <a:xfrm>
            <a:off x="1749425" y="152400"/>
            <a:ext cx="5645149"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3"/>
          <p:cNvPicPr preferRelativeResize="0"/>
          <p:nvPr/>
        </p:nvPicPr>
        <p:blipFill>
          <a:blip r:embed="rId3">
            <a:alphaModFix/>
          </a:blip>
          <a:stretch>
            <a:fillRect/>
          </a:stretch>
        </p:blipFill>
        <p:spPr>
          <a:xfrm>
            <a:off x="2143950" y="717526"/>
            <a:ext cx="4856100" cy="370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3" name="Google Shape;163;p24"/>
          <p:cNvGraphicFramePr/>
          <p:nvPr/>
        </p:nvGraphicFramePr>
        <p:xfrm>
          <a:off x="1379725" y="1895400"/>
          <a:ext cx="3000000" cy="3000000"/>
        </p:xfrm>
        <a:graphic>
          <a:graphicData uri="http://schemas.openxmlformats.org/drawingml/2006/table">
            <a:tbl>
              <a:tblPr>
                <a:noFill/>
                <a:tableStyleId>{91C4DCAA-76CC-4D1C-AD34-1F9DA1CBDFCC}</a:tableStyleId>
              </a:tblPr>
              <a:tblGrid>
                <a:gridCol w="1700325"/>
                <a:gridCol w="1700325"/>
                <a:gridCol w="1700325"/>
                <a:gridCol w="1700325"/>
              </a:tblGrid>
              <a:tr h="1059225">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Number of districts scored</a:t>
                      </a:r>
                      <a:endParaRPr sz="2000"/>
                    </a:p>
                  </a:txBody>
                  <a:tcPr marT="91425" marB="91425" marR="91425" marL="91425" anchor="ctr">
                    <a:lnL cap="flat" cmpd="sng" w="76200">
                      <a:solidFill>
                        <a:schemeClr val="accent1"/>
                      </a:solidFill>
                      <a:prstDash val="solid"/>
                      <a:round/>
                      <a:headEnd len="sm" w="sm" type="none"/>
                      <a:tailEnd len="sm" w="sm" type="none"/>
                    </a:lnL>
                    <a:lnR cap="flat" cmpd="sng" w="19050">
                      <a:solidFill>
                        <a:schemeClr val="dk1"/>
                      </a:solidFill>
                      <a:prstDash val="dash"/>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Mean</a:t>
                      </a:r>
                      <a:endParaRPr sz="2000"/>
                    </a:p>
                  </a:txBody>
                  <a:tcPr marT="91425" marB="91425" marR="91425" marL="91425" anchor="ctr">
                    <a:lnL cap="flat" cmpd="sng" w="19050">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Standard deviation</a:t>
                      </a:r>
                      <a:endParaRPr sz="2000"/>
                    </a:p>
                  </a:txBody>
                  <a:tcPr marT="91425" marB="91425" marR="91425" marL="91425" anchor="ctr">
                    <a:lnL cap="flat" cmpd="sng" w="28575">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Median</a:t>
                      </a:r>
                      <a:endParaRPr sz="2000"/>
                    </a:p>
                  </a:txBody>
                  <a:tcPr marT="91425" marB="91425" marR="91425" marL="91425" anchor="ctr">
                    <a:lnL cap="flat" cmpd="sng" w="28575">
                      <a:solidFill>
                        <a:schemeClr val="dk1"/>
                      </a:solidFill>
                      <a:prstDash val="dash"/>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r>
              <a:tr h="715650">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11250</a:t>
                      </a:r>
                      <a:endParaRPr sz="2000"/>
                    </a:p>
                  </a:txBody>
                  <a:tcPr marT="91425" marB="91425" marR="91425" marL="91425" anchor="ctr">
                    <a:lnL cap="flat" cmpd="sng" w="76200">
                      <a:solidFill>
                        <a:schemeClr val="accent1"/>
                      </a:solidFill>
                      <a:prstDash val="solid"/>
                      <a:round/>
                      <a:headEnd len="sm" w="sm" type="none"/>
                      <a:tailEnd len="sm" w="sm" type="none"/>
                    </a:lnL>
                    <a:lnR cap="flat" cmpd="sng" w="19050">
                      <a:solidFill>
                        <a:schemeClr val="dk1"/>
                      </a:solidFill>
                      <a:prstDash val="dash"/>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54.323556</a:t>
                      </a:r>
                      <a:endParaRPr sz="2000"/>
                    </a:p>
                  </a:txBody>
                  <a:tcPr marT="91425" marB="91425" marR="91425" marL="91425" anchor="ctr">
                    <a:lnL cap="flat" cmpd="sng" w="19050">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19.430093</a:t>
                      </a:r>
                      <a:endParaRPr sz="2000"/>
                    </a:p>
                  </a:txBody>
                  <a:tcPr marT="91425" marB="91425" marR="91425" marL="91425" anchor="ctr">
                    <a:lnL cap="flat" cmpd="sng" w="28575">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55</a:t>
                      </a:r>
                      <a:endParaRPr sz="2000"/>
                    </a:p>
                  </a:txBody>
                  <a:tcPr marT="91425" marB="91425" marR="91425" marL="91425" anchor="ctr">
                    <a:lnL cap="flat" cmpd="sng" w="28575">
                      <a:solidFill>
                        <a:schemeClr val="dk1"/>
                      </a:solidFill>
                      <a:prstDash val="dash"/>
                      <a:round/>
                      <a:headEnd len="sm" w="sm" type="none"/>
                      <a:tailEnd len="sm" w="sm" type="none"/>
                    </a:lnL>
                    <a:lnR cap="flat" cmpd="sng" w="76200">
                      <a:solidFill>
                        <a:schemeClr val="accent1"/>
                      </a:solidFill>
                      <a:prstDash val="solid"/>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r>
            </a:tbl>
          </a:graphicData>
        </a:graphic>
      </p:graphicFrame>
      <p:sp>
        <p:nvSpPr>
          <p:cNvPr id="164" name="Google Shape;164;p24"/>
          <p:cNvSpPr txBox="1"/>
          <p:nvPr/>
        </p:nvSpPr>
        <p:spPr>
          <a:xfrm>
            <a:off x="2557375" y="1074900"/>
            <a:ext cx="4446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dk1"/>
                </a:solidFill>
                <a:latin typeface="Amatic SC"/>
                <a:ea typeface="Amatic SC"/>
                <a:cs typeface="Amatic SC"/>
                <a:sym typeface="Amatic SC"/>
              </a:rPr>
              <a:t>Reading Proficiency Data Summary</a:t>
            </a:r>
            <a:endParaRPr b="1" sz="3300">
              <a:solidFill>
                <a:schemeClr val="dk1"/>
              </a:solidFill>
              <a:latin typeface="Amatic SC"/>
              <a:ea typeface="Amatic SC"/>
              <a:cs typeface="Amatic SC"/>
              <a:sym typeface="Amatic S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5"/>
          <p:cNvPicPr preferRelativeResize="0"/>
          <p:nvPr/>
        </p:nvPicPr>
        <p:blipFill>
          <a:blip r:embed="rId3">
            <a:alphaModFix/>
          </a:blip>
          <a:stretch>
            <a:fillRect/>
          </a:stretch>
        </p:blipFill>
        <p:spPr>
          <a:xfrm>
            <a:off x="2038350" y="595313"/>
            <a:ext cx="5067300" cy="395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6"/>
          <p:cNvPicPr preferRelativeResize="0"/>
          <p:nvPr/>
        </p:nvPicPr>
        <p:blipFill>
          <a:blip r:embed="rId3">
            <a:alphaModFix/>
          </a:blip>
          <a:stretch>
            <a:fillRect/>
          </a:stretch>
        </p:blipFill>
        <p:spPr>
          <a:xfrm>
            <a:off x="1382750" y="239400"/>
            <a:ext cx="6378500" cy="466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7"/>
          <p:cNvPicPr preferRelativeResize="0"/>
          <p:nvPr/>
        </p:nvPicPr>
        <p:blipFill>
          <a:blip r:embed="rId3">
            <a:alphaModFix/>
          </a:blip>
          <a:stretch>
            <a:fillRect/>
          </a:stretch>
        </p:blipFill>
        <p:spPr>
          <a:xfrm>
            <a:off x="638012" y="64750"/>
            <a:ext cx="7867976" cy="50139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8"/>
          <p:cNvPicPr preferRelativeResize="0"/>
          <p:nvPr/>
        </p:nvPicPr>
        <p:blipFill>
          <a:blip r:embed="rId3">
            <a:alphaModFix/>
          </a:blip>
          <a:stretch>
            <a:fillRect/>
          </a:stretch>
        </p:blipFill>
        <p:spPr>
          <a:xfrm>
            <a:off x="168350" y="476226"/>
            <a:ext cx="8807279" cy="419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9"/>
          <p:cNvPicPr preferRelativeResize="0"/>
          <p:nvPr/>
        </p:nvPicPr>
        <p:blipFill>
          <a:blip r:embed="rId3">
            <a:alphaModFix/>
          </a:blip>
          <a:stretch>
            <a:fillRect/>
          </a:stretch>
        </p:blipFill>
        <p:spPr>
          <a:xfrm>
            <a:off x="177975" y="279425"/>
            <a:ext cx="8788051" cy="458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Process</a:t>
            </a:r>
            <a:endParaRPr/>
          </a:p>
        </p:txBody>
      </p:sp>
      <p:sp>
        <p:nvSpPr>
          <p:cNvPr id="52" name="Google Shape;52;p1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3" name="Google Shape;53;p12"/>
          <p:cNvSpPr/>
          <p:nvPr/>
        </p:nvSpPr>
        <p:spPr>
          <a:xfrm>
            <a:off x="7416296" y="2617775"/>
            <a:ext cx="1022100" cy="5334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8.</a:t>
            </a:r>
            <a:endParaRPr sz="2400">
              <a:solidFill>
                <a:schemeClr val="lt1"/>
              </a:solidFill>
              <a:latin typeface="Caveat"/>
              <a:ea typeface="Caveat"/>
              <a:cs typeface="Caveat"/>
              <a:sym typeface="Caveat"/>
            </a:endParaRPr>
          </a:p>
        </p:txBody>
      </p:sp>
      <p:sp>
        <p:nvSpPr>
          <p:cNvPr id="54" name="Google Shape;54;p12"/>
          <p:cNvSpPr/>
          <p:nvPr/>
        </p:nvSpPr>
        <p:spPr>
          <a:xfrm>
            <a:off x="6564601" y="2617764"/>
            <a:ext cx="1022100" cy="5334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7.</a:t>
            </a:r>
            <a:endParaRPr sz="2400">
              <a:solidFill>
                <a:schemeClr val="lt1"/>
              </a:solidFill>
              <a:latin typeface="Caveat"/>
              <a:ea typeface="Caveat"/>
              <a:cs typeface="Caveat"/>
              <a:sym typeface="Caveat"/>
            </a:endParaRPr>
          </a:p>
        </p:txBody>
      </p:sp>
      <p:sp>
        <p:nvSpPr>
          <p:cNvPr id="55" name="Google Shape;55;p12"/>
          <p:cNvSpPr/>
          <p:nvPr/>
        </p:nvSpPr>
        <p:spPr>
          <a:xfrm>
            <a:off x="5743229" y="2617764"/>
            <a:ext cx="1022100" cy="5334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6.</a:t>
            </a:r>
            <a:endParaRPr sz="2400">
              <a:solidFill>
                <a:schemeClr val="lt1"/>
              </a:solidFill>
              <a:latin typeface="Caveat"/>
              <a:ea typeface="Caveat"/>
              <a:cs typeface="Caveat"/>
              <a:sym typeface="Caveat"/>
            </a:endParaRPr>
          </a:p>
        </p:txBody>
      </p:sp>
      <p:sp>
        <p:nvSpPr>
          <p:cNvPr id="56" name="Google Shape;56;p12"/>
          <p:cNvSpPr/>
          <p:nvPr/>
        </p:nvSpPr>
        <p:spPr>
          <a:xfrm>
            <a:off x="4940161" y="2617764"/>
            <a:ext cx="1022100" cy="5334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5.</a:t>
            </a:r>
            <a:endParaRPr sz="2400">
              <a:solidFill>
                <a:schemeClr val="lt1"/>
              </a:solidFill>
              <a:latin typeface="Caveat"/>
              <a:ea typeface="Caveat"/>
              <a:cs typeface="Caveat"/>
              <a:sym typeface="Caveat"/>
            </a:endParaRPr>
          </a:p>
        </p:txBody>
      </p:sp>
      <p:sp>
        <p:nvSpPr>
          <p:cNvPr id="57" name="Google Shape;57;p12"/>
          <p:cNvSpPr/>
          <p:nvPr/>
        </p:nvSpPr>
        <p:spPr>
          <a:xfrm>
            <a:off x="4121890" y="2617764"/>
            <a:ext cx="1022100" cy="5334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4.</a:t>
            </a:r>
            <a:endParaRPr sz="2400">
              <a:solidFill>
                <a:schemeClr val="lt1"/>
              </a:solidFill>
              <a:latin typeface="Caveat"/>
              <a:ea typeface="Caveat"/>
              <a:cs typeface="Caveat"/>
              <a:sym typeface="Caveat"/>
            </a:endParaRPr>
          </a:p>
        </p:txBody>
      </p:sp>
      <p:sp>
        <p:nvSpPr>
          <p:cNvPr id="58" name="Google Shape;58;p12"/>
          <p:cNvSpPr/>
          <p:nvPr/>
        </p:nvSpPr>
        <p:spPr>
          <a:xfrm>
            <a:off x="3313660" y="2617764"/>
            <a:ext cx="1022100" cy="5334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3.</a:t>
            </a:r>
            <a:endParaRPr sz="2400">
              <a:solidFill>
                <a:schemeClr val="lt1"/>
              </a:solidFill>
              <a:latin typeface="Caveat"/>
              <a:ea typeface="Caveat"/>
              <a:cs typeface="Caveat"/>
              <a:sym typeface="Caveat"/>
            </a:endParaRPr>
          </a:p>
        </p:txBody>
      </p:sp>
      <p:sp>
        <p:nvSpPr>
          <p:cNvPr id="59" name="Google Shape;59;p12"/>
          <p:cNvSpPr/>
          <p:nvPr/>
        </p:nvSpPr>
        <p:spPr>
          <a:xfrm>
            <a:off x="2500571" y="2617764"/>
            <a:ext cx="1022100" cy="5334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2. </a:t>
            </a:r>
            <a:endParaRPr sz="2400">
              <a:solidFill>
                <a:schemeClr val="lt1"/>
              </a:solidFill>
              <a:latin typeface="Caveat"/>
              <a:ea typeface="Caveat"/>
              <a:cs typeface="Caveat"/>
              <a:sym typeface="Caveat"/>
            </a:endParaRPr>
          </a:p>
        </p:txBody>
      </p:sp>
      <p:sp>
        <p:nvSpPr>
          <p:cNvPr id="60" name="Google Shape;60;p12"/>
          <p:cNvSpPr/>
          <p:nvPr/>
        </p:nvSpPr>
        <p:spPr>
          <a:xfrm>
            <a:off x="1687145" y="2617764"/>
            <a:ext cx="1022100" cy="5334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000">
                <a:solidFill>
                  <a:schemeClr val="lt1"/>
                </a:solidFill>
                <a:latin typeface="Caveat"/>
                <a:ea typeface="Caveat"/>
                <a:cs typeface="Caveat"/>
                <a:sym typeface="Caveat"/>
              </a:rPr>
              <a:t>1.</a:t>
            </a:r>
            <a:endParaRPr sz="2000">
              <a:solidFill>
                <a:schemeClr val="lt1"/>
              </a:solidFill>
              <a:latin typeface="Caveat"/>
              <a:ea typeface="Caveat"/>
              <a:cs typeface="Caveat"/>
              <a:sym typeface="Caveat"/>
            </a:endParaRPr>
          </a:p>
        </p:txBody>
      </p:sp>
      <p:sp>
        <p:nvSpPr>
          <p:cNvPr id="61" name="Google Shape;61;p12"/>
          <p:cNvSpPr/>
          <p:nvPr/>
        </p:nvSpPr>
        <p:spPr>
          <a:xfrm>
            <a:off x="0" y="2617775"/>
            <a:ext cx="1901400" cy="5334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62" name="Google Shape;62;p12"/>
          <p:cNvCxnSpPr/>
          <p:nvPr/>
        </p:nvCxnSpPr>
        <p:spPr>
          <a:xfrm rot="10800000">
            <a:off x="2047819"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3" name="Google Shape;63;p12"/>
          <p:cNvSpPr txBox="1"/>
          <p:nvPr/>
        </p:nvSpPr>
        <p:spPr>
          <a:xfrm>
            <a:off x="1901400" y="1535775"/>
            <a:ext cx="1211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Define the problem </a:t>
            </a:r>
            <a:endParaRPr>
              <a:solidFill>
                <a:schemeClr val="dk2"/>
              </a:solidFill>
              <a:latin typeface="Caveat"/>
              <a:ea typeface="Caveat"/>
              <a:cs typeface="Caveat"/>
              <a:sym typeface="Caveat"/>
            </a:endParaRPr>
          </a:p>
        </p:txBody>
      </p:sp>
      <p:cxnSp>
        <p:nvCxnSpPr>
          <p:cNvPr id="64" name="Google Shape;64;p12"/>
          <p:cNvCxnSpPr/>
          <p:nvPr/>
        </p:nvCxnSpPr>
        <p:spPr>
          <a:xfrm rot="10800000">
            <a:off x="3684094"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5" name="Google Shape;65;p12"/>
          <p:cNvSpPr txBox="1"/>
          <p:nvPr/>
        </p:nvSpPr>
        <p:spPr>
          <a:xfrm>
            <a:off x="3522682" y="1587400"/>
            <a:ext cx="1145100" cy="533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a:solidFill>
                  <a:schemeClr val="dk2"/>
                </a:solidFill>
                <a:latin typeface="Caveat"/>
                <a:ea typeface="Caveat"/>
                <a:cs typeface="Caveat"/>
                <a:sym typeface="Caveat"/>
              </a:rPr>
              <a:t>Data wrangling and data cleaning</a:t>
            </a:r>
            <a:endParaRPr>
              <a:solidFill>
                <a:schemeClr val="dk2"/>
              </a:solidFill>
              <a:latin typeface="Caveat"/>
              <a:ea typeface="Caveat"/>
              <a:cs typeface="Caveat"/>
              <a:sym typeface="Caveat"/>
            </a:endParaRPr>
          </a:p>
        </p:txBody>
      </p:sp>
      <p:cxnSp>
        <p:nvCxnSpPr>
          <p:cNvPr id="66" name="Google Shape;66;p12"/>
          <p:cNvCxnSpPr/>
          <p:nvPr/>
        </p:nvCxnSpPr>
        <p:spPr>
          <a:xfrm rot="10800000">
            <a:off x="5317694"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7" name="Google Shape;67;p12"/>
          <p:cNvSpPr txBox="1"/>
          <p:nvPr/>
        </p:nvSpPr>
        <p:spPr>
          <a:xfrm>
            <a:off x="5120450" y="1587400"/>
            <a:ext cx="1347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Developing and comparing algorithms</a:t>
            </a:r>
            <a:endParaRPr>
              <a:solidFill>
                <a:schemeClr val="dk2"/>
              </a:solidFill>
              <a:latin typeface="Caveat"/>
              <a:ea typeface="Caveat"/>
              <a:cs typeface="Caveat"/>
              <a:sym typeface="Caveat"/>
            </a:endParaRPr>
          </a:p>
        </p:txBody>
      </p:sp>
      <p:cxnSp>
        <p:nvCxnSpPr>
          <p:cNvPr id="68" name="Google Shape;68;p12"/>
          <p:cNvCxnSpPr/>
          <p:nvPr/>
        </p:nvCxnSpPr>
        <p:spPr>
          <a:xfrm rot="10800000">
            <a:off x="6920719"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9" name="Google Shape;69;p12"/>
          <p:cNvSpPr txBox="1"/>
          <p:nvPr/>
        </p:nvSpPr>
        <p:spPr>
          <a:xfrm>
            <a:off x="6765325" y="1587400"/>
            <a:ext cx="11451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Conclusions and recommendations</a:t>
            </a:r>
            <a:endParaRPr>
              <a:solidFill>
                <a:schemeClr val="dk2"/>
              </a:solidFill>
              <a:latin typeface="Caveat"/>
              <a:ea typeface="Caveat"/>
              <a:cs typeface="Caveat"/>
              <a:sym typeface="Caveat"/>
            </a:endParaRPr>
          </a:p>
        </p:txBody>
      </p:sp>
      <p:cxnSp>
        <p:nvCxnSpPr>
          <p:cNvPr id="70" name="Google Shape;70;p12"/>
          <p:cNvCxnSpPr/>
          <p:nvPr/>
        </p:nvCxnSpPr>
        <p:spPr>
          <a:xfrm rot="10800000">
            <a:off x="2915644"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1" name="Google Shape;71;p12"/>
          <p:cNvSpPr txBox="1"/>
          <p:nvPr/>
        </p:nvSpPr>
        <p:spPr>
          <a:xfrm>
            <a:off x="2709257" y="3648150"/>
            <a:ext cx="11451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Methodology</a:t>
            </a:r>
            <a:endParaRPr>
              <a:solidFill>
                <a:schemeClr val="dk2"/>
              </a:solidFill>
              <a:latin typeface="Caveat"/>
              <a:ea typeface="Caveat"/>
              <a:cs typeface="Caveat"/>
              <a:sym typeface="Caveat"/>
            </a:endParaRPr>
          </a:p>
        </p:txBody>
      </p:sp>
      <p:cxnSp>
        <p:nvCxnSpPr>
          <p:cNvPr id="72" name="Google Shape;72;p12"/>
          <p:cNvCxnSpPr/>
          <p:nvPr/>
        </p:nvCxnSpPr>
        <p:spPr>
          <a:xfrm rot="10800000">
            <a:off x="4563357"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3" name="Google Shape;73;p12"/>
          <p:cNvSpPr txBox="1"/>
          <p:nvPr/>
        </p:nvSpPr>
        <p:spPr>
          <a:xfrm>
            <a:off x="4328950" y="3648150"/>
            <a:ext cx="11451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Exploratory data analysis</a:t>
            </a:r>
            <a:endParaRPr>
              <a:solidFill>
                <a:schemeClr val="dk2"/>
              </a:solidFill>
              <a:latin typeface="Caveat"/>
              <a:ea typeface="Caveat"/>
              <a:cs typeface="Caveat"/>
              <a:sym typeface="Caveat"/>
            </a:endParaRPr>
          </a:p>
        </p:txBody>
      </p:sp>
      <p:cxnSp>
        <p:nvCxnSpPr>
          <p:cNvPr id="74" name="Google Shape;74;p12"/>
          <p:cNvCxnSpPr/>
          <p:nvPr/>
        </p:nvCxnSpPr>
        <p:spPr>
          <a:xfrm rot="10800000">
            <a:off x="6116419"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5" name="Google Shape;75;p12"/>
          <p:cNvSpPr txBox="1"/>
          <p:nvPr/>
        </p:nvSpPr>
        <p:spPr>
          <a:xfrm>
            <a:off x="5962247" y="3648150"/>
            <a:ext cx="11451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Machine learning predictive modeling</a:t>
            </a:r>
            <a:endParaRPr>
              <a:solidFill>
                <a:schemeClr val="dk2"/>
              </a:solidFill>
              <a:latin typeface="Caveat"/>
              <a:ea typeface="Caveat"/>
              <a:cs typeface="Caveat"/>
              <a:sym typeface="Caveat"/>
            </a:endParaRPr>
          </a:p>
        </p:txBody>
      </p:sp>
      <p:cxnSp>
        <p:nvCxnSpPr>
          <p:cNvPr id="76" name="Google Shape;76;p12"/>
          <p:cNvCxnSpPr/>
          <p:nvPr/>
        </p:nvCxnSpPr>
        <p:spPr>
          <a:xfrm rot="10800000">
            <a:off x="7788169"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7" name="Google Shape;77;p12"/>
          <p:cNvSpPr txBox="1"/>
          <p:nvPr/>
        </p:nvSpPr>
        <p:spPr>
          <a:xfrm>
            <a:off x="7586708" y="3648150"/>
            <a:ext cx="948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Future work</a:t>
            </a:r>
            <a:endParaRPr>
              <a:solidFill>
                <a:schemeClr val="dk2"/>
              </a:solidFill>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1313500" y="1358450"/>
            <a:ext cx="6241500" cy="19857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a:t>“The books that the world calls immoral are the books that show the world its own shame</a:t>
            </a:r>
            <a:r>
              <a:rPr lang="en"/>
              <a:t>.”</a:t>
            </a:r>
            <a:endParaRPr/>
          </a:p>
        </p:txBody>
      </p:sp>
      <p:sp>
        <p:nvSpPr>
          <p:cNvPr id="200" name="Google Shape;200;p3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0"/>
          <p:cNvSpPr txBox="1"/>
          <p:nvPr/>
        </p:nvSpPr>
        <p:spPr>
          <a:xfrm>
            <a:off x="6645625" y="3447175"/>
            <a:ext cx="167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matic SC"/>
                <a:ea typeface="Amatic SC"/>
                <a:cs typeface="Amatic SC"/>
                <a:sym typeface="Amatic SC"/>
              </a:rPr>
              <a:t>-Oscar wilde</a:t>
            </a:r>
            <a:endParaRPr b="1" sz="2400">
              <a:solidFill>
                <a:schemeClr val="dk1"/>
              </a:solidFill>
              <a:latin typeface="Amatic SC"/>
              <a:ea typeface="Amatic SC"/>
              <a:cs typeface="Amatic SC"/>
              <a:sym typeface="Amatic SC"/>
            </a:endParaRPr>
          </a:p>
        </p:txBody>
      </p:sp>
      <p:pic>
        <p:nvPicPr>
          <p:cNvPr id="202" name="Google Shape;202;p30"/>
          <p:cNvPicPr preferRelativeResize="0"/>
          <p:nvPr/>
        </p:nvPicPr>
        <p:blipFill rotWithShape="1">
          <a:blip r:embed="rId3">
            <a:alphaModFix amt="44000"/>
          </a:blip>
          <a:srcRect b="76823" l="61318" r="0" t="0"/>
          <a:stretch/>
        </p:blipFill>
        <p:spPr>
          <a:xfrm rot="1082897">
            <a:off x="2118525" y="3749800"/>
            <a:ext cx="982075" cy="73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5</a:t>
            </a:r>
            <a:r>
              <a:rPr lang="en" sz="5400"/>
              <a:t>.   developing algorithms</a:t>
            </a:r>
            <a:endParaRPr sz="5400"/>
          </a:p>
        </p:txBody>
      </p:sp>
      <p:sp>
        <p:nvSpPr>
          <p:cNvPr id="208" name="Google Shape;208;p31"/>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aphicFrame>
        <p:nvGraphicFramePr>
          <p:cNvPr id="213" name="Google Shape;213;p32"/>
          <p:cNvGraphicFramePr/>
          <p:nvPr/>
        </p:nvGraphicFramePr>
        <p:xfrm>
          <a:off x="1319875" y="697375"/>
          <a:ext cx="3000000" cy="3000000"/>
        </p:xfrm>
        <a:graphic>
          <a:graphicData uri="http://schemas.openxmlformats.org/drawingml/2006/table">
            <a:tbl>
              <a:tblPr>
                <a:noFill/>
                <a:tableStyleId>{91C4DCAA-76CC-4D1C-AD34-1F9DA1CBDFCC}</a:tableStyleId>
              </a:tblPr>
              <a:tblGrid>
                <a:gridCol w="1664950"/>
                <a:gridCol w="1464000"/>
                <a:gridCol w="1484975"/>
                <a:gridCol w="1453475"/>
                <a:gridCol w="1421975"/>
              </a:tblGrid>
              <a:tr h="381000">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Model</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R²</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Amatic SC"/>
                          <a:ea typeface="Amatic SC"/>
                          <a:cs typeface="Amatic SC"/>
                          <a:sym typeface="Amatic SC"/>
                        </a:rPr>
                        <a:t>Mean absolute error</a:t>
                      </a:r>
                      <a:endParaRPr sz="16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Mean squared error</a:t>
                      </a:r>
                      <a:endParaRPr sz="17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Average coefficient of variation</a:t>
                      </a:r>
                      <a:endParaRPr sz="1700">
                        <a:solidFill>
                          <a:schemeClr val="dk1"/>
                        </a:solidFill>
                        <a:latin typeface="Amatic SC"/>
                        <a:ea typeface="Amatic SC"/>
                        <a:cs typeface="Amatic SC"/>
                        <a:sym typeface="Amatic SC"/>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Mean (train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0.299667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0.149833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-0.000248</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Mean (test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lnSpc>
                          <a:spcPct val="115000"/>
                        </a:lnSpc>
                        <a:spcBef>
                          <a:spcPts val="900"/>
                        </a:spcBef>
                        <a:spcAft>
                          <a:spcPts val="0"/>
                        </a:spcAft>
                        <a:buNone/>
                      </a:pPr>
                      <a:r>
                        <a:rPr lang="en" sz="1600">
                          <a:solidFill>
                            <a:schemeClr val="dk1"/>
                          </a:solidFill>
                          <a:latin typeface="Caveat"/>
                          <a:ea typeface="Caveat"/>
                          <a:cs typeface="Caveat"/>
                          <a:sym typeface="Caveat"/>
                        </a:rPr>
                        <a:t>-0.000637</a:t>
                      </a:r>
                      <a:endParaRPr sz="1600">
                        <a:solidFill>
                          <a:schemeClr val="dk1"/>
                        </a:solidFill>
                        <a:latin typeface="Caveat"/>
                        <a:ea typeface="Caveat"/>
                        <a:cs typeface="Caveat"/>
                        <a:sym typeface="Caveat"/>
                      </a:endParaRPr>
                    </a:p>
                  </a:txBody>
                  <a:tcPr marT="57150" marB="57150" marR="57150" marL="57150"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0.312088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0.156044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-0.002697</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Linear regression (train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0.885923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0.058184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0.017093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-3.26574E23</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Linear regression (test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0.878168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0.061115</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0.017093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0.787575</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Pipeline LR (train)</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0.871842</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0.061202</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0.019202</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0.7670300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Pipeline LR (test)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0.862477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0.064859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0.021460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0.7490550</a:t>
                      </a:r>
                      <a:endParaRPr sz="1600">
                        <a:solidFill>
                          <a:schemeClr val="dk1"/>
                        </a:solidFill>
                        <a:latin typeface="Caveat"/>
                        <a:ea typeface="Caveat"/>
                        <a:cs typeface="Caveat"/>
                        <a:sym typeface="Caveat"/>
                      </a:endParaRPr>
                    </a:p>
                  </a:txBody>
                  <a:tcPr marT="91425" marB="91425" marR="91425" marL="91425"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33"/>
          <p:cNvGraphicFramePr/>
          <p:nvPr/>
        </p:nvGraphicFramePr>
        <p:xfrm>
          <a:off x="1319900" y="453513"/>
          <a:ext cx="3000000" cy="3000000"/>
        </p:xfrm>
        <a:graphic>
          <a:graphicData uri="http://schemas.openxmlformats.org/drawingml/2006/table">
            <a:tbl>
              <a:tblPr>
                <a:noFill/>
                <a:tableStyleId>{91C4DCAA-76CC-4D1C-AD34-1F9DA1CBDFCC}</a:tableStyleId>
              </a:tblPr>
              <a:tblGrid>
                <a:gridCol w="1657725"/>
                <a:gridCol w="1479300"/>
                <a:gridCol w="1489800"/>
                <a:gridCol w="1437325"/>
                <a:gridCol w="1416250"/>
              </a:tblGrid>
              <a:tr h="381000">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Model</a:t>
                      </a:r>
                      <a:endParaRPr sz="22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R²</a:t>
                      </a:r>
                      <a:endParaRPr sz="22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matic SC"/>
                          <a:ea typeface="Amatic SC"/>
                          <a:cs typeface="Amatic SC"/>
                          <a:sym typeface="Amatic SC"/>
                        </a:rPr>
                        <a:t>Mean absolute error</a:t>
                      </a:r>
                      <a:endParaRPr sz="16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Mean squared error</a:t>
                      </a:r>
                      <a:endParaRPr sz="17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Average coefficient of variation</a:t>
                      </a:r>
                      <a:endParaRPr sz="17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KBest (train set)</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0.882158</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0.056304</a:t>
                      </a:r>
                      <a:endParaRPr sz="1600">
                        <a:solidFill>
                          <a:schemeClr val="dk1"/>
                        </a:solidFill>
                        <a:latin typeface="Caveat"/>
                        <a:ea typeface="Caveat"/>
                        <a:cs typeface="Caveat"/>
                        <a:sym typeface="Caveat"/>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0.017657</a:t>
                      </a:r>
                      <a:endParaRPr sz="1600">
                        <a:solidFill>
                          <a:schemeClr val="dk1"/>
                        </a:solidFill>
                        <a:latin typeface="Caveat"/>
                        <a:ea typeface="Caveat"/>
                        <a:cs typeface="Caveat"/>
                        <a:sym typeface="Caveat"/>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0.774363</a:t>
                      </a:r>
                      <a:endParaRPr sz="1600">
                        <a:solidFill>
                          <a:schemeClr val="dk1"/>
                        </a:solidFill>
                        <a:latin typeface="Caveat"/>
                        <a:ea typeface="Caveat"/>
                        <a:cs typeface="Caveat"/>
                        <a:sym typeface="Caveat"/>
                      </a:endParaRPr>
                    </a:p>
                  </a:txBody>
                  <a:tcPr marT="91425" marB="91425" marR="91425" marL="91425" anchor="ctr">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KBest (test set)</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0.876071</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0.058888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0.019338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0.752611</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regression (train)</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0.999937</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0.040559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0.866197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0.999352</a:t>
                      </a:r>
                      <a:endParaRPr sz="1600">
                        <a:solidFill>
                          <a:schemeClr val="dk1"/>
                        </a:solidFill>
                        <a:latin typeface="Caveat"/>
                        <a:ea typeface="Caveat"/>
                        <a:cs typeface="Caveat"/>
                        <a:sym typeface="Caveat"/>
                      </a:endParaRPr>
                    </a:p>
                  </a:txBody>
                  <a:tcPr marT="91425" marB="91425" marR="91425" marL="91425" anchor="ctr"/>
                </a:tc>
              </a:tr>
              <a:tr h="100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regression (test)</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0.999881</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0.077457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1.789218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Logistic regression (train)</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0.962793</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1.696198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510.0467247</a:t>
                      </a:r>
                      <a:endParaRPr sz="1600">
                        <a:solidFill>
                          <a:schemeClr val="dk1"/>
                        </a:solidFill>
                        <a:latin typeface="Caveat"/>
                        <a:ea typeface="Caveat"/>
                        <a:cs typeface="Caveat"/>
                        <a:sym typeface="Caveat"/>
                      </a:endParaRPr>
                    </a:p>
                    <a:p>
                      <a:pPr indent="0" lvl="0" marL="0" rtl="0" algn="ctr">
                        <a:spcBef>
                          <a:spcPts val="0"/>
                        </a:spcBef>
                        <a:spcAft>
                          <a:spcPts val="0"/>
                        </a:spcAft>
                        <a:buNone/>
                      </a:pPr>
                      <a:r>
                        <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0.8561610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Logistic regression (test)</a:t>
                      </a:r>
                      <a:endParaRPr sz="1600">
                        <a:solidFill>
                          <a:schemeClr val="dk1"/>
                        </a:solidFill>
                        <a:latin typeface="Caveat"/>
                        <a:ea typeface="Caveat"/>
                        <a:cs typeface="Caveat"/>
                        <a:sym typeface="Cave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0.947894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2.401979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782.888604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0.8391340</a:t>
                      </a:r>
                      <a:endParaRPr sz="1600">
                        <a:solidFill>
                          <a:schemeClr val="dk1"/>
                        </a:solidFill>
                        <a:latin typeface="Caveat"/>
                        <a:ea typeface="Caveat"/>
                        <a:cs typeface="Caveat"/>
                        <a:sym typeface="Caveat"/>
                      </a:endParaRPr>
                    </a:p>
                  </a:txBody>
                  <a:tcPr marT="91425" marB="91425" marR="91425" marL="91425"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34"/>
          <p:cNvGraphicFramePr/>
          <p:nvPr/>
        </p:nvGraphicFramePr>
        <p:xfrm>
          <a:off x="1319900" y="1200263"/>
          <a:ext cx="3000000" cy="3000000"/>
        </p:xfrm>
        <a:graphic>
          <a:graphicData uri="http://schemas.openxmlformats.org/drawingml/2006/table">
            <a:tbl>
              <a:tblPr>
                <a:noFill/>
                <a:tableStyleId>{91C4DCAA-76CC-4D1C-AD34-1F9DA1CBDFCC}</a:tableStyleId>
              </a:tblPr>
              <a:tblGrid>
                <a:gridCol w="1479450"/>
                <a:gridCol w="1237950"/>
                <a:gridCol w="1164525"/>
                <a:gridCol w="1112025"/>
                <a:gridCol w="1133025"/>
                <a:gridCol w="1112025"/>
              </a:tblGrid>
              <a:tr h="381000">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Model</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Accuracy</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Precision</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Recall</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F1</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Average CV</a:t>
                      </a:r>
                      <a:endParaRPr sz="2200">
                        <a:solidFill>
                          <a:schemeClr val="dk1"/>
                        </a:solidFill>
                        <a:latin typeface="Amatic SC"/>
                        <a:ea typeface="Amatic SC"/>
                        <a:cs typeface="Amatic SC"/>
                        <a:sym typeface="Amatic SC"/>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(training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(testing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SVC (training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0.885923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0.999439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0.985724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0.987723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0.987448</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SVC (testing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0.984610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0.999546</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0.981705</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0.990545</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0.976549</a:t>
                      </a:r>
                      <a:endParaRPr sz="1600">
                        <a:solidFill>
                          <a:schemeClr val="dk1"/>
                        </a:solidFill>
                        <a:latin typeface="Caveat"/>
                        <a:ea typeface="Caveat"/>
                        <a:cs typeface="Caveat"/>
                        <a:sym typeface="Caveat"/>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Chosen model:</a:t>
            </a:r>
            <a:endParaRPr/>
          </a:p>
        </p:txBody>
      </p:sp>
      <p:sp>
        <p:nvSpPr>
          <p:cNvPr id="229" name="Google Shape;229;p35"/>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457200" lvl="0" marL="914400" rtl="0" algn="l">
              <a:spcBef>
                <a:spcPts val="0"/>
              </a:spcBef>
              <a:spcAft>
                <a:spcPts val="0"/>
              </a:spcAft>
              <a:buNone/>
            </a:pPr>
            <a:r>
              <a:rPr lang="en" sz="2400"/>
              <a:t>Support vector classification(SVC) </a:t>
            </a:r>
            <a:endParaRPr sz="2400"/>
          </a:p>
          <a:p>
            <a:pPr indent="0" lvl="0" marL="2743200" rtl="0" algn="l">
              <a:spcBef>
                <a:spcPts val="0"/>
              </a:spcBef>
              <a:spcAft>
                <a:spcPts val="0"/>
              </a:spcAft>
              <a:buNone/>
            </a:pPr>
            <a:r>
              <a:rPr lang="en" sz="1500"/>
              <a:t>      </a:t>
            </a:r>
            <a:r>
              <a:rPr lang="en" sz="1500"/>
              <a:t>Best hyperparameters:   c=1, gamma=1, kernel=rbf</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6</a:t>
            </a:r>
            <a:r>
              <a:rPr lang="en" sz="5400"/>
              <a:t>.   Modeling</a:t>
            </a:r>
            <a:endParaRPr sz="5400"/>
          </a:p>
        </p:txBody>
      </p:sp>
      <p:sp>
        <p:nvSpPr>
          <p:cNvPr id="235" name="Google Shape;235;p36"/>
          <p:cNvSpPr txBox="1"/>
          <p:nvPr>
            <p:ph idx="1" type="subTitle"/>
          </p:nvPr>
        </p:nvSpPr>
        <p:spPr>
          <a:xfrm>
            <a:off x="4725725" y="2280000"/>
            <a:ext cx="3732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solidFill>
                  <a:srgbClr val="040C28"/>
                </a:solidFill>
              </a:rPr>
              <a:t>Predictions</a:t>
            </a:r>
            <a:r>
              <a:rPr lang="en" sz="1800">
                <a:solidFill>
                  <a:srgbClr val="040C28"/>
                </a:solidFill>
              </a:rPr>
              <a:t> and insights using the model</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Modeling scenarios:</a:t>
            </a:r>
            <a:endParaRPr/>
          </a:p>
        </p:txBody>
      </p:sp>
      <p:sp>
        <p:nvSpPr>
          <p:cNvPr id="241" name="Google Shape;241;p37"/>
          <p:cNvSpPr txBox="1"/>
          <p:nvPr>
            <p:ph idx="1" type="body"/>
          </p:nvPr>
        </p:nvSpPr>
        <p:spPr>
          <a:xfrm>
            <a:off x="1411775" y="1287950"/>
            <a:ext cx="21909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500"/>
          </a:p>
          <a:p>
            <a:pPr indent="0" lvl="0" marL="0" rtl="0" algn="l">
              <a:spcBef>
                <a:spcPts val="0"/>
              </a:spcBef>
              <a:spcAft>
                <a:spcPts val="0"/>
              </a:spcAft>
              <a:buNone/>
            </a:pPr>
            <a:r>
              <a:rPr b="1" lang="en" sz="1400"/>
              <a:t>Scenario 1:</a:t>
            </a:r>
            <a:r>
              <a:rPr lang="en" sz="1400"/>
              <a:t>  </a:t>
            </a:r>
            <a:r>
              <a:rPr lang="en" sz="1400">
                <a:solidFill>
                  <a:srgbClr val="000000"/>
                </a:solidFill>
              </a:rPr>
              <a:t>Is a school district with higher than average reading proficiency more likely to have book bans than a district with lower reading proficiency?</a:t>
            </a:r>
            <a:endParaRPr sz="1400">
              <a:solidFill>
                <a:srgbClr val="000000"/>
              </a:solidFill>
            </a:endParaRPr>
          </a:p>
          <a:p>
            <a:pPr indent="0" lvl="0" marL="0" rtl="0" algn="l">
              <a:spcBef>
                <a:spcPts val="0"/>
              </a:spcBef>
              <a:spcAft>
                <a:spcPts val="0"/>
              </a:spcAft>
              <a:buNone/>
            </a:pPr>
            <a:r>
              <a:t/>
            </a:r>
            <a:endParaRPr sz="3400">
              <a:solidFill>
                <a:srgbClr val="000000"/>
              </a:solidFill>
            </a:endParaRPr>
          </a:p>
          <a:p>
            <a:pPr indent="0" lvl="0" marL="0" marR="114300" rtl="0" algn="l">
              <a:lnSpc>
                <a:spcPct val="115000"/>
              </a:lnSpc>
              <a:spcBef>
                <a:spcPts val="0"/>
              </a:spcBef>
              <a:spcAft>
                <a:spcPts val="0"/>
              </a:spcAft>
              <a:buNone/>
            </a:pPr>
            <a:r>
              <a:rPr b="1" lang="en" sz="1400">
                <a:solidFill>
                  <a:srgbClr val="000000"/>
                </a:solidFill>
              </a:rPr>
              <a:t>Result:</a:t>
            </a:r>
            <a:r>
              <a:rPr lang="en" sz="1400">
                <a:solidFill>
                  <a:srgbClr val="000000"/>
                </a:solidFill>
              </a:rPr>
              <a:t> Regardless of how high (or low) I made input average reading proficiency, the algorithm did not result in a book ban. The proportion of the dataset with book bans appears too small to output a predicted ban (or at least very rarely).</a:t>
            </a:r>
            <a:endParaRPr sz="1400">
              <a:solidFill>
                <a:srgbClr val="000000"/>
              </a:solidFill>
            </a:endParaRPr>
          </a:p>
          <a:p>
            <a:pPr indent="0" lvl="0" marL="0" rtl="0" algn="l">
              <a:spcBef>
                <a:spcPts val="0"/>
              </a:spcBef>
              <a:spcAft>
                <a:spcPts val="0"/>
              </a:spcAft>
              <a:buNone/>
            </a:pPr>
            <a:r>
              <a:t/>
            </a:r>
            <a:endParaRPr sz="1500"/>
          </a:p>
        </p:txBody>
      </p:sp>
      <p:sp>
        <p:nvSpPr>
          <p:cNvPr id="242" name="Google Shape;242;p37"/>
          <p:cNvSpPr txBox="1"/>
          <p:nvPr>
            <p:ph idx="2" type="body"/>
          </p:nvPr>
        </p:nvSpPr>
        <p:spPr>
          <a:xfrm>
            <a:off x="3706913" y="1287950"/>
            <a:ext cx="2404500" cy="3637800"/>
          </a:xfrm>
          <a:prstGeom prst="rect">
            <a:avLst/>
          </a:prstGeom>
        </p:spPr>
        <p:txBody>
          <a:bodyPr anchorCtr="0" anchor="t" bIns="0" lIns="0" spcFirstLastPara="1" rIns="0" wrap="square" tIns="0">
            <a:noAutofit/>
          </a:bodyPr>
          <a:lstStyle/>
          <a:p>
            <a:pPr indent="0" lvl="0" marL="101600" marR="114300" rtl="0" algn="l">
              <a:lnSpc>
                <a:spcPct val="115000"/>
              </a:lnSpc>
              <a:spcBef>
                <a:spcPts val="0"/>
              </a:spcBef>
              <a:spcAft>
                <a:spcPts val="0"/>
              </a:spcAft>
              <a:buNone/>
            </a:pPr>
            <a:r>
              <a:t/>
            </a:r>
            <a:endParaRPr b="1" sz="300">
              <a:solidFill>
                <a:srgbClr val="000000"/>
              </a:solidFill>
            </a:endParaRPr>
          </a:p>
          <a:p>
            <a:pPr indent="0" lvl="0" marL="101600" marR="114300" rtl="0" algn="l">
              <a:lnSpc>
                <a:spcPct val="115000"/>
              </a:lnSpc>
              <a:spcBef>
                <a:spcPts val="0"/>
              </a:spcBef>
              <a:spcAft>
                <a:spcPts val="0"/>
              </a:spcAft>
              <a:buNone/>
            </a:pPr>
            <a:r>
              <a:rPr b="1" lang="en" sz="1400">
                <a:solidFill>
                  <a:srgbClr val="000000"/>
                </a:solidFill>
              </a:rPr>
              <a:t>Scenario 2:</a:t>
            </a:r>
            <a:r>
              <a:rPr lang="en" sz="1400">
                <a:solidFill>
                  <a:srgbClr val="000000"/>
                </a:solidFill>
              </a:rPr>
              <a:t>  Does the number of students in a district have any correlation with book bans?</a:t>
            </a:r>
            <a:endParaRPr sz="1400">
              <a:solidFill>
                <a:srgbClr val="000000"/>
              </a:solidFill>
            </a:endParaRPr>
          </a:p>
          <a:p>
            <a:pPr indent="0" lvl="0" marL="101600" marR="114300" rtl="0" algn="l">
              <a:lnSpc>
                <a:spcPct val="115000"/>
              </a:lnSpc>
              <a:spcBef>
                <a:spcPts val="0"/>
              </a:spcBef>
              <a:spcAft>
                <a:spcPts val="0"/>
              </a:spcAft>
              <a:buNone/>
            </a:pPr>
            <a:r>
              <a:t/>
            </a:r>
            <a:endParaRPr sz="600">
              <a:solidFill>
                <a:srgbClr val="000000"/>
              </a:solidFill>
            </a:endParaRPr>
          </a:p>
          <a:p>
            <a:pPr indent="0" lvl="0" marL="101600" marR="114300" rtl="0" algn="l">
              <a:lnSpc>
                <a:spcPct val="115000"/>
              </a:lnSpc>
              <a:spcBef>
                <a:spcPts val="0"/>
              </a:spcBef>
              <a:spcAft>
                <a:spcPts val="0"/>
              </a:spcAft>
              <a:buNone/>
            </a:pPr>
            <a:r>
              <a:rPr b="1" lang="en" sz="1400">
                <a:solidFill>
                  <a:srgbClr val="000000"/>
                </a:solidFill>
              </a:rPr>
              <a:t>Result:</a:t>
            </a:r>
            <a:r>
              <a:rPr lang="en" sz="1400">
                <a:solidFill>
                  <a:srgbClr val="000000"/>
                </a:solidFill>
              </a:rPr>
              <a:t> Yes! A theoretical school district having 50,000 students was the first when increasing numbers of students input which resulted in predicted a book ban. The number of students has a positive correlation with book bans.  It appears that 50,000 students is approximately the threshold at which the algorithm predicts a book ban.</a:t>
            </a:r>
            <a:endParaRPr sz="1400">
              <a:solidFill>
                <a:srgbClr val="000000"/>
              </a:solidFill>
            </a:endParaRPr>
          </a:p>
          <a:p>
            <a:pPr indent="0" lvl="0" marL="0" rtl="0" algn="l">
              <a:spcBef>
                <a:spcPts val="0"/>
              </a:spcBef>
              <a:spcAft>
                <a:spcPts val="0"/>
              </a:spcAft>
              <a:buNone/>
            </a:pPr>
            <a:r>
              <a:t/>
            </a:r>
            <a:endParaRPr b="1"/>
          </a:p>
        </p:txBody>
      </p:sp>
      <p:sp>
        <p:nvSpPr>
          <p:cNvPr id="243" name="Google Shape;243;p37"/>
          <p:cNvSpPr txBox="1"/>
          <p:nvPr>
            <p:ph idx="3" type="body"/>
          </p:nvPr>
        </p:nvSpPr>
        <p:spPr>
          <a:xfrm>
            <a:off x="6167800" y="1287950"/>
            <a:ext cx="26307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200"/>
          </a:p>
          <a:p>
            <a:pPr indent="0" lvl="0" marL="0" rtl="0" algn="l">
              <a:spcBef>
                <a:spcPts val="0"/>
              </a:spcBef>
              <a:spcAft>
                <a:spcPts val="0"/>
              </a:spcAft>
              <a:buNone/>
            </a:pPr>
            <a:r>
              <a:rPr b="1" lang="en" sz="1400"/>
              <a:t>Scenario 3:  </a:t>
            </a:r>
            <a:r>
              <a:rPr lang="en" sz="1400">
                <a:solidFill>
                  <a:srgbClr val="000000"/>
                </a:solidFill>
              </a:rPr>
              <a:t>Are some of the largest school districts in the country likely to have book bans?</a:t>
            </a:r>
            <a:endParaRPr sz="1400">
              <a:solidFill>
                <a:srgbClr val="000000"/>
              </a:solidFill>
            </a:endParaRPr>
          </a:p>
          <a:p>
            <a:pPr indent="0" lvl="0" marL="0" rtl="0" algn="l">
              <a:spcBef>
                <a:spcPts val="0"/>
              </a:spcBef>
              <a:spcAft>
                <a:spcPts val="0"/>
              </a:spcAft>
              <a:buNone/>
            </a:pPr>
            <a:r>
              <a:t/>
            </a:r>
            <a:endParaRPr sz="1500">
              <a:solidFill>
                <a:srgbClr val="000000"/>
              </a:solidFill>
            </a:endParaRPr>
          </a:p>
          <a:p>
            <a:pPr indent="0" lvl="0" marL="0" marR="114300" rtl="0" algn="l">
              <a:lnSpc>
                <a:spcPct val="115000"/>
              </a:lnSpc>
              <a:spcBef>
                <a:spcPts val="0"/>
              </a:spcBef>
              <a:spcAft>
                <a:spcPts val="0"/>
              </a:spcAft>
              <a:buNone/>
            </a:pPr>
            <a:r>
              <a:rPr b="1" lang="en" sz="1400">
                <a:solidFill>
                  <a:srgbClr val="000000"/>
                </a:solidFill>
              </a:rPr>
              <a:t>Result:</a:t>
            </a:r>
            <a:r>
              <a:rPr lang="en" sz="1400">
                <a:solidFill>
                  <a:srgbClr val="000000"/>
                </a:solidFill>
              </a:rPr>
              <a:t> Yes, it appears as though some of the largest districts do have book bans, both according to our model and according to the data. Using data from some of the 20 largest real school districts in our country, the algorithm predicted at least one book ban for each district. However, when these results are compared against our book ban data, we find that only 1 of those 4 districts did in fact have banned books. </a:t>
            </a:r>
            <a:endParaRPr b="1"/>
          </a:p>
        </p:txBody>
      </p:sp>
      <p:sp>
        <p:nvSpPr>
          <p:cNvPr id="244" name="Google Shape;244;p3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7</a:t>
            </a:r>
            <a:r>
              <a:rPr lang="en" sz="5400"/>
              <a:t>.   Conclusions</a:t>
            </a:r>
            <a:endParaRPr sz="5400"/>
          </a:p>
        </p:txBody>
      </p:sp>
      <p:sp>
        <p:nvSpPr>
          <p:cNvPr id="250" name="Google Shape;250;p38"/>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Summary</a:t>
            </a:r>
            <a:endParaRPr/>
          </a:p>
        </p:txBody>
      </p:sp>
      <p:sp>
        <p:nvSpPr>
          <p:cNvPr id="256" name="Google Shape;256;p39"/>
          <p:cNvSpPr txBox="1"/>
          <p:nvPr>
            <p:ph idx="1" type="body"/>
          </p:nvPr>
        </p:nvSpPr>
        <p:spPr>
          <a:xfrm>
            <a:off x="1314225" y="875529"/>
            <a:ext cx="7273800" cy="857400"/>
          </a:xfrm>
          <a:prstGeom prst="rect">
            <a:avLst/>
          </a:prstGeom>
        </p:spPr>
        <p:txBody>
          <a:bodyPr anchorCtr="0" anchor="t" bIns="0" lIns="0" spcFirstLastPara="1" rIns="0" wrap="square" tIns="0">
            <a:noAutofit/>
          </a:bodyPr>
          <a:lstStyle/>
          <a:p>
            <a:pPr indent="-330200" lvl="0" marL="457200" marR="304800" rtl="0" algn="l">
              <a:spcBef>
                <a:spcPts val="1100"/>
              </a:spcBef>
              <a:spcAft>
                <a:spcPts val="0"/>
              </a:spcAft>
              <a:buClr>
                <a:srgbClr val="000000"/>
              </a:buClr>
              <a:buSzPts val="1600"/>
              <a:buChar char="●"/>
            </a:pPr>
            <a:r>
              <a:rPr b="1" lang="en" sz="1600">
                <a:solidFill>
                  <a:srgbClr val="000000"/>
                </a:solidFill>
              </a:rPr>
              <a:t>Slight positive correlation between reading proficiency and book bans</a:t>
            </a:r>
            <a:endParaRPr b="1" sz="1600">
              <a:solidFill>
                <a:srgbClr val="000000"/>
              </a:solidFill>
            </a:endParaRPr>
          </a:p>
          <a:p>
            <a:pPr indent="-330200" lvl="1" marL="914400" marR="304800" rtl="0" algn="l">
              <a:spcBef>
                <a:spcPts val="0"/>
              </a:spcBef>
              <a:spcAft>
                <a:spcPts val="0"/>
              </a:spcAft>
              <a:buClr>
                <a:srgbClr val="000000"/>
              </a:buClr>
              <a:buSzPts val="1600"/>
              <a:buChar char="○"/>
            </a:pPr>
            <a:r>
              <a:rPr lang="en" sz="1600">
                <a:solidFill>
                  <a:srgbClr val="000000"/>
                </a:solidFill>
              </a:rPr>
              <a:t>a district with at least one book ban tends to have higher than average student reading proficiency rates compared with districts without any book bans.</a:t>
            </a:r>
            <a:endParaRPr sz="1600"/>
          </a:p>
        </p:txBody>
      </p:sp>
      <p:sp>
        <p:nvSpPr>
          <p:cNvPr id="257" name="Google Shape;257;p3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txBox="1"/>
          <p:nvPr/>
        </p:nvSpPr>
        <p:spPr>
          <a:xfrm>
            <a:off x="1335200" y="1897838"/>
            <a:ext cx="6707400" cy="961500"/>
          </a:xfrm>
          <a:prstGeom prst="rect">
            <a:avLst/>
          </a:prstGeom>
          <a:noFill/>
          <a:ln>
            <a:noFill/>
          </a:ln>
        </p:spPr>
        <p:txBody>
          <a:bodyPr anchorCtr="0" anchor="t" bIns="91425" lIns="91425" spcFirstLastPara="1" rIns="91425" wrap="square" tIns="91425">
            <a:noAutofit/>
          </a:bodyPr>
          <a:lstStyle/>
          <a:p>
            <a:pPr indent="-330200" lvl="0" marL="457200" marR="114300" rtl="0" algn="l">
              <a:lnSpc>
                <a:spcPct val="115000"/>
              </a:lnSpc>
              <a:spcBef>
                <a:spcPts val="1100"/>
              </a:spcBef>
              <a:spcAft>
                <a:spcPts val="0"/>
              </a:spcAft>
              <a:buClr>
                <a:srgbClr val="000000"/>
              </a:buClr>
              <a:buSzPts val="1600"/>
              <a:buFont typeface="Caveat"/>
              <a:buChar char="●"/>
            </a:pPr>
            <a:r>
              <a:rPr b="1" lang="en" sz="1600">
                <a:latin typeface="Caveat"/>
                <a:ea typeface="Caveat"/>
                <a:cs typeface="Caveat"/>
                <a:sym typeface="Caveat"/>
              </a:rPr>
              <a:t>Larger school districts are more likely to have at least one book ban</a:t>
            </a:r>
            <a:endParaRPr b="1" sz="1600">
              <a:latin typeface="Caveat"/>
              <a:ea typeface="Caveat"/>
              <a:cs typeface="Caveat"/>
              <a:sym typeface="Caveat"/>
            </a:endParaRPr>
          </a:p>
          <a:p>
            <a:pPr indent="-330200" lvl="1" marL="914400" marR="114300" rtl="0" algn="l">
              <a:lnSpc>
                <a:spcPct val="115000"/>
              </a:lnSpc>
              <a:spcBef>
                <a:spcPts val="0"/>
              </a:spcBef>
              <a:spcAft>
                <a:spcPts val="0"/>
              </a:spcAft>
              <a:buClr>
                <a:schemeClr val="dk1"/>
              </a:buClr>
              <a:buSzPts val="1600"/>
              <a:buFont typeface="Caveat"/>
              <a:buChar char="○"/>
            </a:pPr>
            <a:r>
              <a:rPr lang="en" sz="1600">
                <a:latin typeface="Caveat"/>
                <a:ea typeface="Caveat"/>
                <a:cs typeface="Caveat"/>
                <a:sym typeface="Caveat"/>
              </a:rPr>
              <a:t>Books are more frequently banned in districts with a large number of student than in districts with smaller numbers of students.</a:t>
            </a:r>
            <a:endParaRPr sz="1600">
              <a:latin typeface="Caveat"/>
              <a:ea typeface="Caveat"/>
              <a:cs typeface="Caveat"/>
              <a:sym typeface="Caveat"/>
            </a:endParaRPr>
          </a:p>
        </p:txBody>
      </p:sp>
      <p:sp>
        <p:nvSpPr>
          <p:cNvPr id="259" name="Google Shape;259;p39"/>
          <p:cNvSpPr txBox="1"/>
          <p:nvPr/>
        </p:nvSpPr>
        <p:spPr>
          <a:xfrm>
            <a:off x="1335200" y="2859350"/>
            <a:ext cx="6581700" cy="1906200"/>
          </a:xfrm>
          <a:prstGeom prst="rect">
            <a:avLst/>
          </a:prstGeom>
          <a:noFill/>
          <a:ln>
            <a:noFill/>
          </a:ln>
        </p:spPr>
        <p:txBody>
          <a:bodyPr anchorCtr="0" anchor="t" bIns="91425" lIns="91425" spcFirstLastPara="1" rIns="91425" wrap="square" tIns="91425">
            <a:noAutofit/>
          </a:bodyPr>
          <a:lstStyle/>
          <a:p>
            <a:pPr indent="-330200" lvl="0" marL="457200" marR="304800" rtl="0" algn="l">
              <a:spcBef>
                <a:spcPts val="1100"/>
              </a:spcBef>
              <a:spcAft>
                <a:spcPts val="0"/>
              </a:spcAft>
              <a:buSzPts val="1600"/>
              <a:buFont typeface="Caveat"/>
              <a:buChar char="●"/>
            </a:pPr>
            <a:r>
              <a:rPr b="1" lang="en" sz="1600">
                <a:latin typeface="Caveat"/>
                <a:ea typeface="Caveat"/>
                <a:cs typeface="Caveat"/>
                <a:sym typeface="Caveat"/>
              </a:rPr>
              <a:t>Recommendations for school boards and administrators</a:t>
            </a:r>
            <a:endParaRPr b="1" sz="1600">
              <a:latin typeface="Caveat"/>
              <a:ea typeface="Caveat"/>
              <a:cs typeface="Caveat"/>
              <a:sym typeface="Caveat"/>
            </a:endParaRPr>
          </a:p>
          <a:p>
            <a:pPr indent="-330200" lvl="1" marL="914400" marR="304800" rtl="0" algn="l">
              <a:spcBef>
                <a:spcPts val="0"/>
              </a:spcBef>
              <a:spcAft>
                <a:spcPts val="0"/>
              </a:spcAft>
              <a:buSzPts val="1600"/>
              <a:buFont typeface="Caveat"/>
              <a:buChar char="○"/>
            </a:pPr>
            <a:r>
              <a:rPr lang="en" sz="1600">
                <a:latin typeface="Caveat"/>
                <a:ea typeface="Caveat"/>
                <a:cs typeface="Caveat"/>
                <a:sym typeface="Caveat"/>
              </a:rPr>
              <a:t>I would recommend conducting further research to determine what additional variables might affect both literacy rates and bans books. I suspect that extraneous variables are likely contributing to both rather than either being acause of increase for the other. Further research would be required in order to offer recommendations such as whether to increase or decrease district sizes, whether to encourage or discourage book bans, and any insights as to how to increase literacy.</a:t>
            </a:r>
            <a:endParaRPr sz="1600">
              <a:latin typeface="Caveat"/>
              <a:ea typeface="Caveat"/>
              <a:cs typeface="Caveat"/>
              <a:sym typeface="Caveat"/>
            </a:endParaRPr>
          </a:p>
          <a:p>
            <a:pPr indent="0" lvl="0" marL="0" rtl="0" algn="l">
              <a:spcBef>
                <a:spcPts val="0"/>
              </a:spcBef>
              <a:spcAft>
                <a:spcPts val="0"/>
              </a:spcAft>
              <a:buNone/>
            </a:pPr>
            <a:r>
              <a:t/>
            </a:r>
            <a:endParaRPr>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idx="1" type="body"/>
          </p:nvPr>
        </p:nvSpPr>
        <p:spPr>
          <a:xfrm>
            <a:off x="1317300" y="1029174"/>
            <a:ext cx="7273800" cy="38877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700"/>
              <a:t>Literacy rates in the United States increased through the nineteenth and twentieth centuries and have remained relatively stable since the 1980s.  However, the United States has a sizable illiterate or minimally literate population, and recent data suggests a decrease</a:t>
            </a:r>
            <a:r>
              <a:rPr lang="en" sz="1700"/>
              <a:t> in childhood literacy.</a:t>
            </a:r>
            <a:endParaRPr sz="1700"/>
          </a:p>
          <a:p>
            <a:pPr indent="0" lvl="0" marL="0" rtl="0" algn="l">
              <a:lnSpc>
                <a:spcPct val="120000"/>
              </a:lnSpc>
              <a:spcBef>
                <a:spcPts val="0"/>
              </a:spcBef>
              <a:spcAft>
                <a:spcPts val="0"/>
              </a:spcAft>
              <a:buNone/>
            </a:pPr>
            <a:r>
              <a:t/>
            </a:r>
            <a:endParaRPr sz="2100"/>
          </a:p>
          <a:p>
            <a:pPr indent="0" lvl="0" marL="0" rtl="0" algn="l">
              <a:lnSpc>
                <a:spcPct val="120000"/>
              </a:lnSpc>
              <a:spcBef>
                <a:spcPts val="0"/>
              </a:spcBef>
              <a:spcAft>
                <a:spcPts val="0"/>
              </a:spcAft>
              <a:buNone/>
            </a:pPr>
            <a:r>
              <a:rPr lang="en" sz="1700"/>
              <a:t>Book bans in public school systems have increased </a:t>
            </a:r>
            <a:r>
              <a:rPr lang="en" sz="1700"/>
              <a:t>dramatically</a:t>
            </a:r>
            <a:r>
              <a:rPr lang="en" sz="1700"/>
              <a:t> in the past few years.  Does this reflect broader attitudes toward reading, education, and knowledge in these areas?  What will the impact of banning books have on students’ understanding of other perspectives, interest in reading, etc?</a:t>
            </a:r>
            <a:endParaRPr sz="1700"/>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 sz="1700"/>
              <a:t>Issues of cause and effect are outside the scope of this research, but understanding the relationships between these factors may provide insight to school systems and administrators as they face these problems and attempt to develop solutions.</a:t>
            </a:r>
            <a:endParaRPr sz="1700"/>
          </a:p>
        </p:txBody>
      </p:sp>
      <p:sp>
        <p:nvSpPr>
          <p:cNvPr id="83" name="Google Shape;83;p1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3"/>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Defining the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idx="1" type="body"/>
          </p:nvPr>
        </p:nvSpPr>
        <p:spPr>
          <a:xfrm>
            <a:off x="1387000" y="1933200"/>
            <a:ext cx="6241500" cy="819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“Assumptions are made and most assumptions are wrong.</a:t>
            </a:r>
            <a:r>
              <a:rPr lang="en"/>
              <a:t>”</a:t>
            </a:r>
            <a:endParaRPr/>
          </a:p>
        </p:txBody>
      </p:sp>
      <p:sp>
        <p:nvSpPr>
          <p:cNvPr id="265" name="Google Shape;265;p4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40"/>
          <p:cNvSpPr txBox="1"/>
          <p:nvPr/>
        </p:nvSpPr>
        <p:spPr>
          <a:xfrm>
            <a:off x="6173275" y="3142775"/>
            <a:ext cx="277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matic SC"/>
                <a:ea typeface="Amatic SC"/>
                <a:cs typeface="Amatic SC"/>
                <a:sym typeface="Amatic SC"/>
              </a:rPr>
              <a:t>-ALBERT EINSTEIN</a:t>
            </a:r>
            <a:endParaRPr b="1" sz="2400">
              <a:solidFill>
                <a:schemeClr val="dk1"/>
              </a:solidFill>
              <a:latin typeface="Amatic SC"/>
              <a:ea typeface="Amatic SC"/>
              <a:cs typeface="Amatic SC"/>
              <a:sym typeface="Amatic SC"/>
            </a:endParaRPr>
          </a:p>
        </p:txBody>
      </p:sp>
      <p:pic>
        <p:nvPicPr>
          <p:cNvPr id="267" name="Google Shape;267;p40"/>
          <p:cNvPicPr preferRelativeResize="0"/>
          <p:nvPr/>
        </p:nvPicPr>
        <p:blipFill>
          <a:blip r:embed="rId3">
            <a:alphaModFix amt="66000"/>
          </a:blip>
          <a:stretch>
            <a:fillRect/>
          </a:stretch>
        </p:blipFill>
        <p:spPr>
          <a:xfrm>
            <a:off x="8078125" y="1610600"/>
            <a:ext cx="874961" cy="1628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8</a:t>
            </a:r>
            <a:r>
              <a:rPr lang="en" sz="5400"/>
              <a:t>.   Future work</a:t>
            </a:r>
            <a:endParaRPr sz="5400"/>
          </a:p>
        </p:txBody>
      </p:sp>
      <p:sp>
        <p:nvSpPr>
          <p:cNvPr id="273" name="Google Shape;273;p41"/>
          <p:cNvSpPr txBox="1"/>
          <p:nvPr>
            <p:ph idx="1" type="subTitle"/>
          </p:nvPr>
        </p:nvSpPr>
        <p:spPr>
          <a:xfrm>
            <a:off x="2867775" y="2280000"/>
            <a:ext cx="55905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Additional research, Further reading, Getting involved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idx="1" type="body"/>
          </p:nvPr>
        </p:nvSpPr>
        <p:spPr>
          <a:xfrm>
            <a:off x="1324725" y="560525"/>
            <a:ext cx="6550200" cy="43248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sz="1300"/>
              <a:t>Before beginning this research, I imagined that were there any correlation between book bans and literacy, it would be a negative one. That is to say that I </a:t>
            </a:r>
            <a:r>
              <a:rPr lang="en" sz="1300"/>
              <a:t>hypothesized</a:t>
            </a:r>
            <a:r>
              <a:rPr lang="en" sz="1300"/>
              <a:t> that where more books were banned there might be lower than average reading proficiency. However, my research indicates the opposite. I cannot make any larger predictions or stronger guesses about causation, but these findings do leave me curious to look more closely and to examine how these results may change when adding additional variables to the analysis.</a:t>
            </a:r>
            <a:endParaRPr sz="1300"/>
          </a:p>
          <a:p>
            <a:pPr indent="0" lvl="0" marL="0" rtl="0" algn="l">
              <a:lnSpc>
                <a:spcPct val="115000"/>
              </a:lnSpc>
              <a:spcBef>
                <a:spcPts val="1100"/>
              </a:spcBef>
              <a:spcAft>
                <a:spcPts val="0"/>
              </a:spcAft>
              <a:buNone/>
            </a:pPr>
            <a:r>
              <a:rPr lang="en" sz="1300"/>
              <a:t>For future research, I would include reading proficiency over a longer time period to establish broader patterns for each district. I would also be interested in examining other possibly relevant variables, particularly economic environment, political views, religious views, parental involvement, and graduation rates for each district. If I included all these factors, I could develop algorithms to examine which, if any, variable(s) most correlate with book bans. This may allow for seeing a more complete picture. It might be that reading rates and book bans correlate only because they are a reflection of other patterns in school districts. More research would be necessary to discover whether this could be the case.</a:t>
            </a:r>
            <a:endParaRPr sz="1300"/>
          </a:p>
          <a:p>
            <a:pPr indent="0" lvl="0" marL="0" rtl="0" algn="l">
              <a:lnSpc>
                <a:spcPct val="115000"/>
              </a:lnSpc>
              <a:spcBef>
                <a:spcPts val="1100"/>
              </a:spcBef>
              <a:spcAft>
                <a:spcPts val="0"/>
              </a:spcAft>
              <a:buNone/>
            </a:pPr>
            <a:r>
              <a:rPr lang="en" sz="1300"/>
              <a:t>One possible first step in examining possible extraneous variables would be to return to the original dataset for reading proficiency and look at the variables for student demographics for each district. I decided to exclude those variables in this project in order to focus on the features I was considering in the research question and to remain in the scope of the intended project. However, this may be a great way to add issues of poverty, race, and other possible social and societal variables to this research. Considering whether these sorts of demographics reflect difference in district with book bans and also different than average reading proficiency, we might be able to develop algorithms that offer stronger recommendations for school boards and administrators.</a:t>
            </a:r>
            <a:endParaRPr/>
          </a:p>
        </p:txBody>
      </p:sp>
      <p:sp>
        <p:nvSpPr>
          <p:cNvPr id="279" name="Google Shape;279;p4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For further information:</a:t>
            </a:r>
            <a:endParaRPr/>
          </a:p>
        </p:txBody>
      </p:sp>
      <p:sp>
        <p:nvSpPr>
          <p:cNvPr id="285" name="Google Shape;285;p43"/>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Updated book ban data</a:t>
            </a:r>
            <a:r>
              <a:rPr lang="en"/>
              <a:t> for 2022-23 by PEN America</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en"/>
              <a:t>Ideas for supporting literacy:</a:t>
            </a:r>
            <a:endParaRPr/>
          </a:p>
          <a:p>
            <a:pPr indent="0" lvl="0" marL="0" rtl="0" algn="l">
              <a:spcBef>
                <a:spcPts val="0"/>
              </a:spcBef>
              <a:spcAft>
                <a:spcPts val="0"/>
              </a:spcAft>
              <a:buNone/>
            </a:pPr>
            <a:r>
              <a:rPr lang="en"/>
              <a:t>	</a:t>
            </a:r>
            <a:r>
              <a:rPr lang="en" u="sng">
                <a:hlinkClick r:id="rId4"/>
              </a:rPr>
              <a:t>For schools and districts</a:t>
            </a:r>
            <a:endParaRPr/>
          </a:p>
          <a:p>
            <a:pPr indent="0" lvl="0" marL="0" rtl="0" algn="l">
              <a:spcBef>
                <a:spcPts val="0"/>
              </a:spcBef>
              <a:spcAft>
                <a:spcPts val="0"/>
              </a:spcAft>
              <a:buNone/>
            </a:pPr>
            <a:r>
              <a:rPr lang="en"/>
              <a:t>	</a:t>
            </a:r>
            <a:r>
              <a:rPr lang="en" u="sng">
                <a:hlinkClick r:id="rId5"/>
              </a:rPr>
              <a:t>For parents and families</a:t>
            </a:r>
            <a:endParaRPr/>
          </a:p>
          <a:p>
            <a:pPr indent="0" lvl="0" marL="0" rtl="0" algn="l">
              <a:spcBef>
                <a:spcPts val="0"/>
              </a:spcBef>
              <a:spcAft>
                <a:spcPts val="0"/>
              </a:spcAft>
              <a:buNone/>
            </a:pPr>
            <a:r>
              <a:rPr lang="en"/>
              <a:t>	</a:t>
            </a:r>
            <a:r>
              <a:rPr lang="en" u="sng">
                <a:hlinkClick r:id="rId6"/>
              </a:rPr>
              <a:t>For state agencies</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en" u="sng">
                <a:hlinkClick r:id="rId7"/>
              </a:rPr>
              <a:t>Donate to charities</a:t>
            </a:r>
            <a:r>
              <a:rPr lang="en"/>
              <a:t> for literacy improvement</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en" u="sng">
                <a:solidFill>
                  <a:schemeClr val="hlink"/>
                </a:solidFill>
                <a:hlinkClick r:id="rId8"/>
              </a:rPr>
              <a:t>Get involved</a:t>
            </a:r>
            <a:r>
              <a:rPr lang="en"/>
              <a:t> with the American Library Association to fight book bans</a:t>
            </a:r>
            <a:endParaRPr/>
          </a:p>
        </p:txBody>
      </p:sp>
      <p:sp>
        <p:nvSpPr>
          <p:cNvPr id="286" name="Google Shape;286;p4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ctrTitle"/>
          </p:nvPr>
        </p:nvSpPr>
        <p:spPr>
          <a:xfrm>
            <a:off x="1519100" y="11741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9</a:t>
            </a:r>
            <a:r>
              <a:rPr lang="en" sz="5400"/>
              <a:t>.   Credits</a:t>
            </a:r>
            <a:endParaRPr sz="5400"/>
          </a:p>
        </p:txBody>
      </p:sp>
      <p:sp>
        <p:nvSpPr>
          <p:cNvPr id="292" name="Google Shape;292;p44"/>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Sources, Guidance, Inspiration, Design, Art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sources</a:t>
            </a:r>
            <a:endParaRPr/>
          </a:p>
        </p:txBody>
      </p:sp>
      <p:sp>
        <p:nvSpPr>
          <p:cNvPr id="298" name="Google Shape;298;p45"/>
          <p:cNvSpPr txBox="1"/>
          <p:nvPr>
            <p:ph idx="1" type="body"/>
          </p:nvPr>
        </p:nvSpPr>
        <p:spPr>
          <a:xfrm>
            <a:off x="3508075" y="1287950"/>
            <a:ext cx="51774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100" u="sng">
                <a:solidFill>
                  <a:schemeClr val="hlink"/>
                </a:solidFill>
                <a:hlinkClick r:id="rId3"/>
              </a:rPr>
              <a:t>Pen America's Index of Banned Books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u="sng">
                <a:solidFill>
                  <a:schemeClr val="hlink"/>
                </a:solidFill>
                <a:hlinkClick r:id="rId4"/>
              </a:rPr>
              <a:t>US Dept of Education EDFacts Data Files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u="sng">
                <a:solidFill>
                  <a:schemeClr val="hlink"/>
                </a:solidFill>
                <a:hlinkClick r:id="rId5"/>
              </a:rPr>
              <a:t>National Center for Education Statistics</a:t>
            </a:r>
            <a:r>
              <a:rPr lang="en" sz="2100"/>
              <a:t>:  National Achievement-level Results in Reading (grades 4 and 8)</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u="sng">
                <a:solidFill>
                  <a:schemeClr val="hlink"/>
                </a:solidFill>
                <a:hlinkClick r:id="rId6"/>
              </a:rPr>
              <a:t>Education Data Portal</a:t>
            </a:r>
            <a:endParaRPr sz="2100"/>
          </a:p>
        </p:txBody>
      </p:sp>
      <p:sp>
        <p:nvSpPr>
          <p:cNvPr id="299" name="Google Shape;299;p4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00" name="Google Shape;300;p45"/>
          <p:cNvPicPr preferRelativeResize="0"/>
          <p:nvPr/>
        </p:nvPicPr>
        <p:blipFill>
          <a:blip r:embed="rId7">
            <a:alphaModFix amt="31000"/>
          </a:blip>
          <a:stretch>
            <a:fillRect/>
          </a:stretch>
        </p:blipFill>
        <p:spPr>
          <a:xfrm rot="-359607">
            <a:off x="1584577" y="1787287"/>
            <a:ext cx="1421276" cy="156894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Additional references</a:t>
            </a:r>
            <a:endParaRPr/>
          </a:p>
        </p:txBody>
      </p:sp>
      <p:sp>
        <p:nvSpPr>
          <p:cNvPr id="306" name="Google Shape;306;p46"/>
          <p:cNvSpPr txBox="1"/>
          <p:nvPr>
            <p:ph idx="1" type="body"/>
          </p:nvPr>
        </p:nvSpPr>
        <p:spPr>
          <a:xfrm>
            <a:off x="1411775" y="1337300"/>
            <a:ext cx="7273800" cy="322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t>hechingerreport.org/americas-reading-problem-scores-were-dropping-even-before-the-pandemic/</a:t>
            </a:r>
            <a:endParaRPr sz="1700"/>
          </a:p>
          <a:p>
            <a:pPr indent="0" lvl="0" marL="0" rtl="0" algn="l">
              <a:spcBef>
                <a:spcPts val="0"/>
              </a:spcBef>
              <a:spcAft>
                <a:spcPts val="0"/>
              </a:spcAft>
              <a:buNone/>
            </a:pPr>
            <a:r>
              <a:t/>
            </a:r>
            <a:endParaRPr sz="2700"/>
          </a:p>
          <a:p>
            <a:pPr indent="0" lvl="0" marL="0" rtl="0" algn="l">
              <a:spcBef>
                <a:spcPts val="0"/>
              </a:spcBef>
              <a:spcAft>
                <a:spcPts val="0"/>
              </a:spcAft>
              <a:buNone/>
            </a:pPr>
            <a:r>
              <a:rPr lang="en" sz="1700">
                <a:solidFill>
                  <a:schemeClr val="hlink"/>
                </a:solidFill>
                <a:uFill>
                  <a:noFill/>
                </a:uFill>
                <a:hlinkClick r:id="rId3"/>
              </a:rPr>
              <a:t>www.theguardian.com/books/2023/apr/20/book-bans-us-public-schools-increase-pen-america</a:t>
            </a:r>
            <a:endParaRPr sz="1700"/>
          </a:p>
          <a:p>
            <a:pPr indent="0" lvl="0" marL="0" rtl="0" algn="l">
              <a:spcBef>
                <a:spcPts val="0"/>
              </a:spcBef>
              <a:spcAft>
                <a:spcPts val="0"/>
              </a:spcAft>
              <a:buNone/>
            </a:pPr>
            <a:r>
              <a:t/>
            </a:r>
            <a:endParaRPr sz="2600"/>
          </a:p>
          <a:p>
            <a:pPr indent="0" lvl="0" marL="0" rtl="0" algn="l">
              <a:spcBef>
                <a:spcPts val="0"/>
              </a:spcBef>
              <a:spcAft>
                <a:spcPts val="0"/>
              </a:spcAft>
              <a:buNone/>
            </a:pPr>
            <a:r>
              <a:rPr lang="en" sz="1700"/>
              <a:t>www.oecd.org/skills/piaac/Country%20note%20-%20United%20States.pdf</a:t>
            </a:r>
            <a:endParaRPr sz="1700"/>
          </a:p>
        </p:txBody>
      </p:sp>
      <p:sp>
        <p:nvSpPr>
          <p:cNvPr id="307" name="Google Shape;307;p46"/>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Inspiration and project guidance</a:t>
            </a:r>
            <a:endParaRPr/>
          </a:p>
        </p:txBody>
      </p:sp>
      <p:sp>
        <p:nvSpPr>
          <p:cNvPr id="313" name="Google Shape;313;p4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47"/>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Special thanks to:</a:t>
            </a:r>
            <a:endParaRPr/>
          </a:p>
          <a:p>
            <a:pPr indent="-368300" lvl="0" marL="457200" rtl="0" algn="l">
              <a:spcBef>
                <a:spcPts val="0"/>
              </a:spcBef>
              <a:spcAft>
                <a:spcPts val="0"/>
              </a:spcAft>
              <a:buSzPts val="2200"/>
              <a:buChar char="●"/>
            </a:pPr>
            <a:r>
              <a:rPr lang="en"/>
              <a:t>Springboard</a:t>
            </a:r>
            <a:endParaRPr/>
          </a:p>
          <a:p>
            <a:pPr indent="0" lvl="0" marL="0" rtl="0" algn="l">
              <a:spcBef>
                <a:spcPts val="0"/>
              </a:spcBef>
              <a:spcAft>
                <a:spcPts val="0"/>
              </a:spcAft>
              <a:buNone/>
            </a:pPr>
            <a:r>
              <a:t/>
            </a:r>
            <a:endParaRPr/>
          </a:p>
          <a:p>
            <a:pPr indent="-368300" lvl="0" marL="457200" rtl="0" algn="l">
              <a:spcBef>
                <a:spcPts val="0"/>
              </a:spcBef>
              <a:spcAft>
                <a:spcPts val="0"/>
              </a:spcAft>
              <a:buSzPts val="2200"/>
              <a:buChar char="●"/>
            </a:pPr>
            <a:r>
              <a:rPr lang="en"/>
              <a:t>Silvia Seceleanu, data science mentor</a:t>
            </a:r>
            <a:endParaRPr/>
          </a:p>
          <a:p>
            <a:pPr indent="0" lvl="0" marL="457200" rtl="0" algn="l">
              <a:spcBef>
                <a:spcPts val="0"/>
              </a:spcBef>
              <a:spcAft>
                <a:spcPts val="0"/>
              </a:spcAft>
              <a:buNone/>
            </a:pPr>
            <a:r>
              <a:t/>
            </a:r>
            <a:endParaRPr/>
          </a:p>
          <a:p>
            <a:pPr indent="-368300" lvl="0" marL="457200" rtl="0" algn="l">
              <a:spcBef>
                <a:spcPts val="0"/>
              </a:spcBef>
              <a:spcAft>
                <a:spcPts val="0"/>
              </a:spcAft>
              <a:buSzPts val="2200"/>
              <a:buChar char="●"/>
            </a:pPr>
            <a:r>
              <a:rPr lang="en"/>
              <a:t>Ricardo Alanis, former mentor</a:t>
            </a:r>
            <a:endParaRPr/>
          </a:p>
        </p:txBody>
      </p:sp>
      <p:pic>
        <p:nvPicPr>
          <p:cNvPr id="315" name="Google Shape;315;p47"/>
          <p:cNvPicPr preferRelativeResize="0"/>
          <p:nvPr/>
        </p:nvPicPr>
        <p:blipFill>
          <a:blip r:embed="rId3">
            <a:alphaModFix amt="49000"/>
          </a:blip>
          <a:stretch>
            <a:fillRect/>
          </a:stretch>
        </p:blipFill>
        <p:spPr>
          <a:xfrm rot="-1372633">
            <a:off x="6547750" y="3300249"/>
            <a:ext cx="2229375" cy="1356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design</a:t>
            </a:r>
            <a:endParaRPr/>
          </a:p>
        </p:txBody>
      </p:sp>
      <p:sp>
        <p:nvSpPr>
          <p:cNvPr id="321" name="Google Shape;321;p48"/>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t>P</a:t>
            </a:r>
            <a:r>
              <a:rPr lang="en"/>
              <a:t>resentation template was created by </a:t>
            </a:r>
            <a:r>
              <a:rPr lang="en" u="sng">
                <a:hlinkClick r:id="rId3"/>
              </a:rPr>
              <a:t>SlidesCarnival</a:t>
            </a:r>
            <a:endParaRPr/>
          </a:p>
          <a:p>
            <a:pPr indent="0" lvl="0" marL="0" rtl="0" algn="l">
              <a:lnSpc>
                <a:spcPct val="100000"/>
              </a:lnSpc>
              <a:spcBef>
                <a:spcPts val="0"/>
              </a:spcBef>
              <a:spcAft>
                <a:spcPts val="0"/>
              </a:spcAft>
              <a:buNone/>
            </a:pPr>
            <a:r>
              <a:rPr lang="en"/>
              <a:t>This presentation uses the following typographies:</a:t>
            </a:r>
            <a:endParaRPr/>
          </a:p>
          <a:p>
            <a:pPr indent="-368300" lvl="0" marL="457200" rtl="0" algn="l">
              <a:lnSpc>
                <a:spcPct val="100000"/>
              </a:lnSpc>
              <a:spcBef>
                <a:spcPts val="0"/>
              </a:spcBef>
              <a:spcAft>
                <a:spcPts val="0"/>
              </a:spcAft>
              <a:buSzPts val="2200"/>
              <a:buChar char="•"/>
            </a:pPr>
            <a:r>
              <a:rPr lang="en"/>
              <a:t>Titles: Amatic SC</a:t>
            </a:r>
            <a:endParaRPr/>
          </a:p>
          <a:p>
            <a:pPr indent="-368300" lvl="0" marL="457200" rtl="0" algn="l">
              <a:lnSpc>
                <a:spcPct val="100000"/>
              </a:lnSpc>
              <a:spcBef>
                <a:spcPts val="0"/>
              </a:spcBef>
              <a:spcAft>
                <a:spcPts val="0"/>
              </a:spcAft>
              <a:buSzPts val="2200"/>
              <a:buChar char="•"/>
            </a:pPr>
            <a:r>
              <a:rPr lang="en"/>
              <a:t>Body copy: Caveat</a:t>
            </a:r>
            <a:endParaRPr/>
          </a:p>
          <a:p>
            <a:pPr indent="0" lvl="0" marL="0" rtl="0" algn="l">
              <a:spcBef>
                <a:spcPts val="0"/>
              </a:spcBef>
              <a:spcAft>
                <a:spcPts val="0"/>
              </a:spcAft>
              <a:buNone/>
            </a:pPr>
            <a:r>
              <a:rPr lang="en"/>
              <a:t>Quotes found or verified by:</a:t>
            </a:r>
            <a:endParaRPr/>
          </a:p>
          <a:p>
            <a:pPr indent="-368300" lvl="0" marL="457200" rtl="0" algn="l">
              <a:spcBef>
                <a:spcPts val="0"/>
              </a:spcBef>
              <a:spcAft>
                <a:spcPts val="0"/>
              </a:spcAft>
              <a:buSzPts val="2200"/>
              <a:buChar char="•"/>
            </a:pPr>
            <a:r>
              <a:rPr lang="en" u="sng">
                <a:solidFill>
                  <a:schemeClr val="hlink"/>
                </a:solidFill>
                <a:hlinkClick r:id="rId4"/>
              </a:rPr>
              <a:t>LIBQUOTES:  100% Sourced Quotations</a:t>
            </a:r>
            <a:endParaRPr/>
          </a:p>
          <a:p>
            <a:pPr indent="-368300" lvl="0" marL="457200" rtl="0" algn="l">
              <a:spcBef>
                <a:spcPts val="0"/>
              </a:spcBef>
              <a:spcAft>
                <a:spcPts val="0"/>
              </a:spcAft>
              <a:buSzPts val="2200"/>
              <a:buChar char="•"/>
            </a:pPr>
            <a:r>
              <a:rPr lang="en" u="sng">
                <a:hlinkClick r:id="rId5"/>
              </a:rPr>
              <a:t>LitQuotes</a:t>
            </a:r>
            <a:endParaRPr/>
          </a:p>
          <a:p>
            <a:pPr indent="0" lvl="0" marL="0" rtl="0" algn="l">
              <a:spcBef>
                <a:spcPts val="0"/>
              </a:spcBef>
              <a:spcAft>
                <a:spcPts val="0"/>
              </a:spcAft>
              <a:buNone/>
            </a:pPr>
            <a:r>
              <a:rPr lang="en"/>
              <a:t>Art throughout presentation and notebooks:</a:t>
            </a:r>
            <a:endParaRPr/>
          </a:p>
          <a:p>
            <a:pPr indent="-368300" lvl="0" marL="457200" rtl="0" algn="l">
              <a:spcBef>
                <a:spcPts val="0"/>
              </a:spcBef>
              <a:spcAft>
                <a:spcPts val="0"/>
              </a:spcAft>
              <a:buSzPts val="2200"/>
              <a:buChar char="•"/>
            </a:pPr>
            <a:r>
              <a:rPr lang="en"/>
              <a:t>Clipart from P</a:t>
            </a:r>
            <a:r>
              <a:rPr lang="en" u="sng">
                <a:hlinkClick r:id="rId6"/>
              </a:rPr>
              <a:t>ublic domain vectors</a:t>
            </a:r>
            <a:endParaRPr/>
          </a:p>
          <a:p>
            <a:pPr indent="-368300" lvl="0" marL="457200" rtl="0" algn="l">
              <a:spcBef>
                <a:spcPts val="0"/>
              </a:spcBef>
              <a:spcAft>
                <a:spcPts val="0"/>
              </a:spcAft>
              <a:buSzPts val="2200"/>
              <a:buChar char="•"/>
            </a:pPr>
            <a:r>
              <a:rPr lang="en"/>
              <a:t>Photographs by </a:t>
            </a:r>
            <a:r>
              <a:rPr lang="en" u="sng">
                <a:hlinkClick r:id="rId7"/>
              </a:rPr>
              <a:t>Unsplash</a:t>
            </a:r>
            <a:endParaRPr/>
          </a:p>
        </p:txBody>
      </p:sp>
      <p:sp>
        <p:nvSpPr>
          <p:cNvPr id="322" name="Google Shape;322;p4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9"/>
          <p:cNvSpPr txBox="1"/>
          <p:nvPr>
            <p:ph idx="4294967295" type="ctrTitle"/>
          </p:nvPr>
        </p:nvSpPr>
        <p:spPr>
          <a:xfrm>
            <a:off x="2877250" y="1574725"/>
            <a:ext cx="1411500" cy="68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Thanks!</a:t>
            </a:r>
            <a:endParaRPr sz="4800"/>
          </a:p>
        </p:txBody>
      </p:sp>
      <p:sp>
        <p:nvSpPr>
          <p:cNvPr id="329" name="Google Shape;329;p49"/>
          <p:cNvSpPr txBox="1"/>
          <p:nvPr>
            <p:ph idx="4294967295" type="subTitle"/>
          </p:nvPr>
        </p:nvSpPr>
        <p:spPr>
          <a:xfrm>
            <a:off x="4832300" y="2724275"/>
            <a:ext cx="5472000" cy="143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600"/>
              <a:t>Questions?</a:t>
            </a:r>
            <a:endParaRPr b="1" sz="3600"/>
          </a:p>
          <a:p>
            <a:pPr indent="0" lvl="0" marL="0" rtl="0" algn="l">
              <a:spcBef>
                <a:spcPts val="0"/>
              </a:spcBef>
              <a:spcAft>
                <a:spcPts val="0"/>
              </a:spcAft>
              <a:buClr>
                <a:schemeClr val="dk1"/>
              </a:buClr>
              <a:buSzPts val="1100"/>
              <a:buFont typeface="Arial"/>
              <a:buNone/>
            </a:pPr>
            <a:r>
              <a:rPr lang="en"/>
              <a:t>You can find me at at </a:t>
            </a:r>
            <a:endParaRPr/>
          </a:p>
          <a:p>
            <a:pPr indent="0" lvl="0" marL="0" rtl="0" algn="l">
              <a:spcBef>
                <a:spcPts val="0"/>
              </a:spcBef>
              <a:spcAft>
                <a:spcPts val="0"/>
              </a:spcAft>
              <a:buClr>
                <a:schemeClr val="dk1"/>
              </a:buClr>
              <a:buSzPts val="1100"/>
              <a:buFont typeface="Arial"/>
              <a:buNone/>
            </a:pPr>
            <a:r>
              <a:rPr lang="en"/>
              <a:t>linkedin/carrie-cate-jenkins </a:t>
            </a:r>
            <a:endParaRPr b="1" sz="3600"/>
          </a:p>
        </p:txBody>
      </p:sp>
      <p:sp>
        <p:nvSpPr>
          <p:cNvPr id="330" name="Google Shape;330;p49"/>
          <p:cNvSpPr/>
          <p:nvPr/>
        </p:nvSpPr>
        <p:spPr>
          <a:xfrm flipH="1">
            <a:off x="2419074" y="1154825"/>
            <a:ext cx="2077338" cy="1674422"/>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ctrTitle"/>
          </p:nvPr>
        </p:nvSpPr>
        <p:spPr>
          <a:xfrm>
            <a:off x="2106925" y="1193101"/>
            <a:ext cx="6502800" cy="108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800"/>
              <a:t>Question: </a:t>
            </a:r>
            <a:endParaRPr sz="6800"/>
          </a:p>
          <a:p>
            <a:pPr indent="0" lvl="0" marL="0" rtl="0" algn="l">
              <a:spcBef>
                <a:spcPts val="0"/>
              </a:spcBef>
              <a:spcAft>
                <a:spcPts val="0"/>
              </a:spcAft>
              <a:buNone/>
            </a:pPr>
            <a:r>
              <a:t/>
            </a:r>
            <a:endParaRPr/>
          </a:p>
        </p:txBody>
      </p:sp>
      <p:sp>
        <p:nvSpPr>
          <p:cNvPr id="90" name="Google Shape;90;p14"/>
          <p:cNvSpPr txBox="1"/>
          <p:nvPr>
            <p:ph idx="1" type="subTitle"/>
          </p:nvPr>
        </p:nvSpPr>
        <p:spPr>
          <a:xfrm>
            <a:off x="1498100" y="259064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Are literacy rates different in school districts that have banned books than in districts that have not banned books?</a:t>
            </a:r>
            <a:endParaRPr/>
          </a:p>
        </p:txBody>
      </p:sp>
      <p:sp>
        <p:nvSpPr>
          <p:cNvPr id="91" name="Google Shape;91;p14"/>
          <p:cNvSpPr/>
          <p:nvPr/>
        </p:nvSpPr>
        <p:spPr>
          <a:xfrm rot="1839171">
            <a:off x="7857165" y="328794"/>
            <a:ext cx="745885" cy="724809"/>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2" name="Google Shape;92;p14"/>
          <p:cNvSpPr/>
          <p:nvPr/>
        </p:nvSpPr>
        <p:spPr>
          <a:xfrm rot="-1293587">
            <a:off x="1465943" y="3670555"/>
            <a:ext cx="433428" cy="421181"/>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3" name="Google Shape;93;p14"/>
          <p:cNvSpPr/>
          <p:nvPr/>
        </p:nvSpPr>
        <p:spPr>
          <a:xfrm>
            <a:off x="1452700" y="498550"/>
            <a:ext cx="4060309" cy="1674422"/>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rot="968543">
            <a:off x="2079488" y="3909694"/>
            <a:ext cx="978481" cy="986897"/>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5" name="Google Shape;95;p14"/>
          <p:cNvSpPr/>
          <p:nvPr/>
        </p:nvSpPr>
        <p:spPr>
          <a:xfrm rot="-707305">
            <a:off x="3048594" y="3563281"/>
            <a:ext cx="557866" cy="542103"/>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6" name="Google Shape;96;p14"/>
          <p:cNvSpPr/>
          <p:nvPr/>
        </p:nvSpPr>
        <p:spPr>
          <a:xfrm rot="1555171">
            <a:off x="3708551" y="4211714"/>
            <a:ext cx="324572" cy="31540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1313500" y="1358450"/>
            <a:ext cx="6241500" cy="19857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a:t>“Books and ideas are the most effective weapons against intolerance and ignorance.”</a:t>
            </a:r>
            <a:endParaRPr/>
          </a:p>
        </p:txBody>
      </p:sp>
      <p:sp>
        <p:nvSpPr>
          <p:cNvPr id="102" name="Google Shape;102;p1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5"/>
          <p:cNvSpPr txBox="1"/>
          <p:nvPr/>
        </p:nvSpPr>
        <p:spPr>
          <a:xfrm>
            <a:off x="5964350" y="3447175"/>
            <a:ext cx="23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matic SC"/>
                <a:ea typeface="Amatic SC"/>
                <a:cs typeface="Amatic SC"/>
                <a:sym typeface="Amatic SC"/>
              </a:rPr>
              <a:t>-Lyndon B Johnson</a:t>
            </a:r>
            <a:endParaRPr b="1" sz="2400">
              <a:solidFill>
                <a:schemeClr val="dk1"/>
              </a:solidFill>
              <a:latin typeface="Amatic SC"/>
              <a:ea typeface="Amatic SC"/>
              <a:cs typeface="Amatic SC"/>
              <a:sym typeface="Amatic SC"/>
            </a:endParaRPr>
          </a:p>
        </p:txBody>
      </p:sp>
      <p:pic>
        <p:nvPicPr>
          <p:cNvPr id="104" name="Google Shape;104;p15"/>
          <p:cNvPicPr preferRelativeResize="0"/>
          <p:nvPr/>
        </p:nvPicPr>
        <p:blipFill>
          <a:blip r:embed="rId3">
            <a:alphaModFix amt="43000"/>
          </a:blip>
          <a:stretch>
            <a:fillRect/>
          </a:stretch>
        </p:blipFill>
        <p:spPr>
          <a:xfrm>
            <a:off x="7822325" y="692775"/>
            <a:ext cx="1321675" cy="100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ctrTitle"/>
          </p:nvPr>
        </p:nvSpPr>
        <p:spPr>
          <a:xfrm>
            <a:off x="1645075" y="1172687"/>
            <a:ext cx="6939000" cy="1159800"/>
          </a:xfrm>
          <a:prstGeom prst="rect">
            <a:avLst/>
          </a:prstGeom>
        </p:spPr>
        <p:txBody>
          <a:bodyPr anchorCtr="0" anchor="b" bIns="0" lIns="0" spcFirstLastPara="1" rIns="0" wrap="square" tIns="0">
            <a:noAutofit/>
          </a:bodyPr>
          <a:lstStyle/>
          <a:p>
            <a:pPr indent="-571500" lvl="0" marL="457200" rtl="0" algn="l">
              <a:spcBef>
                <a:spcPts val="0"/>
              </a:spcBef>
              <a:spcAft>
                <a:spcPts val="0"/>
              </a:spcAft>
              <a:buSzPts val="5400"/>
              <a:buAutoNum type="arabicPeriod"/>
            </a:pPr>
            <a:r>
              <a:rPr lang="en" sz="5400"/>
              <a:t>  Data</a:t>
            </a:r>
            <a:endParaRPr sz="5400"/>
          </a:p>
        </p:txBody>
      </p:sp>
      <p:sp>
        <p:nvSpPr>
          <p:cNvPr id="110" name="Google Shape;110;p16"/>
          <p:cNvSpPr txBox="1"/>
          <p:nvPr>
            <p:ph idx="1" type="subTitle"/>
          </p:nvPr>
        </p:nvSpPr>
        <p:spPr>
          <a:xfrm>
            <a:off x="3644525" y="2280000"/>
            <a:ext cx="48135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Sources, Metadata, Background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sources</a:t>
            </a:r>
            <a:endParaRPr/>
          </a:p>
        </p:txBody>
      </p:sp>
      <p:sp>
        <p:nvSpPr>
          <p:cNvPr id="116" name="Google Shape;116;p17"/>
          <p:cNvSpPr txBox="1"/>
          <p:nvPr>
            <p:ph idx="1" type="body"/>
          </p:nvPr>
        </p:nvSpPr>
        <p:spPr>
          <a:xfrm>
            <a:off x="1411775" y="1287950"/>
            <a:ext cx="31041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PEN America’s list of banned books 2021-22</a:t>
            </a:r>
            <a:endParaRPr/>
          </a:p>
          <a:p>
            <a:pPr indent="0" lvl="0" marL="0" rtl="0" algn="l">
              <a:spcBef>
                <a:spcPts val="0"/>
              </a:spcBef>
              <a:spcAft>
                <a:spcPts val="0"/>
              </a:spcAft>
              <a:buNone/>
            </a:pPr>
            <a:r>
              <a:t/>
            </a:r>
            <a:endParaRPr sz="2500"/>
          </a:p>
          <a:p>
            <a:pPr indent="0" lvl="0" marL="0" rtl="0" algn="l">
              <a:lnSpc>
                <a:spcPct val="90000"/>
              </a:lnSpc>
              <a:spcBef>
                <a:spcPts val="0"/>
              </a:spcBef>
              <a:spcAft>
                <a:spcPts val="0"/>
              </a:spcAft>
              <a:buNone/>
            </a:pPr>
            <a:r>
              <a:rPr lang="en" sz="1800"/>
              <a:t>- </a:t>
            </a:r>
            <a:r>
              <a:rPr lang="en" sz="1800"/>
              <a:t>g</a:t>
            </a:r>
            <a:r>
              <a:rPr lang="en" sz="1800"/>
              <a:t>athered from district websites, correspondence with librarians, authors, teachers, letters to school districts</a:t>
            </a:r>
            <a:endParaRPr sz="1800"/>
          </a:p>
          <a:p>
            <a:pPr indent="0" lvl="0" marL="0" rtl="0" algn="l">
              <a:lnSpc>
                <a:spcPct val="90000"/>
              </a:lnSpc>
              <a:spcBef>
                <a:spcPts val="0"/>
              </a:spcBef>
              <a:spcAft>
                <a:spcPts val="0"/>
              </a:spcAft>
              <a:buNone/>
            </a:pPr>
            <a:r>
              <a:t/>
            </a:r>
            <a:endParaRPr sz="700"/>
          </a:p>
          <a:p>
            <a:pPr indent="0" lvl="0" marL="0" rtl="0" algn="l">
              <a:lnSpc>
                <a:spcPct val="90000"/>
              </a:lnSpc>
              <a:spcBef>
                <a:spcPts val="0"/>
              </a:spcBef>
              <a:spcAft>
                <a:spcPts val="0"/>
              </a:spcAft>
              <a:buNone/>
            </a:pPr>
            <a:r>
              <a:rPr lang="en" sz="1800"/>
              <a:t>- </a:t>
            </a:r>
            <a:r>
              <a:rPr lang="en" sz="1800"/>
              <a:t>c</a:t>
            </a:r>
            <a:r>
              <a:rPr lang="en" sz="1800"/>
              <a:t>ontains 2531 book bans with 10 features for each banned book, including information about the book, such as title and author, the state and district banning the book, and the origin and date of the ban</a:t>
            </a:r>
            <a:endParaRPr sz="1800"/>
          </a:p>
        </p:txBody>
      </p:sp>
      <p:sp>
        <p:nvSpPr>
          <p:cNvPr id="117" name="Google Shape;117;p17"/>
          <p:cNvSpPr txBox="1"/>
          <p:nvPr>
            <p:ph idx="2" type="body"/>
          </p:nvPr>
        </p:nvSpPr>
        <p:spPr>
          <a:xfrm>
            <a:off x="5208600" y="1287950"/>
            <a:ext cx="30441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4"/>
              </a:rPr>
              <a:t>8th grade literacy rates</a:t>
            </a:r>
            <a:endParaRPr/>
          </a:p>
          <a:p>
            <a:pPr indent="0" lvl="0" marL="0" rtl="0" algn="l">
              <a:spcBef>
                <a:spcPts val="0"/>
              </a:spcBef>
              <a:spcAft>
                <a:spcPts val="0"/>
              </a:spcAft>
              <a:buNone/>
            </a:pPr>
            <a:r>
              <a:rPr lang="en" u="sng">
                <a:solidFill>
                  <a:schemeClr val="hlink"/>
                </a:solidFill>
                <a:hlinkClick r:id="rId5"/>
              </a:rPr>
              <a:t>4th grade literacy rates</a:t>
            </a:r>
            <a:endParaRPr/>
          </a:p>
          <a:p>
            <a:pPr indent="0" lvl="0" marL="0" rtl="0" algn="l">
              <a:spcBef>
                <a:spcPts val="0"/>
              </a:spcBef>
              <a:spcAft>
                <a:spcPts val="0"/>
              </a:spcAft>
              <a:buNone/>
            </a:pPr>
            <a:r>
              <a:t/>
            </a:r>
            <a:endParaRPr sz="2300"/>
          </a:p>
          <a:p>
            <a:pPr indent="0" lvl="0" marL="0" rtl="0" algn="l">
              <a:spcBef>
                <a:spcPts val="0"/>
              </a:spcBef>
              <a:spcAft>
                <a:spcPts val="0"/>
              </a:spcAft>
              <a:buNone/>
            </a:pPr>
            <a:r>
              <a:rPr lang="en" sz="1800"/>
              <a:t>- </a:t>
            </a:r>
            <a:r>
              <a:rPr lang="en" sz="1800"/>
              <a:t>US Department of Education publishes datasets collected from statewide assessments each year</a:t>
            </a:r>
            <a:endParaRPr sz="1800"/>
          </a:p>
          <a:p>
            <a:pPr indent="0" lvl="0" marL="0" rtl="0" algn="l">
              <a:spcBef>
                <a:spcPts val="0"/>
              </a:spcBef>
              <a:spcAft>
                <a:spcPts val="0"/>
              </a:spcAft>
              <a:buNone/>
            </a:pPr>
            <a:r>
              <a:t/>
            </a:r>
            <a:endParaRPr sz="700"/>
          </a:p>
          <a:p>
            <a:pPr indent="0" lvl="0" marL="0" rtl="0" algn="l">
              <a:spcBef>
                <a:spcPts val="0"/>
              </a:spcBef>
              <a:spcAft>
                <a:spcPts val="0"/>
              </a:spcAft>
              <a:buNone/>
            </a:pPr>
            <a:r>
              <a:rPr lang="en" sz="1800"/>
              <a:t>-these datasets contain summary data from each school district with features for each such as district name and ID, state, student percentage proficient in reading and math, and various student demographic variables</a:t>
            </a:r>
            <a:endParaRPr sz="1800"/>
          </a:p>
        </p:txBody>
      </p:sp>
      <p:sp>
        <p:nvSpPr>
          <p:cNvPr id="118" name="Google Shape;118;p1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2.   </a:t>
            </a:r>
            <a:r>
              <a:rPr lang="en" sz="5400"/>
              <a:t>methods</a:t>
            </a:r>
            <a:endParaRPr sz="5400"/>
          </a:p>
        </p:txBody>
      </p:sp>
      <p:sp>
        <p:nvSpPr>
          <p:cNvPr id="124" name="Google Shape;124;p18"/>
          <p:cNvSpPr txBox="1"/>
          <p:nvPr>
            <p:ph idx="1" type="subTitle"/>
          </p:nvPr>
        </p:nvSpPr>
        <p:spPr>
          <a:xfrm>
            <a:off x="1303725" y="2280000"/>
            <a:ext cx="7154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Data cleaning, Exploratory analysis, Regression and classification, </a:t>
            </a:r>
            <a:endParaRPr/>
          </a:p>
          <a:p>
            <a:pPr indent="0" lvl="0" marL="1828800" rtl="0" algn="l">
              <a:spcBef>
                <a:spcPts val="0"/>
              </a:spcBef>
              <a:spcAft>
                <a:spcPts val="0"/>
              </a:spcAft>
              <a:buNone/>
            </a:pPr>
            <a:r>
              <a:rPr lang="en"/>
              <a:t>      Model performance metrics, Predictive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3</a:t>
            </a:r>
            <a:r>
              <a:rPr lang="en" sz="5400"/>
              <a:t>.   Data cleaning</a:t>
            </a:r>
            <a:endParaRPr sz="5400"/>
          </a:p>
        </p:txBody>
      </p:sp>
      <p:sp>
        <p:nvSpPr>
          <p:cNvPr id="130" name="Google Shape;130;p19"/>
          <p:cNvSpPr txBox="1"/>
          <p:nvPr>
            <p:ph idx="1" type="subTitle"/>
          </p:nvPr>
        </p:nvSpPr>
        <p:spPr>
          <a:xfrm>
            <a:off x="1429675" y="2280000"/>
            <a:ext cx="6675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Fix structural errors, Merge datasets, Handle anomalies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Kate template">
  <a:themeElements>
    <a:clrScheme name="Custom 347">
      <a:dk1>
        <a:srgbClr val="1C4587"/>
      </a:dk1>
      <a:lt1>
        <a:srgbClr val="FFFFFF"/>
      </a:lt1>
      <a:dk2>
        <a:srgbClr val="606A7C"/>
      </a:dk2>
      <a:lt2>
        <a:srgbClr val="D3DAE2"/>
      </a:lt2>
      <a:accent1>
        <a:srgbClr val="1C4587"/>
      </a:accent1>
      <a:accent2>
        <a:srgbClr val="6CC2DC"/>
      </a:accent2>
      <a:accent3>
        <a:srgbClr val="B4E04F"/>
      </a:accent3>
      <a:accent4>
        <a:srgbClr val="FFD453"/>
      </a:accent4>
      <a:accent5>
        <a:srgbClr val="EE973B"/>
      </a:accent5>
      <a:accent6>
        <a:srgbClr val="F74848"/>
      </a:accent6>
      <a:hlink>
        <a:srgbClr val="1C458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