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sldIdLst>
    <p:sldId id="256" r:id="rId2"/>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7" roundtripDataSignature="AMtx7mjdo7FECp685JsX7/4pIVeoAktjN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1704"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notesMaster" Target="notesMasters/notesMaster1.xml"/><Relationship Id="rId7" Type="http://customschemas.google.com/relationships/presentationmetadata" Target="metadata"/><Relationship Id="rId2" Type="http://schemas.openxmlformats.org/officeDocument/2006/relationships/slide" Target="slides/slide1.xml"/><Relationship Id="rId1" Type="http://schemas.openxmlformats.org/officeDocument/2006/relationships/slideMaster" Target="slideMasters/slideMaster1.xml"/><Relationship Id="rId11" Type="http://schemas.openxmlformats.org/officeDocument/2006/relationships/tableStyles" Target="tableStyles.xml"/><Relationship Id="rId10" Type="http://schemas.openxmlformats.org/officeDocument/2006/relationships/theme" Target="theme/theme1.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AU"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
        <p:cNvGrpSpPr/>
        <p:nvPr/>
      </p:nvGrpSpPr>
      <p:grpSpPr>
        <a:xfrm>
          <a:off x="0" y="0"/>
          <a:ext cx="0" cy="0"/>
          <a:chOff x="0" y="0"/>
          <a:chExt cx="0" cy="0"/>
        </a:xfrm>
      </p:grpSpPr>
      <p:sp>
        <p:nvSpPr>
          <p:cNvPr id="16" name="Google Shape;16;p1:notes"/>
          <p:cNvSpPr txBox="1">
            <a:spLocks noGrp="1"/>
          </p:cNvSpPr>
          <p:nvPr>
            <p:ph type="sldNum" idx="12"/>
          </p:nvPr>
        </p:nvSpPr>
        <p:spPr>
          <a:xfrm>
            <a:off x="6042320" y="9493393"/>
            <a:ext cx="169918" cy="18466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fld id="{00000000-1234-1234-1234-123412341234}" type="slidenum">
              <a:rPr lang="en-AU" sz="1800" b="0" i="0" u="none" strike="noStrike" cap="none">
                <a:solidFill>
                  <a:srgbClr val="000000"/>
                </a:solidFill>
              </a:rPr>
              <a:t>1</a:t>
            </a:fld>
            <a:endParaRPr sz="1800" b="0" i="0" u="none" strike="noStrike" cap="none">
              <a:solidFill>
                <a:srgbClr val="000000"/>
              </a:solidFill>
            </a:endParaRPr>
          </a:p>
        </p:txBody>
      </p:sp>
      <p:sp>
        <p:nvSpPr>
          <p:cNvPr id="17" name="Google Shape;17;p1:notes"/>
          <p:cNvSpPr>
            <a:spLocks noGrp="1" noRot="1" noChangeAspect="1"/>
          </p:cNvSpPr>
          <p:nvPr>
            <p:ph type="sldImg" idx="2"/>
          </p:nvPr>
        </p:nvSpPr>
        <p:spPr>
          <a:xfrm>
            <a:off x="-2319338" y="1265238"/>
            <a:ext cx="11201401" cy="84010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 name="Google Shape;18;p1:notes"/>
          <p:cNvSpPr txBox="1">
            <a:spLocks noGrp="1"/>
          </p:cNvSpPr>
          <p:nvPr>
            <p:ph type="body" idx="1"/>
          </p:nvPr>
        </p:nvSpPr>
        <p:spPr>
          <a:xfrm>
            <a:off x="789535" y="605318"/>
            <a:ext cx="5470797" cy="24622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AU" b="1"/>
              <a:t>Hypothesis: </a:t>
            </a:r>
            <a:r>
              <a:rPr lang="en-AU" sz="1200" b="0" i="1" u="none" strike="noStrike" cap="none">
                <a:solidFill>
                  <a:srgbClr val="000000"/>
                </a:solidFill>
                <a:latin typeface="Arial"/>
                <a:ea typeface="Arial"/>
                <a:cs typeface="Arial"/>
                <a:sym typeface="Arial"/>
              </a:rPr>
              <a:t>Create a Hypothesis with an emphasis on SMART principles. </a:t>
            </a:r>
            <a:r>
              <a:rPr lang="en-AU" sz="1200" b="1" i="1" u="none" strike="noStrike" cap="none">
                <a:solidFill>
                  <a:srgbClr val="000000"/>
                </a:solidFill>
                <a:latin typeface="Arial"/>
                <a:ea typeface="Arial"/>
                <a:cs typeface="Arial"/>
                <a:sym typeface="Arial"/>
              </a:rPr>
              <a:t>(</a:t>
            </a:r>
            <a:r>
              <a:rPr lang="en-AU" sz="1200" b="1" i="1"/>
              <a:t>S – Specific, M – Measurable, A – Achievable, R – Realistic, T – Timebound). </a:t>
            </a:r>
            <a:r>
              <a:rPr lang="en-AU" sz="1200" b="0" i="0"/>
              <a:t>If you cannot do this, you </a:t>
            </a:r>
            <a:r>
              <a:rPr lang="en-AU" sz="1200" b="1" i="0"/>
              <a:t>do not</a:t>
            </a:r>
            <a:r>
              <a:rPr lang="en-AU" sz="1200" b="0" i="0"/>
              <a:t> have a good grasp on the business problem.</a:t>
            </a:r>
            <a:endParaRPr b="1"/>
          </a:p>
          <a:p>
            <a:pPr marL="0" lvl="0" indent="0" algn="l" rtl="0">
              <a:lnSpc>
                <a:spcPct val="100000"/>
              </a:lnSpc>
              <a:spcBef>
                <a:spcPts val="0"/>
              </a:spcBef>
              <a:spcAft>
                <a:spcPts val="0"/>
              </a:spcAft>
              <a:buSzPts val="1400"/>
              <a:buNone/>
            </a:pPr>
            <a:endParaRPr/>
          </a:p>
          <a:p>
            <a:pPr marL="0" marR="0" lvl="0" indent="0" algn="l" rtl="0">
              <a:lnSpc>
                <a:spcPct val="100000"/>
              </a:lnSpc>
              <a:spcBef>
                <a:spcPts val="0"/>
              </a:spcBef>
              <a:spcAft>
                <a:spcPts val="0"/>
              </a:spcAft>
              <a:buClr>
                <a:srgbClr val="000000"/>
              </a:buClr>
              <a:buSzPts val="1400"/>
              <a:buFont typeface="Arial"/>
              <a:buNone/>
            </a:pPr>
            <a:r>
              <a:rPr lang="en-AU" b="1"/>
              <a:t>Context: </a:t>
            </a:r>
            <a:r>
              <a:rPr lang="en-AU" sz="1200"/>
              <a:t>With context, we have </a:t>
            </a:r>
            <a:r>
              <a:rPr lang="en-AU" sz="1200" b="1" u="sng"/>
              <a:t>clearly identified the problem at hand </a:t>
            </a:r>
            <a:r>
              <a:rPr lang="en-AU" sz="1200"/>
              <a:t>and have elucidated on how our initiative may solve this problem, alongside the commercial implications this will have on the business. </a:t>
            </a:r>
            <a:endParaRPr/>
          </a:p>
          <a:p>
            <a:pPr marL="0" lvl="0" indent="0" algn="l" rtl="0">
              <a:lnSpc>
                <a:spcPct val="100000"/>
              </a:lnSpc>
              <a:spcBef>
                <a:spcPts val="0"/>
              </a:spcBef>
              <a:spcAft>
                <a:spcPts val="0"/>
              </a:spcAft>
              <a:buSzPts val="1400"/>
              <a:buNone/>
            </a:pPr>
            <a:endParaRPr b="1"/>
          </a:p>
          <a:p>
            <a:pPr marL="0" lvl="0" indent="0" algn="l" rtl="0">
              <a:lnSpc>
                <a:spcPct val="100000"/>
              </a:lnSpc>
              <a:spcBef>
                <a:spcPts val="0"/>
              </a:spcBef>
              <a:spcAft>
                <a:spcPts val="0"/>
              </a:spcAft>
              <a:buSzPts val="1400"/>
              <a:buNone/>
            </a:pPr>
            <a:r>
              <a:rPr lang="en-AU" b="1"/>
              <a:t>Criteria for Success</a:t>
            </a:r>
            <a:r>
              <a:rPr lang="en-AU" b="0"/>
              <a:t>: Clearly defining the criteria for success ensures that the scope of your work is clearly defined and understood. Otherwise, if this isn’t defined – your work will never end which will result in mismatched expectations.</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Scope of Solution Space: </a:t>
            </a:r>
            <a:r>
              <a:rPr lang="en-AU" b="0"/>
              <a:t>Scoping out the solution space ensures that the business initiative is SPECIFIC for a certain segment or area. This prevents solutions that have been developed being scaled and applied for all other business units that the solution may not be responsible or scalable for.</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Constraints within Solution Space: </a:t>
            </a:r>
            <a:r>
              <a:rPr lang="en-AU" b="0"/>
              <a:t>Looking forward, what are the foreseeable problems we are likely to encounter? Could this be stakeholder resistance? Could this be we don’t have access to the right data? </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Stakeholders to provide key insight: </a:t>
            </a:r>
            <a:r>
              <a:rPr lang="en-AU" b="0"/>
              <a:t>Who are the people I need to speak to, to get the answers I need for my data analysis?</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What key data sources are required</a:t>
            </a:r>
            <a:r>
              <a:rPr lang="en-AU" b="0"/>
              <a:t>?</a:t>
            </a:r>
            <a:endParaRPr/>
          </a:p>
          <a:p>
            <a:pPr marL="0" lvl="0" indent="0" algn="l" rtl="0">
              <a:lnSpc>
                <a:spcPct val="100000"/>
              </a:lnSpc>
              <a:spcBef>
                <a:spcPts val="0"/>
              </a:spcBef>
              <a:spcAft>
                <a:spcPts val="0"/>
              </a:spcAft>
              <a:buSzPts val="1400"/>
              <a:buNone/>
            </a:pPr>
            <a:r>
              <a:rPr lang="en-AU" b="0"/>
              <a:t>Based off my discussions with the key stakeholders – can we clearly list out all the data sources we need so we can make a highly targeted request as opposed to a scatter-gun approach where we ask for a bit of everything?</a:t>
            </a:r>
            <a:endParaRPr/>
          </a:p>
          <a:p>
            <a:pPr marL="0" lvl="0" indent="0" algn="l" rtl="0">
              <a:lnSpc>
                <a:spcPct val="100000"/>
              </a:lnSpc>
              <a:spcBef>
                <a:spcPts val="0"/>
              </a:spcBef>
              <a:spcAft>
                <a:spcPts val="0"/>
              </a:spcAft>
              <a:buSzPts val="1400"/>
              <a:buNone/>
            </a:pPr>
            <a:endParaRPr b="1"/>
          </a:p>
          <a:p>
            <a:pPr marL="0" lvl="0" indent="0" algn="l" rtl="0">
              <a:lnSpc>
                <a:spcPct val="100000"/>
              </a:lnSpc>
              <a:spcBef>
                <a:spcPts val="0"/>
              </a:spcBef>
              <a:spcAft>
                <a:spcPts val="0"/>
              </a:spcAft>
              <a:buSzPts val="1400"/>
              <a:buNone/>
            </a:pPr>
            <a:endParaRPr b="1"/>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174945" y="234863"/>
            <a:ext cx="8794113" cy="298327"/>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
          <p:cNvSpPr/>
          <p:nvPr/>
        </p:nvSpPr>
        <p:spPr>
          <a:xfrm>
            <a:off x="8298444" y="37255"/>
            <a:ext cx="670614" cy="12472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rgbClr val="000000"/>
              </a:buClr>
              <a:buSzPts val="816"/>
              <a:buFont typeface="Arial"/>
              <a:buNone/>
            </a:pPr>
            <a:endParaRPr sz="816" b="0" i="0" u="none" strike="noStrike" cap="none">
              <a:solidFill>
                <a:srgbClr val="000000"/>
              </a:solidFill>
              <a:latin typeface="Arial"/>
              <a:ea typeface="Arial"/>
              <a:cs typeface="Arial"/>
              <a:sym typeface="Arial"/>
            </a:endParaRPr>
          </a:p>
        </p:txBody>
      </p:sp>
      <p:sp>
        <p:nvSpPr>
          <p:cNvPr id="11" name="Google Shape;11;p2"/>
          <p:cNvSpPr txBox="1">
            <a:spLocks noGrp="1"/>
          </p:cNvSpPr>
          <p:nvPr>
            <p:ph type="body" idx="1"/>
          </p:nvPr>
        </p:nvSpPr>
        <p:spPr>
          <a:xfrm>
            <a:off x="2343099" y="2570857"/>
            <a:ext cx="4389768" cy="1256112"/>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632" b="0" i="0" u="none" strike="noStrike" cap="none">
                <a:solidFill>
                  <a:schemeClr val="dk1"/>
                </a:solidFill>
                <a:latin typeface="Arial"/>
                <a:ea typeface="Arial"/>
                <a:cs typeface="Arial"/>
                <a:sym typeface="Arial"/>
              </a:defRPr>
            </a:lvl1pPr>
            <a:lvl2pPr marL="914400" marR="0" lvl="1" indent="-358140" algn="l" rtl="0">
              <a:lnSpc>
                <a:spcPct val="100000"/>
              </a:lnSpc>
              <a:spcBef>
                <a:spcPts val="0"/>
              </a:spcBef>
              <a:spcAft>
                <a:spcPts val="0"/>
              </a:spcAft>
              <a:buClr>
                <a:schemeClr val="dk2"/>
              </a:buClr>
              <a:buSzPts val="2040"/>
              <a:buFont typeface="Arial"/>
              <a:buChar char="▪"/>
              <a:defRPr sz="1632" b="0" i="0" u="none" strike="noStrike" cap="none">
                <a:solidFill>
                  <a:schemeClr val="dk1"/>
                </a:solidFill>
                <a:latin typeface="Arial"/>
                <a:ea typeface="Arial"/>
                <a:cs typeface="Arial"/>
                <a:sym typeface="Arial"/>
              </a:defRPr>
            </a:lvl2pPr>
            <a:lvl3pPr marL="1371600" marR="0" lvl="2" indent="-352933" algn="l" rtl="0">
              <a:lnSpc>
                <a:spcPct val="100000"/>
              </a:lnSpc>
              <a:spcBef>
                <a:spcPts val="0"/>
              </a:spcBef>
              <a:spcAft>
                <a:spcPts val="0"/>
              </a:spcAft>
              <a:buClr>
                <a:schemeClr val="dk2"/>
              </a:buClr>
              <a:buSzPts val="1958"/>
              <a:buFont typeface="Arial"/>
              <a:buChar char="–"/>
              <a:defRPr sz="1632" b="0" i="0" u="none" strike="noStrike" cap="none">
                <a:solidFill>
                  <a:schemeClr val="dk1"/>
                </a:solidFill>
                <a:latin typeface="Arial"/>
                <a:ea typeface="Arial"/>
                <a:cs typeface="Arial"/>
                <a:sym typeface="Arial"/>
              </a:defRPr>
            </a:lvl3pPr>
            <a:lvl4pPr marL="1828800" marR="0" lvl="3" indent="-352933" algn="l" rtl="0">
              <a:lnSpc>
                <a:spcPct val="100000"/>
              </a:lnSpc>
              <a:spcBef>
                <a:spcPts val="0"/>
              </a:spcBef>
              <a:spcAft>
                <a:spcPts val="0"/>
              </a:spcAft>
              <a:buClr>
                <a:schemeClr val="dk2"/>
              </a:buClr>
              <a:buSzPts val="1958"/>
              <a:buFont typeface="Arial"/>
              <a:buChar char="▫"/>
              <a:defRPr sz="1632" b="0" i="0" u="none" strike="noStrike" cap="none">
                <a:solidFill>
                  <a:schemeClr val="dk1"/>
                </a:solidFill>
                <a:latin typeface="Arial"/>
                <a:ea typeface="Arial"/>
                <a:cs typeface="Arial"/>
                <a:sym typeface="Arial"/>
              </a:defRPr>
            </a:lvl4pPr>
            <a:lvl5pPr marL="2286000" marR="0" lvl="4"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5pPr>
            <a:lvl6pPr marL="2743200" marR="0" lvl="5"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6pPr>
            <a:lvl7pPr marL="3200400" marR="0" lvl="6"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7pPr>
            <a:lvl8pPr marL="3657600" marR="0" lvl="7" indent="-320802"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8pPr>
            <a:lvl9pPr marL="4114800" marR="0" lvl="8" indent="-320802"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9pPr>
          </a:lstStyle>
          <a:p>
            <a:endParaRPr/>
          </a:p>
        </p:txBody>
      </p:sp>
      <p:sp>
        <p:nvSpPr>
          <p:cNvPr id="12" name="Google Shape;12;p2"/>
          <p:cNvSpPr txBox="1">
            <a:spLocks noGrp="1"/>
          </p:cNvSpPr>
          <p:nvPr>
            <p:ph type="title"/>
          </p:nvPr>
        </p:nvSpPr>
        <p:spPr>
          <a:xfrm>
            <a:off x="174945" y="234863"/>
            <a:ext cx="8794113" cy="298327"/>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939"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
        <p:cNvGrpSpPr/>
        <p:nvPr/>
      </p:nvGrpSpPr>
      <p:grpSpPr>
        <a:xfrm>
          <a:off x="0" y="0"/>
          <a:ext cx="0" cy="0"/>
          <a:chOff x="0" y="0"/>
          <a:chExt cx="0" cy="0"/>
        </a:xfrm>
      </p:grpSpPr>
      <p:sp>
        <p:nvSpPr>
          <p:cNvPr id="20" name="Google Shape;20;p1"/>
          <p:cNvSpPr/>
          <p:nvPr/>
        </p:nvSpPr>
        <p:spPr>
          <a:xfrm>
            <a:off x="137949" y="1576013"/>
            <a:ext cx="4344156" cy="4681063"/>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a:solidFill>
                <a:srgbClr val="000000"/>
              </a:solidFill>
              <a:latin typeface="Arial"/>
              <a:ea typeface="Arial"/>
              <a:cs typeface="Arial"/>
              <a:sym typeface="Arial"/>
            </a:endParaRPr>
          </a:p>
        </p:txBody>
      </p:sp>
      <p:sp>
        <p:nvSpPr>
          <p:cNvPr id="21" name="Google Shape;21;p1"/>
          <p:cNvSpPr/>
          <p:nvPr/>
        </p:nvSpPr>
        <p:spPr>
          <a:xfrm>
            <a:off x="4587388" y="1576013"/>
            <a:ext cx="4344156" cy="4681063"/>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dirty="0">
              <a:solidFill>
                <a:srgbClr val="000000"/>
              </a:solidFill>
              <a:latin typeface="Arial"/>
              <a:ea typeface="Arial"/>
              <a:cs typeface="Arial"/>
              <a:sym typeface="Arial"/>
            </a:endParaRPr>
          </a:p>
        </p:txBody>
      </p:sp>
      <p:sp>
        <p:nvSpPr>
          <p:cNvPr id="22" name="Google Shape;22;p1"/>
          <p:cNvSpPr/>
          <p:nvPr/>
        </p:nvSpPr>
        <p:spPr>
          <a:xfrm>
            <a:off x="218936" y="1618127"/>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1</a:t>
            </a:r>
            <a:endParaRPr sz="1428" b="0" i="0" u="none" strike="noStrike" cap="none">
              <a:solidFill>
                <a:schemeClr val="lt1"/>
              </a:solidFill>
              <a:latin typeface="Arial"/>
              <a:ea typeface="Arial"/>
              <a:cs typeface="Arial"/>
              <a:sym typeface="Arial"/>
            </a:endParaRPr>
          </a:p>
        </p:txBody>
      </p:sp>
      <p:sp>
        <p:nvSpPr>
          <p:cNvPr id="23" name="Google Shape;23;p1"/>
          <p:cNvSpPr/>
          <p:nvPr/>
        </p:nvSpPr>
        <p:spPr>
          <a:xfrm>
            <a:off x="4682293" y="1613409"/>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dirty="0">
                <a:solidFill>
                  <a:schemeClr val="lt1"/>
                </a:solidFill>
                <a:latin typeface="Arial"/>
                <a:ea typeface="Arial"/>
                <a:cs typeface="Arial"/>
                <a:sym typeface="Arial"/>
              </a:rPr>
              <a:t>4</a:t>
            </a:r>
            <a:endParaRPr sz="1400" b="0" i="0" u="none" strike="noStrike" cap="none" dirty="0">
              <a:solidFill>
                <a:srgbClr val="000000"/>
              </a:solidFill>
              <a:latin typeface="Arial"/>
              <a:ea typeface="Arial"/>
              <a:cs typeface="Arial"/>
              <a:sym typeface="Arial"/>
            </a:endParaRPr>
          </a:p>
        </p:txBody>
      </p:sp>
      <p:sp>
        <p:nvSpPr>
          <p:cNvPr id="24" name="Google Shape;24;p1"/>
          <p:cNvSpPr/>
          <p:nvPr/>
        </p:nvSpPr>
        <p:spPr>
          <a:xfrm>
            <a:off x="601195" y="165018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Context</a:t>
            </a:r>
            <a:endParaRPr sz="1400" b="0" i="0" u="none" strike="noStrike" cap="none">
              <a:solidFill>
                <a:srgbClr val="000000"/>
              </a:solidFill>
              <a:latin typeface="Arial"/>
              <a:ea typeface="Arial"/>
              <a:cs typeface="Arial"/>
              <a:sym typeface="Arial"/>
            </a:endParaRPr>
          </a:p>
        </p:txBody>
      </p:sp>
      <p:sp>
        <p:nvSpPr>
          <p:cNvPr id="25" name="Google Shape;25;p1"/>
          <p:cNvSpPr/>
          <p:nvPr/>
        </p:nvSpPr>
        <p:spPr>
          <a:xfrm>
            <a:off x="5075891" y="167752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dirty="0">
                <a:solidFill>
                  <a:schemeClr val="dk1"/>
                </a:solidFill>
                <a:latin typeface="Arial"/>
                <a:ea typeface="Arial"/>
                <a:cs typeface="Arial"/>
                <a:sym typeface="Arial"/>
              </a:rPr>
              <a:t>Constraints within solution space</a:t>
            </a:r>
            <a:endParaRPr sz="1400" b="0" i="0" u="none" strike="noStrike" cap="none" dirty="0">
              <a:solidFill>
                <a:srgbClr val="000000"/>
              </a:solidFill>
              <a:latin typeface="Arial"/>
              <a:ea typeface="Arial"/>
              <a:cs typeface="Arial"/>
              <a:sym typeface="Arial"/>
            </a:endParaRPr>
          </a:p>
        </p:txBody>
      </p:sp>
      <p:sp>
        <p:nvSpPr>
          <p:cNvPr id="26" name="Google Shape;26;p1"/>
          <p:cNvSpPr/>
          <p:nvPr/>
        </p:nvSpPr>
        <p:spPr>
          <a:xfrm>
            <a:off x="4682293" y="3072595"/>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5</a:t>
            </a:r>
            <a:endParaRPr sz="1400" b="0" i="0" u="none" strike="noStrike" cap="none">
              <a:solidFill>
                <a:srgbClr val="000000"/>
              </a:solidFill>
              <a:latin typeface="Arial"/>
              <a:ea typeface="Arial"/>
              <a:cs typeface="Arial"/>
              <a:sym typeface="Arial"/>
            </a:endParaRPr>
          </a:p>
        </p:txBody>
      </p:sp>
      <p:sp>
        <p:nvSpPr>
          <p:cNvPr id="27" name="Google Shape;27;p1"/>
          <p:cNvSpPr/>
          <p:nvPr/>
        </p:nvSpPr>
        <p:spPr>
          <a:xfrm>
            <a:off x="234852" y="3724993"/>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dirty="0">
                <a:solidFill>
                  <a:schemeClr val="lt1"/>
                </a:solidFill>
                <a:latin typeface="Arial"/>
                <a:ea typeface="Arial"/>
                <a:cs typeface="Arial"/>
                <a:sym typeface="Arial"/>
              </a:rPr>
              <a:t>2</a:t>
            </a:r>
            <a:endParaRPr sz="1400" b="0" i="0" u="none" strike="noStrike" cap="none" dirty="0">
              <a:solidFill>
                <a:srgbClr val="000000"/>
              </a:solidFill>
              <a:latin typeface="Arial"/>
              <a:ea typeface="Arial"/>
              <a:cs typeface="Arial"/>
              <a:sym typeface="Arial"/>
            </a:endParaRPr>
          </a:p>
        </p:txBody>
      </p:sp>
      <p:sp>
        <p:nvSpPr>
          <p:cNvPr id="28" name="Google Shape;28;p1"/>
          <p:cNvSpPr/>
          <p:nvPr/>
        </p:nvSpPr>
        <p:spPr>
          <a:xfrm>
            <a:off x="538987" y="3787235"/>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dirty="0">
                <a:solidFill>
                  <a:schemeClr val="dk1"/>
                </a:solidFill>
                <a:latin typeface="Arial"/>
                <a:ea typeface="Arial"/>
                <a:cs typeface="Arial"/>
                <a:sym typeface="Arial"/>
              </a:rPr>
              <a:t>Criteria for success</a:t>
            </a:r>
            <a:endParaRPr sz="1400" b="0" i="0" u="none" strike="noStrike" cap="none" dirty="0">
              <a:solidFill>
                <a:srgbClr val="000000"/>
              </a:solidFill>
              <a:latin typeface="Arial"/>
              <a:ea typeface="Arial"/>
              <a:cs typeface="Arial"/>
              <a:sym typeface="Arial"/>
            </a:endParaRPr>
          </a:p>
        </p:txBody>
      </p:sp>
      <p:sp>
        <p:nvSpPr>
          <p:cNvPr id="29" name="Google Shape;29;p1"/>
          <p:cNvSpPr/>
          <p:nvPr/>
        </p:nvSpPr>
        <p:spPr>
          <a:xfrm>
            <a:off x="5065511" y="3139237"/>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dirty="0">
                <a:solidFill>
                  <a:schemeClr val="dk1"/>
                </a:solidFill>
                <a:latin typeface="Arial"/>
                <a:ea typeface="Arial"/>
                <a:cs typeface="Arial"/>
                <a:sym typeface="Arial"/>
              </a:rPr>
              <a:t>Stakeholders to provide key insight</a:t>
            </a:r>
            <a:endParaRPr sz="1400" b="0" i="0" u="none" strike="noStrike" cap="none" dirty="0">
              <a:solidFill>
                <a:srgbClr val="000000"/>
              </a:solidFill>
              <a:latin typeface="Arial"/>
              <a:ea typeface="Arial"/>
              <a:cs typeface="Arial"/>
              <a:sym typeface="Arial"/>
            </a:endParaRPr>
          </a:p>
        </p:txBody>
      </p:sp>
      <p:sp>
        <p:nvSpPr>
          <p:cNvPr id="30" name="Google Shape;30;p1"/>
          <p:cNvSpPr/>
          <p:nvPr/>
        </p:nvSpPr>
        <p:spPr>
          <a:xfrm>
            <a:off x="250672" y="5095715"/>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dirty="0">
                <a:solidFill>
                  <a:schemeClr val="lt1"/>
                </a:solidFill>
                <a:latin typeface="Arial"/>
                <a:ea typeface="Arial"/>
                <a:cs typeface="Arial"/>
                <a:sym typeface="Arial"/>
              </a:rPr>
              <a:t>3</a:t>
            </a:r>
            <a:endParaRPr sz="1400" b="0" i="0" u="none" strike="noStrike" cap="none" dirty="0">
              <a:solidFill>
                <a:srgbClr val="000000"/>
              </a:solidFill>
              <a:latin typeface="Arial"/>
              <a:ea typeface="Arial"/>
              <a:cs typeface="Arial"/>
              <a:sym typeface="Arial"/>
            </a:endParaRPr>
          </a:p>
        </p:txBody>
      </p:sp>
      <p:sp>
        <p:nvSpPr>
          <p:cNvPr id="31" name="Google Shape;31;p1"/>
          <p:cNvSpPr/>
          <p:nvPr/>
        </p:nvSpPr>
        <p:spPr>
          <a:xfrm>
            <a:off x="4682292" y="4443572"/>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dirty="0">
                <a:solidFill>
                  <a:schemeClr val="lt1"/>
                </a:solidFill>
                <a:latin typeface="Arial"/>
                <a:ea typeface="Arial"/>
                <a:cs typeface="Arial"/>
                <a:sym typeface="Arial"/>
              </a:rPr>
              <a:t>6</a:t>
            </a:r>
            <a:endParaRPr sz="1400" b="0" i="0" u="none" strike="noStrike" cap="none" dirty="0">
              <a:solidFill>
                <a:srgbClr val="000000"/>
              </a:solidFill>
              <a:latin typeface="Arial"/>
              <a:ea typeface="Arial"/>
              <a:cs typeface="Arial"/>
              <a:sym typeface="Arial"/>
            </a:endParaRPr>
          </a:p>
        </p:txBody>
      </p:sp>
      <p:sp>
        <p:nvSpPr>
          <p:cNvPr id="32" name="Google Shape;32;p1"/>
          <p:cNvSpPr/>
          <p:nvPr/>
        </p:nvSpPr>
        <p:spPr>
          <a:xfrm>
            <a:off x="651710" y="5157723"/>
            <a:ext cx="3597454" cy="21974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dirty="0">
                <a:solidFill>
                  <a:schemeClr val="dk1"/>
                </a:solidFill>
                <a:latin typeface="Arial"/>
                <a:ea typeface="Arial"/>
                <a:cs typeface="Arial"/>
                <a:sym typeface="Arial"/>
              </a:rPr>
              <a:t>Scope of solution space </a:t>
            </a:r>
            <a:endParaRPr sz="1400" b="0" i="0" u="none" strike="noStrike" cap="none" dirty="0">
              <a:solidFill>
                <a:srgbClr val="000000"/>
              </a:solidFill>
              <a:latin typeface="Arial"/>
              <a:ea typeface="Arial"/>
              <a:cs typeface="Arial"/>
              <a:sym typeface="Arial"/>
            </a:endParaRPr>
          </a:p>
        </p:txBody>
      </p:sp>
      <p:sp>
        <p:nvSpPr>
          <p:cNvPr id="33" name="Google Shape;33;p1"/>
          <p:cNvSpPr/>
          <p:nvPr/>
        </p:nvSpPr>
        <p:spPr>
          <a:xfrm>
            <a:off x="5065511" y="4506752"/>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dirty="0">
                <a:solidFill>
                  <a:schemeClr val="dk1"/>
                </a:solidFill>
              </a:rPr>
              <a:t>Key</a:t>
            </a:r>
            <a:r>
              <a:rPr lang="en-AU" sz="1428" b="0" i="0" u="none" strike="noStrike" cap="none" dirty="0">
                <a:solidFill>
                  <a:schemeClr val="dk1"/>
                </a:solidFill>
                <a:latin typeface="Arial"/>
                <a:ea typeface="Arial"/>
                <a:cs typeface="Arial"/>
                <a:sym typeface="Arial"/>
              </a:rPr>
              <a:t> data sources </a:t>
            </a:r>
            <a:endParaRPr sz="1400" b="0" i="0" u="none" strike="noStrike" cap="none" dirty="0">
              <a:solidFill>
                <a:srgbClr val="000000"/>
              </a:solidFill>
              <a:latin typeface="Arial"/>
              <a:ea typeface="Arial"/>
              <a:cs typeface="Arial"/>
              <a:sym typeface="Arial"/>
            </a:endParaRPr>
          </a:p>
        </p:txBody>
      </p:sp>
      <p:sp>
        <p:nvSpPr>
          <p:cNvPr id="34" name="Google Shape;34;p1"/>
          <p:cNvSpPr txBox="1"/>
          <p:nvPr/>
        </p:nvSpPr>
        <p:spPr>
          <a:xfrm>
            <a:off x="152046" y="1962400"/>
            <a:ext cx="4324418" cy="1810206"/>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070" dirty="0"/>
              <a:t>Big Mountain Resort is a ski resort located in Montana that offers spectacular views of Glacier National Park and Flathead National Forest, with access to 105 trails. Every year about 350,000 people of all levels and abilities ski or snowboard here. The resort has recently installed an additional chair lift to help increase the distribution of visitors across the mountain and increases their operating costs by $1,540,000 this season. The pricing strategy has been to charge a premium above the average price of resorts in its market segment, but this strategy is not capitalizing on its facilities as much as it could.</a:t>
            </a:r>
            <a:endParaRPr sz="1070" dirty="0"/>
          </a:p>
        </p:txBody>
      </p:sp>
      <p:sp>
        <p:nvSpPr>
          <p:cNvPr id="35" name="Google Shape;35;p1"/>
          <p:cNvSpPr txBox="1"/>
          <p:nvPr/>
        </p:nvSpPr>
        <p:spPr>
          <a:xfrm>
            <a:off x="205139" y="4031514"/>
            <a:ext cx="4324418" cy="1016888"/>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070" dirty="0"/>
              <a:t>Find a ticket price that offers the most return for the resort and determine any other changes or ways to utilize the resorts facilities that could cut costs and/or support a higher ticket price.  At minimum, this price needs to offset the increase in operating costs from the new chair lift as well as other operating costs and maintain a 9.2% profit margin.</a:t>
            </a:r>
            <a:endParaRPr sz="1070" i="0" u="none" strike="noStrike" cap="none" dirty="0">
              <a:solidFill>
                <a:srgbClr val="000000"/>
              </a:solidFill>
              <a:latin typeface="Arial"/>
              <a:ea typeface="Arial"/>
              <a:cs typeface="Arial"/>
              <a:sym typeface="Arial"/>
            </a:endParaRPr>
          </a:p>
        </p:txBody>
      </p:sp>
      <p:sp>
        <p:nvSpPr>
          <p:cNvPr id="36" name="Google Shape;36;p1"/>
          <p:cNvSpPr txBox="1"/>
          <p:nvPr/>
        </p:nvSpPr>
        <p:spPr>
          <a:xfrm>
            <a:off x="212456" y="5421691"/>
            <a:ext cx="4324418" cy="751488"/>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071" dirty="0"/>
              <a:t>Determine which facilities the resort is making the most and least income from.  Examine the areas the resort offers more or less than other resorts to determine whether they should charge more or less than market value for each facility at Big Mountain Resort.</a:t>
            </a:r>
            <a:endParaRPr sz="1400" b="0" i="0" u="none" strike="noStrike" cap="none" dirty="0">
              <a:solidFill>
                <a:srgbClr val="000000"/>
              </a:solidFill>
              <a:latin typeface="Arial"/>
              <a:ea typeface="Arial"/>
              <a:cs typeface="Arial"/>
              <a:sym typeface="Arial"/>
            </a:endParaRPr>
          </a:p>
        </p:txBody>
      </p:sp>
      <p:sp>
        <p:nvSpPr>
          <p:cNvPr id="37" name="Google Shape;37;p1"/>
          <p:cNvSpPr txBox="1"/>
          <p:nvPr/>
        </p:nvSpPr>
        <p:spPr>
          <a:xfrm>
            <a:off x="4653318" y="2002016"/>
            <a:ext cx="4324418" cy="10810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070" i="0" u="none" strike="noStrike" cap="none" dirty="0">
                <a:solidFill>
                  <a:srgbClr val="000000"/>
                </a:solidFill>
                <a:latin typeface="Arial"/>
                <a:ea typeface="Arial"/>
                <a:cs typeface="Arial"/>
                <a:sym typeface="Arial"/>
              </a:rPr>
              <a:t>After the large investment of the additional chair lift, stakeholders may be hesitant to invest more capital into facilities at the resort.  They will likely be a bit hesitant about any drastic changes to ticket prices in either direction or about ticket prices tha</a:t>
            </a:r>
            <a:r>
              <a:rPr lang="en-AU" sz="1070" dirty="0"/>
              <a:t>t are significantly different that competitors.</a:t>
            </a:r>
            <a:endParaRPr sz="1070" b="1" i="0" u="none" strike="noStrike" cap="none" dirty="0">
              <a:solidFill>
                <a:srgbClr val="000000"/>
              </a:solidFill>
              <a:latin typeface="Arial"/>
              <a:ea typeface="Arial"/>
              <a:cs typeface="Arial"/>
              <a:sym typeface="Arial"/>
            </a:endParaRPr>
          </a:p>
        </p:txBody>
      </p:sp>
      <p:sp>
        <p:nvSpPr>
          <p:cNvPr id="38" name="Google Shape;38;p1"/>
          <p:cNvSpPr txBox="1"/>
          <p:nvPr/>
        </p:nvSpPr>
        <p:spPr>
          <a:xfrm>
            <a:off x="4687152" y="4858188"/>
            <a:ext cx="4324418" cy="69924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070" dirty="0"/>
              <a:t>We are using a single CSV file from the database manager that contains information from 330 resorts in the US that can be considered part of the same market share including Big Mountain Resort.</a:t>
            </a:r>
            <a:endParaRPr sz="1070" b="1" i="0" u="none" strike="noStrike" cap="none" dirty="0">
              <a:solidFill>
                <a:srgbClr val="000000"/>
              </a:solidFill>
              <a:latin typeface="Arial"/>
              <a:ea typeface="Arial"/>
              <a:cs typeface="Arial"/>
              <a:sym typeface="Arial"/>
            </a:endParaRPr>
          </a:p>
        </p:txBody>
      </p:sp>
      <p:sp>
        <p:nvSpPr>
          <p:cNvPr id="39" name="Google Shape;39;p1"/>
          <p:cNvSpPr/>
          <p:nvPr/>
        </p:nvSpPr>
        <p:spPr>
          <a:xfrm>
            <a:off x="6633337" y="6524418"/>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H</a:t>
            </a:r>
            <a:endParaRPr sz="1400" b="0" i="0" u="none" strike="noStrike" cap="none">
              <a:solidFill>
                <a:srgbClr val="000000"/>
              </a:solidFill>
              <a:latin typeface="Arial"/>
              <a:ea typeface="Arial"/>
              <a:cs typeface="Arial"/>
              <a:sym typeface="Arial"/>
            </a:endParaRPr>
          </a:p>
        </p:txBody>
      </p:sp>
      <p:sp>
        <p:nvSpPr>
          <p:cNvPr id="40" name="Google Shape;40;p1"/>
          <p:cNvSpPr/>
          <p:nvPr/>
        </p:nvSpPr>
        <p:spPr>
          <a:xfrm>
            <a:off x="7028512" y="6513711"/>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D</a:t>
            </a:r>
            <a:endParaRPr sz="1400" b="0" i="0" u="none" strike="noStrike" cap="none">
              <a:solidFill>
                <a:srgbClr val="000000"/>
              </a:solidFill>
              <a:latin typeface="Arial"/>
              <a:ea typeface="Arial"/>
              <a:cs typeface="Arial"/>
              <a:sym typeface="Arial"/>
            </a:endParaRPr>
          </a:p>
        </p:txBody>
      </p:sp>
      <p:sp>
        <p:nvSpPr>
          <p:cNvPr id="41" name="Google Shape;41;p1"/>
          <p:cNvSpPr/>
          <p:nvPr/>
        </p:nvSpPr>
        <p:spPr>
          <a:xfrm>
            <a:off x="7452320" y="6503004"/>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E</a:t>
            </a:r>
            <a:endParaRPr sz="1400" b="0" i="0" u="none" strike="noStrike" cap="none">
              <a:solidFill>
                <a:srgbClr val="000000"/>
              </a:solidFill>
              <a:latin typeface="Arial"/>
              <a:ea typeface="Arial"/>
              <a:cs typeface="Arial"/>
              <a:sym typeface="Arial"/>
            </a:endParaRPr>
          </a:p>
        </p:txBody>
      </p:sp>
      <p:sp>
        <p:nvSpPr>
          <p:cNvPr id="42" name="Google Shape;42;p1"/>
          <p:cNvSpPr/>
          <p:nvPr/>
        </p:nvSpPr>
        <p:spPr>
          <a:xfrm>
            <a:off x="7846662" y="6508081"/>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I</a:t>
            </a:r>
            <a:endParaRPr sz="1400" b="0" i="0" u="none" strike="noStrike" cap="none">
              <a:solidFill>
                <a:srgbClr val="000000"/>
              </a:solidFill>
              <a:latin typeface="Arial"/>
              <a:ea typeface="Arial"/>
              <a:cs typeface="Arial"/>
              <a:sym typeface="Arial"/>
            </a:endParaRPr>
          </a:p>
        </p:txBody>
      </p:sp>
      <p:sp>
        <p:nvSpPr>
          <p:cNvPr id="43" name="Google Shape;43;p1"/>
          <p:cNvSpPr/>
          <p:nvPr/>
        </p:nvSpPr>
        <p:spPr>
          <a:xfrm>
            <a:off x="8245692" y="6503004"/>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P</a:t>
            </a:r>
            <a:endParaRPr sz="1400" b="0" i="0" u="none" strike="noStrike" cap="none">
              <a:solidFill>
                <a:srgbClr val="000000"/>
              </a:solidFill>
              <a:latin typeface="Arial"/>
              <a:ea typeface="Arial"/>
              <a:cs typeface="Arial"/>
              <a:sym typeface="Arial"/>
            </a:endParaRPr>
          </a:p>
        </p:txBody>
      </p:sp>
      <p:sp>
        <p:nvSpPr>
          <p:cNvPr id="44" name="Google Shape;44;p1"/>
          <p:cNvSpPr/>
          <p:nvPr/>
        </p:nvSpPr>
        <p:spPr>
          <a:xfrm>
            <a:off x="8099130" y="707128"/>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H</a:t>
            </a:r>
            <a:endParaRPr sz="1400" b="0" i="0" u="none" strike="noStrike" cap="none">
              <a:solidFill>
                <a:srgbClr val="000000"/>
              </a:solidFill>
              <a:latin typeface="Arial"/>
              <a:ea typeface="Arial"/>
              <a:cs typeface="Arial"/>
              <a:sym typeface="Arial"/>
            </a:endParaRPr>
          </a:p>
        </p:txBody>
      </p:sp>
      <p:sp>
        <p:nvSpPr>
          <p:cNvPr id="45" name="Google Shape;45;p1"/>
          <p:cNvSpPr/>
          <p:nvPr/>
        </p:nvSpPr>
        <p:spPr>
          <a:xfrm>
            <a:off x="121750" y="116631"/>
            <a:ext cx="7724912" cy="1137079"/>
          </a:xfrm>
          <a:prstGeom prst="wedgeRectCallout">
            <a:avLst>
              <a:gd name="adj1" fmla="val 53513"/>
              <a:gd name="adj2" fmla="val 6588"/>
            </a:avLst>
          </a:prstGeom>
          <a:solidFill>
            <a:srgbClr val="FEF2D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 name="Google Shape;46;p1"/>
          <p:cNvSpPr txBox="1">
            <a:spLocks noGrp="1"/>
          </p:cNvSpPr>
          <p:nvPr>
            <p:ph type="title"/>
          </p:nvPr>
        </p:nvSpPr>
        <p:spPr>
          <a:xfrm>
            <a:off x="184140" y="189590"/>
            <a:ext cx="8793596" cy="307777"/>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r>
              <a:rPr lang="en-AU" sz="2000">
                <a:solidFill>
                  <a:srgbClr val="29748D"/>
                </a:solidFill>
                <a:latin typeface="Quattrocento Sans"/>
                <a:ea typeface="Quattrocento Sans"/>
                <a:cs typeface="Quattrocento Sans"/>
                <a:sym typeface="Quattrocento Sans"/>
              </a:rPr>
              <a:t>Problem Statement Worksheet (Hypothesis Formation)</a:t>
            </a:r>
            <a:endParaRPr/>
          </a:p>
        </p:txBody>
      </p:sp>
      <p:sp>
        <p:nvSpPr>
          <p:cNvPr id="47" name="Google Shape;47;p1"/>
          <p:cNvSpPr txBox="1"/>
          <p:nvPr/>
        </p:nvSpPr>
        <p:spPr>
          <a:xfrm>
            <a:off x="4653318" y="3531195"/>
            <a:ext cx="4324418" cy="10810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070" dirty="0"/>
              <a:t>The Director of Operations, Jimmy Blackburn, and Alesha Eisen, the Database Manager. The Director of Operations may be presenting this plan to a board or other leaders in the company for input, but as far as we know, he will be making the decisions.</a:t>
            </a:r>
            <a:endParaRPr sz="1070" b="0" i="0" u="none" strike="noStrike" cap="none" dirty="0">
              <a:solidFill>
                <a:srgbClr val="000000"/>
              </a:solidFill>
              <a:latin typeface="Arial"/>
              <a:ea typeface="Arial"/>
              <a:cs typeface="Arial"/>
              <a:sym typeface="Arial"/>
            </a:endParaRPr>
          </a:p>
        </p:txBody>
      </p:sp>
      <p:sp>
        <p:nvSpPr>
          <p:cNvPr id="48" name="Google Shape;48;p1"/>
          <p:cNvSpPr txBox="1"/>
          <p:nvPr/>
        </p:nvSpPr>
        <p:spPr>
          <a:xfrm>
            <a:off x="184140" y="505565"/>
            <a:ext cx="7276420" cy="49244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dirty="0"/>
              <a:t>Before the start of the next ski season, advise Big Mountain Ski Resort on strategies that will increase annual revenue to offset the increased $1.54million in operational costs while keeping profit margins of 9.2% or greater within the next year.</a:t>
            </a:r>
            <a:endParaRPr lang="en-US" b="1" i="0" u="none" strike="noStrike" cap="none" dirty="0">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Synergy_CF_YNR002">
  <a:themeElements>
    <a:clrScheme name="Current">
      <a:dk1>
        <a:srgbClr val="002C46"/>
      </a:dk1>
      <a:lt1>
        <a:srgbClr val="FFFFFF"/>
      </a:lt1>
      <a:dk2>
        <a:srgbClr val="FBC14E"/>
      </a:dk2>
      <a:lt2>
        <a:srgbClr val="879C16"/>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TotalTime>
  <Words>740</Words>
  <Application>Microsoft Office PowerPoint</Application>
  <PresentationFormat>On-screen Show (4:3)</PresentationFormat>
  <Paragraphs>41</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Quattrocento Sans</vt:lpstr>
      <vt:lpstr>Synergy_CF_YNR002</vt:lpstr>
      <vt:lpstr>Problem Statement Worksheet (Hypothesis Formation)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Statement Worksheet (Hypothesis Formation)</dc:title>
  <dc:creator>Christopher H</dc:creator>
  <cp:lastModifiedBy>Caroline Rathgeb</cp:lastModifiedBy>
  <cp:revision>3</cp:revision>
  <dcterms:modified xsi:type="dcterms:W3CDTF">2022-07-09T19:01:06Z</dcterms:modified>
</cp:coreProperties>
</file>