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FECBD-D1C0-4E6A-8D72-BF61E4850F93}">
  <a:tblStyle styleId="{A0EFECBD-D1C0-4E6A-8D72-BF61E4850F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6450a38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6450a38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f6450a38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f6450a38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f6450a38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f6450a38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6450a38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6450a38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6450a38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6450a38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6450a38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f6450a38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6450a38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f6450a38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Arrest data tells a story</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Insights from arrest data in Toronto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69" name="Google Shape;69;p14"/>
          <p:cNvSpPr txBox="1"/>
          <p:nvPr>
            <p:ph idx="1" type="body"/>
          </p:nvPr>
        </p:nvSpPr>
        <p:spPr>
          <a:xfrm>
            <a:off x="311700" y="1225225"/>
            <a:ext cx="8520600" cy="221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data was from Kaggle titled “Marijuana Arrests in Toronto: Race, Release, and Policing (1997-2002).</a:t>
            </a:r>
            <a:endParaRPr/>
          </a:p>
          <a:p>
            <a:pPr indent="0" lvl="0" marL="0" rtl="0" algn="l">
              <a:spcBef>
                <a:spcPts val="1200"/>
              </a:spcBef>
              <a:spcAft>
                <a:spcPts val="0"/>
              </a:spcAft>
              <a:buNone/>
            </a:pPr>
            <a:r>
              <a:rPr lang="en"/>
              <a:t>-This was </a:t>
            </a:r>
            <a:r>
              <a:rPr lang="en"/>
              <a:t>originally</a:t>
            </a:r>
            <a:r>
              <a:rPr lang="en"/>
              <a:t> made public in the Toronto Star newspaper and is within public domain.  Kaggle received it from Michael Friendly at York University.</a:t>
            </a:r>
            <a:endParaRPr/>
          </a:p>
          <a:p>
            <a:pPr indent="0" lvl="0" marL="0" rtl="0" algn="l">
              <a:spcBef>
                <a:spcPts val="1200"/>
              </a:spcBef>
              <a:spcAft>
                <a:spcPts val="1200"/>
              </a:spcAft>
              <a:buNone/>
            </a:pPr>
            <a:r>
              <a:rPr lang="en"/>
              <a:t>-The set examines 5226 arrestees with variables such as age, year arrested, number of previous checks in police systems, race, sex, whether each was a citizen, whether each was employed, and whether each was released.</a:t>
            </a:r>
            <a:endParaRPr/>
          </a:p>
        </p:txBody>
      </p:sp>
      <p:sp>
        <p:nvSpPr>
          <p:cNvPr id="70" name="Google Shape;70;p14"/>
          <p:cNvSpPr txBox="1"/>
          <p:nvPr/>
        </p:nvSpPr>
        <p:spPr>
          <a:xfrm>
            <a:off x="311700" y="3436825"/>
            <a:ext cx="85206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Open Sans"/>
                <a:ea typeface="Open Sans"/>
                <a:cs typeface="Open Sans"/>
                <a:sym typeface="Open Sans"/>
              </a:rPr>
              <a:t>Note:  I have concerns about using this data to examine race without having more information.  According to metadata, the category labeled “colour” is described as “the arrestee’s race.”  However, it is unclear how this distinction was determined and whether it reflects intricacies of race.  I will use the data as I have it to discover what information it might tell us, however, I ask that we keep awareness of possible inaccuracy or oversimplification on the topic of race.  Similar concerns may apply to the category of sex, as well, though as it is labelled sex rather than gender, we might assume that this distinction refers to biological sex or sex assigned at birth rather than gender. </a:t>
            </a:r>
            <a:endParaRPr sz="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3574400" y="152400"/>
            <a:ext cx="5406696" cy="4838698"/>
          </a:xfrm>
          <a:prstGeom prst="rect">
            <a:avLst/>
          </a:prstGeom>
          <a:noFill/>
          <a:ln>
            <a:noFill/>
          </a:ln>
        </p:spPr>
      </p:pic>
      <p:sp>
        <p:nvSpPr>
          <p:cNvPr id="76" name="Google Shape;76;p15"/>
          <p:cNvSpPr txBox="1"/>
          <p:nvPr/>
        </p:nvSpPr>
        <p:spPr>
          <a:xfrm>
            <a:off x="338000" y="1186500"/>
            <a:ext cx="3236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Looking at correlations between each variable, there are some hints about what we might learn more about, but nothing clear enough to make conclusions about yet.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Let’s continue forward to see what we can find out by looking at some individual variables and combinations.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97800" y="124175"/>
            <a:ext cx="8948401" cy="4173276"/>
          </a:xfrm>
          <a:prstGeom prst="rect">
            <a:avLst/>
          </a:prstGeom>
          <a:noFill/>
          <a:ln>
            <a:noFill/>
          </a:ln>
        </p:spPr>
      </p:pic>
      <p:sp>
        <p:nvSpPr>
          <p:cNvPr id="82" name="Google Shape;82;p16"/>
          <p:cNvSpPr txBox="1"/>
          <p:nvPr/>
        </p:nvSpPr>
        <p:spPr>
          <a:xfrm>
            <a:off x="2002200" y="4454900"/>
            <a:ext cx="5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a:t>
            </a:r>
            <a:r>
              <a:rPr lang="en">
                <a:latin typeface="Open Sans"/>
                <a:ea typeface="Open Sans"/>
                <a:cs typeface="Open Sans"/>
                <a:sym typeface="Open Sans"/>
              </a:rPr>
              <a:t>Age when arrested appears similar regardless of race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7"/>
          <p:cNvGraphicFramePr/>
          <p:nvPr/>
        </p:nvGraphicFramePr>
        <p:xfrm>
          <a:off x="952500" y="279925"/>
          <a:ext cx="3000000" cy="3000000"/>
        </p:xfrm>
        <a:graphic>
          <a:graphicData uri="http://schemas.openxmlformats.org/drawingml/2006/table">
            <a:tbl>
              <a:tblPr>
                <a:noFill/>
                <a:tableStyleId>{A0EFECBD-D1C0-4E6A-8D72-BF61E4850F93}</a:tableStyleId>
              </a:tblPr>
              <a:tblGrid>
                <a:gridCol w="1809750"/>
                <a:gridCol w="1809750"/>
                <a:gridCol w="1578800"/>
                <a:gridCol w="2040700"/>
              </a:tblGrid>
              <a:tr h="381000">
                <a:tc>
                  <a:txBody>
                    <a:bodyPr/>
                    <a:lstStyle/>
                    <a:p>
                      <a:pPr indent="0" lvl="0" marL="0" rtl="0" algn="l">
                        <a:spcBef>
                          <a:spcPts val="0"/>
                        </a:spcBef>
                        <a:spcAft>
                          <a:spcPts val="0"/>
                        </a:spcAft>
                        <a:buNone/>
                      </a:pPr>
                      <a:r>
                        <a:rPr b="1" lang="en"/>
                        <a:t>Group</a:t>
                      </a:r>
                      <a:endParaRPr b="1"/>
                    </a:p>
                  </a:txBody>
                  <a:tcPr marT="91425" marB="91425" marR="91425" marL="91425">
                    <a:lnR cap="flat" cmpd="sng" w="38100">
                      <a:solidFill>
                        <a:srgbClr val="9E9E9E"/>
                      </a:solidFill>
                      <a:prstDash val="solid"/>
                      <a:round/>
                      <a:headEnd len="sm" w="sm" type="none"/>
                      <a:tailEnd len="sm" w="sm" type="none"/>
                    </a:lnR>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Average checks</a:t>
                      </a:r>
                      <a:endParaRPr b="1"/>
                    </a:p>
                  </a:txBody>
                  <a:tcPr marT="91425" marB="91425" marR="91425" marL="91425">
                    <a:lnL cap="flat" cmpd="sng" w="38100">
                      <a:solidFill>
                        <a:srgbClr val="9E9E9E"/>
                      </a:solidFill>
                      <a:prstDash val="solid"/>
                      <a:round/>
                      <a:headEnd len="sm" w="sm" type="none"/>
                      <a:tailEnd len="sm" w="sm" type="none"/>
                    </a:lnL>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Average age</a:t>
                      </a:r>
                      <a:endParaRPr b="1"/>
                    </a:p>
                  </a:txBody>
                  <a:tcPr marT="91425" marB="91425" marR="91425" marL="91425">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Proportion released</a:t>
                      </a:r>
                      <a:endParaRPr b="1"/>
                    </a:p>
                  </a:txBody>
                  <a:tcPr marT="91425" marB="91425" marR="91425" marL="91425">
                    <a:lnB cap="flat" cmpd="sng" w="381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White</a:t>
                      </a:r>
                      <a:endParaRPr/>
                    </a:p>
                  </a:txBody>
                  <a:tcPr marT="91425" marB="91425" marR="91425" marL="91425">
                    <a:lnR cap="flat" cmpd="sng" w="38100">
                      <a:solidFill>
                        <a:srgbClr val="9E9E9E"/>
                      </a:solidFill>
                      <a:prstDash val="solid"/>
                      <a:round/>
                      <a:headEnd len="sm" w="sm" type="none"/>
                      <a:tailEnd len="sm" w="sm" type="none"/>
                    </a:lnR>
                    <a:lnT cap="flat" cmpd="sng" w="38100">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1.485018</a:t>
                      </a:r>
                      <a:endParaRPr/>
                    </a:p>
                  </a:txBody>
                  <a:tcPr marT="91425" marB="91425" marR="91425" marL="91425">
                    <a:lnL cap="flat" cmpd="sng" w="38100">
                      <a:solidFill>
                        <a:srgbClr val="9E9E9E"/>
                      </a:solidFill>
                      <a:prstDash val="solid"/>
                      <a:round/>
                      <a:headEnd len="sm" w="sm" type="none"/>
                      <a:tailEnd len="sm" w="sm" type="none"/>
                    </a:lnL>
                    <a:lnT cap="flat" cmpd="sng" w="38100">
                      <a:solidFill>
                        <a:schemeClr val="dk1"/>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a:highlight>
                            <a:srgbClr val="FFFFFF"/>
                          </a:highlight>
                        </a:rPr>
                        <a:t>23.526409</a:t>
                      </a:r>
                      <a:endParaRPr>
                        <a:highlight>
                          <a:srgbClr val="FFFFFF"/>
                        </a:highlight>
                      </a:endParaRPr>
                    </a:p>
                    <a:p>
                      <a:pPr indent="0" lvl="0" marL="0" rtl="0" algn="l">
                        <a:lnSpc>
                          <a:spcPct val="115000"/>
                        </a:lnSpc>
                        <a:spcBef>
                          <a:spcPts val="900"/>
                        </a:spcBef>
                        <a:spcAft>
                          <a:spcPts val="0"/>
                        </a:spcAft>
                        <a:buNone/>
                      </a:pPr>
                      <a:r>
                        <a:t/>
                      </a:r>
                      <a:endParaRPr sz="900">
                        <a:highlight>
                          <a:srgbClr val="FFFFFF"/>
                        </a:highlight>
                      </a:endParaRPr>
                    </a:p>
                  </a:txBody>
                  <a:tcPr marT="57150" marB="57150" marR="57150" marL="57150" anchor="ctr">
                    <a:lnT cap="flat" cmpd="sng" w="38100">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highlight>
                            <a:srgbClr val="F5F5F5"/>
                          </a:highlight>
                        </a:rPr>
                        <a:t>0.858050</a:t>
                      </a:r>
                      <a:endParaRPr/>
                    </a:p>
                  </a:txBody>
                  <a:tcPr marT="91425" marB="91425" marR="91425" marL="91425">
                    <a:lnT cap="flat" cmpd="sng" w="38100">
                      <a:solidFill>
                        <a:schemeClr val="dk1"/>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Black</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0000"/>
                          </a:solidFill>
                        </a:rPr>
                        <a:t>2.099379</a:t>
                      </a:r>
                      <a:endParaRPr>
                        <a:solidFill>
                          <a:srgbClr val="FF0000"/>
                        </a:solidFill>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24.825311</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0.741460</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Female</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93C47D"/>
                          </a:solidFill>
                        </a:rPr>
                        <a:t>1.092551</a:t>
                      </a:r>
                      <a:endParaRPr>
                        <a:solidFill>
                          <a:srgbClr val="93C47D"/>
                        </a:solidFill>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23.532731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0.857788</a:t>
                      </a:r>
                      <a:endParaRPr/>
                    </a:p>
                  </a:txBody>
                  <a:tcPr marT="91425" marB="91425" marR="91425" marL="91425"/>
                </a:tc>
              </a:tr>
              <a:tr h="381000">
                <a:tc>
                  <a:txBody>
                    <a:bodyPr/>
                    <a:lstStyle/>
                    <a:p>
                      <a:pPr indent="0" lvl="0" marL="0" rtl="0" algn="l">
                        <a:spcBef>
                          <a:spcPts val="0"/>
                        </a:spcBef>
                        <a:spcAft>
                          <a:spcPts val="0"/>
                        </a:spcAft>
                        <a:buNone/>
                      </a:pPr>
                      <a:r>
                        <a:rPr lang="en"/>
                        <a:t>Male</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1.686807</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23.875601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0.826678</a:t>
                      </a:r>
                      <a:endParaRPr/>
                    </a:p>
                  </a:txBody>
                  <a:tcPr marT="91425" marB="91425" marR="91425" marL="91425"/>
                </a:tc>
              </a:tr>
              <a:tr h="381000">
                <a:tc>
                  <a:txBody>
                    <a:bodyPr/>
                    <a:lstStyle/>
                    <a:p>
                      <a:pPr indent="0" lvl="0" marL="0" rtl="0" algn="l">
                        <a:spcBef>
                          <a:spcPts val="0"/>
                        </a:spcBef>
                        <a:spcAft>
                          <a:spcPts val="0"/>
                        </a:spcAft>
                        <a:buNone/>
                      </a:pPr>
                      <a:r>
                        <a:rPr lang="en"/>
                        <a:t>Employed</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1.441742</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23.341279</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0.867915</a:t>
                      </a:r>
                      <a:endParaRPr/>
                    </a:p>
                  </a:txBody>
                  <a:tcPr marT="91425" marB="91425" marR="91425" marL="91425"/>
                </a:tc>
              </a:tr>
              <a:tr h="381000">
                <a:tc>
                  <a:txBody>
                    <a:bodyPr/>
                    <a:lstStyle/>
                    <a:p>
                      <a:pPr indent="0" lvl="0" marL="0" rtl="0" algn="l">
                        <a:spcBef>
                          <a:spcPts val="0"/>
                        </a:spcBef>
                        <a:spcAft>
                          <a:spcPts val="0"/>
                        </a:spcAft>
                        <a:buNone/>
                      </a:pPr>
                      <a:r>
                        <a:rPr lang="en"/>
                        <a:t>Unemployed</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0000"/>
                          </a:solidFill>
                        </a:rPr>
                        <a:t>2.354260</a:t>
                      </a:r>
                      <a:endParaRPr>
                        <a:solidFill>
                          <a:srgbClr val="FF0000"/>
                        </a:solidFill>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lnSpc>
                          <a:spcPct val="115000"/>
                        </a:lnSpc>
                        <a:spcBef>
                          <a:spcPts val="900"/>
                        </a:spcBef>
                        <a:spcAft>
                          <a:spcPts val="0"/>
                        </a:spcAft>
                        <a:buNone/>
                      </a:pPr>
                      <a:r>
                        <a:rPr lang="en">
                          <a:highlight>
                            <a:srgbClr val="FFFFFF"/>
                          </a:highlight>
                        </a:rPr>
                        <a:t>25.709417</a:t>
                      </a:r>
                      <a:endParaRPr>
                        <a:highlight>
                          <a:srgbClr val="FFFFFF"/>
                        </a:highlight>
                      </a:endParaRPr>
                    </a:p>
                  </a:txBody>
                  <a:tcPr marT="57150" marB="57150" marR="57150" marL="57150" anchor="ctr"/>
                </a:tc>
                <a:tc>
                  <a:txBody>
                    <a:bodyPr/>
                    <a:lstStyle/>
                    <a:p>
                      <a:pPr indent="0" lvl="0" marL="0" rtl="0" algn="l">
                        <a:spcBef>
                          <a:spcPts val="0"/>
                        </a:spcBef>
                        <a:spcAft>
                          <a:spcPts val="0"/>
                        </a:spcAft>
                        <a:buNone/>
                      </a:pPr>
                      <a:r>
                        <a:rPr lang="en">
                          <a:solidFill>
                            <a:srgbClr val="FF0000"/>
                          </a:solidFill>
                          <a:highlight>
                            <a:srgbClr val="FFFFFF"/>
                          </a:highlight>
                        </a:rPr>
                        <a:t>0.686996</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Non-citizen</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1.762646</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25.299611</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0.725032</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Citizen</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1.614590</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23.595062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0.847363</a:t>
                      </a:r>
                      <a:endParaRPr/>
                    </a:p>
                  </a:txBody>
                  <a:tcPr marT="91425" marB="91425" marR="91425" marL="91425"/>
                </a:tc>
              </a:tr>
            </a:tbl>
          </a:graphicData>
        </a:graphic>
      </p:graphicFrame>
      <p:sp>
        <p:nvSpPr>
          <p:cNvPr id="88" name="Google Shape;88;p17"/>
          <p:cNvSpPr txBox="1"/>
          <p:nvPr/>
        </p:nvSpPr>
        <p:spPr>
          <a:xfrm>
            <a:off x="75575" y="4060625"/>
            <a:ext cx="89958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Open Sans"/>
                <a:ea typeface="Open Sans"/>
                <a:cs typeface="Open Sans"/>
                <a:sym typeface="Open Sans"/>
              </a:rPr>
              <a:t>* Number of checks appear significantly higher for black and unemployed arrestees and lower for female arrestees.</a:t>
            </a:r>
            <a:endParaRPr sz="1300">
              <a:latin typeface="Open Sans"/>
              <a:ea typeface="Open Sans"/>
              <a:cs typeface="Open Sans"/>
              <a:sym typeface="Open Sans"/>
            </a:endParaRPr>
          </a:p>
          <a:p>
            <a:pPr indent="0" lvl="0" marL="0" rtl="0" algn="ctr">
              <a:spcBef>
                <a:spcPts val="0"/>
              </a:spcBef>
              <a:spcAft>
                <a:spcPts val="0"/>
              </a:spcAft>
              <a:buNone/>
            </a:pPr>
            <a:r>
              <a:t/>
            </a:r>
            <a:endParaRPr sz="8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 Proportion of those released appears significantly lower for black, non-citizen, and especially unemployed arrestees. </a:t>
            </a:r>
            <a:endParaRPr sz="1300">
              <a:latin typeface="Open Sans"/>
              <a:ea typeface="Open Sans"/>
              <a:cs typeface="Open Sans"/>
              <a:sym typeface="Open Sans"/>
            </a:endParaRPr>
          </a:p>
          <a:p>
            <a:pPr indent="0" lvl="0" marL="0" rtl="0" algn="ctr">
              <a:spcBef>
                <a:spcPts val="0"/>
              </a:spcBef>
              <a:spcAft>
                <a:spcPts val="0"/>
              </a:spcAft>
              <a:buNone/>
            </a:pPr>
            <a:r>
              <a:t/>
            </a:r>
            <a:endParaRPr sz="8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 Other groups appear similar for all categories</a:t>
            </a:r>
            <a:endParaRPr sz="13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 comparison:</a:t>
            </a:r>
            <a:endParaRPr/>
          </a:p>
        </p:txBody>
      </p:sp>
      <p:pic>
        <p:nvPicPr>
          <p:cNvPr id="94" name="Google Shape;94;p18"/>
          <p:cNvPicPr preferRelativeResize="0"/>
          <p:nvPr/>
        </p:nvPicPr>
        <p:blipFill>
          <a:blip r:embed="rId3">
            <a:alphaModFix/>
          </a:blip>
          <a:stretch>
            <a:fillRect/>
          </a:stretch>
        </p:blipFill>
        <p:spPr>
          <a:xfrm>
            <a:off x="311700" y="1299625"/>
            <a:ext cx="3998489" cy="3691476"/>
          </a:xfrm>
          <a:prstGeom prst="rect">
            <a:avLst/>
          </a:prstGeom>
          <a:noFill/>
          <a:ln>
            <a:noFill/>
          </a:ln>
        </p:spPr>
      </p:pic>
      <p:pic>
        <p:nvPicPr>
          <p:cNvPr id="95" name="Google Shape;95;p18"/>
          <p:cNvPicPr preferRelativeResize="0"/>
          <p:nvPr/>
        </p:nvPicPr>
        <p:blipFill>
          <a:blip r:embed="rId4">
            <a:alphaModFix/>
          </a:blip>
          <a:stretch>
            <a:fillRect/>
          </a:stretch>
        </p:blipFill>
        <p:spPr>
          <a:xfrm>
            <a:off x="4833814" y="1299625"/>
            <a:ext cx="3998489" cy="369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52400" y="650700"/>
            <a:ext cx="8839201" cy="38421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Within this set of arrestees, some groups </a:t>
            </a:r>
            <a:r>
              <a:rPr lang="en"/>
              <a:t>received</a:t>
            </a:r>
            <a:r>
              <a:rPr lang="en"/>
              <a:t> different treatment than others, both in the number of times they are in police systems and in whether or not they are released:</a:t>
            </a:r>
            <a:endParaRPr/>
          </a:p>
          <a:p>
            <a:pPr indent="-317500" lvl="1" marL="914400" rtl="0" algn="l">
              <a:spcBef>
                <a:spcPts val="0"/>
              </a:spcBef>
              <a:spcAft>
                <a:spcPts val="0"/>
              </a:spcAft>
              <a:buSzPts val="1400"/>
              <a:buChar char="-"/>
            </a:pPr>
            <a:r>
              <a:rPr lang="en"/>
              <a:t>Female arrestees are released at a higher proportion than male arrestees.</a:t>
            </a:r>
            <a:endParaRPr/>
          </a:p>
          <a:p>
            <a:pPr indent="-317500" lvl="1" marL="914400" rtl="0" algn="l">
              <a:spcBef>
                <a:spcPts val="0"/>
              </a:spcBef>
              <a:spcAft>
                <a:spcPts val="0"/>
              </a:spcAft>
              <a:buSzPts val="1400"/>
              <a:buChar char="-"/>
            </a:pPr>
            <a:r>
              <a:rPr lang="en"/>
              <a:t>Black arrestees and unemployed arrestees have higher numbers of checks and are released at lower rates than white and employees arrestees.</a:t>
            </a:r>
            <a:endParaRPr/>
          </a:p>
          <a:p>
            <a:pPr indent="-317500" lvl="1" marL="914400" rtl="0" algn="l">
              <a:spcBef>
                <a:spcPts val="0"/>
              </a:spcBef>
              <a:spcAft>
                <a:spcPts val="0"/>
              </a:spcAft>
              <a:buSzPts val="1400"/>
              <a:buChar char="-"/>
            </a:pPr>
            <a:r>
              <a:rPr lang="en"/>
              <a:t>Non-citizens are also released at lower rates than citizens.</a:t>
            </a:r>
            <a:endParaRPr/>
          </a:p>
          <a:p>
            <a:pPr indent="-342900" lvl="0" marL="457200" rtl="0" algn="l">
              <a:spcBef>
                <a:spcPts val="0"/>
              </a:spcBef>
              <a:spcAft>
                <a:spcPts val="0"/>
              </a:spcAft>
              <a:buSzPts val="1800"/>
              <a:buChar char="-"/>
            </a:pPr>
            <a:r>
              <a:rPr lang="en"/>
              <a:t>In Toronto, between </a:t>
            </a:r>
            <a:r>
              <a:rPr lang="en"/>
              <a:t>1997 and 2002, those who were female fared better when arrested for “small amounts of marijuana” than those who were male, black, unemployed, and/or non-citizens.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t>* </a:t>
            </a:r>
            <a:r>
              <a:rPr lang="en" sz="1400"/>
              <a:t>Note that we cannot make broader conclusions based on this single dataset.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