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hlv1nAJ5rbYnAKlaqA/+fH8ZcU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stock pictures of: parental control function; functions limiting usage time; bad posture in screen usage; built-in cameras </a:t>
            </a:r>
            <a:endParaRPr/>
          </a:p>
        </p:txBody>
      </p:sp>
      <p:sp>
        <p:nvSpPr>
          <p:cNvPr id="167" name="Google Shape;16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Quote: average age of electronic device users; use statistics to illustrate the correlation between myopia in young patients (e.g. average age of first-time patients/ average extent of visual impairment) and increasing usage of smartphone among youngsters</a:t>
            </a:r>
            <a:br>
              <a:rPr lang="en-US"/>
            </a:br>
            <a:r>
              <a:rPr lang="en-US"/>
              <a:t>Electronic device usage among US kids during the pandemic: </a:t>
            </a:r>
            <a:br>
              <a:rPr lang="en-US"/>
            </a:br>
            <a:r>
              <a:rPr lang="en-US"/>
              <a:t>https://www.insiderintelligence.com/content/electronic-device-usage-nearly-doubled-among-us-kids-during-pandemic</a:t>
            </a:r>
            <a:endParaRPr/>
          </a:p>
        </p:txBody>
      </p:sp>
      <p:sp>
        <p:nvSpPr>
          <p:cNvPr id="174" name="Google Shape;17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focus works: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https://www.bhphotovideo.com/explora/photography/tips-and-solutions/how-focus-works#:~:text=A%20computer%20inside%20the%20camera,the%20image%20is%20in%20focus.</a:t>
            </a:r>
            <a:endParaRPr/>
          </a:p>
        </p:txBody>
      </p:sp>
      <p:sp>
        <p:nvSpPr>
          <p:cNvPr id="181" name="Google Shape;18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1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" name="Google Shape;30;p1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Google Shape;31;p1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1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1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1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Google Shape;36;p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1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13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2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2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2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17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17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21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1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1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1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1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cctjustin/eegf-project2022-05-1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Eyesight Protector</a:t>
            </a:r>
            <a:br>
              <a:rPr lang="en-US"/>
            </a:b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Team Members (P3)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05 CHAN Chun Ting, 18 LAI Ching Fung</a:t>
            </a:r>
            <a:endParaRPr/>
          </a:p>
        </p:txBody>
      </p:sp>
      <p:sp>
        <p:nvSpPr>
          <p:cNvPr id="149" name="Google Shape;149;p1"/>
          <p:cNvSpPr txBox="1"/>
          <p:nvPr/>
        </p:nvSpPr>
        <p:spPr>
          <a:xfrm>
            <a:off x="721360" y="281636"/>
            <a:ext cx="87071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CityU-EE Gifted Education Fund Programme: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AIoT Coding, Engineering and Entrepreneurial Skills Education for Gifted Students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0" name="Google Shape;15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95591" y="179977"/>
            <a:ext cx="2385900" cy="6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223" name="Google Shape;223;p1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Compile the software into a smartphone application and/or an .exe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Publish on GitHub/ Smartphone APP platforms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Thanks!</a:t>
            </a:r>
            <a:endParaRPr/>
          </a:p>
        </p:txBody>
      </p:sp>
      <p:sp>
        <p:nvSpPr>
          <p:cNvPr id="229" name="Google Shape;229;p1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Contact details: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GitHub: 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3"/>
              </a:rPr>
              <a:t>https://github.com/cctjustin/eegf-project2022-05-18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56" name="Google Shape;156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Eyesight Protector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measures the distance between users’ eyes and the screen and alert the users when they are too close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Background &amp; Motivation</a:t>
            </a:r>
            <a:endParaRPr/>
          </a:p>
        </p:txBody>
      </p:sp>
      <p:sp>
        <p:nvSpPr>
          <p:cNvPr id="162" name="Google Shape;162;p3"/>
          <p:cNvSpPr txBox="1"/>
          <p:nvPr>
            <p:ph idx="1" type="body"/>
          </p:nvPr>
        </p:nvSpPr>
        <p:spPr>
          <a:xfrm>
            <a:off x="344214" y="1857156"/>
            <a:ext cx="514078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Short-sightedness is rife in Hong Kong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45% of 9-year-old students have short-sightedness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63" name="Google Shape;1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4333" y="1660208"/>
            <a:ext cx="6073006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Existing Solutions</a:t>
            </a:r>
            <a:endParaRPr/>
          </a:p>
        </p:txBody>
      </p:sp>
      <p:sp>
        <p:nvSpPr>
          <p:cNvPr id="170" name="Google Shape;170;p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Existing solutions generally focus on limiting usage time through parental control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Yet, these usage time monitors are unable to promote healthy habits during usage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For example, they do not encourage maintaining good posture and sufficient distance from screen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Thus, current solutions heavily rely on users’ personal awareness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Most smart devices such as smartphones, tablets and personal computers have built-in cameras, if not distance detectors in the autofocus module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Nevertheless, existing solutions rarely take advantage of the wide array of available built-in equipment to address the problem of short distance from screen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Background &amp; Motivation</a:t>
            </a:r>
            <a:endParaRPr/>
          </a:p>
        </p:txBody>
      </p:sp>
      <p:sp>
        <p:nvSpPr>
          <p:cNvPr id="177" name="Google Shape;177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Children, whose eyes are developing, are especially prone to shortsightedness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With the increasing availability and necessity of electronic devices with a display, children have easy access to these devices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However, children may lack awareness for maintaining an appropriate distance from the screen.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combined effects of the increased usage and low awareness have led to myopia being ubiquitous among children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Our Solution</a:t>
            </a:r>
            <a:endParaRPr/>
          </a:p>
        </p:txBody>
      </p:sp>
      <p:sp>
        <p:nvSpPr>
          <p:cNvPr id="184" name="Google Shape;184;p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Eyesight Protector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Encourage maintaining appropriate distance from screen and proper posture by measuring the users’ distance from screen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Makes full use of built-in webcams of laptops or computers/ front-facing cameras of phones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Working Principles</a:t>
            </a:r>
            <a:br>
              <a:rPr lang="en-US"/>
            </a:br>
            <a:endParaRPr/>
          </a:p>
        </p:txBody>
      </p:sp>
      <p:sp>
        <p:nvSpPr>
          <p:cNvPr id="190" name="Google Shape;190;p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AI is used to identify the trunk and facial features of the user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orientation of the users’ faces is thus determined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By calibrating with unmoved objects beforehand, estimate the viewing distance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One camera suffices for basic use, but with two cameras, and accurate and precise result can be obtained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Technologies used and feasibility assessment</a:t>
            </a:r>
            <a:endParaRPr/>
          </a:p>
        </p:txBody>
      </p:sp>
      <p:sp>
        <p:nvSpPr>
          <p:cNvPr id="196" name="Google Shape;196;p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AI: object detection, facial recognition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Camera geometry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Pre-trained ai models are widely available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equipment required (camera) is readily available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Processing power requirement is low, so the computations can be performed locally on most devices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Timeline</a:t>
            </a:r>
            <a:endParaRPr/>
          </a:p>
        </p:txBody>
      </p:sp>
      <p:sp>
        <p:nvSpPr>
          <p:cNvPr id="202" name="Google Shape;202;p9"/>
          <p:cNvSpPr txBox="1"/>
          <p:nvPr>
            <p:ph idx="1" type="body"/>
          </p:nvPr>
        </p:nvSpPr>
        <p:spPr>
          <a:xfrm>
            <a:off x="677334" y="1364912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Phase 1: Research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Char char="-"/>
            </a:pPr>
            <a:r>
              <a:rPr lang="en-US"/>
              <a:t>Look up camera geometry, pre-trained AI models on facial recognition, inner workings of cameras and lenses, python modules for image processing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Phase 2: Production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Char char="-"/>
            </a:pPr>
            <a:r>
              <a:rPr lang="en-US"/>
              <a:t>Make a prototype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Char char="-"/>
            </a:pPr>
            <a:r>
              <a:rPr lang="en-US"/>
              <a:t>Get feedback from mentors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Phase 3: Introduce the Project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- [b] Project Poster, [c] YouTube video and [d] Source Code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Phase 4: Finalizing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- Make [e] Final Pitching Deck and [f] Learning Summary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</a:pPr>
            <a:r>
              <a:t/>
            </a:r>
            <a:endParaRPr/>
          </a:p>
        </p:txBody>
      </p:sp>
      <p:cxnSp>
        <p:nvCxnSpPr>
          <p:cNvPr id="203" name="Google Shape;203;p9"/>
          <p:cNvCxnSpPr/>
          <p:nvPr/>
        </p:nvCxnSpPr>
        <p:spPr>
          <a:xfrm>
            <a:off x="880110" y="5528441"/>
            <a:ext cx="8027815" cy="0"/>
          </a:xfrm>
          <a:prstGeom prst="straightConnector1">
            <a:avLst/>
          </a:prstGeom>
          <a:noFill/>
          <a:ln cap="rnd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" name="Google Shape;204;p9"/>
          <p:cNvSpPr/>
          <p:nvPr/>
        </p:nvSpPr>
        <p:spPr>
          <a:xfrm>
            <a:off x="756909" y="5423888"/>
            <a:ext cx="178676" cy="209168"/>
          </a:xfrm>
          <a:prstGeom prst="flowChartConnector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9"/>
          <p:cNvSpPr/>
          <p:nvPr/>
        </p:nvSpPr>
        <p:spPr>
          <a:xfrm>
            <a:off x="2543234" y="5423888"/>
            <a:ext cx="168166" cy="209137"/>
          </a:xfrm>
          <a:prstGeom prst="flowChartConnector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6" name="Google Shape;206;p9"/>
          <p:cNvSpPr/>
          <p:nvPr/>
        </p:nvSpPr>
        <p:spPr>
          <a:xfrm>
            <a:off x="4661175" y="5459227"/>
            <a:ext cx="168166" cy="209137"/>
          </a:xfrm>
          <a:prstGeom prst="flowChartConnector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6628714" y="5411083"/>
            <a:ext cx="168166" cy="209137"/>
          </a:xfrm>
          <a:prstGeom prst="flowChartConnector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p9"/>
          <p:cNvSpPr/>
          <p:nvPr/>
        </p:nvSpPr>
        <p:spPr>
          <a:xfrm>
            <a:off x="8819344" y="5388518"/>
            <a:ext cx="168166" cy="209137"/>
          </a:xfrm>
          <a:prstGeom prst="flowChartConnector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9"/>
          <p:cNvSpPr txBox="1"/>
          <p:nvPr/>
        </p:nvSpPr>
        <p:spPr>
          <a:xfrm>
            <a:off x="8294409" y="5626532"/>
            <a:ext cx="12180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13/2(Mon)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Google Shape;210;p9"/>
          <p:cNvSpPr txBox="1"/>
          <p:nvPr/>
        </p:nvSpPr>
        <p:spPr>
          <a:xfrm>
            <a:off x="6145975" y="5616372"/>
            <a:ext cx="11336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6/2(Mon)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1" name="Google Shape;211;p9"/>
          <p:cNvSpPr txBox="1"/>
          <p:nvPr/>
        </p:nvSpPr>
        <p:spPr>
          <a:xfrm>
            <a:off x="7327660" y="5147955"/>
            <a:ext cx="9609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Phase 4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2" name="Google Shape;212;p9"/>
          <p:cNvSpPr txBox="1"/>
          <p:nvPr/>
        </p:nvSpPr>
        <p:spPr>
          <a:xfrm>
            <a:off x="4943389" y="5152631"/>
            <a:ext cx="9609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Phase 3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" name="Google Shape;213;p9"/>
          <p:cNvSpPr txBox="1"/>
          <p:nvPr/>
        </p:nvSpPr>
        <p:spPr>
          <a:xfrm>
            <a:off x="1976510" y="5620220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23/1 (Mon)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Google Shape;214;p9"/>
          <p:cNvSpPr txBox="1"/>
          <p:nvPr/>
        </p:nvSpPr>
        <p:spPr>
          <a:xfrm>
            <a:off x="4083057" y="5634735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30/1 (Mon)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Google Shape;215;p9"/>
          <p:cNvSpPr txBox="1"/>
          <p:nvPr/>
        </p:nvSpPr>
        <p:spPr>
          <a:xfrm>
            <a:off x="112802" y="5632995"/>
            <a:ext cx="6896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Start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" name="Google Shape;216;p9"/>
          <p:cNvSpPr txBox="1"/>
          <p:nvPr/>
        </p:nvSpPr>
        <p:spPr>
          <a:xfrm>
            <a:off x="1258957" y="5180396"/>
            <a:ext cx="9609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Phase 1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7" name="Google Shape;217;p9"/>
          <p:cNvSpPr txBox="1"/>
          <p:nvPr/>
        </p:nvSpPr>
        <p:spPr>
          <a:xfrm>
            <a:off x="3099672" y="5123754"/>
            <a:ext cx="9609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Phase 2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2023-01-13T16:12:58Z</dcterms:created>
  <dc:creator>Sunny</dc:creator>
</cp:coreProperties>
</file>