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0E01-274B-4375-A1A2-4BDE96060FB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4ED2-CC95-42C5-9102-D920992ACB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6943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B8BDDD1-1C4B-44EE-A708-B7D26CEC95C7}" type="slidenum">
              <a:rPr lang="en-US" altLang="zh-TW" sz="1200" b="0" smtClean="0">
                <a:latin typeface="Calibri" panose="020F0502020204030204" pitchFamily="34" charset="0"/>
              </a:rPr>
              <a:pPr/>
              <a:t>8</a:t>
            </a:fld>
            <a:endParaRPr lang="en-US" altLang="zh-TW" sz="1200" b="0" smtClean="0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84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17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72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21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8960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463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421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5976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90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8882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31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69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BC82-34BE-4D3F-BC19-1283B5F0FB63}" type="datetimeFigureOut">
              <a:rPr lang="zh-HK" altLang="en-US" smtClean="0"/>
              <a:t>15/5/2017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7927-4D8C-4F20-9921-60389B09CC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80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Supplementary slides for chapter 12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05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anaphase_grow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 descr="interphase_grow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191000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 descr="metaphase_grow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 descr="mitosis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 descr="mitosis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 descr="mitosis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8" descr="mitosis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 descr="mitosis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81600"/>
            <a:ext cx="190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 descr="prophase_growt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 descr="telophase_growt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44958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44958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419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8686800" y="3352801"/>
            <a:ext cx="1828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 b="0"/>
              <a:t>Resting stage </a:t>
            </a:r>
            <a:r>
              <a:rPr lang="en-US" altLang="zh-TW" sz="1600" b="0"/>
              <a:t>(carry out function normally)</a:t>
            </a:r>
            <a:endParaRPr lang="en-US" altLang="zh-TW" sz="2000" b="0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9144000" y="4876800"/>
            <a:ext cx="9144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9556750" y="5334000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b="0"/>
              <a:t>chromatin</a:t>
            </a:r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44196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4419600" y="228600"/>
            <a:ext cx="914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5334000" y="0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b="0"/>
              <a:t>Chromosome appear, each chromosome consists of 2 identical chromatids, nuclear membrane disappears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5105400" y="16764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 b="0"/>
              <a:t>Chromosomes line up at the middle of the cell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105400" y="3048000"/>
            <a:ext cx="3124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 b="0"/>
              <a:t>Chromatids separate and move to the opposite poles of the cell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5105400" y="4267200"/>
            <a:ext cx="3048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 b="0"/>
              <a:t>Cytoplasm in the middle part pinches inwards, forming 2 daughter cells</a:t>
            </a:r>
          </a:p>
        </p:txBody>
      </p:sp>
      <p:pic>
        <p:nvPicPr>
          <p:cNvPr id="65560" name="Picture 24" descr="prophase_growt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638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1" name="Picture 25" descr="prophase_growt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38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165726" y="5600700"/>
            <a:ext cx="268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b="0"/>
              <a:t>Chromosome gradually disappear, nuclear membrane is formed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7620000" y="5410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8061326" y="582930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b="0"/>
              <a:t>growth</a:t>
            </a:r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 flipH="1" flipV="1">
            <a:off x="8153400" y="609600"/>
            <a:ext cx="1143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9144001" y="1"/>
            <a:ext cx="1387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0">
                <a:solidFill>
                  <a:schemeClr val="accent2"/>
                </a:solidFill>
              </a:rPr>
              <a:t>Mitotic cell division</a:t>
            </a:r>
          </a:p>
        </p:txBody>
      </p:sp>
    </p:spTree>
    <p:extLst>
      <p:ext uri="{BB962C8B-B14F-4D97-AF65-F5344CB8AC3E}">
        <p14:creationId xmlns:p14="http://schemas.microsoft.com/office/powerpoint/2010/main" val="12600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1813" y="246063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4000" b="1">
                <a:solidFill>
                  <a:srgbClr val="800080"/>
                </a:solidFill>
              </a:rPr>
              <a:t>Aging and telomeres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HK" smtClean="0"/>
          </a:p>
        </p:txBody>
      </p:sp>
      <p:pic>
        <p:nvPicPr>
          <p:cNvPr id="81924" name="Picture 5" descr="The red ends show regions of telomeres in a chromosome (structure in the cell nucleus containing DNA, histone &amp; nonhistone protein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0864"/>
            <a:ext cx="3200400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2270126" y="4662488"/>
            <a:ext cx="39709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/>
              <a:t>The red ends show regions </a:t>
            </a:r>
          </a:p>
          <a:p>
            <a:r>
              <a:rPr lang="en-US" altLang="zh-TW" sz="2000"/>
              <a:t>of telomeres in a chromosome.</a:t>
            </a: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5943600" y="1052513"/>
            <a:ext cx="47244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>
                <a:solidFill>
                  <a:srgbClr val="CC0000"/>
                </a:solidFill>
              </a:rPr>
              <a:t>Telomeres</a:t>
            </a:r>
            <a:r>
              <a:rPr lang="en-US" altLang="zh-TW" sz="2400"/>
              <a:t> are small strand of </a:t>
            </a:r>
          </a:p>
          <a:p>
            <a:r>
              <a:rPr lang="en-US" altLang="zh-TW" sz="2400"/>
              <a:t>DNA found at the end of each </a:t>
            </a:r>
          </a:p>
          <a:p>
            <a:r>
              <a:rPr lang="en-US" altLang="zh-TW" sz="2400"/>
              <a:t>chromosome that protect and </a:t>
            </a:r>
          </a:p>
          <a:p>
            <a:r>
              <a:rPr lang="en-US" altLang="zh-TW" sz="2400"/>
              <a:t>prevent harm to the DNA </a:t>
            </a:r>
          </a:p>
          <a:p>
            <a:r>
              <a:rPr lang="en-US" altLang="zh-TW" sz="2400"/>
              <a:t>contained within. Every time cells divide </a:t>
            </a:r>
            <a:r>
              <a:rPr lang="en-US" altLang="zh-TW" sz="2400">
                <a:solidFill>
                  <a:srgbClr val="CC0000"/>
                </a:solidFill>
              </a:rPr>
              <a:t>a small portion of the telomere is lost</a:t>
            </a:r>
            <a:r>
              <a:rPr lang="en-US" altLang="zh-TW" sz="2400"/>
              <a:t>. After a certain numbers of division the telomere becomes so short that it prevents the DNA information of the chromosome to replicate and cells begin to degrade and eventually die.</a:t>
            </a:r>
          </a:p>
        </p:txBody>
      </p:sp>
      <p:pic>
        <p:nvPicPr>
          <p:cNvPr id="81927" name="Picture 4" descr="telomeres and aging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95250"/>
            <a:ext cx="17256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8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telomeres and aging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549275"/>
            <a:ext cx="848042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0"/>
            <a:ext cx="6254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3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714375"/>
            <a:ext cx="90106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099" name="文字方塊 4"/>
          <p:cNvSpPr txBox="1">
            <a:spLocks noChangeArrowheads="1"/>
          </p:cNvSpPr>
          <p:nvPr/>
        </p:nvSpPr>
        <p:spPr bwMode="auto">
          <a:xfrm>
            <a:off x="1631950" y="1"/>
            <a:ext cx="34195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GB" altLang="zh-TW" sz="3200">
                <a:solidFill>
                  <a:srgbClr val="7030A0"/>
                </a:solidFill>
              </a:rPr>
              <a:t>Some examples:</a:t>
            </a:r>
            <a:endParaRPr lang="zh-TW" altLang="en-US" sz="32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omologous chromosome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76251"/>
            <a:ext cx="813593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4508501"/>
            <a:ext cx="87725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8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omologous chromosome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0"/>
            <a:ext cx="75723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2063750" y="4652964"/>
            <a:ext cx="442118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HK"/>
              <a:t>Same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/>
              <a:t>Same banding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/>
              <a:t>Same set of genes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465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omologous chromosome socks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-6350"/>
            <a:ext cx="4948238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7359650" y="1198564"/>
            <a:ext cx="1360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HK"/>
              <a:t>diploid</a:t>
            </a:r>
            <a:endParaRPr lang="zh-HK" altLang="en-US"/>
          </a:p>
        </p:txBody>
      </p:sp>
      <p:pic>
        <p:nvPicPr>
          <p:cNvPr id="35844" name="Picture 4" descr="homologous chromosome socks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2781300"/>
            <a:ext cx="5256212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2"/>
          <p:cNvSpPr txBox="1">
            <a:spLocks noChangeArrowheads="1"/>
          </p:cNvSpPr>
          <p:nvPr/>
        </p:nvSpPr>
        <p:spPr bwMode="auto">
          <a:xfrm>
            <a:off x="2424114" y="4652964"/>
            <a:ext cx="1462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HK"/>
              <a:t>haploid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359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 bwMode="auto">
          <a:xfrm>
            <a:off x="0" y="149973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zh-TW" dirty="0" smtClean="0"/>
              <a:t>The Mitotic Cell Cycle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4133" y="1232091"/>
            <a:ext cx="3709986" cy="468461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cell cycle can be regarded as </a:t>
            </a:r>
            <a:r>
              <a:rPr lang="en-US" altLang="zh-TW" dirty="0" smtClean="0">
                <a:solidFill>
                  <a:srgbClr val="0033CC"/>
                </a:solidFill>
              </a:rPr>
              <a:t>alternating</a:t>
            </a:r>
            <a:r>
              <a:rPr lang="en-US" altLang="zh-TW" dirty="0" smtClean="0"/>
              <a:t> the </a:t>
            </a:r>
            <a:r>
              <a:rPr lang="en-US" altLang="zh-TW" dirty="0" smtClean="0">
                <a:solidFill>
                  <a:srgbClr val="FF0066"/>
                </a:solidFill>
              </a:rPr>
              <a:t>mitotic phase</a:t>
            </a:r>
            <a:r>
              <a:rPr lang="en-US" altLang="zh-TW" dirty="0" smtClean="0"/>
              <a:t> with the </a:t>
            </a:r>
            <a:r>
              <a:rPr lang="en-US" altLang="zh-TW" dirty="0" err="1" smtClean="0">
                <a:solidFill>
                  <a:srgbClr val="FF0066"/>
                </a:solidFill>
              </a:rPr>
              <a:t>interphase</a:t>
            </a:r>
            <a:r>
              <a:rPr lang="en-US" altLang="zh-TW" dirty="0" smtClean="0"/>
              <a:t> (90% of time of a cell cycle)</a:t>
            </a:r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Most of the time, the cell performs the task for which it has been pre-programmed during differentiation</a:t>
            </a:r>
            <a:endParaRPr lang="zh-TW" altLang="en-US" dirty="0"/>
          </a:p>
        </p:txBody>
      </p:sp>
      <p:pic>
        <p:nvPicPr>
          <p:cNvPr id="43012" name="Picture 2" descr="http://ursuspace.wikispaces.com/file/view/cell_cycle.jpg/137483277/cell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19" y="812753"/>
            <a:ext cx="6287839" cy="551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71" y="1272304"/>
            <a:ext cx="3143920" cy="556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304" y="2739280"/>
            <a:ext cx="3143920" cy="671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52" y="5334780"/>
            <a:ext cx="3143920" cy="6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1" y="0"/>
            <a:ext cx="88376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tabLst>
                <a:tab pos="1028700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The cell cycle</a:t>
            </a:r>
            <a:endParaRPr lang="en-US" altLang="en-US" smtClean="0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 flipH="1">
            <a:off x="1600200" y="304800"/>
            <a:ext cx="89154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4" y="381001"/>
            <a:ext cx="8840787" cy="641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048000" y="2590801"/>
            <a:ext cx="3307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/>
              <a:t>(Growth, functioning)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10200" y="4191001"/>
            <a:ext cx="3307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/>
              <a:t>(Growth, functioning)</a:t>
            </a:r>
          </a:p>
        </p:txBody>
      </p:sp>
    </p:spTree>
    <p:extLst>
      <p:ext uri="{BB962C8B-B14F-4D97-AF65-F5344CB8AC3E}">
        <p14:creationId xmlns:p14="http://schemas.microsoft.com/office/powerpoint/2010/main" val="3923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1839913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Cell cycle: 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Interphase &gt;Nuclear division &gt;Cytoplasmic division 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						</a:t>
            </a:r>
          </a:p>
        </p:txBody>
      </p:sp>
      <p:pic>
        <p:nvPicPr>
          <p:cNvPr id="450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839914"/>
            <a:ext cx="7937500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4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 descr="external image cleavage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文字方塊 2"/>
          <p:cNvSpPr txBox="1">
            <a:spLocks noChangeArrowheads="1"/>
          </p:cNvSpPr>
          <p:nvPr/>
        </p:nvSpPr>
        <p:spPr bwMode="auto">
          <a:xfrm>
            <a:off x="3524251" y="285750"/>
            <a:ext cx="784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cell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5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7" b="46002"/>
          <a:stretch>
            <a:fillRect/>
          </a:stretch>
        </p:blipFill>
        <p:spPr bwMode="auto">
          <a:xfrm>
            <a:off x="1524000" y="0"/>
            <a:ext cx="9144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7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239</Words>
  <Application>Microsoft Office PowerPoint</Application>
  <PresentationFormat>Widescreen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Theme</vt:lpstr>
      <vt:lpstr>Supplementary slides for chapter 12</vt:lpstr>
      <vt:lpstr>PowerPoint Presentation</vt:lpstr>
      <vt:lpstr>PowerPoint Presentation</vt:lpstr>
      <vt:lpstr>PowerPoint Presentation</vt:lpstr>
      <vt:lpstr>The Mitotic Cell Cycle</vt:lpstr>
      <vt:lpstr>  The cell cycle</vt:lpstr>
      <vt:lpstr>PowerPoint Presentation</vt:lpstr>
      <vt:lpstr>PowerPoint Presentation</vt:lpstr>
      <vt:lpstr>PowerPoint Presentation</vt:lpstr>
      <vt:lpstr>PowerPoint Presentation</vt:lpstr>
      <vt:lpstr>Aging and telomeres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Supplementary slides for chapter 12</dc:title>
  <dc:creator>WONG PUI LAN</dc:creator>
  <cp:lastModifiedBy>WONG PUI LAN</cp:lastModifiedBy>
  <cp:revision>2</cp:revision>
  <dcterms:created xsi:type="dcterms:W3CDTF">2017-05-15T08:11:49Z</dcterms:created>
  <dcterms:modified xsi:type="dcterms:W3CDTF">2017-05-15T08:41:48Z</dcterms:modified>
</cp:coreProperties>
</file>