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6AE91-79FD-4BBA-A166-C582D48CD75F}" type="datetimeFigureOut">
              <a:rPr lang="zh-HK" altLang="en-US" smtClean="0"/>
              <a:t>20/3/2017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A4127-3852-4B93-9361-E1C4FCEACBD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35938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868746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54928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 smtClean="0"/>
              <a:t>Click to edit Master subtitle style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415E-9EC6-44AD-B63E-A22C1A038723}" type="datetimeFigureOut">
              <a:rPr lang="zh-HK" altLang="en-US" smtClean="0"/>
              <a:t>20/3/2017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CACF-CB59-44DD-B4E3-E5542DA092A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8058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415E-9EC6-44AD-B63E-A22C1A038723}" type="datetimeFigureOut">
              <a:rPr lang="zh-HK" altLang="en-US" smtClean="0"/>
              <a:t>20/3/2017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CACF-CB59-44DD-B4E3-E5542DA092A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234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415E-9EC6-44AD-B63E-A22C1A038723}" type="datetimeFigureOut">
              <a:rPr lang="zh-HK" altLang="en-US" smtClean="0"/>
              <a:t>20/3/2017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CACF-CB59-44DD-B4E3-E5542DA092A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46335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365125"/>
            <a:ext cx="10972800" cy="5761038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0684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415E-9EC6-44AD-B63E-A22C1A038723}" type="datetimeFigureOut">
              <a:rPr lang="zh-HK" altLang="en-US" smtClean="0"/>
              <a:t>20/3/2017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CACF-CB59-44DD-B4E3-E5542DA092A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7795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415E-9EC6-44AD-B63E-A22C1A038723}" type="datetimeFigureOut">
              <a:rPr lang="zh-HK" altLang="en-US" smtClean="0"/>
              <a:t>20/3/2017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CACF-CB59-44DD-B4E3-E5542DA092A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3098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415E-9EC6-44AD-B63E-A22C1A038723}" type="datetimeFigureOut">
              <a:rPr lang="zh-HK" altLang="en-US" smtClean="0"/>
              <a:t>20/3/2017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CACF-CB59-44DD-B4E3-E5542DA092A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4061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415E-9EC6-44AD-B63E-A22C1A038723}" type="datetimeFigureOut">
              <a:rPr lang="zh-HK" altLang="en-US" smtClean="0"/>
              <a:t>20/3/2017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CACF-CB59-44DD-B4E3-E5542DA092A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2499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415E-9EC6-44AD-B63E-A22C1A038723}" type="datetimeFigureOut">
              <a:rPr lang="zh-HK" altLang="en-US" smtClean="0"/>
              <a:t>20/3/2017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CACF-CB59-44DD-B4E3-E5542DA092A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1554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415E-9EC6-44AD-B63E-A22C1A038723}" type="datetimeFigureOut">
              <a:rPr lang="zh-HK" altLang="en-US" smtClean="0"/>
              <a:t>20/3/2017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CACF-CB59-44DD-B4E3-E5542DA092A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6921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415E-9EC6-44AD-B63E-A22C1A038723}" type="datetimeFigureOut">
              <a:rPr lang="zh-HK" altLang="en-US" smtClean="0"/>
              <a:t>20/3/2017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CACF-CB59-44DD-B4E3-E5542DA092A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3620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415E-9EC6-44AD-B63E-A22C1A038723}" type="datetimeFigureOut">
              <a:rPr lang="zh-HK" altLang="en-US" smtClean="0"/>
              <a:t>20/3/2017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CACF-CB59-44DD-B4E3-E5542DA092A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9638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3415E-9EC6-44AD-B63E-A22C1A038723}" type="datetimeFigureOut">
              <a:rPr lang="zh-HK" altLang="en-US" smtClean="0"/>
              <a:t>20/3/2017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CACF-CB59-44DD-B4E3-E5542DA092A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0712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chi/ppt_ch11_c.ppt#-1,1,15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chi/ppt_ch11_c.ppt#-1,1,164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../chi/ppt_ch11_c.ppt#-1,1,165" TargetMode="Externa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../chi/ppt_ch11_c.ppt#-1,1,167" TargetMode="Externa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chi/ppt_ch11_c.ppt#-1,1,168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../chi/ppt_ch11_c.ppt#-1,1,156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../chi/ppt_ch11_c.ppt#-1,1,157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hyperlink" Target="../chi/ppt_ch11_c.ppt#-1,1,15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hyperlink" Target="../chi/ppt_ch11_c.ppt#-1,1,15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../chi/ppt_ch11_c.ppt#-1,1,160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../chi/ppt_ch11_c.ppt#-1,1,161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chi/ppt_ch11_c.ppt#-1,1,162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hyperlink" Target="../chi/ppt_ch11_c.ppt#-1,1,16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ood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62" y="0"/>
            <a:ext cx="1029343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209800" y="618566"/>
            <a:ext cx="7772400" cy="337717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altLang="zh-TW" sz="8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Support in plants</a:t>
            </a:r>
          </a:p>
        </p:txBody>
      </p:sp>
      <p:sp>
        <p:nvSpPr>
          <p:cNvPr id="76803" name="Rectangle 5">
            <a:hlinkClick r:id="rId3" action="ppaction://hlinkpres?slideindex=1&amp;slidetitle=155"/>
          </p:cNvPr>
          <p:cNvSpPr>
            <a:spLocks noChangeArrowheads="1"/>
          </p:cNvSpPr>
          <p:nvPr/>
        </p:nvSpPr>
        <p:spPr bwMode="auto">
          <a:xfrm>
            <a:off x="8975726" y="1"/>
            <a:ext cx="1692275" cy="36671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2425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919288" y="2181225"/>
            <a:ext cx="3719512" cy="3695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marL="514350" indent="-514350" eaLnBrk="0" hangingPunct="0"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  <a:lvl2pPr marL="914400" indent="-514350" eaLnBrk="0" hangingPunct="0"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9pPr>
          </a:lstStyle>
          <a:p>
            <a:pPr marL="972000" eaLnBrk="1" hangingPunct="1">
              <a:spcBef>
                <a:spcPts val="1500"/>
              </a:spcBef>
              <a:buClr>
                <a:srgbClr val="00B050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lang="en-US" altLang="zh-TW" sz="2800" kern="0" dirty="0"/>
          </a:p>
        </p:txBody>
      </p:sp>
      <p:sp>
        <p:nvSpPr>
          <p:cNvPr id="6" name="圓角矩形 5"/>
          <p:cNvSpPr/>
          <p:nvPr/>
        </p:nvSpPr>
        <p:spPr bwMode="auto">
          <a:xfrm>
            <a:off x="1343026" y="684214"/>
            <a:ext cx="4829175" cy="420687"/>
          </a:xfrm>
          <a:prstGeom prst="roundRect">
            <a:avLst>
              <a:gd name="adj" fmla="val 50000"/>
            </a:avLst>
          </a:prstGeom>
          <a:solidFill>
            <a:srgbClr val="99CC00"/>
          </a:solidFill>
          <a:ln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86020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4" y="538164"/>
            <a:ext cx="719137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15"/>
          <p:cNvSpPr txBox="1">
            <a:spLocks noChangeArrowheads="1"/>
          </p:cNvSpPr>
          <p:nvPr/>
        </p:nvSpPr>
        <p:spPr bwMode="auto">
          <a:xfrm>
            <a:off x="2606676" y="663576"/>
            <a:ext cx="3806825" cy="46196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GB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Extras— Do you know?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82776" y="1438276"/>
            <a:ext cx="8175625" cy="405239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442913" indent="-442913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9080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316038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724025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132013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89213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3046413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503613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960813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1000"/>
              </a:spcAft>
              <a:defRPr/>
            </a:pPr>
            <a:r>
              <a:rPr kumimoji="0" lang="en-US" altLang="zh-TW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Annual rings</a:t>
            </a:r>
            <a:endParaRPr kumimoji="0" lang="en-US" altLang="zh-TW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1000"/>
              </a:spcBef>
              <a:spcAft>
                <a:spcPts val="1000"/>
              </a:spcAft>
              <a:buClr>
                <a:srgbClr val="558ED5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The xylem formed in the spring has a relatively large lumen and thin walls</a:t>
            </a:r>
            <a:r>
              <a:rPr lang="en-US" altLang="zh-TW" sz="2800" dirty="0"/>
              <a:t>. 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They form the springwood which appears lighter in 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colour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spcBef>
                <a:spcPts val="1000"/>
              </a:spcBef>
              <a:spcAft>
                <a:spcPts val="1000"/>
              </a:spcAft>
              <a:buClr>
                <a:srgbClr val="558ED5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zh-TW" sz="2800" dirty="0">
                <a:latin typeface="Arial" panose="020B0604020202020204" pitchFamily="34" charset="0"/>
              </a:rPr>
              <a:t>The xylem formed in the summer and autumn has a smaller lumen and thicker walls. They form the summerwood which appears darker than the springwood.</a:t>
            </a:r>
            <a:endParaRPr kumimoji="0" lang="en-US" altLang="zh-TW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023" name="Rectangle 9">
            <a:hlinkClick r:id="rId3" action="ppaction://hlinkpres?slideindex=1&amp;slidetitle=164"/>
          </p:cNvPr>
          <p:cNvSpPr>
            <a:spLocks noChangeArrowheads="1"/>
          </p:cNvSpPr>
          <p:nvPr/>
        </p:nvSpPr>
        <p:spPr bwMode="auto">
          <a:xfrm>
            <a:off x="8975726" y="1"/>
            <a:ext cx="1692275" cy="36671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4380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919288" y="2181225"/>
            <a:ext cx="3719512" cy="3695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marL="514350" indent="-514350" eaLnBrk="0" hangingPunct="0"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  <a:lvl2pPr marL="914400" indent="-514350" eaLnBrk="0" hangingPunct="0"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9pPr>
          </a:lstStyle>
          <a:p>
            <a:pPr marL="972000" eaLnBrk="1" hangingPunct="1">
              <a:spcBef>
                <a:spcPts val="1500"/>
              </a:spcBef>
              <a:buClr>
                <a:srgbClr val="00B050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lang="en-US" altLang="zh-TW" sz="2800" kern="0" dirty="0"/>
          </a:p>
        </p:txBody>
      </p:sp>
      <p:sp>
        <p:nvSpPr>
          <p:cNvPr id="6" name="圓角矩形 5"/>
          <p:cNvSpPr/>
          <p:nvPr/>
        </p:nvSpPr>
        <p:spPr bwMode="auto">
          <a:xfrm>
            <a:off x="1343026" y="684214"/>
            <a:ext cx="4829175" cy="420687"/>
          </a:xfrm>
          <a:prstGeom prst="roundRect">
            <a:avLst>
              <a:gd name="adj" fmla="val 50000"/>
            </a:avLst>
          </a:prstGeom>
          <a:solidFill>
            <a:srgbClr val="99CC00"/>
          </a:solidFill>
          <a:ln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87044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4" y="538164"/>
            <a:ext cx="719137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15"/>
          <p:cNvSpPr txBox="1">
            <a:spLocks noChangeArrowheads="1"/>
          </p:cNvSpPr>
          <p:nvPr/>
        </p:nvSpPr>
        <p:spPr bwMode="auto">
          <a:xfrm>
            <a:off x="2606676" y="663576"/>
            <a:ext cx="3806825" cy="46196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GB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Extras— Do you know?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82776" y="1438275"/>
            <a:ext cx="8328025" cy="182614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442913" indent="-442913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9080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316038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724025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132013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89213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3046413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503613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960813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1000"/>
              </a:spcAft>
              <a:defRPr/>
            </a:pPr>
            <a:r>
              <a:rPr kumimoji="0" lang="en-US" altLang="zh-TW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Annual rings</a:t>
            </a:r>
            <a:endParaRPr kumimoji="0" lang="en-US" altLang="zh-TW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1000"/>
              </a:spcBef>
              <a:spcAft>
                <a:spcPts val="1000"/>
              </a:spcAft>
              <a:buClr>
                <a:srgbClr val="558ED5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zh-TW" sz="2400" dirty="0">
                <a:latin typeface="Arial" panose="020B0604020202020204" pitchFamily="34" charset="0"/>
              </a:rPr>
              <a:t>As one annual ring corresponds to one year of growth, the age of a woody plant can be estimated by counting the annual rings in the tree trunk.</a:t>
            </a:r>
            <a:endParaRPr kumimoji="0" lang="en-US" altLang="zh-TW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7047" name="Picture 11" descr="p11013_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07" y="3264416"/>
            <a:ext cx="4194257" cy="2706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8" name="Rectangle 12"/>
          <p:cNvSpPr>
            <a:spLocks noChangeArrowheads="1"/>
          </p:cNvSpPr>
          <p:nvPr/>
        </p:nvSpPr>
        <p:spPr bwMode="auto">
          <a:xfrm>
            <a:off x="7848600" y="3663156"/>
            <a:ext cx="1906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dirty="0">
                <a:latin typeface="Calibri" panose="020F0502020204030204" pitchFamily="34" charset="0"/>
              </a:rPr>
              <a:t>summerwood</a:t>
            </a:r>
            <a:endParaRPr lang="zh-TW" altLang="en-US" sz="2400" dirty="0">
              <a:latin typeface="Calibri" panose="020F0502020204030204" pitchFamily="34" charset="0"/>
            </a:endParaRPr>
          </a:p>
        </p:txBody>
      </p:sp>
      <p:sp>
        <p:nvSpPr>
          <p:cNvPr id="87049" name="Rectangle 13"/>
          <p:cNvSpPr>
            <a:spLocks noChangeArrowheads="1"/>
          </p:cNvSpPr>
          <p:nvPr/>
        </p:nvSpPr>
        <p:spPr bwMode="auto">
          <a:xfrm>
            <a:off x="7923214" y="5181600"/>
            <a:ext cx="1641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latin typeface="Calibri" panose="020F0502020204030204" pitchFamily="34" charset="0"/>
              </a:rPr>
              <a:t>springwood</a:t>
            </a:r>
            <a:endParaRPr lang="zh-TW" altLang="en-US" sz="2400">
              <a:latin typeface="Calibri" panose="020F0502020204030204" pitchFamily="34" charset="0"/>
            </a:endParaRPr>
          </a:p>
        </p:txBody>
      </p:sp>
      <p:sp>
        <p:nvSpPr>
          <p:cNvPr id="87050" name="Line 14"/>
          <p:cNvSpPr>
            <a:spLocks noChangeShapeType="1"/>
          </p:cNvSpPr>
          <p:nvPr/>
        </p:nvSpPr>
        <p:spPr bwMode="auto">
          <a:xfrm>
            <a:off x="7010400" y="3886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7051" name="Line 15"/>
          <p:cNvSpPr>
            <a:spLocks noChangeShapeType="1"/>
          </p:cNvSpPr>
          <p:nvPr/>
        </p:nvSpPr>
        <p:spPr bwMode="auto">
          <a:xfrm>
            <a:off x="6780214" y="54102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7052" name="Rectangle 16"/>
          <p:cNvSpPr>
            <a:spLocks noChangeArrowheads="1"/>
          </p:cNvSpPr>
          <p:nvPr/>
        </p:nvSpPr>
        <p:spPr bwMode="auto">
          <a:xfrm>
            <a:off x="701676" y="4120356"/>
            <a:ext cx="23622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dirty="0">
                <a:latin typeface="Calibri" panose="020F0502020204030204" pitchFamily="34" charset="0"/>
              </a:rPr>
              <a:t>Photomicrograph of a woody stem showing springwood (pink) and summer wood (green) (x80)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  <p:sp>
        <p:nvSpPr>
          <p:cNvPr id="87053" name="Rectangle 17">
            <a:hlinkClick r:id="rId5" action="ppaction://hlinkpres?slideindex=1&amp;slidetitle=165"/>
          </p:cNvPr>
          <p:cNvSpPr>
            <a:spLocks noChangeArrowheads="1"/>
          </p:cNvSpPr>
          <p:nvPr/>
        </p:nvSpPr>
        <p:spPr bwMode="auto">
          <a:xfrm>
            <a:off x="8975726" y="1"/>
            <a:ext cx="1692275" cy="36671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5625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/>
          </p:cNvSpPr>
          <p:nvPr>
            <p:ph type="title"/>
          </p:nvPr>
        </p:nvSpPr>
        <p:spPr bwMode="auto">
          <a:xfrm>
            <a:off x="1524001" y="0"/>
            <a:ext cx="8837613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>
              <a:tabLst>
                <a:tab pos="1028700" algn="l"/>
              </a:tabLst>
            </a:pPr>
            <a:r>
              <a:rPr lang="en-US" altLang="en-US" sz="1800">
                <a:latin typeface="Arial" panose="020B0604020202020204" pitchFamily="34" charset="0"/>
                <a:cs typeface="Times" panose="02020603050405020304" pitchFamily="18" charset="0"/>
              </a:rPr>
              <a:t>Figure 35.22  Anatomy of a three-year-old stem</a:t>
            </a:r>
            <a:br>
              <a:rPr lang="en-US" altLang="en-US" sz="1800">
                <a:latin typeface="Arial" panose="020B0604020202020204" pitchFamily="34" charset="0"/>
                <a:cs typeface="Times" panose="02020603050405020304" pitchFamily="18" charset="0"/>
              </a:rPr>
            </a:br>
            <a:endParaRPr lang="en-US" altLang="en-US" smtClean="0">
              <a:latin typeface="Arial" panose="020B0604020202020204" pitchFamily="34" charset="0"/>
              <a:cs typeface="Times" panose="02020603050405020304" pitchFamily="18" charset="0"/>
            </a:endParaRPr>
          </a:p>
        </p:txBody>
      </p:sp>
      <p:sp>
        <p:nvSpPr>
          <p:cNvPr id="88067" name="Line 3"/>
          <p:cNvSpPr>
            <a:spLocks noChangeShapeType="1"/>
          </p:cNvSpPr>
          <p:nvPr/>
        </p:nvSpPr>
        <p:spPr bwMode="auto">
          <a:xfrm flipH="1">
            <a:off x="1600200" y="304800"/>
            <a:ext cx="8915400" cy="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039" y="381000"/>
            <a:ext cx="8289925" cy="622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29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1416051" y="830263"/>
            <a:ext cx="3311525" cy="506412"/>
          </a:xfrm>
          <a:prstGeom prst="roundRect">
            <a:avLst>
              <a:gd name="adj" fmla="val 16667"/>
            </a:avLst>
          </a:prstGeom>
          <a:solidFill>
            <a:srgbClr val="80008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TW" altLang="en-US" sz="1800" kern="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568575" y="862013"/>
            <a:ext cx="2014538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微軟正黑體" pitchFamily="34" charset="-120"/>
              </a:rPr>
              <a:t>Quick Practice</a:t>
            </a:r>
            <a:endParaRPr lang="zh-TW" altLang="en-US">
              <a:ea typeface="微軟正黑體" pitchFamily="34" charset="-120"/>
            </a:endParaRPr>
          </a:p>
        </p:txBody>
      </p:sp>
      <p:pic>
        <p:nvPicPr>
          <p:cNvPr id="89092" name="圖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415925"/>
            <a:ext cx="9334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3" name="Rectangle 13"/>
          <p:cNvSpPr>
            <a:spLocks noChangeArrowheads="1"/>
          </p:cNvSpPr>
          <p:nvPr/>
        </p:nvSpPr>
        <p:spPr bwMode="auto">
          <a:xfrm>
            <a:off x="1828800" y="1676400"/>
            <a:ext cx="8534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TW"/>
              <a:t>The photomicrograph below shows the cross section through the stem of a dicotyledonous plant.</a:t>
            </a:r>
            <a:endParaRPr lang="zh-TW" altLang="en-US"/>
          </a:p>
        </p:txBody>
      </p:sp>
      <p:grpSp>
        <p:nvGrpSpPr>
          <p:cNvPr id="89094" name="Group 22"/>
          <p:cNvGrpSpPr>
            <a:grpSpLocks/>
          </p:cNvGrpSpPr>
          <p:nvPr/>
        </p:nvGrpSpPr>
        <p:grpSpPr bwMode="auto">
          <a:xfrm>
            <a:off x="3352800" y="2743200"/>
            <a:ext cx="5334000" cy="3111500"/>
            <a:chOff x="1152" y="1728"/>
            <a:chExt cx="3360" cy="1960"/>
          </a:xfrm>
        </p:grpSpPr>
        <p:pic>
          <p:nvPicPr>
            <p:cNvPr id="89096" name="Picture 14" descr="TS ste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" y="1728"/>
              <a:ext cx="2613" cy="1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097" name="Line 16"/>
            <p:cNvSpPr>
              <a:spLocks noChangeShapeType="1"/>
            </p:cNvSpPr>
            <p:nvPr/>
          </p:nvSpPr>
          <p:spPr bwMode="auto">
            <a:xfrm>
              <a:off x="3168" y="2208"/>
              <a:ext cx="110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89098" name="Line 17"/>
            <p:cNvSpPr>
              <a:spLocks noChangeShapeType="1"/>
            </p:cNvSpPr>
            <p:nvPr/>
          </p:nvSpPr>
          <p:spPr bwMode="auto">
            <a:xfrm>
              <a:off x="3408" y="2688"/>
              <a:ext cx="86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89099" name="Line 18"/>
            <p:cNvSpPr>
              <a:spLocks noChangeShapeType="1"/>
            </p:cNvSpPr>
            <p:nvPr/>
          </p:nvSpPr>
          <p:spPr bwMode="auto">
            <a:xfrm flipH="1">
              <a:off x="1392" y="2784"/>
              <a:ext cx="1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89100" name="Rectangle 19"/>
            <p:cNvSpPr>
              <a:spLocks noChangeArrowheads="1"/>
            </p:cNvSpPr>
            <p:nvPr/>
          </p:nvSpPr>
          <p:spPr bwMode="auto">
            <a:xfrm>
              <a:off x="4302" y="2036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400">
                  <a:latin typeface="Calibri" panose="020F0502020204030204" pitchFamily="34" charset="0"/>
                </a:rPr>
                <a:t>Y</a:t>
              </a:r>
              <a:endParaRPr lang="zh-TW" altLang="en-US" sz="2400">
                <a:latin typeface="Calibri" panose="020F0502020204030204" pitchFamily="34" charset="0"/>
              </a:endParaRPr>
            </a:p>
          </p:txBody>
        </p:sp>
        <p:sp>
          <p:nvSpPr>
            <p:cNvPr id="89101" name="Rectangle 20"/>
            <p:cNvSpPr>
              <a:spLocks noChangeArrowheads="1"/>
            </p:cNvSpPr>
            <p:nvPr/>
          </p:nvSpPr>
          <p:spPr bwMode="auto">
            <a:xfrm>
              <a:off x="4306" y="2544"/>
              <a:ext cx="2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400">
                  <a:latin typeface="Calibri" panose="020F0502020204030204" pitchFamily="34" charset="0"/>
                </a:rPr>
                <a:t>Z</a:t>
              </a:r>
              <a:endParaRPr lang="zh-TW" altLang="en-US" sz="2400">
                <a:latin typeface="Calibri" panose="020F0502020204030204" pitchFamily="34" charset="0"/>
              </a:endParaRPr>
            </a:p>
          </p:txBody>
        </p:sp>
        <p:sp>
          <p:nvSpPr>
            <p:cNvPr id="89102" name="Rectangle 21"/>
            <p:cNvSpPr>
              <a:spLocks noChangeArrowheads="1"/>
            </p:cNvSpPr>
            <p:nvPr/>
          </p:nvSpPr>
          <p:spPr bwMode="auto">
            <a:xfrm>
              <a:off x="1152" y="2640"/>
              <a:ext cx="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400">
                  <a:latin typeface="Calibri" panose="020F0502020204030204" pitchFamily="34" charset="0"/>
                </a:rPr>
                <a:t>X</a:t>
              </a:r>
              <a:endParaRPr lang="zh-TW" altLang="en-US" sz="2400">
                <a:latin typeface="Calibri" panose="020F0502020204030204" pitchFamily="34" charset="0"/>
              </a:endParaRPr>
            </a:p>
          </p:txBody>
        </p:sp>
      </p:grpSp>
      <p:sp>
        <p:nvSpPr>
          <p:cNvPr id="89095" name="Rectangle 23">
            <a:hlinkClick r:id="rId5" action="ppaction://hlinkpres?slideindex=1&amp;slidetitle=167"/>
          </p:cNvPr>
          <p:cNvSpPr>
            <a:spLocks noChangeArrowheads="1"/>
          </p:cNvSpPr>
          <p:nvPr/>
        </p:nvSpPr>
        <p:spPr bwMode="auto">
          <a:xfrm>
            <a:off x="8975726" y="1"/>
            <a:ext cx="1692275" cy="36671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4855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1981200" y="2971800"/>
            <a:ext cx="8458200" cy="23495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603250" indent="-514350" eaLnBrk="0" hangingPunct="0"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  <a:lvl2pPr marL="1163638" indent="-539750" eaLnBrk="0" hangingPunct="0"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2pPr>
            <a:lvl3pPr marL="1371600" indent="-457200" eaLnBrk="0" hangingPunct="0"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3pPr>
            <a:lvl4pPr marL="1752600" indent="-381000" eaLnBrk="0" hangingPunct="0"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4pPr>
            <a:lvl5pPr marL="2209800" indent="-381000" eaLnBrk="0" hangingPunct="0"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5pPr>
            <a:lvl6pPr marL="2667000" indent="-3810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6pPr>
            <a:lvl7pPr marL="3124200" indent="-3810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7pPr>
            <a:lvl8pPr marL="3581400" indent="-3810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8pPr>
            <a:lvl9pPr marL="4038600" indent="-3810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9pPr>
          </a:lstStyle>
          <a:p>
            <a:pPr marL="514350" eaLnBrk="1" hangingPunct="1">
              <a:spcBef>
                <a:spcPts val="100"/>
              </a:spcBef>
              <a:spcAft>
                <a:spcPts val="100"/>
              </a:spcAft>
              <a:tabLst>
                <a:tab pos="269875" algn="l"/>
              </a:tabLst>
              <a:defRPr/>
            </a:pPr>
            <a:endParaRPr lang="en-US" altLang="zh-TW" sz="2800" b="1" kern="0" dirty="0"/>
          </a:p>
          <a:p>
            <a:pPr marL="514800" lvl="1" indent="-514800" eaLnBrk="1" hangingPunct="1">
              <a:spcBef>
                <a:spcPts val="100"/>
              </a:spcBef>
              <a:spcAft>
                <a:spcPts val="100"/>
              </a:spcAft>
              <a:buFontTx/>
              <a:buAutoNum type="alphaUcPeriod"/>
              <a:defRPr/>
            </a:pPr>
            <a:r>
              <a:rPr lang="en-US" altLang="zh-TW" sz="2800" kern="0" dirty="0"/>
              <a:t>X and Y only</a:t>
            </a:r>
          </a:p>
          <a:p>
            <a:pPr marL="514800" lvl="1" indent="-514800" eaLnBrk="1" hangingPunct="1">
              <a:spcBef>
                <a:spcPts val="100"/>
              </a:spcBef>
              <a:spcAft>
                <a:spcPts val="100"/>
              </a:spcAft>
              <a:buFontTx/>
              <a:buAutoNum type="alphaUcPeriod"/>
              <a:defRPr/>
            </a:pPr>
            <a:r>
              <a:rPr lang="en-US" altLang="zh-TW" sz="2800" kern="0" dirty="0"/>
              <a:t>X and Z only</a:t>
            </a:r>
          </a:p>
          <a:p>
            <a:pPr marL="514800" lvl="1" indent="-514800" eaLnBrk="1" hangingPunct="1">
              <a:spcBef>
                <a:spcPts val="100"/>
              </a:spcBef>
              <a:spcAft>
                <a:spcPts val="100"/>
              </a:spcAft>
              <a:buFontTx/>
              <a:buAutoNum type="alphaUcPeriod"/>
              <a:defRPr/>
            </a:pPr>
            <a:r>
              <a:rPr lang="en-US" altLang="zh-TW" sz="2800" kern="0" dirty="0"/>
              <a:t>Y and Z only</a:t>
            </a:r>
          </a:p>
          <a:p>
            <a:pPr marL="514800" lvl="1" indent="-514800" eaLnBrk="1" hangingPunct="1">
              <a:spcBef>
                <a:spcPts val="100"/>
              </a:spcBef>
              <a:spcAft>
                <a:spcPts val="100"/>
              </a:spcAft>
              <a:buFontTx/>
              <a:buAutoNum type="alphaUcPeriod"/>
              <a:defRPr/>
            </a:pPr>
            <a:r>
              <a:rPr lang="en-US" altLang="zh-TW" sz="2800" kern="0" dirty="0"/>
              <a:t>X, Y and Z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1416051" y="830263"/>
            <a:ext cx="3311525" cy="506412"/>
          </a:xfrm>
          <a:prstGeom prst="roundRect">
            <a:avLst>
              <a:gd name="adj" fmla="val 16667"/>
            </a:avLst>
          </a:prstGeom>
          <a:solidFill>
            <a:srgbClr val="80008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TW" altLang="en-US" sz="1800" kern="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568575" y="862013"/>
            <a:ext cx="2014538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微軟正黑體" pitchFamily="34" charset="-120"/>
              </a:rPr>
              <a:t>Quick Practice</a:t>
            </a:r>
            <a:endParaRPr lang="zh-TW" altLang="en-US">
              <a:ea typeface="微軟正黑體" pitchFamily="34" charset="-120"/>
            </a:endParaRPr>
          </a:p>
        </p:txBody>
      </p:sp>
      <p:pic>
        <p:nvPicPr>
          <p:cNvPr id="90117" name="圖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415925"/>
            <a:ext cx="9334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9601201" y="5943601"/>
            <a:ext cx="360363" cy="360363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TW" sz="1800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0119" name="文字方塊 14"/>
          <p:cNvSpPr txBox="1">
            <a:spLocks noChangeArrowheads="1"/>
          </p:cNvSpPr>
          <p:nvPr/>
        </p:nvSpPr>
        <p:spPr bwMode="auto">
          <a:xfrm>
            <a:off x="1905000" y="1600200"/>
            <a:ext cx="8001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cs typeface="Arial" panose="020B0604020202020204" pitchFamily="34" charset="0"/>
              </a:rPr>
              <a:t>Which types of tissues can provide support to plant?</a:t>
            </a:r>
          </a:p>
        </p:txBody>
      </p:sp>
      <p:sp>
        <p:nvSpPr>
          <p:cNvPr id="90120" name="Rectangle 10">
            <a:hlinkClick r:id="rId3" action="ppaction://hlinkpres?slideindex=1&amp;slidetitle=168"/>
          </p:cNvPr>
          <p:cNvSpPr>
            <a:spLocks noChangeArrowheads="1"/>
          </p:cNvSpPr>
          <p:nvPr/>
        </p:nvSpPr>
        <p:spPr bwMode="auto">
          <a:xfrm>
            <a:off x="8975726" y="1"/>
            <a:ext cx="1692275" cy="36671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603376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/>
          </p:cNvSpPr>
          <p:nvPr>
            <p:ph type="title"/>
          </p:nvPr>
        </p:nvSpPr>
        <p:spPr bwMode="auto">
          <a:xfrm>
            <a:off x="1774825" y="188913"/>
            <a:ext cx="5689600" cy="1511300"/>
          </a:xfrm>
          <a:solidFill>
            <a:srgbClr val="CC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zh-TW" sz="3200"/>
              <a:t>How are the cell types of the dicot stem adapted to support? </a:t>
            </a:r>
            <a:r>
              <a:rPr lang="en-US" altLang="zh-TW" sz="4000"/>
              <a:t> </a:t>
            </a:r>
          </a:p>
        </p:txBody>
      </p:sp>
      <p:pic>
        <p:nvPicPr>
          <p:cNvPr id="911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2314" y="1700213"/>
            <a:ext cx="4168775" cy="3257550"/>
          </a:xfrm>
          <a:noFill/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27575" y="2060576"/>
            <a:ext cx="3373438" cy="701675"/>
            <a:chOff x="2154" y="1344"/>
            <a:chExt cx="2125" cy="442"/>
          </a:xfrm>
        </p:grpSpPr>
        <p:sp>
          <p:nvSpPr>
            <p:cNvPr id="91157" name="Line 5"/>
            <p:cNvSpPr>
              <a:spLocks noChangeShapeType="1"/>
            </p:cNvSpPr>
            <p:nvPr/>
          </p:nvSpPr>
          <p:spPr bwMode="auto">
            <a:xfrm flipH="1">
              <a:off x="2154" y="1480"/>
              <a:ext cx="9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91158" name="Text Box 6"/>
            <p:cNvSpPr txBox="1">
              <a:spLocks noChangeArrowheads="1"/>
            </p:cNvSpPr>
            <p:nvPr/>
          </p:nvSpPr>
          <p:spPr bwMode="auto">
            <a:xfrm>
              <a:off x="3107" y="1344"/>
              <a:ext cx="117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20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Thick-wall cell</a:t>
              </a:r>
            </a:p>
            <a:p>
              <a:r>
                <a:rPr kumimoji="0" lang="en-US" altLang="zh-TW" sz="20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(Collenchyma)</a:t>
              </a:r>
              <a:r>
                <a:rPr kumimoji="0" lang="en-US" altLang="zh-TW" sz="2000" b="1">
                  <a:solidFill>
                    <a:srgbClr val="CCECFF"/>
                  </a:solidFill>
                  <a:latin typeface="Times New Roman" panose="02020603050405020304" pitchFamily="18" charset="0"/>
                </a:rPr>
                <a:t>:</a:t>
              </a:r>
            </a:p>
          </p:txBody>
        </p:sp>
      </p:grp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8147050" y="762000"/>
            <a:ext cx="2520950" cy="1938338"/>
          </a:xfrm>
          <a:prstGeom prst="rect">
            <a:avLst/>
          </a:prstGeom>
          <a:solidFill>
            <a:srgbClr val="D0E3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2400">
                <a:latin typeface="Times New Roman" panose="02020603050405020304" pitchFamily="18" charset="0"/>
              </a:rPr>
              <a:t>Living cells with thick cell wall to provide mechanical strength.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313238" y="2997201"/>
            <a:ext cx="2887662" cy="1260475"/>
            <a:chOff x="1757" y="1888"/>
            <a:chExt cx="1819" cy="794"/>
          </a:xfrm>
        </p:grpSpPr>
        <p:sp>
          <p:nvSpPr>
            <p:cNvPr id="91153" name="Line 9"/>
            <p:cNvSpPr>
              <a:spLocks noChangeShapeType="1"/>
            </p:cNvSpPr>
            <p:nvPr/>
          </p:nvSpPr>
          <p:spPr bwMode="auto">
            <a:xfrm flipH="1" flipV="1">
              <a:off x="1757" y="2560"/>
              <a:ext cx="1259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91154" name="Rectangle 10"/>
            <p:cNvSpPr>
              <a:spLocks noChangeArrowheads="1"/>
            </p:cNvSpPr>
            <p:nvPr/>
          </p:nvSpPr>
          <p:spPr bwMode="auto">
            <a:xfrm>
              <a:off x="3016" y="2432"/>
              <a:ext cx="5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20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Xylem</a:t>
              </a:r>
            </a:p>
          </p:txBody>
        </p:sp>
        <p:sp>
          <p:nvSpPr>
            <p:cNvPr id="91155" name="Line 11"/>
            <p:cNvSpPr>
              <a:spLocks noChangeShapeType="1"/>
            </p:cNvSpPr>
            <p:nvPr/>
          </p:nvSpPr>
          <p:spPr bwMode="auto">
            <a:xfrm flipH="1" flipV="1">
              <a:off x="1927" y="1888"/>
              <a:ext cx="1089" cy="3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91156" name="Rectangle 12"/>
            <p:cNvSpPr>
              <a:spLocks noChangeArrowheads="1"/>
            </p:cNvSpPr>
            <p:nvPr/>
          </p:nvSpPr>
          <p:spPr bwMode="auto">
            <a:xfrm>
              <a:off x="3016" y="2115"/>
              <a:ext cx="5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20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Fibres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086601" y="3048000"/>
            <a:ext cx="3262313" cy="1570038"/>
            <a:chOff x="3515" y="1917"/>
            <a:chExt cx="2055" cy="989"/>
          </a:xfrm>
        </p:grpSpPr>
        <p:sp>
          <p:nvSpPr>
            <p:cNvPr id="91151" name="Text Box 14"/>
            <p:cNvSpPr txBox="1">
              <a:spLocks noChangeArrowheads="1"/>
            </p:cNvSpPr>
            <p:nvPr/>
          </p:nvSpPr>
          <p:spPr bwMode="auto">
            <a:xfrm>
              <a:off x="3755" y="1917"/>
              <a:ext cx="1815" cy="989"/>
            </a:xfrm>
            <a:prstGeom prst="rect">
              <a:avLst/>
            </a:prstGeom>
            <a:solidFill>
              <a:srgbClr val="D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2400">
                  <a:latin typeface="Times New Roman" panose="02020603050405020304" pitchFamily="18" charset="0"/>
                </a:rPr>
                <a:t>Cells with thick, lignified cell wall to provide mechanical strength. </a:t>
              </a:r>
            </a:p>
          </p:txBody>
        </p:sp>
        <p:sp>
          <p:nvSpPr>
            <p:cNvPr id="91152" name="AutoShape 15"/>
            <p:cNvSpPr>
              <a:spLocks/>
            </p:cNvSpPr>
            <p:nvPr/>
          </p:nvSpPr>
          <p:spPr bwMode="auto">
            <a:xfrm flipH="1">
              <a:off x="3515" y="2205"/>
              <a:ext cx="136" cy="453"/>
            </a:xfrm>
            <a:prstGeom prst="leftBrace">
              <a:avLst>
                <a:gd name="adj1" fmla="val 27757"/>
                <a:gd name="adj2" fmla="val 50000"/>
              </a:avLst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endParaRPr lang="zh-TW" alt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782889" y="2852739"/>
            <a:ext cx="3457575" cy="3311525"/>
            <a:chOff x="793" y="1797"/>
            <a:chExt cx="2178" cy="2086"/>
          </a:xfrm>
        </p:grpSpPr>
        <p:sp>
          <p:nvSpPr>
            <p:cNvPr id="91148" name="Line 17"/>
            <p:cNvSpPr>
              <a:spLocks noChangeShapeType="1"/>
            </p:cNvSpPr>
            <p:nvPr/>
          </p:nvSpPr>
          <p:spPr bwMode="auto">
            <a:xfrm flipH="1" flipV="1">
              <a:off x="793" y="1797"/>
              <a:ext cx="1044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91149" name="Line 18"/>
            <p:cNvSpPr>
              <a:spLocks noChangeShapeType="1"/>
            </p:cNvSpPr>
            <p:nvPr/>
          </p:nvSpPr>
          <p:spPr bwMode="auto">
            <a:xfrm flipH="1" flipV="1">
              <a:off x="839" y="2795"/>
              <a:ext cx="998" cy="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91150" name="Rectangle 19"/>
            <p:cNvSpPr>
              <a:spLocks noChangeArrowheads="1"/>
            </p:cNvSpPr>
            <p:nvPr/>
          </p:nvSpPr>
          <p:spPr bwMode="auto">
            <a:xfrm>
              <a:off x="1837" y="3249"/>
              <a:ext cx="113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20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Parenchyma in cortex and pith</a:t>
              </a: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6096000" y="4876800"/>
            <a:ext cx="4038600" cy="1200150"/>
            <a:chOff x="2880" y="3072"/>
            <a:chExt cx="2544" cy="756"/>
          </a:xfrm>
        </p:grpSpPr>
        <p:sp>
          <p:nvSpPr>
            <p:cNvPr id="91146" name="Text Box 21"/>
            <p:cNvSpPr txBox="1">
              <a:spLocks noChangeArrowheads="1"/>
            </p:cNvSpPr>
            <p:nvPr/>
          </p:nvSpPr>
          <p:spPr bwMode="auto">
            <a:xfrm>
              <a:off x="3024" y="3072"/>
              <a:ext cx="2400" cy="756"/>
            </a:xfrm>
            <a:prstGeom prst="rect">
              <a:avLst/>
            </a:prstGeom>
            <a:solidFill>
              <a:srgbClr val="D0E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2400">
                  <a:latin typeface="Times New Roman" panose="02020603050405020304" pitchFamily="18" charset="0"/>
                </a:rPr>
                <a:t>Thin-walled cells with large vacuoles – make the stem hard and rigid when turgid.  </a:t>
              </a:r>
            </a:p>
          </p:txBody>
        </p:sp>
        <p:sp>
          <p:nvSpPr>
            <p:cNvPr id="91147" name="AutoShape 22"/>
            <p:cNvSpPr>
              <a:spLocks/>
            </p:cNvSpPr>
            <p:nvPr/>
          </p:nvSpPr>
          <p:spPr bwMode="auto">
            <a:xfrm flipH="1">
              <a:off x="2880" y="3294"/>
              <a:ext cx="136" cy="453"/>
            </a:xfrm>
            <a:prstGeom prst="leftBrace">
              <a:avLst>
                <a:gd name="adj1" fmla="val 27757"/>
                <a:gd name="adj2" fmla="val 50000"/>
              </a:avLst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126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537138" y="1125071"/>
            <a:ext cx="7986713" cy="560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1036638" indent="-579438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1500"/>
              </a:spcBef>
              <a:buClr>
                <a:srgbClr val="558ED5"/>
              </a:buClr>
              <a:buSzPct val="80000"/>
              <a:buFont typeface="Wingdings" panose="05000000000000000000" pitchFamily="2" charset="2"/>
              <a:buChar char="l"/>
            </a:pPr>
            <a:r>
              <a:rPr kumimoji="0" lang="en-US" altLang="zh-TW" dirty="0">
                <a:solidFill>
                  <a:srgbClr val="000000"/>
                </a:solidFill>
              </a:rPr>
              <a:t>Terrestrial plants need to stand upright and extend their branches so that they can:</a:t>
            </a:r>
          </a:p>
          <a:p>
            <a:pPr lvl="1">
              <a:spcBef>
                <a:spcPts val="1500"/>
              </a:spcBef>
              <a:buClr>
                <a:srgbClr val="558ED5"/>
              </a:buClr>
              <a:buSzPct val="80000"/>
              <a:buFont typeface="Wingdings" panose="05000000000000000000" pitchFamily="2" charset="2"/>
              <a:buChar char="Ø"/>
            </a:pPr>
            <a:r>
              <a:rPr kumimoji="0" lang="en-US" altLang="zh-TW" b="1" dirty="0">
                <a:solidFill>
                  <a:schemeClr val="hlink"/>
                </a:solidFill>
              </a:rPr>
              <a:t>get maximum sunlight</a:t>
            </a:r>
            <a:r>
              <a:rPr kumimoji="0" lang="en-US" altLang="zh-TW" dirty="0">
                <a:solidFill>
                  <a:srgbClr val="000000"/>
                </a:solidFill>
              </a:rPr>
              <a:t> for photosynthesis</a:t>
            </a:r>
          </a:p>
          <a:p>
            <a:pPr lvl="1">
              <a:spcBef>
                <a:spcPts val="1500"/>
              </a:spcBef>
              <a:buClr>
                <a:srgbClr val="558ED5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TW" dirty="0"/>
              <a:t>lift their flowers up for a </a:t>
            </a:r>
            <a:r>
              <a:rPr lang="en-US" altLang="zh-TW" b="1" dirty="0">
                <a:solidFill>
                  <a:schemeClr val="hlink"/>
                </a:solidFill>
              </a:rPr>
              <a:t>better chance of pollination</a:t>
            </a:r>
          </a:p>
          <a:p>
            <a:pPr lvl="1">
              <a:spcBef>
                <a:spcPts val="1500"/>
              </a:spcBef>
              <a:buClr>
                <a:srgbClr val="558ED5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TW" dirty="0"/>
              <a:t>helps </a:t>
            </a:r>
            <a:r>
              <a:rPr lang="en-US" altLang="zh-TW" b="1" dirty="0">
                <a:solidFill>
                  <a:schemeClr val="hlink"/>
                </a:solidFill>
              </a:rPr>
              <a:t>dispersal of fruits</a:t>
            </a:r>
            <a:r>
              <a:rPr lang="en-US" altLang="zh-TW" dirty="0">
                <a:solidFill>
                  <a:srgbClr val="3333CC"/>
                </a:solidFill>
              </a:rPr>
              <a:t> </a:t>
            </a:r>
            <a:r>
              <a:rPr lang="en-US" altLang="zh-TW" dirty="0"/>
              <a:t>and </a:t>
            </a:r>
            <a:r>
              <a:rPr lang="en-US" altLang="zh-TW" b="1" dirty="0">
                <a:solidFill>
                  <a:schemeClr val="hlink"/>
                </a:solidFill>
              </a:rPr>
              <a:t>seeds</a:t>
            </a:r>
            <a:r>
              <a:rPr lang="en-US" altLang="zh-TW" dirty="0"/>
              <a:t> over a wide area</a:t>
            </a:r>
          </a:p>
          <a:p>
            <a:pPr>
              <a:spcBef>
                <a:spcPts val="1500"/>
              </a:spcBef>
              <a:buClr>
                <a:srgbClr val="558ED5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dirty="0"/>
              <a:t>Support in plants is mainly provided by the </a:t>
            </a:r>
            <a:r>
              <a:rPr lang="en-US" altLang="zh-TW" b="1" dirty="0">
                <a:solidFill>
                  <a:schemeClr val="hlink"/>
                </a:solidFill>
              </a:rPr>
              <a:t>turgidity</a:t>
            </a:r>
            <a:r>
              <a:rPr lang="en-US" altLang="zh-TW" dirty="0"/>
              <a:t> of thin-walled cells and the </a:t>
            </a:r>
            <a:r>
              <a:rPr lang="en-US" altLang="zh-TW" b="1" dirty="0">
                <a:solidFill>
                  <a:schemeClr val="hlink"/>
                </a:solidFill>
              </a:rPr>
              <a:t>rigidity</a:t>
            </a:r>
            <a:r>
              <a:rPr lang="en-US" altLang="zh-TW" dirty="0"/>
              <a:t> of thick-walled cells.</a:t>
            </a:r>
          </a:p>
        </p:txBody>
      </p:sp>
      <p:sp>
        <p:nvSpPr>
          <p:cNvPr id="77827" name="Rectangle 2"/>
          <p:cNvSpPr txBox="1">
            <a:spLocks noChangeArrowheads="1"/>
          </p:cNvSpPr>
          <p:nvPr/>
        </p:nvSpPr>
        <p:spPr bwMode="auto">
          <a:xfrm>
            <a:off x="1990725" y="533400"/>
            <a:ext cx="84978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fontAlgn="ctr" hangingPunct="1"/>
            <a:r>
              <a:rPr lang="en-US" altLang="zh-TW" sz="3600" b="1">
                <a:solidFill>
                  <a:srgbClr val="000000"/>
                </a:solidFill>
              </a:rPr>
              <a:t>Support in plants</a:t>
            </a:r>
            <a:endParaRPr lang="en-US" altLang="zh-TW" sz="4400" b="1">
              <a:solidFill>
                <a:srgbClr val="000000"/>
              </a:solidFill>
            </a:endParaRPr>
          </a:p>
        </p:txBody>
      </p:sp>
      <p:sp>
        <p:nvSpPr>
          <p:cNvPr id="77828" name="Rectangle 6">
            <a:hlinkClick r:id="rId2" action="ppaction://hlinkpres?slideindex=1&amp;slidetitle=156"/>
          </p:cNvPr>
          <p:cNvSpPr>
            <a:spLocks noChangeArrowheads="1"/>
          </p:cNvSpPr>
          <p:nvPr/>
        </p:nvSpPr>
        <p:spPr bwMode="auto">
          <a:xfrm>
            <a:off x="8975726" y="1"/>
            <a:ext cx="1692275" cy="36671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HK" altLang="en-US"/>
          </a:p>
        </p:txBody>
      </p:sp>
      <p:pic>
        <p:nvPicPr>
          <p:cNvPr id="1026" name="Picture 2" descr="Image result for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57" y="1677937"/>
            <a:ext cx="3364479" cy="372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73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550585" y="1341436"/>
            <a:ext cx="7991475" cy="450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1500"/>
              </a:spcBef>
              <a:buClr>
                <a:srgbClr val="558ED5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dirty="0">
                <a:cs typeface="Arial" panose="020B0604020202020204" pitchFamily="34" charset="0"/>
              </a:rPr>
              <a:t>In herbaceous plants, the </a:t>
            </a:r>
            <a:r>
              <a:rPr lang="en-US" altLang="zh-TW" b="1" dirty="0">
                <a:solidFill>
                  <a:schemeClr val="hlink"/>
                </a:solidFill>
                <a:cs typeface="Arial" panose="020B0604020202020204" pitchFamily="34" charset="0"/>
              </a:rPr>
              <a:t>cortex</a:t>
            </a:r>
            <a:r>
              <a:rPr lang="en-US" altLang="zh-TW" dirty="0">
                <a:cs typeface="Arial" panose="020B0604020202020204" pitchFamily="34" charset="0"/>
              </a:rPr>
              <a:t> and </a:t>
            </a:r>
            <a:r>
              <a:rPr lang="en-US" altLang="zh-TW" b="1" dirty="0">
                <a:solidFill>
                  <a:schemeClr val="hlink"/>
                </a:solidFill>
                <a:cs typeface="Arial" panose="020B0604020202020204" pitchFamily="34" charset="0"/>
              </a:rPr>
              <a:t>pith</a:t>
            </a:r>
            <a:r>
              <a:rPr lang="en-US" altLang="zh-TW" dirty="0">
                <a:cs typeface="Arial" panose="020B0604020202020204" pitchFamily="34" charset="0"/>
              </a:rPr>
              <a:t> of the stems consist of </a:t>
            </a:r>
            <a:r>
              <a:rPr lang="en-US" altLang="zh-TW" b="1" dirty="0">
                <a:solidFill>
                  <a:schemeClr val="hlink"/>
                </a:solidFill>
                <a:cs typeface="Arial" panose="020B0604020202020204" pitchFamily="34" charset="0"/>
              </a:rPr>
              <a:t>thin-walled cells</a:t>
            </a:r>
            <a:r>
              <a:rPr lang="en-US" altLang="zh-TW" dirty="0">
                <a:solidFill>
                  <a:srgbClr val="3333CC"/>
                </a:solidFill>
                <a:cs typeface="Arial" panose="020B0604020202020204" pitchFamily="34" charset="0"/>
              </a:rPr>
              <a:t> </a:t>
            </a:r>
            <a:r>
              <a:rPr lang="en-US" altLang="zh-TW" dirty="0">
                <a:cs typeface="Arial" panose="020B0604020202020204" pitchFamily="34" charset="0"/>
              </a:rPr>
              <a:t>which are </a:t>
            </a:r>
            <a:r>
              <a:rPr lang="en-US" altLang="zh-TW" b="1" dirty="0">
                <a:solidFill>
                  <a:schemeClr val="hlink"/>
                </a:solidFill>
                <a:cs typeface="Arial" panose="020B0604020202020204" pitchFamily="34" charset="0"/>
              </a:rPr>
              <a:t>closely packed</a:t>
            </a:r>
            <a:r>
              <a:rPr lang="en-US" altLang="zh-TW" dirty="0"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1500"/>
              </a:spcBef>
              <a:buClr>
                <a:srgbClr val="558ED5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dirty="0">
                <a:cs typeface="Arial" panose="020B0604020202020204" pitchFamily="34" charset="0"/>
              </a:rPr>
              <a:t>When water supply is adequate, the thin-walled cells gain water by osmosis.</a:t>
            </a:r>
          </a:p>
          <a:p>
            <a:pPr>
              <a:spcBef>
                <a:spcPts val="1500"/>
              </a:spcBef>
              <a:buClr>
                <a:srgbClr val="558ED5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dirty="0"/>
              <a:t>cells become </a:t>
            </a:r>
            <a:r>
              <a:rPr lang="en-US" altLang="zh-TW" b="1" dirty="0">
                <a:solidFill>
                  <a:schemeClr val="hlink"/>
                </a:solidFill>
              </a:rPr>
              <a:t>turgid</a:t>
            </a:r>
            <a:r>
              <a:rPr lang="en-US" altLang="zh-TW" dirty="0"/>
              <a:t> and press against each other</a:t>
            </a:r>
          </a:p>
          <a:p>
            <a:pPr>
              <a:spcBef>
                <a:spcPts val="1500"/>
              </a:spcBef>
              <a:buClr>
                <a:srgbClr val="558ED5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dirty="0"/>
              <a:t>The turgidity of these cells supports the stem to stand upright.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990725" y="533400"/>
            <a:ext cx="8497888" cy="6413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just" eaLnBrk="1" fontAlgn="ctr" hangingPunct="1">
              <a:defRPr/>
            </a:pPr>
            <a:r>
              <a:rPr lang="en-US" altLang="zh-TW" sz="3600" b="1" kern="0" dirty="0">
                <a:solidFill>
                  <a:srgbClr val="000000"/>
                </a:solidFill>
                <a:latin typeface="Arial"/>
              </a:rPr>
              <a:t>Turgidity of thin-walled cells</a:t>
            </a:r>
            <a:endParaRPr lang="en-US" altLang="zh-TW" b="1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852" name="Rectangle 6">
            <a:hlinkClick r:id="rId2" action="ppaction://hlinkpres?slideindex=1&amp;slidetitle=157"/>
          </p:cNvPr>
          <p:cNvSpPr>
            <a:spLocks noChangeArrowheads="1"/>
          </p:cNvSpPr>
          <p:nvPr/>
        </p:nvSpPr>
        <p:spPr bwMode="auto">
          <a:xfrm>
            <a:off x="8975726" y="1"/>
            <a:ext cx="1692275" cy="36671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HK" altLang="en-US"/>
          </a:p>
        </p:txBody>
      </p:sp>
      <p:pic>
        <p:nvPicPr>
          <p:cNvPr id="2052" name="Picture 4" descr="Image result for herbaceous ste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0123"/>
            <a:ext cx="3542366" cy="228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herbaceous st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2" y="3786748"/>
            <a:ext cx="3102981" cy="251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99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1" name="Picture 11" descr="11-18_fig11_11a_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212975"/>
            <a:ext cx="2762250" cy="267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828801" y="1066800"/>
            <a:ext cx="82962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1500"/>
              </a:spcBef>
              <a:buClr>
                <a:srgbClr val="558ED5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>
                <a:cs typeface="Arial" panose="020B0604020202020204" pitchFamily="34" charset="0"/>
              </a:rPr>
              <a:t>the main way of </a:t>
            </a:r>
            <a:r>
              <a:rPr lang="en-US" altLang="zh-TW" b="1">
                <a:solidFill>
                  <a:schemeClr val="hlink"/>
                </a:solidFill>
                <a:cs typeface="Arial" panose="020B0604020202020204" pitchFamily="34" charset="0"/>
              </a:rPr>
              <a:t>herbaceous plants</a:t>
            </a:r>
            <a:r>
              <a:rPr lang="en-US" altLang="zh-TW">
                <a:cs typeface="Arial" panose="020B0604020202020204" pitchFamily="34" charset="0"/>
              </a:rPr>
              <a:t> or </a:t>
            </a:r>
            <a:r>
              <a:rPr lang="en-US" altLang="zh-TW" b="1">
                <a:solidFill>
                  <a:schemeClr val="hlink"/>
                </a:solidFill>
                <a:cs typeface="Arial" panose="020B0604020202020204" pitchFamily="34" charset="0"/>
              </a:rPr>
              <a:t>non-woody</a:t>
            </a:r>
            <a:r>
              <a:rPr lang="en-US" altLang="zh-TW">
                <a:cs typeface="Arial" panose="020B0604020202020204" pitchFamily="34" charset="0"/>
              </a:rPr>
              <a:t> plant parts to gain support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324600" y="2133601"/>
            <a:ext cx="3657600" cy="3298825"/>
            <a:chOff x="3024" y="1964"/>
            <a:chExt cx="2304" cy="2078"/>
          </a:xfrm>
        </p:grpSpPr>
        <p:pic>
          <p:nvPicPr>
            <p:cNvPr id="7988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01" t="13542" r="12518" b="8333"/>
            <a:stretch>
              <a:fillRect/>
            </a:stretch>
          </p:blipFill>
          <p:spPr bwMode="auto">
            <a:xfrm>
              <a:off x="3312" y="1964"/>
              <a:ext cx="1748" cy="1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882" name="矩形 11"/>
            <p:cNvSpPr>
              <a:spLocks noChangeArrowheads="1"/>
            </p:cNvSpPr>
            <p:nvPr/>
          </p:nvSpPr>
          <p:spPr bwMode="auto">
            <a:xfrm>
              <a:off x="3024" y="3600"/>
              <a:ext cx="230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>
                  <a:latin typeface="Calibri" panose="020F0502020204030204" pitchFamily="34" charset="0"/>
                </a:rPr>
                <a:t>Turgid cells press against each</a:t>
              </a:r>
            </a:p>
            <a:p>
              <a:pPr eaLnBrk="1" hangingPunct="1"/>
              <a:r>
                <a:rPr lang="en-US" altLang="zh-TW" sz="2000">
                  <a:latin typeface="Calibri" panose="020F0502020204030204" pitchFamily="34" charset="0"/>
                </a:rPr>
                <a:t>other to give support to the plant.</a:t>
              </a:r>
            </a:p>
          </p:txBody>
        </p:sp>
      </p:grpSp>
      <p:sp>
        <p:nvSpPr>
          <p:cNvPr id="14" name="弧形箭號 (下彎) 13"/>
          <p:cNvSpPr/>
          <p:nvPr/>
        </p:nvSpPr>
        <p:spPr>
          <a:xfrm rot="20924950">
            <a:off x="4289425" y="2906714"/>
            <a:ext cx="2305050" cy="45878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990725" y="533400"/>
            <a:ext cx="8497888" cy="6413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just" eaLnBrk="1" fontAlgn="ctr" hangingPunct="1">
              <a:defRPr/>
            </a:pPr>
            <a:r>
              <a:rPr lang="en-US" altLang="zh-TW" sz="3600" b="1" kern="0" dirty="0">
                <a:solidFill>
                  <a:srgbClr val="000000"/>
                </a:solidFill>
                <a:latin typeface="Arial"/>
              </a:rPr>
              <a:t>Turgidity of thin-walled cells</a:t>
            </a:r>
            <a:endParaRPr lang="en-US" altLang="zh-TW" b="1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533" name="Rectangle 13"/>
          <p:cNvSpPr>
            <a:spLocks noChangeArrowheads="1"/>
          </p:cNvSpPr>
          <p:nvPr/>
        </p:nvSpPr>
        <p:spPr bwMode="auto">
          <a:xfrm>
            <a:off x="2590800" y="5410201"/>
            <a:ext cx="7772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1500"/>
              </a:spcBef>
              <a:buClr>
                <a:srgbClr val="558ED5"/>
              </a:buClr>
              <a:buSzPct val="80000"/>
            </a:pPr>
            <a:r>
              <a:rPr lang="en-US" altLang="zh-TW" sz="2400">
                <a:latin typeface="Calibri" panose="020F0502020204030204" pitchFamily="34" charset="0"/>
              </a:rPr>
              <a:t>When water supply is adequate, the plant gains support from the turgidity of the thin-walled cells.</a:t>
            </a:r>
          </a:p>
        </p:txBody>
      </p:sp>
      <p:sp>
        <p:nvSpPr>
          <p:cNvPr id="79880" name="Rectangle 14">
            <a:hlinkClick r:id="rId4" action="ppaction://hlinkpres?slideindex=1&amp;slidetitle=158"/>
          </p:cNvPr>
          <p:cNvSpPr>
            <a:spLocks noChangeArrowheads="1"/>
          </p:cNvSpPr>
          <p:nvPr/>
        </p:nvSpPr>
        <p:spPr bwMode="auto">
          <a:xfrm>
            <a:off x="8975726" y="1"/>
            <a:ext cx="1692275" cy="36671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0866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3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55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12" descr="11-19_fig11_12b_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"/>
          <a:stretch>
            <a:fillRect/>
          </a:stretch>
        </p:blipFill>
        <p:spPr bwMode="auto">
          <a:xfrm>
            <a:off x="5867401" y="2514600"/>
            <a:ext cx="2773363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9" name="Rectangle 7"/>
          <p:cNvSpPr>
            <a:spLocks noChangeArrowheads="1"/>
          </p:cNvSpPr>
          <p:nvPr/>
        </p:nvSpPr>
        <p:spPr bwMode="auto">
          <a:xfrm>
            <a:off x="1828800" y="1066800"/>
            <a:ext cx="8610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1500"/>
              </a:spcBef>
              <a:buClr>
                <a:srgbClr val="558ED5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b="1">
                <a:solidFill>
                  <a:srgbClr val="3333CC"/>
                </a:solidFill>
                <a:cs typeface="Arial" panose="020B0604020202020204" pitchFamily="34" charset="0"/>
              </a:rPr>
              <a:t>wilting</a:t>
            </a:r>
            <a:r>
              <a:rPr lang="en-US" altLang="zh-TW">
                <a:cs typeface="Arial" panose="020B0604020202020204" pitchFamily="34" charset="0"/>
              </a:rPr>
              <a:t>: a condition that the stems become soft and limp as they are no longer supported by cell turgidity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990725" y="533400"/>
            <a:ext cx="8497888" cy="6413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just" eaLnBrk="1" fontAlgn="ctr" hangingPunct="1">
              <a:defRPr/>
            </a:pPr>
            <a:r>
              <a:rPr lang="en-US" altLang="zh-TW" sz="3600" b="1" kern="0" dirty="0">
                <a:solidFill>
                  <a:srgbClr val="000000"/>
                </a:solidFill>
                <a:latin typeface="Arial"/>
              </a:rPr>
              <a:t>Turgidity of thin-walled cells</a:t>
            </a:r>
            <a:endParaRPr lang="en-US" altLang="zh-TW" b="1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901" name="Rectangle 7"/>
          <p:cNvSpPr>
            <a:spLocks noChangeArrowheads="1"/>
          </p:cNvSpPr>
          <p:nvPr/>
        </p:nvSpPr>
        <p:spPr bwMode="auto">
          <a:xfrm>
            <a:off x="2133600" y="5502276"/>
            <a:ext cx="80978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latin typeface="Calibri" panose="020F0502020204030204" pitchFamily="34" charset="0"/>
              </a:rPr>
              <a:t>When water supply is inadequate, the thin-walled cells in the cortex and pith become </a:t>
            </a:r>
            <a:r>
              <a:rPr lang="en-US" altLang="zh-TW" sz="2400" b="1">
                <a:solidFill>
                  <a:srgbClr val="3333CC"/>
                </a:solidFill>
                <a:latin typeface="Calibri" panose="020F0502020204030204" pitchFamily="34" charset="0"/>
              </a:rPr>
              <a:t>flaccid</a:t>
            </a:r>
            <a:r>
              <a:rPr lang="en-US" altLang="zh-TW" sz="2400">
                <a:latin typeface="Calibri" panose="020F0502020204030204" pitchFamily="34" charset="0"/>
              </a:rPr>
              <a:t> and the plant wilts.</a:t>
            </a:r>
            <a:endParaRPr lang="zh-TW" altLang="en-US" sz="2400">
              <a:latin typeface="Calibri" panose="020F0502020204030204" pitchFamily="34" charset="0"/>
            </a:endParaRPr>
          </a:p>
        </p:txBody>
      </p:sp>
      <p:pic>
        <p:nvPicPr>
          <p:cNvPr id="80902" name="Picture 8" descr="11-19_fig11_12a_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2667001"/>
            <a:ext cx="253047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弧形箭號 (下彎) 13"/>
          <p:cNvSpPr/>
          <p:nvPr/>
        </p:nvSpPr>
        <p:spPr>
          <a:xfrm rot="20924950">
            <a:off x="4289425" y="2906714"/>
            <a:ext cx="2305050" cy="45878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0904" name="Rectangle 13">
            <a:hlinkClick r:id="rId4" action="ppaction://hlinkpres?slideindex=1&amp;slidetitle=159"/>
          </p:cNvPr>
          <p:cNvSpPr>
            <a:spLocks noChangeArrowheads="1"/>
          </p:cNvSpPr>
          <p:nvPr/>
        </p:nvSpPr>
        <p:spPr bwMode="auto">
          <a:xfrm>
            <a:off x="8975726" y="1"/>
            <a:ext cx="1692275" cy="36671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1253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899648" y="1456765"/>
            <a:ext cx="7991475" cy="360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spcBef>
                <a:spcPts val="15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3600" dirty="0">
                <a:cs typeface="Arial" pitchFamily="34" charset="0"/>
              </a:rPr>
              <a:t>Temporary wilting may occur on hot dry days when transpiration takes place faster than water uptake.</a:t>
            </a:r>
          </a:p>
          <a:p>
            <a:pPr marL="514350" indent="-514350">
              <a:spcBef>
                <a:spcPts val="15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3600" dirty="0">
                <a:cs typeface="Arial" pitchFamily="34" charset="0"/>
              </a:rPr>
              <a:t>If water is given back to the wilted plant, the cells will become turgid and the plant will stand upright again.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990725" y="533400"/>
            <a:ext cx="8497888" cy="6413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just" eaLnBrk="1" fontAlgn="ctr" hangingPunct="1">
              <a:defRPr/>
            </a:pPr>
            <a:r>
              <a:rPr lang="en-US" altLang="zh-TW" sz="3600" b="1" kern="0" dirty="0">
                <a:solidFill>
                  <a:srgbClr val="000000"/>
                </a:solidFill>
                <a:latin typeface="Arial"/>
              </a:rPr>
              <a:t>Turgidity of thin-walled cells</a:t>
            </a:r>
            <a:endParaRPr lang="en-US" altLang="zh-TW" b="1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924" name="Rectangle 7">
            <a:hlinkClick r:id="rId2" action="ppaction://hlinkpres?slideindex=1&amp;slidetitle=160"/>
          </p:cNvPr>
          <p:cNvSpPr>
            <a:spLocks noChangeArrowheads="1"/>
          </p:cNvSpPr>
          <p:nvPr/>
        </p:nvSpPr>
        <p:spPr bwMode="auto">
          <a:xfrm>
            <a:off x="8975726" y="1"/>
            <a:ext cx="1692275" cy="36671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HK" altLang="en-US"/>
          </a:p>
        </p:txBody>
      </p:sp>
      <p:pic>
        <p:nvPicPr>
          <p:cNvPr id="3074" name="Picture 2" descr="Image result for wilt herbaceous s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857077"/>
            <a:ext cx="3744073" cy="280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47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451538" y="1306323"/>
            <a:ext cx="7991475" cy="34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1500"/>
              </a:spcBef>
              <a:buClr>
                <a:srgbClr val="558ED5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dirty="0">
                <a:cs typeface="Arial" panose="020B0604020202020204" pitchFamily="34" charset="0"/>
              </a:rPr>
              <a:t>In </a:t>
            </a:r>
            <a:r>
              <a:rPr lang="en-US" altLang="zh-TW" b="1" dirty="0">
                <a:solidFill>
                  <a:schemeClr val="hlink"/>
                </a:solidFill>
                <a:cs typeface="Arial" panose="020B0604020202020204" pitchFamily="34" charset="0"/>
              </a:rPr>
              <a:t>woody plants</a:t>
            </a:r>
            <a:r>
              <a:rPr lang="en-US" altLang="zh-TW" dirty="0">
                <a:cs typeface="Arial" panose="020B0604020202020204" pitchFamily="34" charset="0"/>
              </a:rPr>
              <a:t>, the stems are mainly supported by the </a:t>
            </a:r>
            <a:r>
              <a:rPr lang="en-US" altLang="zh-TW" b="1" dirty="0">
                <a:solidFill>
                  <a:schemeClr val="hlink"/>
                </a:solidFill>
                <a:cs typeface="Arial" panose="020B0604020202020204" pitchFamily="34" charset="0"/>
              </a:rPr>
              <a:t>rigidity of thick-walled cells</a:t>
            </a:r>
            <a:r>
              <a:rPr lang="en-US" altLang="zh-TW" dirty="0">
                <a:cs typeface="Arial" panose="020B0604020202020204" pitchFamily="34" charset="0"/>
              </a:rPr>
              <a:t>, such as xylem vessels. </a:t>
            </a:r>
          </a:p>
          <a:p>
            <a:pPr>
              <a:spcBef>
                <a:spcPts val="1500"/>
              </a:spcBef>
              <a:buClr>
                <a:srgbClr val="558ED5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dirty="0">
                <a:cs typeface="Arial" panose="020B0604020202020204" pitchFamily="34" charset="0"/>
              </a:rPr>
              <a:t>The cell walls of xylem vessels contain </a:t>
            </a:r>
            <a:r>
              <a:rPr lang="en-US" altLang="zh-TW" b="1" dirty="0">
                <a:solidFill>
                  <a:schemeClr val="hlink"/>
                </a:solidFill>
                <a:cs typeface="Arial" panose="020B0604020202020204" pitchFamily="34" charset="0"/>
              </a:rPr>
              <a:t>lignin</a:t>
            </a:r>
            <a:r>
              <a:rPr lang="en-US" altLang="zh-TW" dirty="0">
                <a:cs typeface="Arial" panose="020B0604020202020204" pitchFamily="34" charset="0"/>
              </a:rPr>
              <a:t>, which makes them </a:t>
            </a:r>
            <a:r>
              <a:rPr lang="en-US" altLang="zh-TW" b="1" dirty="0">
                <a:solidFill>
                  <a:schemeClr val="hlink"/>
                </a:solidFill>
                <a:cs typeface="Arial" panose="020B0604020202020204" pitchFamily="34" charset="0"/>
              </a:rPr>
              <a:t>hard</a:t>
            </a:r>
            <a:r>
              <a:rPr lang="en-US" altLang="zh-TW" dirty="0">
                <a:cs typeface="Arial" panose="020B0604020202020204" pitchFamily="34" charset="0"/>
              </a:rPr>
              <a:t> and </a:t>
            </a:r>
            <a:r>
              <a:rPr lang="en-US" altLang="zh-TW" b="1" dirty="0">
                <a:solidFill>
                  <a:schemeClr val="hlink"/>
                </a:solidFill>
                <a:cs typeface="Arial" panose="020B0604020202020204" pitchFamily="34" charset="0"/>
              </a:rPr>
              <a:t>rigid</a:t>
            </a:r>
            <a:r>
              <a:rPr lang="en-US" altLang="zh-TW" dirty="0"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1500"/>
              </a:spcBef>
              <a:buClr>
                <a:srgbClr val="558ED5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dirty="0">
                <a:cs typeface="Arial" panose="020B0604020202020204" pitchFamily="34" charset="0"/>
              </a:rPr>
              <a:t>more xylem tissue is formed as the woody plant grows older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990725" y="533400"/>
            <a:ext cx="8497888" cy="6413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just" eaLnBrk="1" fontAlgn="ctr" hangingPunct="1">
              <a:defRPr/>
            </a:pPr>
            <a:r>
              <a:rPr lang="en-US" altLang="zh-TW" sz="3600" b="1" kern="0" dirty="0">
                <a:solidFill>
                  <a:srgbClr val="000000"/>
                </a:solidFill>
                <a:latin typeface="Arial"/>
              </a:rPr>
              <a:t>Rigidity of thick-walled cells</a:t>
            </a:r>
            <a:endParaRPr lang="en-US" altLang="zh-TW" b="1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948" name="Rectangle 6">
            <a:hlinkClick r:id="rId2" action="ppaction://hlinkpres?slideindex=1&amp;slidetitle=161"/>
          </p:cNvPr>
          <p:cNvSpPr>
            <a:spLocks noChangeArrowheads="1"/>
          </p:cNvSpPr>
          <p:nvPr/>
        </p:nvSpPr>
        <p:spPr bwMode="auto">
          <a:xfrm>
            <a:off x="8975726" y="1"/>
            <a:ext cx="1692275" cy="36671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HK" altLang="en-US"/>
          </a:p>
        </p:txBody>
      </p:sp>
      <p:pic>
        <p:nvPicPr>
          <p:cNvPr id="4100" name="Picture 4" descr="Image result for woody s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22" y="1153294"/>
            <a:ext cx="3285006" cy="246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1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55359" y="693971"/>
            <a:ext cx="79914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1500"/>
              </a:spcBef>
              <a:buClr>
                <a:srgbClr val="558ED5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dirty="0">
                <a:cs typeface="Arial" panose="020B0604020202020204" pitchFamily="34" charset="0"/>
              </a:rPr>
              <a:t>the older xylem tissues in the stem are pushed inwards by the newly formed tissues </a:t>
            </a:r>
          </a:p>
          <a:p>
            <a:pPr>
              <a:spcBef>
                <a:spcPts val="1500"/>
              </a:spcBef>
              <a:buClr>
                <a:srgbClr val="558ED5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dirty="0">
                <a:cs typeface="Arial" panose="020B0604020202020204" pitchFamily="34" charset="0"/>
              </a:rPr>
              <a:t>become hard </a:t>
            </a:r>
            <a:r>
              <a:rPr lang="en-US" altLang="zh-TW" b="1" dirty="0">
                <a:solidFill>
                  <a:schemeClr val="hlink"/>
                </a:solidFill>
                <a:cs typeface="Arial" panose="020B0604020202020204" pitchFamily="34" charset="0"/>
              </a:rPr>
              <a:t>wood</a:t>
            </a:r>
            <a:r>
              <a:rPr lang="en-US" altLang="zh-TW" dirty="0">
                <a:cs typeface="Arial" panose="020B0604020202020204" pitchFamily="34" charset="0"/>
              </a:rPr>
              <a:t> tissues which contribute to the strength of the woody stems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902153" y="34973"/>
            <a:ext cx="8497888" cy="6413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just" eaLnBrk="1" fontAlgn="ctr" hangingPunct="1">
              <a:defRPr/>
            </a:pPr>
            <a:r>
              <a:rPr lang="en-US" altLang="zh-TW" sz="3600" b="1" kern="0" dirty="0">
                <a:solidFill>
                  <a:srgbClr val="000000"/>
                </a:solidFill>
                <a:latin typeface="Arial"/>
              </a:rPr>
              <a:t>Rigidity of thick-walled cells</a:t>
            </a:r>
            <a:endParaRPr lang="en-US" altLang="zh-TW" b="1" kern="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877922" y="3595593"/>
            <a:ext cx="6915150" cy="2667000"/>
            <a:chOff x="192" y="2304"/>
            <a:chExt cx="4356" cy="1680"/>
          </a:xfrm>
        </p:grpSpPr>
        <p:pic>
          <p:nvPicPr>
            <p:cNvPr id="83974" name="Picture 8" descr="p11011_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" y="2304"/>
              <a:ext cx="1788" cy="1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975" name="Rectangle 9"/>
            <p:cNvSpPr>
              <a:spLocks noChangeArrowheads="1"/>
            </p:cNvSpPr>
            <p:nvPr/>
          </p:nvSpPr>
          <p:spPr bwMode="auto">
            <a:xfrm>
              <a:off x="192" y="3264"/>
              <a:ext cx="160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>
                  <a:latin typeface="Calibri" panose="020F0502020204030204" pitchFamily="34" charset="0"/>
                </a:rPr>
                <a:t>The xylem makes up a large part of a woody stem.</a:t>
              </a:r>
              <a:endParaRPr lang="zh-TW" altLang="en-US" sz="2000">
                <a:latin typeface="Calibri" panose="020F0502020204030204" pitchFamily="34" charset="0"/>
              </a:endParaRPr>
            </a:p>
          </p:txBody>
        </p:sp>
        <p:sp>
          <p:nvSpPr>
            <p:cNvPr id="83976" name="Rectangle 10"/>
            <p:cNvSpPr>
              <a:spLocks noChangeArrowheads="1"/>
            </p:cNvSpPr>
            <p:nvPr/>
          </p:nvSpPr>
          <p:spPr bwMode="auto">
            <a:xfrm>
              <a:off x="3170" y="3734"/>
              <a:ext cx="676" cy="25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000" b="1">
                  <a:solidFill>
                    <a:schemeClr val="bg1"/>
                  </a:solidFill>
                </a:rPr>
                <a:t>T.S.x20</a:t>
              </a:r>
              <a:endParaRPr lang="zh-TW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83977" name="矩形 5"/>
            <p:cNvSpPr>
              <a:spLocks noChangeArrowheads="1"/>
            </p:cNvSpPr>
            <p:nvPr/>
          </p:nvSpPr>
          <p:spPr bwMode="auto">
            <a:xfrm>
              <a:off x="3992" y="2361"/>
              <a:ext cx="3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>
                  <a:latin typeface="Calibri" panose="020F0502020204030204" pitchFamily="34" charset="0"/>
                </a:rPr>
                <a:t>bark</a:t>
              </a:r>
            </a:p>
          </p:txBody>
        </p:sp>
        <p:cxnSp>
          <p:nvCxnSpPr>
            <p:cNvPr id="8" name="直線接點 7"/>
            <p:cNvCxnSpPr/>
            <p:nvPr/>
          </p:nvCxnSpPr>
          <p:spPr>
            <a:xfrm>
              <a:off x="3082" y="2505"/>
              <a:ext cx="84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979" name="矩形 11"/>
            <p:cNvSpPr>
              <a:spLocks noChangeArrowheads="1"/>
            </p:cNvSpPr>
            <p:nvPr/>
          </p:nvSpPr>
          <p:spPr bwMode="auto">
            <a:xfrm>
              <a:off x="3984" y="2889"/>
              <a:ext cx="5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>
                  <a:latin typeface="Calibri" panose="020F0502020204030204" pitchFamily="34" charset="0"/>
                </a:rPr>
                <a:t>phloem</a:t>
              </a:r>
            </a:p>
          </p:txBody>
        </p:sp>
        <p:cxnSp>
          <p:nvCxnSpPr>
            <p:cNvPr id="14" name="直線接點 13"/>
            <p:cNvCxnSpPr/>
            <p:nvPr/>
          </p:nvCxnSpPr>
          <p:spPr>
            <a:xfrm>
              <a:off x="3180" y="3000"/>
              <a:ext cx="7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981" name="矩形 14"/>
            <p:cNvSpPr>
              <a:spLocks noChangeArrowheads="1"/>
            </p:cNvSpPr>
            <p:nvPr/>
          </p:nvSpPr>
          <p:spPr bwMode="auto">
            <a:xfrm>
              <a:off x="4032" y="3456"/>
              <a:ext cx="4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1800">
                  <a:latin typeface="Calibri" panose="020F0502020204030204" pitchFamily="34" charset="0"/>
                </a:rPr>
                <a:t>xylem</a:t>
              </a:r>
            </a:p>
          </p:txBody>
        </p:sp>
        <p:cxnSp>
          <p:nvCxnSpPr>
            <p:cNvPr id="17" name="直線接點 16"/>
            <p:cNvCxnSpPr/>
            <p:nvPr/>
          </p:nvCxnSpPr>
          <p:spPr>
            <a:xfrm>
              <a:off x="2590" y="3600"/>
              <a:ext cx="13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973" name="Rectangle 18">
            <a:hlinkClick r:id="rId3" action="ppaction://hlinkpres?slideindex=1&amp;slidetitle=162"/>
          </p:cNvPr>
          <p:cNvSpPr>
            <a:spLocks noChangeArrowheads="1"/>
          </p:cNvSpPr>
          <p:nvPr/>
        </p:nvSpPr>
        <p:spPr bwMode="auto">
          <a:xfrm>
            <a:off x="8975726" y="1"/>
            <a:ext cx="1692275" cy="36671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HK" altLang="en-US"/>
          </a:p>
        </p:txBody>
      </p:sp>
      <p:pic>
        <p:nvPicPr>
          <p:cNvPr id="15" name="Picture 2" descr="Image result for woody st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05" y="2918012"/>
            <a:ext cx="4867101" cy="361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12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919288" y="2181225"/>
            <a:ext cx="3719512" cy="3695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marL="514350" indent="-514350" eaLnBrk="0" hangingPunct="0"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  <a:lvl2pPr marL="914400" indent="-514350" eaLnBrk="0" hangingPunct="0"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  <a:ea typeface="新細明體" charset="-120"/>
              </a:defRPr>
            </a:lvl9pPr>
          </a:lstStyle>
          <a:p>
            <a:pPr marL="972000" eaLnBrk="1" hangingPunct="1">
              <a:spcBef>
                <a:spcPts val="1500"/>
              </a:spcBef>
              <a:buClr>
                <a:srgbClr val="00B050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lang="en-US" altLang="zh-TW" sz="2800" kern="0" dirty="0"/>
          </a:p>
        </p:txBody>
      </p:sp>
      <p:sp>
        <p:nvSpPr>
          <p:cNvPr id="6" name="圓角矩形 5"/>
          <p:cNvSpPr/>
          <p:nvPr/>
        </p:nvSpPr>
        <p:spPr bwMode="auto">
          <a:xfrm>
            <a:off x="1343026" y="684214"/>
            <a:ext cx="4829175" cy="420687"/>
          </a:xfrm>
          <a:prstGeom prst="roundRect">
            <a:avLst>
              <a:gd name="adj" fmla="val 50000"/>
            </a:avLst>
          </a:prstGeom>
          <a:solidFill>
            <a:srgbClr val="99CC00"/>
          </a:solidFill>
          <a:ln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84996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4" y="538164"/>
            <a:ext cx="719137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15"/>
          <p:cNvSpPr txBox="1">
            <a:spLocks noChangeArrowheads="1"/>
          </p:cNvSpPr>
          <p:nvPr/>
        </p:nvSpPr>
        <p:spPr bwMode="auto">
          <a:xfrm>
            <a:off x="2606676" y="663576"/>
            <a:ext cx="3806825" cy="46196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GB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Extras— Do you know?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50324" y="1397001"/>
            <a:ext cx="7167283" cy="387798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marL="442913" indent="-442913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9080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316038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724025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132013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89213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3046413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503613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960813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1000"/>
              </a:spcAft>
              <a:defRPr/>
            </a:pPr>
            <a:r>
              <a:rPr kumimoji="0" lang="en-US" altLang="zh-TW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Annual rings</a:t>
            </a:r>
            <a:endParaRPr kumimoji="0" lang="en-US" altLang="zh-TW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1000"/>
              </a:spcBef>
              <a:spcAft>
                <a:spcPts val="1000"/>
              </a:spcAft>
              <a:buClr>
                <a:srgbClr val="558ED5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Annual rings can be seen in the cross-section of a woody stem.</a:t>
            </a:r>
          </a:p>
          <a:p>
            <a:pPr eaLnBrk="1" hangingPunct="1">
              <a:spcBef>
                <a:spcPts val="1000"/>
              </a:spcBef>
              <a:spcAft>
                <a:spcPts val="1000"/>
              </a:spcAft>
              <a:buClr>
                <a:srgbClr val="558ED5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annual ring consists of a light layer and a dark layer. </a:t>
            </a:r>
          </a:p>
          <a:p>
            <a:pPr eaLnBrk="1" hangingPunct="1">
              <a:spcBef>
                <a:spcPts val="1000"/>
              </a:spcBef>
              <a:spcAft>
                <a:spcPts val="1000"/>
              </a:spcAft>
              <a:buClr>
                <a:srgbClr val="558ED5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TW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results from the change in growth rate in different seasons of the year.</a:t>
            </a:r>
          </a:p>
        </p:txBody>
      </p:sp>
      <p:sp>
        <p:nvSpPr>
          <p:cNvPr id="243721" name="矩形 11"/>
          <p:cNvSpPr>
            <a:spLocks noChangeArrowheads="1"/>
          </p:cNvSpPr>
          <p:nvPr/>
        </p:nvSpPr>
        <p:spPr bwMode="auto">
          <a:xfrm>
            <a:off x="8138366" y="4607860"/>
            <a:ext cx="30210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800" dirty="0">
                <a:latin typeface="Calibri" panose="020F0502020204030204" pitchFamily="34" charset="0"/>
                <a:sym typeface="Wingdings" panose="05000000000000000000" pitchFamily="2" charset="2"/>
              </a:rPr>
              <a:t></a:t>
            </a:r>
            <a:r>
              <a:rPr lang="en-US" altLang="zh-TW" sz="1800" dirty="0">
                <a:latin typeface="Calibri" panose="020F0502020204030204" pitchFamily="34" charset="0"/>
              </a:rPr>
              <a:t>Cross-section of a tree trunk</a:t>
            </a:r>
          </a:p>
        </p:txBody>
      </p:sp>
      <p:pic>
        <p:nvPicPr>
          <p:cNvPr id="243722" name="Picture 10" descr="p11012_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553" y="1922930"/>
            <a:ext cx="2560638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001" name="Rectangle 11">
            <a:hlinkClick r:id="rId4" action="ppaction://hlinkpres?slideindex=1&amp;slidetitle=163"/>
          </p:cNvPr>
          <p:cNvSpPr>
            <a:spLocks noChangeArrowheads="1"/>
          </p:cNvSpPr>
          <p:nvPr/>
        </p:nvSpPr>
        <p:spPr bwMode="auto">
          <a:xfrm>
            <a:off x="8975726" y="1"/>
            <a:ext cx="1692275" cy="36671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7719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24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243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654</Words>
  <Application>Microsoft Office PowerPoint</Application>
  <PresentationFormat>Widescreen</PresentationFormat>
  <Paragraphs>74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微軟正黑體</vt:lpstr>
      <vt:lpstr>新細明體</vt:lpstr>
      <vt:lpstr>Arial</vt:lpstr>
      <vt:lpstr>Arial Black</vt:lpstr>
      <vt:lpstr>Arial Narrow</vt:lpstr>
      <vt:lpstr>Calibri</vt:lpstr>
      <vt:lpstr>Calibri Light</vt:lpstr>
      <vt:lpstr>Times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Figure 35.22  Anatomy of a three-year-old stem </vt:lpstr>
      <vt:lpstr>PowerPoint Presentation</vt:lpstr>
      <vt:lpstr>PowerPoint Presentation</vt:lpstr>
      <vt:lpstr>How are the cell types of the dicot stem adapted to support?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 PUI LAN</dc:creator>
  <cp:lastModifiedBy>WONG PUI LAN</cp:lastModifiedBy>
  <cp:revision>4</cp:revision>
  <dcterms:created xsi:type="dcterms:W3CDTF">2016-03-18T04:03:41Z</dcterms:created>
  <dcterms:modified xsi:type="dcterms:W3CDTF">2017-03-20T06:05:12Z</dcterms:modified>
</cp:coreProperties>
</file>