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86" r:id="rId10"/>
    <p:sldId id="265" r:id="rId11"/>
    <p:sldId id="266"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6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34BB5-8197-4310-AC7C-15CD3EDE17DB}" type="datetimeFigureOut">
              <a:rPr lang="zh-HK" altLang="en-US" smtClean="0"/>
              <a:t>25/1/2019</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30914-CB9A-41F9-B709-A50262748327}" type="slidenum">
              <a:rPr lang="zh-HK" altLang="en-US" smtClean="0"/>
              <a:t>‹#›</a:t>
            </a:fld>
            <a:endParaRPr lang="zh-HK" altLang="en-US"/>
          </a:p>
        </p:txBody>
      </p:sp>
    </p:spTree>
    <p:extLst>
      <p:ext uri="{BB962C8B-B14F-4D97-AF65-F5344CB8AC3E}">
        <p14:creationId xmlns:p14="http://schemas.microsoft.com/office/powerpoint/2010/main" val="56451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5AB75C61-56CB-42C9-A2D6-FD5D146EB541}" type="slidenum">
              <a:rPr lang="zh-HK" altLang="en-US" sz="1200" b="0">
                <a:latin typeface="Calibri" panose="020F0502020204030204" pitchFamily="34" charset="0"/>
              </a:rPr>
              <a:pPr eaLnBrk="1" hangingPunct="1"/>
              <a:t>3</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409558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E98422E0-A47C-4C08-9B43-B896A280A2A8}" type="slidenum">
              <a:rPr lang="zh-HK" altLang="en-US" sz="1200" b="0">
                <a:latin typeface="Calibri" panose="020F0502020204030204" pitchFamily="34" charset="0"/>
              </a:rPr>
              <a:pPr eaLnBrk="1" hangingPunct="1"/>
              <a:t>13</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130514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C857340E-5B93-4237-9940-32FD78706B69}" type="slidenum">
              <a:rPr lang="zh-HK" altLang="en-US" sz="1200" b="0">
                <a:latin typeface="Calibri" panose="020F0502020204030204" pitchFamily="34" charset="0"/>
              </a:rPr>
              <a:pPr eaLnBrk="1" hangingPunct="1"/>
              <a:t>14</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151137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67F104AA-470E-4E83-9D00-BB63FC514D53}" type="slidenum">
              <a:rPr lang="zh-HK" altLang="en-US" sz="1200" b="0">
                <a:latin typeface="Calibri" panose="020F0502020204030204" pitchFamily="34" charset="0"/>
              </a:rPr>
              <a:pPr eaLnBrk="1" hangingPunct="1"/>
              <a:t>16</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705073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A76EE72C-36B4-48E6-9E2E-8E0493189380}" type="slidenum">
              <a:rPr lang="zh-HK" altLang="en-US" sz="1200" b="0">
                <a:latin typeface="Calibri" panose="020F0502020204030204" pitchFamily="34" charset="0"/>
              </a:rPr>
              <a:pPr eaLnBrk="1" hangingPunct="1"/>
              <a:t>17</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280537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E3D82EE7-6966-40EA-9BB2-4F7387363A50}" type="slidenum">
              <a:rPr lang="zh-HK" altLang="en-US" sz="1200" b="0">
                <a:latin typeface="Calibri" panose="020F0502020204030204" pitchFamily="34" charset="0"/>
              </a:rPr>
              <a:pPr algn="r" eaLnBrk="1" hangingPunct="1">
                <a:spcBef>
                  <a:spcPct val="0"/>
                </a:spcBef>
              </a:pPr>
              <a:t>18</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4288844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99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Tree>
    <p:extLst>
      <p:ext uri="{BB962C8B-B14F-4D97-AF65-F5344CB8AC3E}">
        <p14:creationId xmlns:p14="http://schemas.microsoft.com/office/powerpoint/2010/main" val="264903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1A7F3EE9-C6CF-475A-BAC3-D61F2E2F9FA7}" type="slidenum">
              <a:rPr lang="zh-HK" altLang="en-US" sz="1200" b="0">
                <a:latin typeface="Calibri" panose="020F0502020204030204" pitchFamily="34" charset="0"/>
              </a:rPr>
              <a:pPr eaLnBrk="1" hangingPunct="1"/>
              <a:t>4</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218323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904B991F-855B-44D8-9732-49E62804E99B}" type="slidenum">
              <a:rPr lang="zh-HK" altLang="en-US" sz="1200" b="0">
                <a:latin typeface="Calibri" panose="020F0502020204030204" pitchFamily="34" charset="0"/>
              </a:rPr>
              <a:pPr eaLnBrk="1" hangingPunct="1"/>
              <a:t>5</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91285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1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CB78E996-056C-47AB-9AE4-3191A2968730}" type="slidenum">
              <a:rPr lang="zh-HK" altLang="en-US" sz="1200" b="0">
                <a:latin typeface="Calibri" panose="020F0502020204030204" pitchFamily="34" charset="0"/>
              </a:rPr>
              <a:pPr algn="r" eaLnBrk="1" hangingPunct="1">
                <a:spcBef>
                  <a:spcPct val="0"/>
                </a:spcBef>
              </a:pPr>
              <a:t>6</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427089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69BF412F-27EA-4B9D-8D87-7B6099B62225}" type="slidenum">
              <a:rPr lang="zh-HK" altLang="en-US" sz="1200" b="0">
                <a:latin typeface="Calibri" panose="020F0502020204030204" pitchFamily="34" charset="0"/>
              </a:rPr>
              <a:pPr algn="r" eaLnBrk="1" hangingPunct="1">
                <a:spcBef>
                  <a:spcPct val="0"/>
                </a:spcBef>
              </a:pPr>
              <a:t>7</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349863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C8677621-B9B2-4188-86E8-F555DA850718}" type="slidenum">
              <a:rPr lang="zh-HK" altLang="en-US" sz="1200" b="0">
                <a:latin typeface="Calibri" panose="020F0502020204030204" pitchFamily="34" charset="0"/>
              </a:rPr>
              <a:pPr eaLnBrk="1" hangingPunct="1"/>
              <a:t>8</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333119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a:spLocks noGrp="1"/>
          </p:cNvSpPr>
          <p:nvPr>
            <p:ph type="sldNum" sz="quarter" idx="5"/>
          </p:nvPr>
        </p:nvSpPr>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fld id="{10C74D54-5466-4F20-AC9B-27E3B6810D11}" type="slidenum">
              <a:rPr lang="zh-HK" altLang="en-US" sz="1200" b="0">
                <a:latin typeface="Calibri" panose="020F0502020204030204" pitchFamily="34" charset="0"/>
              </a:rPr>
              <a:pPr eaLnBrk="1" hangingPunct="1"/>
              <a:t>10</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32427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EC7AC716-9007-4644-BC40-E39A6CB4764A}" type="slidenum">
              <a:rPr lang="zh-HK" altLang="en-US" sz="1200" b="0">
                <a:latin typeface="Calibri" panose="020F0502020204030204" pitchFamily="34" charset="0"/>
              </a:rPr>
              <a:pPr algn="r" eaLnBrk="1" hangingPunct="1">
                <a:spcBef>
                  <a:spcPct val="0"/>
                </a:spcBef>
              </a:pPr>
              <a:t>11</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379784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0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1D4ABD68-FF36-4619-8C85-2433A38E6479}" type="slidenum">
              <a:rPr lang="zh-HK" altLang="en-US" sz="1200" b="0">
                <a:latin typeface="Calibri" panose="020F0502020204030204" pitchFamily="34" charset="0"/>
              </a:rPr>
              <a:pPr algn="r" eaLnBrk="1" hangingPunct="1">
                <a:spcBef>
                  <a:spcPct val="0"/>
                </a:spcBef>
              </a:pPr>
              <a:t>12</a:t>
            </a:fld>
            <a:endParaRPr lang="en-US" altLang="zh-HK" sz="1200" b="0">
              <a:latin typeface="Calibri" panose="020F0502020204030204" pitchFamily="34" charset="0"/>
            </a:endParaRPr>
          </a:p>
        </p:txBody>
      </p:sp>
    </p:spTree>
    <p:extLst>
      <p:ext uri="{BB962C8B-B14F-4D97-AF65-F5344CB8AC3E}">
        <p14:creationId xmlns:p14="http://schemas.microsoft.com/office/powerpoint/2010/main" val="290856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HK" smtClean="0"/>
              <a:t>Click to edit Master title style</a:t>
            </a:r>
            <a:endParaRPr lang="zh-HK"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smtClean="0"/>
              <a:t>Click to edit Master subtitle style</a:t>
            </a:r>
            <a:endParaRPr lang="zh-HK" altLang="en-US"/>
          </a:p>
        </p:txBody>
      </p:sp>
      <p:sp>
        <p:nvSpPr>
          <p:cNvPr id="4" name="Date Placeholder 3"/>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76479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0333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402820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userDrawn="1">
  <p:cSld name="2_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文字方塊 7"/>
          <p:cNvSpPr txBox="1">
            <a:spLocks noChangeArrowheads="1"/>
          </p:cNvSpPr>
          <p:nvPr/>
        </p:nvSpPr>
        <p:spPr bwMode="auto">
          <a:xfrm>
            <a:off x="11279718" y="6092826"/>
            <a:ext cx="768349" cy="276225"/>
          </a:xfrm>
          <a:prstGeom prst="rect">
            <a:avLst/>
          </a:prstGeom>
          <a:noFill/>
          <a:ln>
            <a:noFill/>
          </a:ln>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r" eaLnBrk="1" hangingPunct="1"/>
            <a:fld id="{DC4E70AF-6E01-4697-A0A3-AD631FCDA77C}" type="slidenum">
              <a:rPr kumimoji="1" lang="en-US" altLang="zh-TW" sz="1200">
                <a:solidFill>
                  <a:srgbClr val="0000FF"/>
                </a:solidFill>
                <a:cs typeface="Arial" panose="020B0604020202020204" pitchFamily="34" charset="0"/>
              </a:rPr>
              <a:pPr algn="r" eaLnBrk="1" hangingPunct="1"/>
              <a:t>‹#›</a:t>
            </a:fld>
            <a:endParaRPr kumimoji="1" lang="zh-TW" altLang="en-US" sz="1200">
              <a:solidFill>
                <a:srgbClr val="0000FF"/>
              </a:solidFill>
              <a:cs typeface="Arial" panose="020B0604020202020204" pitchFamily="34" charset="0"/>
            </a:endParaRPr>
          </a:p>
        </p:txBody>
      </p:sp>
      <p:sp>
        <p:nvSpPr>
          <p:cNvPr id="3" name="Rectangle 10"/>
          <p:cNvSpPr>
            <a:spLocks noChangeArrowheads="1"/>
          </p:cNvSpPr>
          <p:nvPr/>
        </p:nvSpPr>
        <p:spPr bwMode="auto">
          <a:xfrm>
            <a:off x="262467" y="60326"/>
            <a:ext cx="79459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0"/>
              </a:spcBef>
            </a:pPr>
            <a:r>
              <a:rPr kumimoji="1" lang="en-US" altLang="zh-TW" sz="1800" b="0">
                <a:solidFill>
                  <a:srgbClr val="FF7C80"/>
                </a:solidFill>
              </a:rPr>
              <a:t>10</a:t>
            </a:r>
            <a:r>
              <a:rPr kumimoji="1" lang="en-US" altLang="zh-TW" sz="1400" b="0">
                <a:solidFill>
                  <a:srgbClr val="FF7C80"/>
                </a:solidFill>
              </a:rPr>
              <a:t> Nutrition and gas exchange in plants </a:t>
            </a:r>
            <a:r>
              <a:rPr kumimoji="1" lang="en-US" altLang="zh-TW" sz="1400" b="0">
                <a:solidFill>
                  <a:srgbClr val="FF7C80"/>
                </a:solidFill>
                <a:sym typeface="Wingdings 3" panose="05040102010807070707" pitchFamily="18" charset="2"/>
              </a:rPr>
              <a:t> 10.1 Nutrition in plants</a:t>
            </a:r>
          </a:p>
        </p:txBody>
      </p:sp>
      <p:sp>
        <p:nvSpPr>
          <p:cNvPr id="4" name="Rectangle 21">
            <a:hlinkClick r:id="" action="ppaction://hlinkshowjump?jump=nextslide"/>
          </p:cNvPr>
          <p:cNvSpPr>
            <a:spLocks noChangeArrowheads="1"/>
          </p:cNvSpPr>
          <p:nvPr userDrawn="1"/>
        </p:nvSpPr>
        <p:spPr bwMode="auto">
          <a:xfrm>
            <a:off x="11065934" y="6400800"/>
            <a:ext cx="865717" cy="287338"/>
          </a:xfrm>
          <a:prstGeom prst="rect">
            <a:avLst/>
          </a:prstGeom>
          <a:noFill/>
          <a:ln>
            <a:noFill/>
          </a:ln>
          <a:effectLst/>
          <a:extLst/>
        </p:spPr>
        <p:txBody>
          <a:bodyPr wrap="none" anchor="ct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eaLnBrk="1" hangingPunct="1">
              <a:defRPr/>
            </a:pPr>
            <a:endParaRPr kumimoji="0" lang="zh-TW" altLang="en-US" sz="1800" b="1" smtClean="0">
              <a:cs typeface="Arial" pitchFamily="34" charset="0"/>
            </a:endParaRPr>
          </a:p>
        </p:txBody>
      </p:sp>
      <p:sp>
        <p:nvSpPr>
          <p:cNvPr id="5" name="Rectangle 20">
            <a:hlinkClick r:id="rId3" action="ppaction://hlinksldjump"/>
          </p:cNvPr>
          <p:cNvSpPr>
            <a:spLocks noChangeArrowheads="1"/>
          </p:cNvSpPr>
          <p:nvPr userDrawn="1"/>
        </p:nvSpPr>
        <p:spPr bwMode="auto">
          <a:xfrm>
            <a:off x="10223500" y="6381750"/>
            <a:ext cx="865717" cy="287338"/>
          </a:xfrm>
          <a:prstGeom prst="rect">
            <a:avLst/>
          </a:prstGeom>
          <a:noFill/>
          <a:ln>
            <a:noFill/>
          </a:ln>
          <a:effectLst/>
          <a:extLst/>
        </p:spPr>
        <p:txBody>
          <a:bodyPr wrap="none" anchor="ct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eaLnBrk="1" hangingPunct="1">
              <a:defRPr/>
            </a:pPr>
            <a:endParaRPr kumimoji="0" lang="zh-TW" altLang="en-US" sz="1800" b="1" smtClean="0">
              <a:cs typeface="Arial" pitchFamily="34" charset="0"/>
            </a:endParaRPr>
          </a:p>
        </p:txBody>
      </p:sp>
      <p:sp>
        <p:nvSpPr>
          <p:cNvPr id="6" name="Rectangle 21">
            <a:hlinkClick r:id="" action="ppaction://hlinkshowjump?jump=nextslide"/>
          </p:cNvPr>
          <p:cNvSpPr>
            <a:spLocks noChangeArrowheads="1"/>
          </p:cNvSpPr>
          <p:nvPr userDrawn="1"/>
        </p:nvSpPr>
        <p:spPr bwMode="auto">
          <a:xfrm>
            <a:off x="11089218" y="6381750"/>
            <a:ext cx="865716" cy="287338"/>
          </a:xfrm>
          <a:prstGeom prst="rect">
            <a:avLst/>
          </a:prstGeom>
          <a:noFill/>
          <a:ln>
            <a:noFill/>
          </a:ln>
          <a:effectLst/>
          <a:extLst/>
        </p:spPr>
        <p:txBody>
          <a:bodyPr wrap="none" anchor="ct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eaLnBrk="1" hangingPunct="1">
              <a:defRPr/>
            </a:pPr>
            <a:endParaRPr kumimoji="0" lang="zh-TW" altLang="en-US" sz="1800" b="1" smtClean="0">
              <a:cs typeface="Arial" pitchFamily="34" charset="0"/>
            </a:endParaRPr>
          </a:p>
        </p:txBody>
      </p:sp>
      <p:sp>
        <p:nvSpPr>
          <p:cNvPr id="7" name="Rectangle 22">
            <a:hlinkClick r:id="" action="ppaction://hlinkshowjump?jump=previousslide"/>
          </p:cNvPr>
          <p:cNvSpPr>
            <a:spLocks noChangeArrowheads="1"/>
          </p:cNvSpPr>
          <p:nvPr userDrawn="1"/>
        </p:nvSpPr>
        <p:spPr bwMode="auto">
          <a:xfrm>
            <a:off x="9359900" y="6381750"/>
            <a:ext cx="865717" cy="287338"/>
          </a:xfrm>
          <a:prstGeom prst="rect">
            <a:avLst/>
          </a:prstGeom>
          <a:noFill/>
          <a:ln>
            <a:noFill/>
          </a:ln>
          <a:effectLst/>
          <a:extLst/>
        </p:spPr>
        <p:txBody>
          <a:bodyPr wrap="none" anchor="ct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eaLnBrk="1" hangingPunct="1">
              <a:defRPr/>
            </a:pPr>
            <a:endParaRPr kumimoji="0" lang="zh-TW" altLang="en-US" sz="1800" b="1" smtClean="0">
              <a:cs typeface="Arial" pitchFamily="34" charset="0"/>
            </a:endParaRPr>
          </a:p>
        </p:txBody>
      </p:sp>
    </p:spTree>
    <p:extLst>
      <p:ext uri="{BB962C8B-B14F-4D97-AF65-F5344CB8AC3E}">
        <p14:creationId xmlns:p14="http://schemas.microsoft.com/office/powerpoint/2010/main" val="38730545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5320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57053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Date Placeholder 4"/>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84977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7" name="Date Placeholder 6"/>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17191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Date Placeholder 2"/>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13228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208526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HK" smtClean="0"/>
              <a:t>Click to edit Master title style</a:t>
            </a:r>
            <a:endParaRPr lang="zh-HK"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311491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HK" smtClean="0"/>
              <a:t>Click to edit Master title style</a:t>
            </a:r>
            <a:endParaRPr lang="zh-HK"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DA6F4A2C-042B-40D3-BCCB-618049D8D1E4}" type="datetimeFigureOut">
              <a:rPr lang="zh-HK" altLang="en-US" smtClean="0"/>
              <a:t>25/1/2019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240842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F4A2C-042B-40D3-BCCB-618049D8D1E4}" type="datetimeFigureOut">
              <a:rPr lang="zh-HK" altLang="en-US" smtClean="0"/>
              <a:t>25/1/2019</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ABBF1-E292-4CE3-BD37-F695212C278D}" type="slidenum">
              <a:rPr lang="zh-HK" altLang="en-US" smtClean="0"/>
              <a:t>‹#›</a:t>
            </a:fld>
            <a:endParaRPr lang="zh-HK" altLang="en-US"/>
          </a:p>
        </p:txBody>
      </p:sp>
    </p:spTree>
    <p:extLst>
      <p:ext uri="{BB962C8B-B14F-4D97-AF65-F5344CB8AC3E}">
        <p14:creationId xmlns:p14="http://schemas.microsoft.com/office/powerpoint/2010/main" val="2568901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hi/ppt_ch10_c.ppt#-1,1,48"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chi/ppt_ch10_c.ppt#-1,1,49" TargetMode="Externa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chi/ppt_ch10_c.ppt#-1,1,6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chi/ppt_ch10_c.ppt#-1,1,62"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gif"/><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hyperlink" Target="../chi/ppt_ch10_c.ppt#-1,1,6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hyperlink" Target="../chi/ppt_ch10_c.ppt#-1,1,64"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hyperlink" Target="../chi/ppt_ch10_c.ppt#-1,1,65" TargetMode="External"/><Relationship Id="rId3" Type="http://schemas.openxmlformats.org/officeDocument/2006/relationships/image" Target="../media/image12.jpeg"/><Relationship Id="rId7" Type="http://schemas.openxmlformats.org/officeDocument/2006/relationships/hyperlink" Target="http://www.aristo.com.hk/rsc/?id=bio2Ach10p11i03&amp;lang=eng"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hyperlink" Target="http://www.aristo.com.hk/rsc/?id=bio2Ach10p11i01&amp;lang=eng"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chi/ppt_ch10_c.ppt#-1,1,66"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chi/ppt_ch10_c.ppt#-1,1,67"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hyperlink" Target="../chi/ppt_ch10_c.ppt#-1,1,6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chi/ppt_ch10_c.ppt#-1,1,40" TargetMode="Externa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chi/ppt_ch10_c.ppt#-1,1,41"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chi/ppt_ch10_c.ppt#-1,1,42"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chi/ppt_ch10_c.ppt#-1,1,44"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chi/ppt_ch10_c.ppt#-1,1,45"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chi/ppt_ch10_c.ppt#-1,1,46"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chi/ppt_ch10_c.ppt#-1,1,47"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oot hai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84" y="1195855"/>
            <a:ext cx="9644716" cy="5428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altLang="zh-HK" dirty="0" smtClean="0">
                <a:solidFill>
                  <a:schemeClr val="bg1"/>
                </a:solidFill>
              </a:rPr>
              <a:t>How do plants absorb water and minerals?</a:t>
            </a:r>
            <a:endParaRPr lang="zh-HK" altLang="en-US" dirty="0">
              <a:solidFill>
                <a:schemeClr val="bg1"/>
              </a:solidFill>
            </a:endParaRPr>
          </a:p>
        </p:txBody>
      </p:sp>
      <p:sp>
        <p:nvSpPr>
          <p:cNvPr id="3" name="Subtitle 2"/>
          <p:cNvSpPr>
            <a:spLocks noGrp="1"/>
          </p:cNvSpPr>
          <p:nvPr>
            <p:ph type="subTitle" idx="1"/>
          </p:nvPr>
        </p:nvSpPr>
        <p:spPr/>
        <p:txBody>
          <a:bodyPr/>
          <a:lstStyle/>
          <a:p>
            <a:endParaRPr lang="zh-HK" altLang="en-US"/>
          </a:p>
        </p:txBody>
      </p:sp>
      <p:sp>
        <p:nvSpPr>
          <p:cNvPr id="4" name="TextBox 3"/>
          <p:cNvSpPr txBox="1"/>
          <p:nvPr/>
        </p:nvSpPr>
        <p:spPr>
          <a:xfrm>
            <a:off x="9654988" y="522328"/>
            <a:ext cx="785793" cy="369332"/>
          </a:xfrm>
          <a:prstGeom prst="rect">
            <a:avLst/>
          </a:prstGeom>
          <a:noFill/>
        </p:spPr>
        <p:txBody>
          <a:bodyPr wrap="none" rtlCol="0">
            <a:spAutoFit/>
          </a:bodyPr>
          <a:lstStyle/>
          <a:p>
            <a:r>
              <a:rPr lang="en-US" altLang="zh-HK" dirty="0" smtClean="0"/>
              <a:t>p.10-8</a:t>
            </a:r>
            <a:endParaRPr lang="zh-HK" altLang="en-US" dirty="0"/>
          </a:p>
        </p:txBody>
      </p:sp>
    </p:spTree>
    <p:extLst>
      <p:ext uri="{BB962C8B-B14F-4D97-AF65-F5344CB8AC3E}">
        <p14:creationId xmlns:p14="http://schemas.microsoft.com/office/powerpoint/2010/main" val="74165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ChangeArrowheads="1"/>
          </p:cNvSpPr>
          <p:nvPr/>
        </p:nvSpPr>
        <p:spPr bwMode="auto">
          <a:xfrm>
            <a:off x="1828800" y="549276"/>
            <a:ext cx="82296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buFont typeface="Arial" panose="020B0604020202020204" pitchFamily="34" charset="0"/>
              <a:buNone/>
            </a:pPr>
            <a:r>
              <a:rPr lang="en-US" altLang="zh-TW" sz="3600"/>
              <a:t>Adaptation of roots for the absorption of water and minerals</a:t>
            </a:r>
            <a:endParaRPr kumimoji="1" lang="en-US" altLang="zh-TW" sz="3600" b="0">
              <a:solidFill>
                <a:srgbClr val="231815"/>
              </a:solidFill>
              <a:cs typeface="Arial" panose="020B0604020202020204" pitchFamily="34" charset="0"/>
            </a:endParaRPr>
          </a:p>
        </p:txBody>
      </p:sp>
      <p:sp>
        <p:nvSpPr>
          <p:cNvPr id="6" name="Rectangle 3"/>
          <p:cNvSpPr txBox="1">
            <a:spLocks noChangeArrowheads="1"/>
          </p:cNvSpPr>
          <p:nvPr/>
        </p:nvSpPr>
        <p:spPr bwMode="auto">
          <a:xfrm>
            <a:off x="820270" y="1916113"/>
            <a:ext cx="10098741" cy="4392612"/>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827088" indent="-285750" eaLnBrk="0" hangingPunct="0">
              <a:defRPr sz="2800" b="1">
                <a:solidFill>
                  <a:schemeClr val="tx1"/>
                </a:solidFill>
                <a:latin typeface="Arial" panose="020B0604020202020204" pitchFamily="34" charset="0"/>
                <a:ea typeface="新細明體" panose="02020500000000000000" pitchFamily="18" charset="-120"/>
              </a:defRPr>
            </a:lvl2pPr>
            <a:lvl3pPr marL="1235075" indent="-228600" eaLnBrk="0" hangingPunct="0">
              <a:defRPr sz="2800" b="1">
                <a:solidFill>
                  <a:schemeClr val="tx1"/>
                </a:solidFill>
                <a:latin typeface="Arial" panose="020B0604020202020204" pitchFamily="34" charset="0"/>
                <a:ea typeface="新細明體" panose="02020500000000000000" pitchFamily="18" charset="-120"/>
              </a:defRPr>
            </a:lvl3pPr>
            <a:lvl4pPr marL="1643063"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sz="3200" b="0" dirty="0"/>
              <a:t>The root epidermis is </a:t>
            </a:r>
            <a:r>
              <a:rPr lang="en-US" altLang="zh-TW" sz="3200" dirty="0">
                <a:solidFill>
                  <a:srgbClr val="1722F9"/>
                </a:solidFill>
              </a:rPr>
              <a:t>not covered by cuticle</a:t>
            </a:r>
            <a:r>
              <a:rPr lang="en-US" altLang="zh-TW" sz="3200" b="0" dirty="0"/>
              <a:t>.</a:t>
            </a:r>
          </a:p>
          <a:p>
            <a:pPr lvl="1" algn="l" eaLnBrk="1" hangingPunct="1">
              <a:buClr>
                <a:srgbClr val="FF7C80"/>
              </a:buClr>
              <a:buFontTx/>
              <a:buChar char="•"/>
            </a:pPr>
            <a:r>
              <a:rPr lang="en-US" altLang="zh-TW" sz="3200" b="0" dirty="0"/>
              <a:t>consists of </a:t>
            </a:r>
            <a:r>
              <a:rPr lang="en-US" altLang="zh-TW" sz="3200" dirty="0">
                <a:solidFill>
                  <a:srgbClr val="1722F9"/>
                </a:solidFill>
              </a:rPr>
              <a:t>one layer of thin-walled cells </a:t>
            </a:r>
            <a:endParaRPr lang="en-US" altLang="zh-TW" sz="3200" b="0" dirty="0"/>
          </a:p>
          <a:p>
            <a:pPr lvl="1" algn="l" eaLnBrk="1" hangingPunct="1">
              <a:buClr>
                <a:srgbClr val="FF7C80"/>
              </a:buClr>
              <a:buFontTx/>
              <a:buChar char="•"/>
            </a:pPr>
            <a:r>
              <a:rPr lang="en-US" altLang="zh-TW" sz="3200" b="0" dirty="0"/>
              <a:t>water and minerals can enter the roots more easily</a:t>
            </a:r>
          </a:p>
          <a:p>
            <a:pPr algn="l" eaLnBrk="1" hangingPunct="1">
              <a:buClr>
                <a:srgbClr val="FF7C80"/>
              </a:buClr>
              <a:buFont typeface="Wingdings" panose="05000000000000000000" pitchFamily="2" charset="2"/>
              <a:buChar char="Ø"/>
            </a:pPr>
            <a:r>
              <a:rPr lang="en-US" altLang="zh-TW" sz="3200" b="0" dirty="0"/>
              <a:t>The </a:t>
            </a:r>
            <a:r>
              <a:rPr lang="en-US" altLang="zh-TW" sz="3200" dirty="0">
                <a:solidFill>
                  <a:srgbClr val="1722F9"/>
                </a:solidFill>
              </a:rPr>
              <a:t>branching of roots </a:t>
            </a:r>
            <a:r>
              <a:rPr lang="en-US" altLang="zh-TW" sz="3200" b="0" dirty="0"/>
              <a:t>and the </a:t>
            </a:r>
            <a:r>
              <a:rPr lang="en-US" altLang="zh-TW" sz="3200" dirty="0">
                <a:solidFill>
                  <a:srgbClr val="1722F9"/>
                </a:solidFill>
              </a:rPr>
              <a:t>numerous root hairs</a:t>
            </a:r>
            <a:r>
              <a:rPr lang="en-US" altLang="zh-TW" sz="3200" b="0" dirty="0"/>
              <a:t>.</a:t>
            </a:r>
            <a:endParaRPr lang="en-US" altLang="zh-TW" sz="3200" dirty="0">
              <a:solidFill>
                <a:srgbClr val="1722F9"/>
              </a:solidFill>
            </a:endParaRPr>
          </a:p>
          <a:p>
            <a:pPr lvl="1" algn="l" eaLnBrk="1" hangingPunct="1">
              <a:buClr>
                <a:srgbClr val="FF7C80"/>
              </a:buClr>
              <a:buFontTx/>
              <a:buChar char="•"/>
            </a:pPr>
            <a:r>
              <a:rPr lang="en-US" altLang="zh-TW" sz="3200" b="0" dirty="0"/>
              <a:t>greatly </a:t>
            </a:r>
            <a:r>
              <a:rPr lang="en-US" altLang="zh-TW" sz="3200" dirty="0">
                <a:solidFill>
                  <a:srgbClr val="1722F9"/>
                </a:solidFill>
              </a:rPr>
              <a:t>increase the surface area </a:t>
            </a:r>
            <a:r>
              <a:rPr lang="en-US" altLang="zh-TW" sz="3200" b="0" dirty="0"/>
              <a:t>for the absorption of water and minerals</a:t>
            </a:r>
          </a:p>
        </p:txBody>
      </p:sp>
      <p:sp>
        <p:nvSpPr>
          <p:cNvPr id="44040" name="Rectangle 8">
            <a:hlinkClick r:id="rId3" action="ppaction://hlinkpres?slideindex=1&amp;slidetitle=48"/>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9002213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3"/>
          <p:cNvSpPr txBox="1">
            <a:spLocks noChangeArrowheads="1"/>
          </p:cNvSpPr>
          <p:nvPr/>
        </p:nvSpPr>
        <p:spPr bwMode="auto">
          <a:xfrm>
            <a:off x="1828800" y="549276"/>
            <a:ext cx="82296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buFont typeface="Arial" panose="020B0604020202020204" pitchFamily="34" charset="0"/>
              <a:buNone/>
            </a:pPr>
            <a:r>
              <a:rPr lang="en-US" altLang="zh-TW" sz="3600"/>
              <a:t>Adaptation of roots for the absorption of water and minerals</a:t>
            </a:r>
            <a:endParaRPr kumimoji="1" lang="en-US" altLang="zh-TW" sz="3600" b="0">
              <a:solidFill>
                <a:srgbClr val="231815"/>
              </a:solidFill>
              <a:cs typeface="Arial" panose="020B0604020202020204" pitchFamily="34" charset="0"/>
            </a:endParaRPr>
          </a:p>
        </p:txBody>
      </p:sp>
      <p:sp>
        <p:nvSpPr>
          <p:cNvPr id="6" name="Rectangle 3"/>
          <p:cNvSpPr txBox="1">
            <a:spLocks noChangeArrowheads="1"/>
          </p:cNvSpPr>
          <p:nvPr/>
        </p:nvSpPr>
        <p:spPr bwMode="auto">
          <a:xfrm>
            <a:off x="1827213" y="1700214"/>
            <a:ext cx="8229600" cy="3889375"/>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827088" indent="-285750" eaLnBrk="0" hangingPunct="0">
              <a:defRPr sz="2800" b="1">
                <a:solidFill>
                  <a:schemeClr val="tx1"/>
                </a:solidFill>
                <a:latin typeface="Arial" panose="020B0604020202020204" pitchFamily="34" charset="0"/>
                <a:ea typeface="新細明體" panose="02020500000000000000" pitchFamily="18" charset="-120"/>
              </a:defRPr>
            </a:lvl2pPr>
            <a:lvl3pPr marL="1235075" indent="-228600" eaLnBrk="0" hangingPunct="0">
              <a:defRPr sz="2800" b="1">
                <a:solidFill>
                  <a:schemeClr val="tx1"/>
                </a:solidFill>
                <a:latin typeface="Arial" panose="020B0604020202020204" pitchFamily="34" charset="0"/>
                <a:ea typeface="新細明體" panose="02020500000000000000" pitchFamily="18" charset="-120"/>
              </a:defRPr>
            </a:lvl3pPr>
            <a:lvl4pPr marL="1643063"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a:t>The root hairs are </a:t>
            </a:r>
            <a:r>
              <a:rPr lang="en-US" altLang="zh-TW">
                <a:solidFill>
                  <a:srgbClr val="1722F9"/>
                </a:solidFill>
              </a:rPr>
              <a:t>long</a:t>
            </a:r>
            <a:r>
              <a:rPr lang="en-US" altLang="zh-TW" b="0"/>
              <a:t> and </a:t>
            </a:r>
            <a:r>
              <a:rPr lang="en-US" altLang="zh-TW">
                <a:solidFill>
                  <a:srgbClr val="1722F9"/>
                </a:solidFill>
              </a:rPr>
              <a:t>fine</a:t>
            </a:r>
            <a:r>
              <a:rPr lang="en-US" altLang="zh-TW" b="0"/>
              <a:t>.</a:t>
            </a:r>
          </a:p>
          <a:p>
            <a:pPr lvl="1" algn="l" eaLnBrk="1" hangingPunct="1">
              <a:buClr>
                <a:srgbClr val="FF7C80"/>
              </a:buClr>
              <a:buFontTx/>
              <a:buChar char="•"/>
            </a:pPr>
            <a:r>
              <a:rPr lang="en-US" altLang="zh-TW" b="0"/>
              <a:t>can </a:t>
            </a:r>
            <a:r>
              <a:rPr lang="en-US" altLang="zh-TW">
                <a:solidFill>
                  <a:srgbClr val="1722F9"/>
                </a:solidFill>
              </a:rPr>
              <a:t>penetrate the spaces between soil particles</a:t>
            </a:r>
            <a:r>
              <a:rPr lang="en-US" altLang="zh-TW" b="0"/>
              <a:t> to absorb water and minerals</a:t>
            </a:r>
            <a:endParaRPr kumimoji="1" lang="en-US" altLang="zh-TW" b="0">
              <a:solidFill>
                <a:srgbClr val="231815"/>
              </a:solidFill>
              <a:cs typeface="Arial" panose="020B0604020202020204" pitchFamily="34" charset="0"/>
            </a:endParaRPr>
          </a:p>
        </p:txBody>
      </p:sp>
      <p:pic>
        <p:nvPicPr>
          <p:cNvPr id="367620" name="Picture 4" descr="p10011_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463" y="3357564"/>
            <a:ext cx="222885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621" name="Picture 5" descr="p10010_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0014" y="3284539"/>
            <a:ext cx="189388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7622" name="Rectangle 6"/>
          <p:cNvSpPr>
            <a:spLocks noChangeArrowheads="1"/>
          </p:cNvSpPr>
          <p:nvPr/>
        </p:nvSpPr>
        <p:spPr bwMode="auto">
          <a:xfrm>
            <a:off x="2063750" y="5445126"/>
            <a:ext cx="3384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2400">
                <a:latin typeface="Calibri" panose="020F0502020204030204" pitchFamily="34" charset="0"/>
              </a:rPr>
              <a:t>Roots have numerous branches.</a:t>
            </a:r>
            <a:endParaRPr lang="zh-TW" altLang="en-US" sz="2400">
              <a:latin typeface="Calibri" panose="020F0502020204030204" pitchFamily="34" charset="0"/>
            </a:endParaRPr>
          </a:p>
        </p:txBody>
      </p:sp>
      <p:sp>
        <p:nvSpPr>
          <p:cNvPr id="367623" name="Line 7"/>
          <p:cNvSpPr>
            <a:spLocks noChangeShapeType="1"/>
          </p:cNvSpPr>
          <p:nvPr/>
        </p:nvSpPr>
        <p:spPr bwMode="auto">
          <a:xfrm flipV="1">
            <a:off x="7391401" y="4891088"/>
            <a:ext cx="1584325" cy="266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367624" name="Line 8"/>
          <p:cNvSpPr>
            <a:spLocks noChangeShapeType="1"/>
          </p:cNvSpPr>
          <p:nvPr/>
        </p:nvSpPr>
        <p:spPr bwMode="auto">
          <a:xfrm>
            <a:off x="7751763" y="4797426"/>
            <a:ext cx="1223962" cy="1000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367625" name="Rectangle 9"/>
          <p:cNvSpPr>
            <a:spLocks noChangeArrowheads="1"/>
          </p:cNvSpPr>
          <p:nvPr/>
        </p:nvSpPr>
        <p:spPr bwMode="auto">
          <a:xfrm>
            <a:off x="8890001" y="4656138"/>
            <a:ext cx="138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Calibri" panose="020F0502020204030204" pitchFamily="34" charset="0"/>
              </a:rPr>
              <a:t>root hairs</a:t>
            </a:r>
            <a:endParaRPr lang="zh-TW" altLang="en-US" sz="2400">
              <a:latin typeface="Calibri" panose="020F0502020204030204" pitchFamily="34" charset="0"/>
            </a:endParaRPr>
          </a:p>
        </p:txBody>
      </p:sp>
      <p:sp>
        <p:nvSpPr>
          <p:cNvPr id="367626" name="Rectangle 10"/>
          <p:cNvSpPr>
            <a:spLocks noChangeArrowheads="1"/>
          </p:cNvSpPr>
          <p:nvPr/>
        </p:nvSpPr>
        <p:spPr bwMode="auto">
          <a:xfrm>
            <a:off x="5303838" y="5486401"/>
            <a:ext cx="51482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2400">
                <a:latin typeface="Calibri" panose="020F0502020204030204" pitchFamily="34" charset="0"/>
              </a:rPr>
              <a:t>Photomicrograph showing the longitudinal section of a root (x150)</a:t>
            </a:r>
            <a:endParaRPr lang="zh-TW" altLang="en-US" sz="2400">
              <a:latin typeface="Calibri" panose="020F0502020204030204" pitchFamily="34" charset="0"/>
            </a:endParaRPr>
          </a:p>
        </p:txBody>
      </p:sp>
      <p:sp>
        <p:nvSpPr>
          <p:cNvPr id="367627" name="Rectangle 11">
            <a:hlinkClick r:id="rId5" action="ppaction://hlinkpres?slideindex=1&amp;slidetitle=49"/>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8520609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67620"/>
                                        </p:tgtEl>
                                        <p:attrNameLst>
                                          <p:attrName>style.visibility</p:attrName>
                                        </p:attrNameLst>
                                      </p:cBhvr>
                                      <p:to>
                                        <p:strVal val="visible"/>
                                      </p:to>
                                    </p:set>
                                    <p:animEffect transition="in" filter="blinds(horizontal)">
                                      <p:cBhvr>
                                        <p:cTn id="15" dur="500"/>
                                        <p:tgtEl>
                                          <p:spTgt spid="367620"/>
                                        </p:tgtEl>
                                      </p:cBhvr>
                                    </p:animEffect>
                                  </p:childTnLst>
                                </p:cTn>
                              </p:par>
                              <p:par>
                                <p:cTn id="16" presetID="3" presetClass="entr" presetSubtype="10" fill="hold" nodeType="withEffect">
                                  <p:stCondLst>
                                    <p:cond delay="0"/>
                                  </p:stCondLst>
                                  <p:childTnLst>
                                    <p:set>
                                      <p:cBhvr>
                                        <p:cTn id="17" dur="1" fill="hold">
                                          <p:stCondLst>
                                            <p:cond delay="0"/>
                                          </p:stCondLst>
                                        </p:cTn>
                                        <p:tgtEl>
                                          <p:spTgt spid="367621"/>
                                        </p:tgtEl>
                                        <p:attrNameLst>
                                          <p:attrName>style.visibility</p:attrName>
                                        </p:attrNameLst>
                                      </p:cBhvr>
                                      <p:to>
                                        <p:strVal val="visible"/>
                                      </p:to>
                                    </p:set>
                                    <p:animEffect transition="in" filter="blinds(horizontal)">
                                      <p:cBhvr>
                                        <p:cTn id="18" dur="500"/>
                                        <p:tgtEl>
                                          <p:spTgt spid="3676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7622"/>
                                        </p:tgtEl>
                                        <p:attrNameLst>
                                          <p:attrName>style.visibility</p:attrName>
                                        </p:attrNameLst>
                                      </p:cBhvr>
                                      <p:to>
                                        <p:strVal val="visible"/>
                                      </p:to>
                                    </p:set>
                                    <p:animEffect transition="in" filter="blinds(horizontal)">
                                      <p:cBhvr>
                                        <p:cTn id="21" dur="500"/>
                                        <p:tgtEl>
                                          <p:spTgt spid="3676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7623"/>
                                        </p:tgtEl>
                                        <p:attrNameLst>
                                          <p:attrName>style.visibility</p:attrName>
                                        </p:attrNameLst>
                                      </p:cBhvr>
                                      <p:to>
                                        <p:strVal val="visible"/>
                                      </p:to>
                                    </p:set>
                                    <p:animEffect transition="in" filter="blinds(horizontal)">
                                      <p:cBhvr>
                                        <p:cTn id="24" dur="500"/>
                                        <p:tgtEl>
                                          <p:spTgt spid="36762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7624"/>
                                        </p:tgtEl>
                                        <p:attrNameLst>
                                          <p:attrName>style.visibility</p:attrName>
                                        </p:attrNameLst>
                                      </p:cBhvr>
                                      <p:to>
                                        <p:strVal val="visible"/>
                                      </p:to>
                                    </p:set>
                                    <p:animEffect transition="in" filter="blinds(horizontal)">
                                      <p:cBhvr>
                                        <p:cTn id="27" dur="500"/>
                                        <p:tgtEl>
                                          <p:spTgt spid="36762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7625"/>
                                        </p:tgtEl>
                                        <p:attrNameLst>
                                          <p:attrName>style.visibility</p:attrName>
                                        </p:attrNameLst>
                                      </p:cBhvr>
                                      <p:to>
                                        <p:strVal val="visible"/>
                                      </p:to>
                                    </p:set>
                                    <p:animEffect transition="in" filter="blinds(horizontal)">
                                      <p:cBhvr>
                                        <p:cTn id="30" dur="500"/>
                                        <p:tgtEl>
                                          <p:spTgt spid="3676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67626"/>
                                        </p:tgtEl>
                                        <p:attrNameLst>
                                          <p:attrName>style.visibility</p:attrName>
                                        </p:attrNameLst>
                                      </p:cBhvr>
                                      <p:to>
                                        <p:strVal val="visible"/>
                                      </p:to>
                                    </p:set>
                                    <p:animEffect transition="in" filter="blinds(horizontal)">
                                      <p:cBhvr>
                                        <p:cTn id="33" dur="500"/>
                                        <p:tgtEl>
                                          <p:spTgt spid="367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2" grpId="0"/>
      <p:bldP spid="367623" grpId="0" animBg="1"/>
      <p:bldP spid="367624" grpId="0" animBg="1"/>
      <p:bldP spid="367625" grpId="0"/>
      <p:bldP spid="3676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1543101"/>
            <a:ext cx="822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2.  Absorption of water by roots</a:t>
            </a:r>
            <a:endParaRPr kumimoji="1" lang="en-US" altLang="zh-TW" b="0" dirty="0">
              <a:solidFill>
                <a:srgbClr val="231815"/>
              </a:solidFill>
              <a:cs typeface="Arial" panose="020B0604020202020204" pitchFamily="34" charset="0"/>
            </a:endParaRPr>
          </a:p>
        </p:txBody>
      </p:sp>
      <p:sp>
        <p:nvSpPr>
          <p:cNvPr id="6" name="Rectangle 3"/>
          <p:cNvSpPr txBox="1">
            <a:spLocks noChangeArrowheads="1"/>
          </p:cNvSpPr>
          <p:nvPr/>
        </p:nvSpPr>
        <p:spPr bwMode="auto">
          <a:xfrm>
            <a:off x="0" y="2338007"/>
            <a:ext cx="4461831" cy="2663825"/>
          </a:xfrm>
          <a:prstGeom prst="rect">
            <a:avLst/>
          </a:prstGeom>
          <a:noFill/>
          <a:ln w="9525">
            <a:noFill/>
            <a:miter lim="800000"/>
            <a:headEnd/>
            <a:tailEnd/>
          </a:ln>
        </p:spPr>
        <p:txBody>
          <a:bodyPr/>
          <a:lstStyle>
            <a:lvl1pPr marL="449263" indent="-449263"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SzPct val="80000"/>
              <a:buFont typeface="Wingdings" panose="05000000000000000000" pitchFamily="2" charset="2"/>
              <a:buChar char="l"/>
            </a:pPr>
            <a:r>
              <a:rPr lang="en-US" altLang="zh-TW" dirty="0">
                <a:solidFill>
                  <a:srgbClr val="1722F9"/>
                </a:solidFill>
              </a:rPr>
              <a:t>Soil water</a:t>
            </a:r>
            <a:r>
              <a:rPr lang="en-US" altLang="zh-TW" b="0" dirty="0"/>
              <a:t> usually has a </a:t>
            </a:r>
            <a:r>
              <a:rPr lang="en-US" altLang="zh-TW" dirty="0">
                <a:solidFill>
                  <a:srgbClr val="1722F9"/>
                </a:solidFill>
              </a:rPr>
              <a:t>water potential higher </a:t>
            </a:r>
            <a:r>
              <a:rPr lang="en-US" altLang="zh-TW" b="0" dirty="0"/>
              <a:t>than that of the </a:t>
            </a:r>
            <a:r>
              <a:rPr lang="en-US" altLang="zh-TW" dirty="0">
                <a:solidFill>
                  <a:srgbClr val="1722F9"/>
                </a:solidFill>
              </a:rPr>
              <a:t>cytoplasm</a:t>
            </a:r>
            <a:r>
              <a:rPr lang="en-US" altLang="zh-TW" b="0" dirty="0"/>
              <a:t> and the </a:t>
            </a:r>
            <a:r>
              <a:rPr lang="en-US" altLang="zh-TW" dirty="0">
                <a:solidFill>
                  <a:srgbClr val="1722F9"/>
                </a:solidFill>
              </a:rPr>
              <a:t>cell sap of the root hair cells</a:t>
            </a:r>
            <a:r>
              <a:rPr lang="en-US" altLang="zh-TW" b="0" dirty="0"/>
              <a:t>. </a:t>
            </a:r>
          </a:p>
          <a:p>
            <a:pPr algn="l" eaLnBrk="1" hangingPunct="1">
              <a:buClr>
                <a:srgbClr val="FF7C80"/>
              </a:buClr>
              <a:buSzPct val="80000"/>
              <a:buFont typeface="Wingdings" panose="05000000000000000000" pitchFamily="2" charset="2"/>
              <a:buChar char="l"/>
            </a:pPr>
            <a:r>
              <a:rPr lang="en-US" altLang="zh-TW" b="0" dirty="0"/>
              <a:t>Water moves into the root hair by </a:t>
            </a:r>
            <a:r>
              <a:rPr lang="en-US" altLang="zh-TW" dirty="0">
                <a:solidFill>
                  <a:srgbClr val="1722F9"/>
                </a:solidFill>
              </a:rPr>
              <a:t>osmosis</a:t>
            </a:r>
            <a:r>
              <a:rPr lang="en-US" altLang="zh-TW" b="0" dirty="0"/>
              <a:t>.</a:t>
            </a:r>
            <a:endParaRPr kumimoji="1" lang="en-US" altLang="zh-TW" b="0" dirty="0">
              <a:solidFill>
                <a:srgbClr val="231815"/>
              </a:solidFill>
              <a:cs typeface="Arial" panose="020B0604020202020204" pitchFamily="34" charset="0"/>
            </a:endParaRPr>
          </a:p>
        </p:txBody>
      </p:sp>
      <p:sp>
        <p:nvSpPr>
          <p:cNvPr id="369668" name="Rectangle 4"/>
          <p:cNvSpPr>
            <a:spLocks noChangeArrowheads="1"/>
          </p:cNvSpPr>
          <p:nvPr/>
        </p:nvSpPr>
        <p:spPr bwMode="auto">
          <a:xfrm>
            <a:off x="0" y="338570"/>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369669" name="Rectangle 5">
            <a:hlinkClick r:id="rId3" action="ppaction://hlinkpres?slideindex=1&amp;slidetitle=61"/>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7" name="Picture 51" descr="d10006_s"/>
          <p:cNvPicPr>
            <a:picLocks noChangeAspect="1" noChangeArrowheads="1"/>
          </p:cNvPicPr>
          <p:nvPr/>
        </p:nvPicPr>
        <p:blipFill>
          <a:blip r:embed="rId4">
            <a:extLst>
              <a:ext uri="{28A0092B-C50C-407E-A947-70E740481C1C}">
                <a14:useLocalDpi xmlns:a14="http://schemas.microsoft.com/office/drawing/2010/main" val="0"/>
              </a:ext>
            </a:extLst>
          </a:blip>
          <a:srcRect b="4556"/>
          <a:stretch>
            <a:fillRect/>
          </a:stretch>
        </p:blipFill>
        <p:spPr bwMode="auto">
          <a:xfrm>
            <a:off x="5585756" y="2338007"/>
            <a:ext cx="6606244" cy="42635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soil water and ai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8153" y="0"/>
            <a:ext cx="4463847" cy="231004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91"/>
          <p:cNvGrpSpPr>
            <a:grpSpLocks/>
          </p:cNvGrpSpPr>
          <p:nvPr/>
        </p:nvGrpSpPr>
        <p:grpSpPr bwMode="auto">
          <a:xfrm>
            <a:off x="5824423" y="2371573"/>
            <a:ext cx="2798763" cy="1944688"/>
            <a:chOff x="524" y="1162"/>
            <a:chExt cx="1763" cy="1225"/>
          </a:xfrm>
        </p:grpSpPr>
        <p:sp>
          <p:nvSpPr>
            <p:cNvPr id="9" name="Rectangle 87"/>
            <p:cNvSpPr>
              <a:spLocks noChangeArrowheads="1"/>
            </p:cNvSpPr>
            <p:nvPr/>
          </p:nvSpPr>
          <p:spPr bwMode="auto">
            <a:xfrm>
              <a:off x="524" y="1162"/>
              <a:ext cx="1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dirty="0">
                  <a:solidFill>
                    <a:srgbClr val="F57B17"/>
                  </a:solidFill>
                  <a:latin typeface="Calibri" panose="020F0502020204030204" pitchFamily="34" charset="0"/>
                  <a:sym typeface="Wingdings" panose="05000000000000000000" pitchFamily="2" charset="2"/>
                </a:rPr>
                <a:t>1 </a:t>
              </a:r>
              <a:r>
                <a:rPr lang="en-GB" altLang="zh-TW" sz="1800" b="0" dirty="0">
                  <a:latin typeface="Calibri" panose="020F0502020204030204" pitchFamily="34" charset="0"/>
                </a:rPr>
                <a:t>Water moves into the root hair by </a:t>
              </a:r>
              <a:r>
                <a:rPr lang="en-GB" altLang="zh-TW" sz="1800" dirty="0">
                  <a:solidFill>
                    <a:srgbClr val="0000FF"/>
                  </a:solidFill>
                  <a:latin typeface="Calibri" panose="020F0502020204030204" pitchFamily="34" charset="0"/>
                </a:rPr>
                <a:t>osmosis</a:t>
              </a:r>
              <a:endParaRPr lang="zh-TW" altLang="en-US" sz="1800" dirty="0">
                <a:solidFill>
                  <a:srgbClr val="0000FF"/>
                </a:solidFill>
                <a:latin typeface="Calibri" panose="020F0502020204030204" pitchFamily="34" charset="0"/>
              </a:endParaRPr>
            </a:p>
          </p:txBody>
        </p:sp>
        <p:cxnSp>
          <p:nvCxnSpPr>
            <p:cNvPr id="10" name="Straight Connector 9"/>
            <p:cNvCxnSpPr/>
            <p:nvPr/>
          </p:nvCxnSpPr>
          <p:spPr>
            <a:xfrm>
              <a:off x="1204" y="1525"/>
              <a:ext cx="0" cy="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Line 52"/>
            <p:cNvSpPr>
              <a:spLocks noChangeShapeType="1"/>
            </p:cNvSpPr>
            <p:nvPr/>
          </p:nvSpPr>
          <p:spPr bwMode="auto">
            <a:xfrm flipH="1" flipV="1">
              <a:off x="1929" y="2251"/>
              <a:ext cx="91" cy="1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2" name="Line 53"/>
            <p:cNvSpPr>
              <a:spLocks noChangeShapeType="1"/>
            </p:cNvSpPr>
            <p:nvPr/>
          </p:nvSpPr>
          <p:spPr bwMode="auto">
            <a:xfrm>
              <a:off x="1069" y="2091"/>
              <a:ext cx="122" cy="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3" name="Line 54"/>
            <p:cNvSpPr>
              <a:spLocks noChangeShapeType="1"/>
            </p:cNvSpPr>
            <p:nvPr/>
          </p:nvSpPr>
          <p:spPr bwMode="auto">
            <a:xfrm flipV="1">
              <a:off x="1367" y="2227"/>
              <a:ext cx="0" cy="11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4" name="Line 55"/>
            <p:cNvSpPr>
              <a:spLocks noChangeShapeType="1"/>
            </p:cNvSpPr>
            <p:nvPr/>
          </p:nvSpPr>
          <p:spPr bwMode="auto">
            <a:xfrm flipH="1">
              <a:off x="1753" y="2115"/>
              <a:ext cx="86" cy="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5" name="Line 56"/>
            <p:cNvSpPr>
              <a:spLocks noChangeShapeType="1"/>
            </p:cNvSpPr>
            <p:nvPr/>
          </p:nvSpPr>
          <p:spPr bwMode="auto">
            <a:xfrm>
              <a:off x="2034" y="2220"/>
              <a:ext cx="25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spTree>
    <p:extLst>
      <p:ext uri="{BB962C8B-B14F-4D97-AF65-F5344CB8AC3E}">
        <p14:creationId xmlns:p14="http://schemas.microsoft.com/office/powerpoint/2010/main" val="1264726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1580691"/>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2.  Absorption of water by roots</a:t>
            </a:r>
            <a:endParaRPr kumimoji="1" lang="en-US" altLang="zh-TW" b="0" dirty="0">
              <a:solidFill>
                <a:srgbClr val="231815"/>
              </a:solidFill>
              <a:cs typeface="Arial" panose="020B0604020202020204" pitchFamily="34" charset="0"/>
            </a:endParaRPr>
          </a:p>
        </p:txBody>
      </p:sp>
      <p:sp>
        <p:nvSpPr>
          <p:cNvPr id="6" name="Rectangle 3"/>
          <p:cNvSpPr txBox="1">
            <a:spLocks noChangeArrowheads="1"/>
          </p:cNvSpPr>
          <p:nvPr/>
        </p:nvSpPr>
        <p:spPr bwMode="auto">
          <a:xfrm>
            <a:off x="72232" y="2235304"/>
            <a:ext cx="6163315" cy="3743325"/>
          </a:xfrm>
          <a:prstGeom prst="rect">
            <a:avLst/>
          </a:prstGeom>
          <a:noFill/>
          <a:ln w="9525">
            <a:noFill/>
            <a:miter lim="800000"/>
            <a:headEnd/>
            <a:tailEnd/>
          </a:ln>
        </p:spPr>
        <p:txBody>
          <a:bodyPr/>
          <a:lstStyle>
            <a:lvl1pPr marL="449263" indent="-449263"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SzPct val="80000"/>
              <a:buFont typeface="Wingdings" panose="05000000000000000000" pitchFamily="2" charset="2"/>
              <a:buChar char="l"/>
            </a:pPr>
            <a:r>
              <a:rPr lang="en-US" altLang="zh-TW" b="0" dirty="0"/>
              <a:t>As water moves into the root hairs, the water potential of the cytoplasm and the cell sap increases. </a:t>
            </a:r>
          </a:p>
          <a:p>
            <a:pPr algn="l" eaLnBrk="1" hangingPunct="1">
              <a:buClr>
                <a:srgbClr val="FF7C80"/>
              </a:buClr>
              <a:buSzPct val="80000"/>
              <a:buFont typeface="Wingdings" panose="05000000000000000000" pitchFamily="2" charset="2"/>
              <a:buChar char="l"/>
            </a:pPr>
            <a:r>
              <a:rPr lang="en-US" altLang="zh-TW" b="0" dirty="0"/>
              <a:t>Water then moves into the </a:t>
            </a:r>
            <a:r>
              <a:rPr lang="en-US" altLang="zh-TW" dirty="0" err="1">
                <a:solidFill>
                  <a:srgbClr val="1722F9"/>
                </a:solidFill>
              </a:rPr>
              <a:t>neighbouring</a:t>
            </a:r>
            <a:r>
              <a:rPr lang="en-US" altLang="zh-TW" dirty="0">
                <a:solidFill>
                  <a:srgbClr val="1722F9"/>
                </a:solidFill>
              </a:rPr>
              <a:t> cortex cells </a:t>
            </a:r>
            <a:r>
              <a:rPr lang="en-US" altLang="zh-TW" b="0" dirty="0"/>
              <a:t>by </a:t>
            </a:r>
            <a:r>
              <a:rPr lang="en-US" altLang="zh-TW" dirty="0">
                <a:solidFill>
                  <a:srgbClr val="1722F9"/>
                </a:solidFill>
              </a:rPr>
              <a:t>osmosis</a:t>
            </a:r>
            <a:r>
              <a:rPr lang="en-US" altLang="zh-TW" b="0" dirty="0"/>
              <a:t>. </a:t>
            </a:r>
          </a:p>
          <a:p>
            <a:pPr algn="l" eaLnBrk="1" hangingPunct="1">
              <a:buClr>
                <a:srgbClr val="FF7C80"/>
              </a:buClr>
              <a:buSzPct val="80000"/>
              <a:buFont typeface="Wingdings" panose="05000000000000000000" pitchFamily="2" charset="2"/>
              <a:buChar char="l"/>
            </a:pPr>
            <a:r>
              <a:rPr lang="en-US" altLang="zh-TW" b="0" dirty="0"/>
              <a:t>Water moves across the cortex from cell to cell by osmosis until it reaches the </a:t>
            </a:r>
            <a:r>
              <a:rPr lang="en-US" altLang="zh-TW" dirty="0">
                <a:solidFill>
                  <a:srgbClr val="1722F9"/>
                </a:solidFill>
              </a:rPr>
              <a:t>xylem vessels</a:t>
            </a:r>
            <a:r>
              <a:rPr lang="en-US" altLang="zh-TW" b="0" dirty="0"/>
              <a:t>. </a:t>
            </a:r>
            <a:endParaRPr kumimoji="1" lang="en-US" altLang="zh-TW" b="0" dirty="0">
              <a:solidFill>
                <a:srgbClr val="231815"/>
              </a:solidFill>
              <a:cs typeface="Arial" panose="020B0604020202020204" pitchFamily="34" charset="0"/>
            </a:endParaRPr>
          </a:p>
        </p:txBody>
      </p:sp>
      <p:sp>
        <p:nvSpPr>
          <p:cNvPr id="54280" name="Rectangle 4"/>
          <p:cNvSpPr>
            <a:spLocks noChangeArrowheads="1"/>
          </p:cNvSpPr>
          <p:nvPr/>
        </p:nvSpPr>
        <p:spPr bwMode="auto">
          <a:xfrm>
            <a:off x="0" y="359340"/>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54281" name="Rectangle 9">
            <a:hlinkClick r:id="rId3" action="ppaction://hlinkpres?slideindex=1&amp;slidetitle=62"/>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7" name="Picture 51" descr="d10006_s"/>
          <p:cNvPicPr>
            <a:picLocks noChangeAspect="1" noChangeArrowheads="1"/>
          </p:cNvPicPr>
          <p:nvPr/>
        </p:nvPicPr>
        <p:blipFill>
          <a:blip r:embed="rId4">
            <a:extLst>
              <a:ext uri="{28A0092B-C50C-407E-A947-70E740481C1C}">
                <a14:useLocalDpi xmlns:a14="http://schemas.microsoft.com/office/drawing/2010/main" val="0"/>
              </a:ext>
            </a:extLst>
          </a:blip>
          <a:srcRect b="4556"/>
          <a:stretch>
            <a:fillRect/>
          </a:stretch>
        </p:blipFill>
        <p:spPr bwMode="auto">
          <a:xfrm>
            <a:off x="6279897" y="2970417"/>
            <a:ext cx="5912103" cy="381554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92"/>
          <p:cNvGrpSpPr>
            <a:grpSpLocks/>
          </p:cNvGrpSpPr>
          <p:nvPr/>
        </p:nvGrpSpPr>
        <p:grpSpPr bwMode="auto">
          <a:xfrm>
            <a:off x="9288492" y="2235304"/>
            <a:ext cx="1772443" cy="2335002"/>
            <a:chOff x="2561" y="806"/>
            <a:chExt cx="1273" cy="1456"/>
          </a:xfrm>
        </p:grpSpPr>
        <p:sp>
          <p:nvSpPr>
            <p:cNvPr id="9" name="Rectangle 93"/>
            <p:cNvSpPr>
              <a:spLocks noChangeArrowheads="1"/>
            </p:cNvSpPr>
            <p:nvPr/>
          </p:nvSpPr>
          <p:spPr bwMode="auto">
            <a:xfrm>
              <a:off x="2655" y="806"/>
              <a:ext cx="1179"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dirty="0">
                  <a:solidFill>
                    <a:srgbClr val="F57B17"/>
                  </a:solidFill>
                  <a:latin typeface="Calibri" panose="020F0502020204030204" pitchFamily="34" charset="0"/>
                </a:rPr>
                <a:t>2a </a:t>
              </a:r>
              <a:r>
                <a:rPr lang="en-GB" altLang="zh-TW" sz="1800" b="0" dirty="0">
                  <a:latin typeface="Calibri" panose="020F0502020204030204" pitchFamily="34" charset="0"/>
                </a:rPr>
                <a:t>Water moves across the cortex from cell to cell by </a:t>
              </a:r>
              <a:r>
                <a:rPr lang="en-GB" altLang="zh-TW" sz="1800" dirty="0">
                  <a:solidFill>
                    <a:srgbClr val="0000FF"/>
                  </a:solidFill>
                  <a:latin typeface="Calibri" panose="020F0502020204030204" pitchFamily="34" charset="0"/>
                </a:rPr>
                <a:t>osmosis</a:t>
              </a:r>
              <a:endParaRPr lang="zh-TW" altLang="en-US" sz="1800" dirty="0">
                <a:solidFill>
                  <a:srgbClr val="0000FF"/>
                </a:solidFill>
                <a:latin typeface="Calibri" panose="020F0502020204030204" pitchFamily="34" charset="0"/>
              </a:endParaRPr>
            </a:p>
          </p:txBody>
        </p:sp>
        <p:cxnSp>
          <p:nvCxnSpPr>
            <p:cNvPr id="10" name="Straight Connector 9"/>
            <p:cNvCxnSpPr/>
            <p:nvPr/>
          </p:nvCxnSpPr>
          <p:spPr>
            <a:xfrm>
              <a:off x="3109" y="1525"/>
              <a:ext cx="0"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Line 57"/>
            <p:cNvSpPr>
              <a:spLocks noChangeShapeType="1"/>
            </p:cNvSpPr>
            <p:nvPr/>
          </p:nvSpPr>
          <p:spPr bwMode="auto">
            <a:xfrm flipV="1">
              <a:off x="2561" y="2199"/>
              <a:ext cx="134" cy="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2" name="Line 61"/>
            <p:cNvSpPr>
              <a:spLocks noChangeShapeType="1"/>
            </p:cNvSpPr>
            <p:nvPr/>
          </p:nvSpPr>
          <p:spPr bwMode="auto">
            <a:xfrm flipV="1">
              <a:off x="3046" y="2199"/>
              <a:ext cx="147" cy="2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3" name="Line 62"/>
            <p:cNvSpPr>
              <a:spLocks noChangeShapeType="1"/>
            </p:cNvSpPr>
            <p:nvPr/>
          </p:nvSpPr>
          <p:spPr bwMode="auto">
            <a:xfrm>
              <a:off x="3573" y="2213"/>
              <a:ext cx="14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grpSp>
        <p:nvGrpSpPr>
          <p:cNvPr id="15" name="Group 93"/>
          <p:cNvGrpSpPr>
            <a:grpSpLocks/>
          </p:cNvGrpSpPr>
          <p:nvPr/>
        </p:nvGrpSpPr>
        <p:grpSpPr bwMode="auto">
          <a:xfrm>
            <a:off x="9638055" y="4494802"/>
            <a:ext cx="2081925" cy="1974122"/>
            <a:chOff x="2718" y="2317"/>
            <a:chExt cx="1614" cy="1682"/>
          </a:xfrm>
        </p:grpSpPr>
        <p:sp>
          <p:nvSpPr>
            <p:cNvPr id="16" name="Rectangle 94"/>
            <p:cNvSpPr>
              <a:spLocks noChangeArrowheads="1"/>
            </p:cNvSpPr>
            <p:nvPr/>
          </p:nvSpPr>
          <p:spPr bwMode="auto">
            <a:xfrm>
              <a:off x="2971" y="2976"/>
              <a:ext cx="1361"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dirty="0">
                  <a:solidFill>
                    <a:srgbClr val="F57B17"/>
                  </a:solidFill>
                  <a:latin typeface="Calibri" panose="020F0502020204030204" pitchFamily="34" charset="0"/>
                </a:rPr>
                <a:t>2b </a:t>
              </a:r>
              <a:r>
                <a:rPr lang="en-GB" altLang="zh-TW" sz="1800" b="0" dirty="0">
                  <a:latin typeface="Calibri" panose="020F0502020204030204" pitchFamily="34" charset="0"/>
                </a:rPr>
                <a:t>Water moves </a:t>
              </a:r>
              <a:r>
                <a:rPr lang="en-GB" altLang="zh-TW" sz="1800" dirty="0">
                  <a:solidFill>
                    <a:srgbClr val="0000FF"/>
                  </a:solidFill>
                  <a:latin typeface="Calibri" panose="020F0502020204030204" pitchFamily="34" charset="0"/>
                </a:rPr>
                <a:t>along the cell walls </a:t>
              </a:r>
              <a:r>
                <a:rPr lang="en-GB" altLang="zh-TW" sz="1800" b="0" dirty="0">
                  <a:latin typeface="Calibri" panose="020F0502020204030204" pitchFamily="34" charset="0"/>
                </a:rPr>
                <a:t>of the cortex cells</a:t>
              </a:r>
              <a:endParaRPr lang="zh-TW" altLang="en-US" sz="1800" b="0" dirty="0">
                <a:latin typeface="Calibri" panose="020F0502020204030204" pitchFamily="34" charset="0"/>
              </a:endParaRPr>
            </a:p>
          </p:txBody>
        </p:sp>
        <p:cxnSp>
          <p:nvCxnSpPr>
            <p:cNvPr id="17" name="Straight Connector 16"/>
            <p:cNvCxnSpPr/>
            <p:nvPr/>
          </p:nvCxnSpPr>
          <p:spPr>
            <a:xfrm>
              <a:off x="3245" y="2705"/>
              <a:ext cx="0" cy="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60"/>
            <p:cNvSpPr>
              <a:spLocks/>
            </p:cNvSpPr>
            <p:nvPr/>
          </p:nvSpPr>
          <p:spPr bwMode="auto">
            <a:xfrm>
              <a:off x="2718" y="2374"/>
              <a:ext cx="279" cy="233"/>
            </a:xfrm>
            <a:custGeom>
              <a:avLst/>
              <a:gdLst>
                <a:gd name="T0" fmla="*/ 0 w 279"/>
                <a:gd name="T1" fmla="*/ 13 h 24"/>
                <a:gd name="T2" fmla="*/ 82 w 279"/>
                <a:gd name="T3" fmla="*/ 21 h 24"/>
                <a:gd name="T4" fmla="*/ 194 w 279"/>
                <a:gd name="T5" fmla="*/ 21 h 24"/>
                <a:gd name="T6" fmla="*/ 279 w 279"/>
                <a:gd name="T7" fmla="*/ 0 h 24"/>
              </a:gdLst>
              <a:ahLst/>
              <a:cxnLst>
                <a:cxn ang="0">
                  <a:pos x="T0" y="T1"/>
                </a:cxn>
                <a:cxn ang="0">
                  <a:pos x="T2" y="T3"/>
                </a:cxn>
                <a:cxn ang="0">
                  <a:pos x="T4" y="T5"/>
                </a:cxn>
                <a:cxn ang="0">
                  <a:pos x="T6" y="T7"/>
                </a:cxn>
              </a:cxnLst>
              <a:rect l="0" t="0" r="r" b="b"/>
              <a:pathLst>
                <a:path w="279" h="24">
                  <a:moveTo>
                    <a:pt x="0" y="13"/>
                  </a:moveTo>
                  <a:cubicBezTo>
                    <a:pt x="25" y="16"/>
                    <a:pt x="50" y="20"/>
                    <a:pt x="82" y="21"/>
                  </a:cubicBezTo>
                  <a:cubicBezTo>
                    <a:pt x="114" y="22"/>
                    <a:pt x="161" y="24"/>
                    <a:pt x="194" y="21"/>
                  </a:cubicBezTo>
                  <a:cubicBezTo>
                    <a:pt x="227" y="18"/>
                    <a:pt x="253" y="9"/>
                    <a:pt x="279"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9" name="Freeform 63"/>
            <p:cNvSpPr>
              <a:spLocks/>
            </p:cNvSpPr>
            <p:nvPr/>
          </p:nvSpPr>
          <p:spPr bwMode="auto">
            <a:xfrm rot="21043644">
              <a:off x="3147" y="2524"/>
              <a:ext cx="279" cy="233"/>
            </a:xfrm>
            <a:custGeom>
              <a:avLst/>
              <a:gdLst>
                <a:gd name="T0" fmla="*/ 0 w 279"/>
                <a:gd name="T1" fmla="*/ 13 h 24"/>
                <a:gd name="T2" fmla="*/ 82 w 279"/>
                <a:gd name="T3" fmla="*/ 21 h 24"/>
                <a:gd name="T4" fmla="*/ 194 w 279"/>
                <a:gd name="T5" fmla="*/ 21 h 24"/>
                <a:gd name="T6" fmla="*/ 279 w 279"/>
                <a:gd name="T7" fmla="*/ 0 h 24"/>
              </a:gdLst>
              <a:ahLst/>
              <a:cxnLst>
                <a:cxn ang="0">
                  <a:pos x="T0" y="T1"/>
                </a:cxn>
                <a:cxn ang="0">
                  <a:pos x="T2" y="T3"/>
                </a:cxn>
                <a:cxn ang="0">
                  <a:pos x="T4" y="T5"/>
                </a:cxn>
                <a:cxn ang="0">
                  <a:pos x="T6" y="T7"/>
                </a:cxn>
              </a:cxnLst>
              <a:rect l="0" t="0" r="r" b="b"/>
              <a:pathLst>
                <a:path w="279" h="24">
                  <a:moveTo>
                    <a:pt x="0" y="13"/>
                  </a:moveTo>
                  <a:cubicBezTo>
                    <a:pt x="25" y="16"/>
                    <a:pt x="50" y="20"/>
                    <a:pt x="82" y="21"/>
                  </a:cubicBezTo>
                  <a:cubicBezTo>
                    <a:pt x="114" y="22"/>
                    <a:pt x="161" y="24"/>
                    <a:pt x="194" y="21"/>
                  </a:cubicBezTo>
                  <a:cubicBezTo>
                    <a:pt x="227" y="18"/>
                    <a:pt x="253" y="9"/>
                    <a:pt x="279"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20" name="Freeform 65"/>
            <p:cNvSpPr>
              <a:spLocks/>
            </p:cNvSpPr>
            <p:nvPr/>
          </p:nvSpPr>
          <p:spPr bwMode="auto">
            <a:xfrm>
              <a:off x="2971" y="2317"/>
              <a:ext cx="100" cy="233"/>
            </a:xfrm>
            <a:custGeom>
              <a:avLst/>
              <a:gdLst>
                <a:gd name="T0" fmla="*/ 100 w 100"/>
                <a:gd name="T1" fmla="*/ 0 h 182"/>
                <a:gd name="T2" fmla="*/ 72 w 100"/>
                <a:gd name="T3" fmla="*/ 55 h 182"/>
                <a:gd name="T4" fmla="*/ 10 w 100"/>
                <a:gd name="T5" fmla="*/ 137 h 182"/>
                <a:gd name="T6" fmla="*/ 10 w 100"/>
                <a:gd name="T7" fmla="*/ 182 h 182"/>
              </a:gdLst>
              <a:ahLst/>
              <a:cxnLst>
                <a:cxn ang="0">
                  <a:pos x="T0" y="T1"/>
                </a:cxn>
                <a:cxn ang="0">
                  <a:pos x="T2" y="T3"/>
                </a:cxn>
                <a:cxn ang="0">
                  <a:pos x="T4" y="T5"/>
                </a:cxn>
                <a:cxn ang="0">
                  <a:pos x="T6" y="T7"/>
                </a:cxn>
              </a:cxnLst>
              <a:rect l="0" t="0" r="r" b="b"/>
              <a:pathLst>
                <a:path w="100" h="182">
                  <a:moveTo>
                    <a:pt x="100" y="0"/>
                  </a:moveTo>
                  <a:cubicBezTo>
                    <a:pt x="95" y="9"/>
                    <a:pt x="87" y="32"/>
                    <a:pt x="72" y="55"/>
                  </a:cubicBezTo>
                  <a:cubicBezTo>
                    <a:pt x="57" y="78"/>
                    <a:pt x="20" y="116"/>
                    <a:pt x="10" y="137"/>
                  </a:cubicBezTo>
                  <a:cubicBezTo>
                    <a:pt x="0" y="158"/>
                    <a:pt x="10" y="175"/>
                    <a:pt x="10" y="182"/>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21" name="Freeform 66"/>
            <p:cNvSpPr>
              <a:spLocks/>
            </p:cNvSpPr>
            <p:nvPr/>
          </p:nvSpPr>
          <p:spPr bwMode="auto">
            <a:xfrm>
              <a:off x="3465" y="2399"/>
              <a:ext cx="97" cy="233"/>
            </a:xfrm>
            <a:custGeom>
              <a:avLst/>
              <a:gdLst>
                <a:gd name="T0" fmla="*/ 7 w 97"/>
                <a:gd name="T1" fmla="*/ 136 h 136"/>
                <a:gd name="T2" fmla="*/ 7 w 97"/>
                <a:gd name="T3" fmla="*/ 91 h 136"/>
                <a:gd name="T4" fmla="*/ 52 w 97"/>
                <a:gd name="T5" fmla="*/ 45 h 136"/>
                <a:gd name="T6" fmla="*/ 97 w 97"/>
                <a:gd name="T7" fmla="*/ 0 h 136"/>
              </a:gdLst>
              <a:ahLst/>
              <a:cxnLst>
                <a:cxn ang="0">
                  <a:pos x="T0" y="T1"/>
                </a:cxn>
                <a:cxn ang="0">
                  <a:pos x="T2" y="T3"/>
                </a:cxn>
                <a:cxn ang="0">
                  <a:pos x="T4" y="T5"/>
                </a:cxn>
                <a:cxn ang="0">
                  <a:pos x="T6" y="T7"/>
                </a:cxn>
              </a:cxnLst>
              <a:rect l="0" t="0" r="r" b="b"/>
              <a:pathLst>
                <a:path w="97" h="136">
                  <a:moveTo>
                    <a:pt x="7" y="136"/>
                  </a:moveTo>
                  <a:cubicBezTo>
                    <a:pt x="3" y="121"/>
                    <a:pt x="0" y="106"/>
                    <a:pt x="7" y="91"/>
                  </a:cubicBezTo>
                  <a:cubicBezTo>
                    <a:pt x="14" y="76"/>
                    <a:pt x="37" y="60"/>
                    <a:pt x="52" y="45"/>
                  </a:cubicBezTo>
                  <a:cubicBezTo>
                    <a:pt x="67" y="30"/>
                    <a:pt x="82" y="15"/>
                    <a:pt x="97"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22" name="Freeform 67"/>
            <p:cNvSpPr>
              <a:spLocks/>
            </p:cNvSpPr>
            <p:nvPr/>
          </p:nvSpPr>
          <p:spPr bwMode="auto">
            <a:xfrm>
              <a:off x="3698" y="2357"/>
              <a:ext cx="289" cy="233"/>
            </a:xfrm>
            <a:custGeom>
              <a:avLst/>
              <a:gdLst>
                <a:gd name="T0" fmla="*/ 0 w 289"/>
                <a:gd name="T1" fmla="*/ 71 h 90"/>
                <a:gd name="T2" fmla="*/ 85 w 289"/>
                <a:gd name="T3" fmla="*/ 80 h 90"/>
                <a:gd name="T4" fmla="*/ 173 w 289"/>
                <a:gd name="T5" fmla="*/ 12 h 90"/>
                <a:gd name="T6" fmla="*/ 289 w 289"/>
                <a:gd name="T7" fmla="*/ 8 h 90"/>
              </a:gdLst>
              <a:ahLst/>
              <a:cxnLst>
                <a:cxn ang="0">
                  <a:pos x="T0" y="T1"/>
                </a:cxn>
                <a:cxn ang="0">
                  <a:pos x="T2" y="T3"/>
                </a:cxn>
                <a:cxn ang="0">
                  <a:pos x="T4" y="T5"/>
                </a:cxn>
                <a:cxn ang="0">
                  <a:pos x="T6" y="T7"/>
                </a:cxn>
              </a:cxnLst>
              <a:rect l="0" t="0" r="r" b="b"/>
              <a:pathLst>
                <a:path w="289" h="90">
                  <a:moveTo>
                    <a:pt x="0" y="71"/>
                  </a:moveTo>
                  <a:cubicBezTo>
                    <a:pt x="28" y="80"/>
                    <a:pt x="56" y="90"/>
                    <a:pt x="85" y="80"/>
                  </a:cubicBezTo>
                  <a:cubicBezTo>
                    <a:pt x="114" y="70"/>
                    <a:pt x="139" y="24"/>
                    <a:pt x="173" y="12"/>
                  </a:cubicBezTo>
                  <a:cubicBezTo>
                    <a:pt x="207" y="0"/>
                    <a:pt x="248" y="4"/>
                    <a:pt x="289" y="8"/>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pic>
        <p:nvPicPr>
          <p:cNvPr id="4098" name="Picture 2" descr="https://upload.wikimedia.org/wikipedia/commons/0/00/Waterpathwaysthroughrootcell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6381" y="54156"/>
            <a:ext cx="4125038" cy="220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564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640" y="1742553"/>
            <a:ext cx="5465580" cy="2592388"/>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827088" indent="-285750" eaLnBrk="0" hangingPunct="0">
              <a:defRPr sz="2800" b="1">
                <a:solidFill>
                  <a:schemeClr val="tx1"/>
                </a:solidFill>
                <a:latin typeface="Arial" panose="020B0604020202020204" pitchFamily="34" charset="0"/>
                <a:ea typeface="新細明體" panose="02020500000000000000" pitchFamily="18" charset="-120"/>
              </a:defRPr>
            </a:lvl2pPr>
            <a:lvl3pPr marL="1235075" indent="-228600" eaLnBrk="0" hangingPunct="0">
              <a:defRPr sz="2800" b="1">
                <a:solidFill>
                  <a:schemeClr val="tx1"/>
                </a:solidFill>
                <a:latin typeface="Arial" panose="020B0604020202020204" pitchFamily="34" charset="0"/>
                <a:ea typeface="新細明體" panose="02020500000000000000" pitchFamily="18" charset="-120"/>
              </a:defRPr>
            </a:lvl3pPr>
            <a:lvl4pPr marL="1643063"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SzPct val="80000"/>
              <a:buFont typeface="Wingdings" panose="05000000000000000000" pitchFamily="2" charset="2"/>
              <a:buChar char="l"/>
            </a:pPr>
            <a:r>
              <a:rPr lang="en-US" altLang="zh-TW" b="0" dirty="0"/>
              <a:t>Some water may also move inwards </a:t>
            </a:r>
            <a:r>
              <a:rPr lang="en-US" altLang="zh-TW" dirty="0">
                <a:solidFill>
                  <a:srgbClr val="1722F9"/>
                </a:solidFill>
              </a:rPr>
              <a:t>along the cell walls</a:t>
            </a:r>
            <a:r>
              <a:rPr lang="en-US" altLang="zh-TW" b="0" dirty="0"/>
              <a:t>, from cell to cell, without entering the cytoplasm or the vacuole.</a:t>
            </a:r>
          </a:p>
          <a:p>
            <a:pPr algn="l" eaLnBrk="1" hangingPunct="1">
              <a:buClr>
                <a:srgbClr val="FF7C80"/>
              </a:buClr>
              <a:buSzPct val="80000"/>
              <a:buFont typeface="Wingdings" panose="05000000000000000000" pitchFamily="2" charset="2"/>
              <a:buChar char="l"/>
            </a:pPr>
            <a:r>
              <a:rPr lang="en-US" altLang="zh-TW" b="0" dirty="0"/>
              <a:t>Eventually, water is </a:t>
            </a:r>
            <a:r>
              <a:rPr lang="en-US" altLang="zh-TW" dirty="0">
                <a:solidFill>
                  <a:srgbClr val="1722F9"/>
                </a:solidFill>
              </a:rPr>
              <a:t>drawn up </a:t>
            </a:r>
            <a:r>
              <a:rPr lang="en-US" altLang="zh-TW" b="0" dirty="0"/>
              <a:t>the xylem vessels by the </a:t>
            </a:r>
            <a:r>
              <a:rPr lang="en-US" altLang="zh-TW" dirty="0">
                <a:solidFill>
                  <a:srgbClr val="1722F9"/>
                </a:solidFill>
              </a:rPr>
              <a:t>transpiration pull</a:t>
            </a:r>
            <a:r>
              <a:rPr lang="en-US" altLang="zh-TW" b="0" dirty="0"/>
              <a:t>.</a:t>
            </a:r>
            <a:endParaRPr kumimoji="1" lang="en-US" altLang="zh-TW" b="0" dirty="0">
              <a:solidFill>
                <a:srgbClr val="231815"/>
              </a:solidFill>
              <a:cs typeface="Arial" panose="020B0604020202020204" pitchFamily="34" charset="0"/>
            </a:endParaRPr>
          </a:p>
        </p:txBody>
      </p:sp>
      <p:sp>
        <p:nvSpPr>
          <p:cNvPr id="55308" name="Rectangle 4"/>
          <p:cNvSpPr>
            <a:spLocks noChangeArrowheads="1"/>
          </p:cNvSpPr>
          <p:nvPr/>
        </p:nvSpPr>
        <p:spPr bwMode="auto">
          <a:xfrm>
            <a:off x="0" y="89264"/>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5" name="Rectangle 3"/>
          <p:cNvSpPr txBox="1">
            <a:spLocks noChangeArrowheads="1"/>
          </p:cNvSpPr>
          <p:nvPr/>
        </p:nvSpPr>
        <p:spPr bwMode="auto">
          <a:xfrm>
            <a:off x="-22640" y="1119014"/>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2.  Absorption of water by roots</a:t>
            </a:r>
            <a:endParaRPr kumimoji="1" lang="en-US" altLang="zh-TW" b="0" dirty="0">
              <a:solidFill>
                <a:srgbClr val="231815"/>
              </a:solidFill>
              <a:cs typeface="Arial" panose="020B0604020202020204" pitchFamily="34" charset="0"/>
            </a:endParaRPr>
          </a:p>
        </p:txBody>
      </p:sp>
      <p:sp>
        <p:nvSpPr>
          <p:cNvPr id="55310" name="Rectangle 14">
            <a:hlinkClick r:id="rId3" action="ppaction://hlinkpres?slideindex=1&amp;slidetitle=63"/>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12" name="Picture 51" descr="d10006_s"/>
          <p:cNvPicPr>
            <a:picLocks noChangeAspect="1" noChangeArrowheads="1"/>
          </p:cNvPicPr>
          <p:nvPr/>
        </p:nvPicPr>
        <p:blipFill>
          <a:blip r:embed="rId4">
            <a:extLst>
              <a:ext uri="{28A0092B-C50C-407E-A947-70E740481C1C}">
                <a14:useLocalDpi xmlns:a14="http://schemas.microsoft.com/office/drawing/2010/main" val="0"/>
              </a:ext>
            </a:extLst>
          </a:blip>
          <a:srcRect b="4556"/>
          <a:stretch>
            <a:fillRect/>
          </a:stretch>
        </p:blipFill>
        <p:spPr bwMode="auto">
          <a:xfrm>
            <a:off x="5636438" y="3236204"/>
            <a:ext cx="4898834" cy="316160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94"/>
          <p:cNvGrpSpPr>
            <a:grpSpLocks/>
          </p:cNvGrpSpPr>
          <p:nvPr/>
        </p:nvGrpSpPr>
        <p:grpSpPr bwMode="auto">
          <a:xfrm>
            <a:off x="9453123" y="3038747"/>
            <a:ext cx="2911475" cy="1920875"/>
            <a:chOff x="3926" y="1332"/>
            <a:chExt cx="1834" cy="1210"/>
          </a:xfrm>
        </p:grpSpPr>
        <p:sp>
          <p:nvSpPr>
            <p:cNvPr id="15" name="Rectangle 99"/>
            <p:cNvSpPr>
              <a:spLocks noChangeArrowheads="1"/>
            </p:cNvSpPr>
            <p:nvPr/>
          </p:nvSpPr>
          <p:spPr bwMode="auto">
            <a:xfrm>
              <a:off x="4547" y="1332"/>
              <a:ext cx="1213"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2000" dirty="0">
                  <a:solidFill>
                    <a:srgbClr val="F57B17"/>
                  </a:solidFill>
                  <a:latin typeface="Calibri" panose="020F0502020204030204" pitchFamily="34" charset="0"/>
                </a:rPr>
                <a:t>3 </a:t>
              </a:r>
              <a:r>
                <a:rPr lang="en-GB" altLang="zh-TW" sz="2000" b="0" dirty="0">
                  <a:latin typeface="Calibri" panose="020F0502020204030204" pitchFamily="34" charset="0"/>
                </a:rPr>
                <a:t>Water moves into the xylem vessels and is drawn up by the transpiration pull</a:t>
              </a:r>
              <a:endParaRPr lang="zh-TW" altLang="en-US" sz="2000" b="0" dirty="0">
                <a:latin typeface="Calibri" panose="020F0502020204030204" pitchFamily="34" charset="0"/>
              </a:endParaRPr>
            </a:p>
          </p:txBody>
        </p:sp>
        <p:sp>
          <p:nvSpPr>
            <p:cNvPr id="16" name="Line 70"/>
            <p:cNvSpPr>
              <a:spLocks noChangeShapeType="1"/>
            </p:cNvSpPr>
            <p:nvPr/>
          </p:nvSpPr>
          <p:spPr bwMode="auto">
            <a:xfrm>
              <a:off x="3926" y="2251"/>
              <a:ext cx="4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17" name="Line 71"/>
            <p:cNvSpPr>
              <a:spLocks noChangeShapeType="1"/>
            </p:cNvSpPr>
            <p:nvPr/>
          </p:nvSpPr>
          <p:spPr bwMode="auto">
            <a:xfrm flipV="1">
              <a:off x="4367" y="1706"/>
              <a:ext cx="0" cy="54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spTree>
    <p:extLst>
      <p:ext uri="{BB962C8B-B14F-4D97-AF65-F5344CB8AC3E}">
        <p14:creationId xmlns:p14="http://schemas.microsoft.com/office/powerpoint/2010/main" val="237257375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lide(fromBottom)">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slide(fromBottom)">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5"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1"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a:t>How do plants absorb water and minerals?</a:t>
            </a:r>
            <a:endParaRPr kumimoji="1" lang="en-US" altLang="zh-TW" sz="3600"/>
          </a:p>
        </p:txBody>
      </p:sp>
      <p:grpSp>
        <p:nvGrpSpPr>
          <p:cNvPr id="56333" name="Group 13"/>
          <p:cNvGrpSpPr>
            <a:grpSpLocks/>
          </p:cNvGrpSpPr>
          <p:nvPr/>
        </p:nvGrpSpPr>
        <p:grpSpPr bwMode="auto">
          <a:xfrm>
            <a:off x="1828801" y="1989139"/>
            <a:ext cx="8569325" cy="2733675"/>
            <a:chOff x="192" y="1253"/>
            <a:chExt cx="5398" cy="1722"/>
          </a:xfrm>
        </p:grpSpPr>
        <p:sp>
          <p:nvSpPr>
            <p:cNvPr id="56325" name="AutoShape 3"/>
            <p:cNvSpPr>
              <a:spLocks noChangeArrowheads="1"/>
            </p:cNvSpPr>
            <p:nvPr/>
          </p:nvSpPr>
          <p:spPr bwMode="auto">
            <a:xfrm>
              <a:off x="192" y="1630"/>
              <a:ext cx="5398" cy="1301"/>
            </a:xfrm>
            <a:prstGeom prst="roundRect">
              <a:avLst>
                <a:gd name="adj" fmla="val 3949"/>
              </a:avLst>
            </a:prstGeom>
            <a:solidFill>
              <a:srgbClr val="FFCC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spcBef>
                  <a:spcPts val="1000"/>
                </a:spcBef>
              </a:pPr>
              <a:endParaRPr lang="en-US" altLang="zh-TW" sz="3200" b="0">
                <a:solidFill>
                  <a:srgbClr val="0000FF"/>
                </a:solidFill>
                <a:cs typeface="Arial" panose="020B0604020202020204" pitchFamily="34" charset="0"/>
              </a:endParaRPr>
            </a:p>
          </p:txBody>
        </p:sp>
        <p:sp>
          <p:nvSpPr>
            <p:cNvPr id="5" name="Rectangle 9"/>
            <p:cNvSpPr>
              <a:spLocks noChangeArrowheads="1"/>
            </p:cNvSpPr>
            <p:nvPr/>
          </p:nvSpPr>
          <p:spPr bwMode="auto">
            <a:xfrm>
              <a:off x="378" y="1707"/>
              <a:ext cx="4923" cy="1268"/>
            </a:xfrm>
            <a:prstGeom prst="rect">
              <a:avLst/>
            </a:prstGeom>
            <a:noFill/>
            <a:ln>
              <a:noFill/>
            </a:ln>
            <a:effectLst/>
            <a:extLst/>
          </p:spPr>
          <p:txBody>
            <a:bodyPr/>
            <a:lstStyle/>
            <a:p>
              <a:pPr>
                <a:spcBef>
                  <a:spcPts val="1000"/>
                </a:spcBef>
                <a:spcAft>
                  <a:spcPts val="1000"/>
                </a:spcAft>
                <a:defRPr/>
              </a:pPr>
              <a:endParaRPr lang="en-US" altLang="zh-TW" b="1" kern="0" dirty="0">
                <a:solidFill>
                  <a:sysClr val="windowText" lastClr="000000"/>
                </a:solidFill>
                <a:ea typeface="新細明體" charset="-120"/>
                <a:cs typeface="Arial" pitchFamily="34" charset="0"/>
              </a:endParaRPr>
            </a:p>
          </p:txBody>
        </p:sp>
        <p:sp>
          <p:nvSpPr>
            <p:cNvPr id="10" name="文字方塊 9"/>
            <p:cNvSpPr txBox="1"/>
            <p:nvPr/>
          </p:nvSpPr>
          <p:spPr>
            <a:xfrm>
              <a:off x="724" y="1271"/>
              <a:ext cx="2752" cy="233"/>
            </a:xfrm>
            <a:prstGeom prst="rect">
              <a:avLst/>
            </a:prstGeom>
            <a:noFill/>
          </p:spPr>
          <p:txBody>
            <a:bodyPr>
              <a:spAutoFit/>
            </a:bodyPr>
            <a:lstStyle/>
            <a:p>
              <a:pPr algn="l">
                <a:spcBef>
                  <a:spcPct val="0"/>
                </a:spcBef>
                <a:defRPr/>
              </a:pPr>
              <a:r>
                <a:rPr kumimoji="1" lang="en-US" altLang="zh-TW" b="1" dirty="0">
                  <a:solidFill>
                    <a:srgbClr val="3399FF"/>
                  </a:solidFill>
                  <a:effectLst>
                    <a:outerShdw blurRad="38100" dist="38100" dir="2700000" algn="tl">
                      <a:srgbClr val="000000">
                        <a:alpha val="43137"/>
                      </a:srgbClr>
                    </a:outerShdw>
                  </a:effectLst>
                  <a:latin typeface="Arial Narrow" pitchFamily="34" charset="0"/>
                  <a:ea typeface="新細明體" charset="-120"/>
                </a:rPr>
                <a:t>Clear your concepts</a:t>
              </a:r>
              <a:endParaRPr kumimoji="1" lang="zh-TW" altLang="en-US" b="1" dirty="0">
                <a:solidFill>
                  <a:srgbClr val="3399FF"/>
                </a:solidFill>
                <a:effectLst>
                  <a:outerShdw blurRad="38100" dist="38100" dir="2700000" algn="tl">
                    <a:srgbClr val="000000">
                      <a:alpha val="43137"/>
                    </a:srgbClr>
                  </a:outerShdw>
                </a:effectLst>
                <a:latin typeface="Arial Narrow" pitchFamily="34" charset="0"/>
                <a:ea typeface="新細明體" charset="-120"/>
              </a:endParaRPr>
            </a:p>
          </p:txBody>
        </p:sp>
        <p:sp>
          <p:nvSpPr>
            <p:cNvPr id="439302" name="Text Box 6"/>
            <p:cNvSpPr txBox="1">
              <a:spLocks noChangeArrowheads="1"/>
            </p:cNvSpPr>
            <p:nvPr/>
          </p:nvSpPr>
          <p:spPr bwMode="auto">
            <a:xfrm>
              <a:off x="384" y="1842"/>
              <a:ext cx="508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b="0"/>
                <a:t>Though absorption of water and minerals occurs mainly in roots, it can occur through </a:t>
              </a:r>
              <a:r>
                <a:rPr lang="en-US" altLang="zh-TW"/>
                <a:t>any surface</a:t>
              </a:r>
              <a:r>
                <a:rPr lang="en-US" altLang="zh-TW" b="0"/>
                <a:t> of a plant which is </a:t>
              </a:r>
              <a:r>
                <a:rPr lang="en-US" altLang="zh-TW"/>
                <a:t>not covered by cuticle</a:t>
              </a:r>
              <a:r>
                <a:rPr lang="en-US" altLang="zh-TW" b="0"/>
                <a:t>.</a:t>
              </a:r>
              <a:endParaRPr lang="zh-TW" altLang="en-US" b="0">
                <a:solidFill>
                  <a:srgbClr val="231815"/>
                </a:solidFill>
              </a:endParaRPr>
            </a:p>
          </p:txBody>
        </p:sp>
        <p:pic>
          <p:nvPicPr>
            <p:cNvPr id="56332" name="Picture 12" descr="icon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1253"/>
              <a:ext cx="490" cy="499"/>
            </a:xfrm>
            <a:prstGeom prst="rect">
              <a:avLst/>
            </a:prstGeom>
            <a:noFill/>
            <a:extLst>
              <a:ext uri="{909E8E84-426E-40DD-AFC4-6F175D3DCCD1}">
                <a14:hiddenFill xmlns:a14="http://schemas.microsoft.com/office/drawing/2010/main">
                  <a:solidFill>
                    <a:srgbClr val="FFFFFF"/>
                  </a:solidFill>
                </a14:hiddenFill>
              </a:ext>
            </a:extLst>
          </p:spPr>
        </p:pic>
      </p:grpSp>
      <p:sp>
        <p:nvSpPr>
          <p:cNvPr id="56334" name="Rectangle 14">
            <a:hlinkClick r:id="rId3" action="ppaction://hlinkpres?slideindex=1&amp;slidetitle=64"/>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5199925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95" name="Picture 51" descr="d10006_s"/>
          <p:cNvPicPr>
            <a:picLocks noChangeAspect="1" noChangeArrowheads="1"/>
          </p:cNvPicPr>
          <p:nvPr/>
        </p:nvPicPr>
        <p:blipFill>
          <a:blip r:embed="rId3">
            <a:extLst>
              <a:ext uri="{28A0092B-C50C-407E-A947-70E740481C1C}">
                <a14:useLocalDpi xmlns:a14="http://schemas.microsoft.com/office/drawing/2010/main" val="0"/>
              </a:ext>
            </a:extLst>
          </a:blip>
          <a:srcRect b="4556"/>
          <a:stretch>
            <a:fillRect/>
          </a:stretch>
        </p:blipFill>
        <p:spPr bwMode="auto">
          <a:xfrm>
            <a:off x="1992313" y="1700214"/>
            <a:ext cx="7059612" cy="4556125"/>
          </a:xfrm>
          <a:prstGeom prst="rect">
            <a:avLst/>
          </a:prstGeom>
          <a:noFill/>
          <a:extLst>
            <a:ext uri="{909E8E84-426E-40DD-AFC4-6F175D3DCCD1}">
              <a14:hiddenFill xmlns:a14="http://schemas.microsoft.com/office/drawing/2010/main">
                <a:solidFill>
                  <a:srgbClr val="FFFFFF"/>
                </a:solidFill>
              </a14:hiddenFill>
            </a:ext>
          </a:extLst>
        </p:spPr>
      </p:pic>
      <p:sp>
        <p:nvSpPr>
          <p:cNvPr id="57350" name="Rectangle 13"/>
          <p:cNvSpPr>
            <a:spLocks noChangeArrowheads="1"/>
          </p:cNvSpPr>
          <p:nvPr/>
        </p:nvSpPr>
        <p:spPr bwMode="auto">
          <a:xfrm>
            <a:off x="3297238" y="5829301"/>
            <a:ext cx="99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root hair</a:t>
            </a:r>
            <a:endParaRPr lang="zh-TW" altLang="en-US" sz="1800" b="0">
              <a:latin typeface="Calibri" panose="020F0502020204030204" pitchFamily="34" charset="0"/>
            </a:endParaRPr>
          </a:p>
        </p:txBody>
      </p:sp>
      <p:sp>
        <p:nvSpPr>
          <p:cNvPr id="57351" name="Rectangle 14"/>
          <p:cNvSpPr>
            <a:spLocks noChangeArrowheads="1"/>
          </p:cNvSpPr>
          <p:nvPr/>
        </p:nvSpPr>
        <p:spPr bwMode="auto">
          <a:xfrm>
            <a:off x="5105401" y="6237288"/>
            <a:ext cx="1109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epidermis</a:t>
            </a:r>
            <a:endParaRPr lang="zh-TW" altLang="en-US" sz="1800" b="0">
              <a:latin typeface="Calibri" panose="020F0502020204030204" pitchFamily="34" charset="0"/>
            </a:endParaRPr>
          </a:p>
        </p:txBody>
      </p:sp>
      <p:sp>
        <p:nvSpPr>
          <p:cNvPr id="57352" name="Rectangle 15"/>
          <p:cNvSpPr>
            <a:spLocks noChangeArrowheads="1"/>
          </p:cNvSpPr>
          <p:nvPr/>
        </p:nvSpPr>
        <p:spPr bwMode="auto">
          <a:xfrm>
            <a:off x="6673850" y="6116638"/>
            <a:ext cx="769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cortex</a:t>
            </a:r>
            <a:endParaRPr lang="zh-TW" altLang="en-US" sz="1800" b="0">
              <a:latin typeface="Calibri" panose="020F0502020204030204" pitchFamily="34" charset="0"/>
            </a:endParaRPr>
          </a:p>
        </p:txBody>
      </p:sp>
      <p:sp>
        <p:nvSpPr>
          <p:cNvPr id="57353" name="Rectangle 16"/>
          <p:cNvSpPr>
            <a:spLocks noChangeArrowheads="1"/>
          </p:cNvSpPr>
          <p:nvPr/>
        </p:nvSpPr>
        <p:spPr bwMode="auto">
          <a:xfrm>
            <a:off x="8062914" y="6116638"/>
            <a:ext cx="134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xylem vessel</a:t>
            </a:r>
            <a:endParaRPr lang="zh-TW" altLang="en-US" sz="1800" b="0">
              <a:latin typeface="Calibri" panose="020F0502020204030204" pitchFamily="34" charset="0"/>
            </a:endParaRPr>
          </a:p>
        </p:txBody>
      </p:sp>
      <p:cxnSp>
        <p:nvCxnSpPr>
          <p:cNvPr id="19" name="Straight Connector 18"/>
          <p:cNvCxnSpPr/>
          <p:nvPr/>
        </p:nvCxnSpPr>
        <p:spPr>
          <a:xfrm flipV="1">
            <a:off x="3794125" y="3644901"/>
            <a:ext cx="0" cy="2087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434" name="Group 90"/>
          <p:cNvGrpSpPr>
            <a:grpSpLocks/>
          </p:cNvGrpSpPr>
          <p:nvPr/>
        </p:nvGrpSpPr>
        <p:grpSpPr bwMode="auto">
          <a:xfrm>
            <a:off x="1646239" y="2571751"/>
            <a:ext cx="1500187" cy="1876425"/>
            <a:chOff x="77" y="1620"/>
            <a:chExt cx="945" cy="1182"/>
          </a:xfrm>
        </p:grpSpPr>
        <p:sp>
          <p:nvSpPr>
            <p:cNvPr id="57348" name="Rectangle 11"/>
            <p:cNvSpPr>
              <a:spLocks noChangeArrowheads="1"/>
            </p:cNvSpPr>
            <p:nvPr/>
          </p:nvSpPr>
          <p:spPr bwMode="auto">
            <a:xfrm>
              <a:off x="158" y="1620"/>
              <a:ext cx="5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soil water</a:t>
              </a:r>
              <a:endParaRPr lang="zh-TW" altLang="en-US" sz="1800" b="0">
                <a:latin typeface="Calibri" panose="020F0502020204030204" pitchFamily="34" charset="0"/>
              </a:endParaRPr>
            </a:p>
          </p:txBody>
        </p:sp>
        <p:sp>
          <p:nvSpPr>
            <p:cNvPr id="57349" name="Rectangle 12"/>
            <p:cNvSpPr>
              <a:spLocks noChangeArrowheads="1"/>
            </p:cNvSpPr>
            <p:nvPr/>
          </p:nvSpPr>
          <p:spPr bwMode="auto">
            <a:xfrm>
              <a:off x="77" y="2398"/>
              <a:ext cx="6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b="0">
                  <a:latin typeface="Calibri" panose="020F0502020204030204" pitchFamily="34" charset="0"/>
                </a:rPr>
                <a:t>soil particles</a:t>
              </a:r>
              <a:endParaRPr lang="zh-TW" altLang="en-US" sz="1800" b="0">
                <a:latin typeface="Calibri" panose="020F0502020204030204" pitchFamily="34" charset="0"/>
              </a:endParaRPr>
            </a:p>
          </p:txBody>
        </p:sp>
        <p:cxnSp>
          <p:nvCxnSpPr>
            <p:cNvPr id="21" name="Straight Connector 20"/>
            <p:cNvCxnSpPr/>
            <p:nvPr/>
          </p:nvCxnSpPr>
          <p:spPr>
            <a:xfrm>
              <a:off x="567" y="1933"/>
              <a:ext cx="455" cy="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5" y="2387"/>
              <a:ext cx="521" cy="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42" y="2568"/>
              <a:ext cx="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394"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a:t>How do plants absorb water and minerals?</a:t>
            </a:r>
            <a:endParaRPr kumimoji="1" lang="en-US" altLang="zh-TW" sz="3600"/>
          </a:p>
        </p:txBody>
      </p:sp>
      <p:grpSp>
        <p:nvGrpSpPr>
          <p:cNvPr id="57435" name="Group 91"/>
          <p:cNvGrpSpPr>
            <a:grpSpLocks/>
          </p:cNvGrpSpPr>
          <p:nvPr/>
        </p:nvGrpSpPr>
        <p:grpSpPr bwMode="auto">
          <a:xfrm>
            <a:off x="2355851" y="1844675"/>
            <a:ext cx="2798763" cy="1944688"/>
            <a:chOff x="524" y="1162"/>
            <a:chExt cx="1763" cy="1225"/>
          </a:xfrm>
        </p:grpSpPr>
        <p:sp>
          <p:nvSpPr>
            <p:cNvPr id="57385" name="Rectangle 87"/>
            <p:cNvSpPr>
              <a:spLocks noChangeArrowheads="1"/>
            </p:cNvSpPr>
            <p:nvPr/>
          </p:nvSpPr>
          <p:spPr bwMode="auto">
            <a:xfrm>
              <a:off x="524" y="1162"/>
              <a:ext cx="1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dirty="0">
                  <a:solidFill>
                    <a:srgbClr val="F57B17"/>
                  </a:solidFill>
                  <a:latin typeface="Calibri" panose="020F0502020204030204" pitchFamily="34" charset="0"/>
                  <a:sym typeface="Wingdings" panose="05000000000000000000" pitchFamily="2" charset="2"/>
                </a:rPr>
                <a:t>1 </a:t>
              </a:r>
              <a:r>
                <a:rPr lang="en-GB" altLang="zh-TW" sz="1800" b="0" dirty="0">
                  <a:latin typeface="Calibri" panose="020F0502020204030204" pitchFamily="34" charset="0"/>
                </a:rPr>
                <a:t>Water moves into the root hair by osmosis</a:t>
              </a:r>
              <a:endParaRPr lang="zh-TW" altLang="en-US" sz="1800" b="0" dirty="0">
                <a:latin typeface="Calibri" panose="020F0502020204030204" pitchFamily="34" charset="0"/>
              </a:endParaRPr>
            </a:p>
          </p:txBody>
        </p:sp>
        <p:cxnSp>
          <p:nvCxnSpPr>
            <p:cNvPr id="92" name="Straight Connector 91"/>
            <p:cNvCxnSpPr/>
            <p:nvPr/>
          </p:nvCxnSpPr>
          <p:spPr>
            <a:xfrm>
              <a:off x="1204" y="1525"/>
              <a:ext cx="0" cy="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396" name="Line 52"/>
            <p:cNvSpPr>
              <a:spLocks noChangeShapeType="1"/>
            </p:cNvSpPr>
            <p:nvPr/>
          </p:nvSpPr>
          <p:spPr bwMode="auto">
            <a:xfrm flipH="1" flipV="1">
              <a:off x="1929" y="2251"/>
              <a:ext cx="91" cy="1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397" name="Line 53"/>
            <p:cNvSpPr>
              <a:spLocks noChangeShapeType="1"/>
            </p:cNvSpPr>
            <p:nvPr/>
          </p:nvSpPr>
          <p:spPr bwMode="auto">
            <a:xfrm>
              <a:off x="1069" y="2091"/>
              <a:ext cx="122" cy="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398" name="Line 54"/>
            <p:cNvSpPr>
              <a:spLocks noChangeShapeType="1"/>
            </p:cNvSpPr>
            <p:nvPr/>
          </p:nvSpPr>
          <p:spPr bwMode="auto">
            <a:xfrm flipV="1">
              <a:off x="1367" y="2227"/>
              <a:ext cx="0" cy="11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399" name="Line 55"/>
            <p:cNvSpPr>
              <a:spLocks noChangeShapeType="1"/>
            </p:cNvSpPr>
            <p:nvPr/>
          </p:nvSpPr>
          <p:spPr bwMode="auto">
            <a:xfrm flipH="1">
              <a:off x="1753" y="2115"/>
              <a:ext cx="86" cy="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00" name="Line 56"/>
            <p:cNvSpPr>
              <a:spLocks noChangeShapeType="1"/>
            </p:cNvSpPr>
            <p:nvPr/>
          </p:nvSpPr>
          <p:spPr bwMode="auto">
            <a:xfrm>
              <a:off x="2034" y="2220"/>
              <a:ext cx="25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grpSp>
        <p:nvGrpSpPr>
          <p:cNvPr id="57436" name="Group 92"/>
          <p:cNvGrpSpPr>
            <a:grpSpLocks/>
          </p:cNvGrpSpPr>
          <p:nvPr/>
        </p:nvGrpSpPr>
        <p:grpSpPr bwMode="auto">
          <a:xfrm>
            <a:off x="5589589" y="1279525"/>
            <a:ext cx="2020887" cy="2311400"/>
            <a:chOff x="2561" y="806"/>
            <a:chExt cx="1273" cy="1456"/>
          </a:xfrm>
        </p:grpSpPr>
        <p:sp>
          <p:nvSpPr>
            <p:cNvPr id="57387" name="Rectangle 93"/>
            <p:cNvSpPr>
              <a:spLocks noChangeArrowheads="1"/>
            </p:cNvSpPr>
            <p:nvPr/>
          </p:nvSpPr>
          <p:spPr bwMode="auto">
            <a:xfrm>
              <a:off x="2655" y="806"/>
              <a:ext cx="1179"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a:solidFill>
                    <a:srgbClr val="F57B17"/>
                  </a:solidFill>
                  <a:latin typeface="Calibri" panose="020F0502020204030204" pitchFamily="34" charset="0"/>
                </a:rPr>
                <a:t>2a </a:t>
              </a:r>
              <a:r>
                <a:rPr lang="en-GB" altLang="zh-TW" sz="1800" b="0">
                  <a:latin typeface="Calibri" panose="020F0502020204030204" pitchFamily="34" charset="0"/>
                </a:rPr>
                <a:t>Water moves across the cortex from cell to cell by osmosis</a:t>
              </a:r>
              <a:endParaRPr lang="zh-TW" altLang="en-US" sz="1800" b="0">
                <a:latin typeface="Calibri" panose="020F0502020204030204" pitchFamily="34" charset="0"/>
              </a:endParaRPr>
            </a:p>
          </p:txBody>
        </p:sp>
        <p:cxnSp>
          <p:nvCxnSpPr>
            <p:cNvPr id="99" name="Straight Connector 98"/>
            <p:cNvCxnSpPr/>
            <p:nvPr/>
          </p:nvCxnSpPr>
          <p:spPr>
            <a:xfrm>
              <a:off x="3109" y="1525"/>
              <a:ext cx="0"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401" name="Line 57"/>
            <p:cNvSpPr>
              <a:spLocks noChangeShapeType="1"/>
            </p:cNvSpPr>
            <p:nvPr/>
          </p:nvSpPr>
          <p:spPr bwMode="auto">
            <a:xfrm flipV="1">
              <a:off x="2561" y="2199"/>
              <a:ext cx="134" cy="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05" name="Line 61"/>
            <p:cNvSpPr>
              <a:spLocks noChangeShapeType="1"/>
            </p:cNvSpPr>
            <p:nvPr/>
          </p:nvSpPr>
          <p:spPr bwMode="auto">
            <a:xfrm flipV="1">
              <a:off x="3046" y="2199"/>
              <a:ext cx="147" cy="2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06" name="Line 62"/>
            <p:cNvSpPr>
              <a:spLocks noChangeShapeType="1"/>
            </p:cNvSpPr>
            <p:nvPr/>
          </p:nvSpPr>
          <p:spPr bwMode="auto">
            <a:xfrm>
              <a:off x="3573" y="2213"/>
              <a:ext cx="14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grpSp>
        <p:nvGrpSpPr>
          <p:cNvPr id="57437" name="Group 93"/>
          <p:cNvGrpSpPr>
            <a:grpSpLocks/>
          </p:cNvGrpSpPr>
          <p:nvPr/>
        </p:nvGrpSpPr>
        <p:grpSpPr bwMode="auto">
          <a:xfrm>
            <a:off x="5811839" y="3678239"/>
            <a:ext cx="2160587" cy="1857375"/>
            <a:chOff x="2701" y="2317"/>
            <a:chExt cx="1361" cy="1170"/>
          </a:xfrm>
        </p:grpSpPr>
        <p:sp>
          <p:nvSpPr>
            <p:cNvPr id="57388" name="Rectangle 94"/>
            <p:cNvSpPr>
              <a:spLocks noChangeArrowheads="1"/>
            </p:cNvSpPr>
            <p:nvPr/>
          </p:nvSpPr>
          <p:spPr bwMode="auto">
            <a:xfrm>
              <a:off x="2701" y="2910"/>
              <a:ext cx="1361"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1800" dirty="0">
                  <a:solidFill>
                    <a:srgbClr val="F57B17"/>
                  </a:solidFill>
                  <a:latin typeface="Calibri" panose="020F0502020204030204" pitchFamily="34" charset="0"/>
                </a:rPr>
                <a:t>2b </a:t>
              </a:r>
              <a:r>
                <a:rPr lang="en-GB" altLang="zh-TW" sz="1800" b="0" dirty="0">
                  <a:latin typeface="Calibri" panose="020F0502020204030204" pitchFamily="34" charset="0"/>
                </a:rPr>
                <a:t>Water moves along the cell walls of the cortex cells</a:t>
              </a:r>
              <a:endParaRPr lang="zh-TW" altLang="en-US" sz="1800" b="0" dirty="0">
                <a:latin typeface="Calibri" panose="020F0502020204030204" pitchFamily="34" charset="0"/>
              </a:endParaRPr>
            </a:p>
          </p:txBody>
        </p:sp>
        <p:cxnSp>
          <p:nvCxnSpPr>
            <p:cNvPr id="97" name="Straight Connector 96"/>
            <p:cNvCxnSpPr/>
            <p:nvPr/>
          </p:nvCxnSpPr>
          <p:spPr>
            <a:xfrm>
              <a:off x="3245" y="2705"/>
              <a:ext cx="0" cy="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404" name="Freeform 60"/>
            <p:cNvSpPr>
              <a:spLocks/>
            </p:cNvSpPr>
            <p:nvPr/>
          </p:nvSpPr>
          <p:spPr bwMode="auto">
            <a:xfrm>
              <a:off x="2718" y="2374"/>
              <a:ext cx="279" cy="233"/>
            </a:xfrm>
            <a:custGeom>
              <a:avLst/>
              <a:gdLst>
                <a:gd name="T0" fmla="*/ 0 w 279"/>
                <a:gd name="T1" fmla="*/ 13 h 24"/>
                <a:gd name="T2" fmla="*/ 82 w 279"/>
                <a:gd name="T3" fmla="*/ 21 h 24"/>
                <a:gd name="T4" fmla="*/ 194 w 279"/>
                <a:gd name="T5" fmla="*/ 21 h 24"/>
                <a:gd name="T6" fmla="*/ 279 w 279"/>
                <a:gd name="T7" fmla="*/ 0 h 24"/>
              </a:gdLst>
              <a:ahLst/>
              <a:cxnLst>
                <a:cxn ang="0">
                  <a:pos x="T0" y="T1"/>
                </a:cxn>
                <a:cxn ang="0">
                  <a:pos x="T2" y="T3"/>
                </a:cxn>
                <a:cxn ang="0">
                  <a:pos x="T4" y="T5"/>
                </a:cxn>
                <a:cxn ang="0">
                  <a:pos x="T6" y="T7"/>
                </a:cxn>
              </a:cxnLst>
              <a:rect l="0" t="0" r="r" b="b"/>
              <a:pathLst>
                <a:path w="279" h="24">
                  <a:moveTo>
                    <a:pt x="0" y="13"/>
                  </a:moveTo>
                  <a:cubicBezTo>
                    <a:pt x="25" y="16"/>
                    <a:pt x="50" y="20"/>
                    <a:pt x="82" y="21"/>
                  </a:cubicBezTo>
                  <a:cubicBezTo>
                    <a:pt x="114" y="22"/>
                    <a:pt x="161" y="24"/>
                    <a:pt x="194" y="21"/>
                  </a:cubicBezTo>
                  <a:cubicBezTo>
                    <a:pt x="227" y="18"/>
                    <a:pt x="253" y="9"/>
                    <a:pt x="279"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07" name="Freeform 63"/>
            <p:cNvSpPr>
              <a:spLocks/>
            </p:cNvSpPr>
            <p:nvPr/>
          </p:nvSpPr>
          <p:spPr bwMode="auto">
            <a:xfrm rot="21043644">
              <a:off x="3147" y="2524"/>
              <a:ext cx="279" cy="233"/>
            </a:xfrm>
            <a:custGeom>
              <a:avLst/>
              <a:gdLst>
                <a:gd name="T0" fmla="*/ 0 w 279"/>
                <a:gd name="T1" fmla="*/ 13 h 24"/>
                <a:gd name="T2" fmla="*/ 82 w 279"/>
                <a:gd name="T3" fmla="*/ 21 h 24"/>
                <a:gd name="T4" fmla="*/ 194 w 279"/>
                <a:gd name="T5" fmla="*/ 21 h 24"/>
                <a:gd name="T6" fmla="*/ 279 w 279"/>
                <a:gd name="T7" fmla="*/ 0 h 24"/>
              </a:gdLst>
              <a:ahLst/>
              <a:cxnLst>
                <a:cxn ang="0">
                  <a:pos x="T0" y="T1"/>
                </a:cxn>
                <a:cxn ang="0">
                  <a:pos x="T2" y="T3"/>
                </a:cxn>
                <a:cxn ang="0">
                  <a:pos x="T4" y="T5"/>
                </a:cxn>
                <a:cxn ang="0">
                  <a:pos x="T6" y="T7"/>
                </a:cxn>
              </a:cxnLst>
              <a:rect l="0" t="0" r="r" b="b"/>
              <a:pathLst>
                <a:path w="279" h="24">
                  <a:moveTo>
                    <a:pt x="0" y="13"/>
                  </a:moveTo>
                  <a:cubicBezTo>
                    <a:pt x="25" y="16"/>
                    <a:pt x="50" y="20"/>
                    <a:pt x="82" y="21"/>
                  </a:cubicBezTo>
                  <a:cubicBezTo>
                    <a:pt x="114" y="22"/>
                    <a:pt x="161" y="24"/>
                    <a:pt x="194" y="21"/>
                  </a:cubicBezTo>
                  <a:cubicBezTo>
                    <a:pt x="227" y="18"/>
                    <a:pt x="253" y="9"/>
                    <a:pt x="279"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09" name="Freeform 65"/>
            <p:cNvSpPr>
              <a:spLocks/>
            </p:cNvSpPr>
            <p:nvPr/>
          </p:nvSpPr>
          <p:spPr bwMode="auto">
            <a:xfrm>
              <a:off x="2971" y="2317"/>
              <a:ext cx="100" cy="233"/>
            </a:xfrm>
            <a:custGeom>
              <a:avLst/>
              <a:gdLst>
                <a:gd name="T0" fmla="*/ 100 w 100"/>
                <a:gd name="T1" fmla="*/ 0 h 182"/>
                <a:gd name="T2" fmla="*/ 72 w 100"/>
                <a:gd name="T3" fmla="*/ 55 h 182"/>
                <a:gd name="T4" fmla="*/ 10 w 100"/>
                <a:gd name="T5" fmla="*/ 137 h 182"/>
                <a:gd name="T6" fmla="*/ 10 w 100"/>
                <a:gd name="T7" fmla="*/ 182 h 182"/>
              </a:gdLst>
              <a:ahLst/>
              <a:cxnLst>
                <a:cxn ang="0">
                  <a:pos x="T0" y="T1"/>
                </a:cxn>
                <a:cxn ang="0">
                  <a:pos x="T2" y="T3"/>
                </a:cxn>
                <a:cxn ang="0">
                  <a:pos x="T4" y="T5"/>
                </a:cxn>
                <a:cxn ang="0">
                  <a:pos x="T6" y="T7"/>
                </a:cxn>
              </a:cxnLst>
              <a:rect l="0" t="0" r="r" b="b"/>
              <a:pathLst>
                <a:path w="100" h="182">
                  <a:moveTo>
                    <a:pt x="100" y="0"/>
                  </a:moveTo>
                  <a:cubicBezTo>
                    <a:pt x="95" y="9"/>
                    <a:pt x="87" y="32"/>
                    <a:pt x="72" y="55"/>
                  </a:cubicBezTo>
                  <a:cubicBezTo>
                    <a:pt x="57" y="78"/>
                    <a:pt x="20" y="116"/>
                    <a:pt x="10" y="137"/>
                  </a:cubicBezTo>
                  <a:cubicBezTo>
                    <a:pt x="0" y="158"/>
                    <a:pt x="10" y="175"/>
                    <a:pt x="10" y="182"/>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10" name="Freeform 66"/>
            <p:cNvSpPr>
              <a:spLocks/>
            </p:cNvSpPr>
            <p:nvPr/>
          </p:nvSpPr>
          <p:spPr bwMode="auto">
            <a:xfrm>
              <a:off x="3465" y="2399"/>
              <a:ext cx="97" cy="233"/>
            </a:xfrm>
            <a:custGeom>
              <a:avLst/>
              <a:gdLst>
                <a:gd name="T0" fmla="*/ 7 w 97"/>
                <a:gd name="T1" fmla="*/ 136 h 136"/>
                <a:gd name="T2" fmla="*/ 7 w 97"/>
                <a:gd name="T3" fmla="*/ 91 h 136"/>
                <a:gd name="T4" fmla="*/ 52 w 97"/>
                <a:gd name="T5" fmla="*/ 45 h 136"/>
                <a:gd name="T6" fmla="*/ 97 w 97"/>
                <a:gd name="T7" fmla="*/ 0 h 136"/>
              </a:gdLst>
              <a:ahLst/>
              <a:cxnLst>
                <a:cxn ang="0">
                  <a:pos x="T0" y="T1"/>
                </a:cxn>
                <a:cxn ang="0">
                  <a:pos x="T2" y="T3"/>
                </a:cxn>
                <a:cxn ang="0">
                  <a:pos x="T4" y="T5"/>
                </a:cxn>
                <a:cxn ang="0">
                  <a:pos x="T6" y="T7"/>
                </a:cxn>
              </a:cxnLst>
              <a:rect l="0" t="0" r="r" b="b"/>
              <a:pathLst>
                <a:path w="97" h="136">
                  <a:moveTo>
                    <a:pt x="7" y="136"/>
                  </a:moveTo>
                  <a:cubicBezTo>
                    <a:pt x="3" y="121"/>
                    <a:pt x="0" y="106"/>
                    <a:pt x="7" y="91"/>
                  </a:cubicBezTo>
                  <a:cubicBezTo>
                    <a:pt x="14" y="76"/>
                    <a:pt x="37" y="60"/>
                    <a:pt x="52" y="45"/>
                  </a:cubicBezTo>
                  <a:cubicBezTo>
                    <a:pt x="67" y="30"/>
                    <a:pt x="82" y="15"/>
                    <a:pt x="97" y="0"/>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11" name="Freeform 67"/>
            <p:cNvSpPr>
              <a:spLocks/>
            </p:cNvSpPr>
            <p:nvPr/>
          </p:nvSpPr>
          <p:spPr bwMode="auto">
            <a:xfrm>
              <a:off x="3698" y="2357"/>
              <a:ext cx="289" cy="233"/>
            </a:xfrm>
            <a:custGeom>
              <a:avLst/>
              <a:gdLst>
                <a:gd name="T0" fmla="*/ 0 w 289"/>
                <a:gd name="T1" fmla="*/ 71 h 90"/>
                <a:gd name="T2" fmla="*/ 85 w 289"/>
                <a:gd name="T3" fmla="*/ 80 h 90"/>
                <a:gd name="T4" fmla="*/ 173 w 289"/>
                <a:gd name="T5" fmla="*/ 12 h 90"/>
                <a:gd name="T6" fmla="*/ 289 w 289"/>
                <a:gd name="T7" fmla="*/ 8 h 90"/>
              </a:gdLst>
              <a:ahLst/>
              <a:cxnLst>
                <a:cxn ang="0">
                  <a:pos x="T0" y="T1"/>
                </a:cxn>
                <a:cxn ang="0">
                  <a:pos x="T2" y="T3"/>
                </a:cxn>
                <a:cxn ang="0">
                  <a:pos x="T4" y="T5"/>
                </a:cxn>
                <a:cxn ang="0">
                  <a:pos x="T6" y="T7"/>
                </a:cxn>
              </a:cxnLst>
              <a:rect l="0" t="0" r="r" b="b"/>
              <a:pathLst>
                <a:path w="289" h="90">
                  <a:moveTo>
                    <a:pt x="0" y="71"/>
                  </a:moveTo>
                  <a:cubicBezTo>
                    <a:pt x="28" y="80"/>
                    <a:pt x="56" y="90"/>
                    <a:pt x="85" y="80"/>
                  </a:cubicBezTo>
                  <a:cubicBezTo>
                    <a:pt x="114" y="70"/>
                    <a:pt x="139" y="24"/>
                    <a:pt x="173" y="12"/>
                  </a:cubicBezTo>
                  <a:cubicBezTo>
                    <a:pt x="207" y="0"/>
                    <a:pt x="248" y="4"/>
                    <a:pt x="289" y="8"/>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grpSp>
        <p:nvGrpSpPr>
          <p:cNvPr id="57438" name="Group 94"/>
          <p:cNvGrpSpPr>
            <a:grpSpLocks/>
          </p:cNvGrpSpPr>
          <p:nvPr/>
        </p:nvGrpSpPr>
        <p:grpSpPr bwMode="auto">
          <a:xfrm>
            <a:off x="7756526" y="2114551"/>
            <a:ext cx="2911475" cy="1920875"/>
            <a:chOff x="3926" y="1332"/>
            <a:chExt cx="1834" cy="1210"/>
          </a:xfrm>
        </p:grpSpPr>
        <p:sp>
          <p:nvSpPr>
            <p:cNvPr id="57391" name="Rectangle 99"/>
            <p:cNvSpPr>
              <a:spLocks noChangeArrowheads="1"/>
            </p:cNvSpPr>
            <p:nvPr/>
          </p:nvSpPr>
          <p:spPr bwMode="auto">
            <a:xfrm>
              <a:off x="4547" y="1332"/>
              <a:ext cx="1213"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GB" altLang="zh-TW" sz="2000" dirty="0">
                  <a:solidFill>
                    <a:srgbClr val="F57B17"/>
                  </a:solidFill>
                  <a:latin typeface="Calibri" panose="020F0502020204030204" pitchFamily="34" charset="0"/>
                </a:rPr>
                <a:t>3 </a:t>
              </a:r>
              <a:r>
                <a:rPr lang="en-GB" altLang="zh-TW" sz="2000" b="0" dirty="0">
                  <a:latin typeface="Calibri" panose="020F0502020204030204" pitchFamily="34" charset="0"/>
                </a:rPr>
                <a:t>Water moves into the xylem vessels and is drawn up by the transpiration pull</a:t>
              </a:r>
              <a:endParaRPr lang="zh-TW" altLang="en-US" sz="2000" b="0" dirty="0">
                <a:latin typeface="Calibri" panose="020F0502020204030204" pitchFamily="34" charset="0"/>
              </a:endParaRPr>
            </a:p>
          </p:txBody>
        </p:sp>
        <p:sp>
          <p:nvSpPr>
            <p:cNvPr id="57414" name="Line 70"/>
            <p:cNvSpPr>
              <a:spLocks noChangeShapeType="1"/>
            </p:cNvSpPr>
            <p:nvPr/>
          </p:nvSpPr>
          <p:spPr bwMode="auto">
            <a:xfrm>
              <a:off x="3926" y="2251"/>
              <a:ext cx="4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15" name="Line 71"/>
            <p:cNvSpPr>
              <a:spLocks noChangeShapeType="1"/>
            </p:cNvSpPr>
            <p:nvPr/>
          </p:nvSpPr>
          <p:spPr bwMode="auto">
            <a:xfrm flipV="1">
              <a:off x="4367" y="1706"/>
              <a:ext cx="0" cy="54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sp>
        <p:nvSpPr>
          <p:cNvPr id="57416" name="Line 72"/>
          <p:cNvSpPr>
            <a:spLocks noChangeShapeType="1"/>
          </p:cNvSpPr>
          <p:nvPr/>
        </p:nvSpPr>
        <p:spPr bwMode="auto">
          <a:xfrm>
            <a:off x="5164139" y="6092825"/>
            <a:ext cx="547687" cy="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19" name="Line 75"/>
          <p:cNvSpPr>
            <a:spLocks noChangeShapeType="1"/>
          </p:cNvSpPr>
          <p:nvPr/>
        </p:nvSpPr>
        <p:spPr bwMode="auto">
          <a:xfrm>
            <a:off x="5164138"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20" name="Line 76"/>
          <p:cNvSpPr>
            <a:spLocks noChangeShapeType="1"/>
          </p:cNvSpPr>
          <p:nvPr/>
        </p:nvSpPr>
        <p:spPr bwMode="auto">
          <a:xfrm>
            <a:off x="5699125"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21" name="Line 77"/>
          <p:cNvSpPr>
            <a:spLocks noChangeShapeType="1"/>
          </p:cNvSpPr>
          <p:nvPr/>
        </p:nvSpPr>
        <p:spPr bwMode="auto">
          <a:xfrm>
            <a:off x="5451475" y="6092826"/>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pic>
        <p:nvPicPr>
          <p:cNvPr id="57422" name="Picture 78" descr="d10004_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67825" y="476250"/>
            <a:ext cx="895350" cy="1441450"/>
          </a:xfrm>
          <a:prstGeom prst="rect">
            <a:avLst/>
          </a:prstGeom>
          <a:noFill/>
          <a:extLst>
            <a:ext uri="{909E8E84-426E-40DD-AFC4-6F175D3DCCD1}">
              <a14:hiddenFill xmlns:a14="http://schemas.microsoft.com/office/drawing/2010/main">
                <a:solidFill>
                  <a:srgbClr val="FFFFFF"/>
                </a:solidFill>
              </a14:hiddenFill>
            </a:ext>
          </a:extLst>
        </p:spPr>
      </p:pic>
      <p:sp>
        <p:nvSpPr>
          <p:cNvPr id="57425" name="AutoShape 81"/>
          <p:cNvSpPr>
            <a:spLocks noChangeArrowheads="1"/>
          </p:cNvSpPr>
          <p:nvPr/>
        </p:nvSpPr>
        <p:spPr bwMode="auto">
          <a:xfrm rot="8093658">
            <a:off x="8331401" y="1261151"/>
            <a:ext cx="218675" cy="733663"/>
          </a:xfrm>
          <a:prstGeom prst="rightArrow">
            <a:avLst>
              <a:gd name="adj1" fmla="val 50000"/>
              <a:gd name="adj2" fmla="val 32434"/>
            </a:avLst>
          </a:prstGeom>
          <a:solidFill>
            <a:srgbClr val="0000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HK" altLang="en-US"/>
          </a:p>
        </p:txBody>
      </p:sp>
      <p:sp>
        <p:nvSpPr>
          <p:cNvPr id="57426" name="Line 82"/>
          <p:cNvSpPr>
            <a:spLocks noChangeShapeType="1"/>
          </p:cNvSpPr>
          <p:nvPr/>
        </p:nvSpPr>
        <p:spPr bwMode="auto">
          <a:xfrm>
            <a:off x="8172450" y="6092825"/>
            <a:ext cx="6619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27" name="Line 83"/>
          <p:cNvSpPr>
            <a:spLocks noChangeShapeType="1"/>
          </p:cNvSpPr>
          <p:nvPr/>
        </p:nvSpPr>
        <p:spPr bwMode="auto">
          <a:xfrm>
            <a:off x="8188325"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28" name="Line 84"/>
          <p:cNvSpPr>
            <a:spLocks noChangeShapeType="1"/>
          </p:cNvSpPr>
          <p:nvPr/>
        </p:nvSpPr>
        <p:spPr bwMode="auto">
          <a:xfrm>
            <a:off x="8823325"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29" name="Line 85"/>
          <p:cNvSpPr>
            <a:spLocks noChangeShapeType="1"/>
          </p:cNvSpPr>
          <p:nvPr/>
        </p:nvSpPr>
        <p:spPr bwMode="auto">
          <a:xfrm>
            <a:off x="8548688" y="6092826"/>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30" name="Line 86"/>
          <p:cNvSpPr>
            <a:spLocks noChangeShapeType="1"/>
          </p:cNvSpPr>
          <p:nvPr/>
        </p:nvSpPr>
        <p:spPr bwMode="auto">
          <a:xfrm>
            <a:off x="5737225" y="6092825"/>
            <a:ext cx="23828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31" name="Line 87"/>
          <p:cNvSpPr>
            <a:spLocks noChangeShapeType="1"/>
          </p:cNvSpPr>
          <p:nvPr/>
        </p:nvSpPr>
        <p:spPr bwMode="auto">
          <a:xfrm>
            <a:off x="5740400"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32" name="Line 88"/>
          <p:cNvSpPr>
            <a:spLocks noChangeShapeType="1"/>
          </p:cNvSpPr>
          <p:nvPr/>
        </p:nvSpPr>
        <p:spPr bwMode="auto">
          <a:xfrm>
            <a:off x="8116888" y="59499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57433" name="Line 89"/>
          <p:cNvSpPr>
            <a:spLocks noChangeShapeType="1"/>
          </p:cNvSpPr>
          <p:nvPr/>
        </p:nvSpPr>
        <p:spPr bwMode="auto">
          <a:xfrm>
            <a:off x="6891338" y="6092826"/>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pic>
        <p:nvPicPr>
          <p:cNvPr id="57439" name="Picture 95" descr="internet resources">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02700" y="4362451"/>
            <a:ext cx="1682750" cy="334963"/>
          </a:xfrm>
          <a:prstGeom prst="rect">
            <a:avLst/>
          </a:prstGeom>
          <a:noFill/>
          <a:extLst>
            <a:ext uri="{909E8E84-426E-40DD-AFC4-6F175D3DCCD1}">
              <a14:hiddenFill xmlns:a14="http://schemas.microsoft.com/office/drawing/2010/main">
                <a:solidFill>
                  <a:srgbClr val="FFFFFF"/>
                </a:solidFill>
              </a14:hiddenFill>
            </a:ext>
          </a:extLst>
        </p:spPr>
      </p:pic>
      <p:pic>
        <p:nvPicPr>
          <p:cNvPr id="57440" name="Picture 96" descr="internet resources">
            <a:hlinkClick r:id="rId7"/>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04288" y="4822826"/>
            <a:ext cx="1682750" cy="334963"/>
          </a:xfrm>
          <a:prstGeom prst="rect">
            <a:avLst/>
          </a:prstGeom>
          <a:noFill/>
          <a:extLst>
            <a:ext uri="{909E8E84-426E-40DD-AFC4-6F175D3DCCD1}">
              <a14:hiddenFill xmlns:a14="http://schemas.microsoft.com/office/drawing/2010/main">
                <a:solidFill>
                  <a:srgbClr val="FFFFFF"/>
                </a:solidFill>
              </a14:hiddenFill>
            </a:ext>
          </a:extLst>
        </p:spPr>
      </p:pic>
      <p:sp>
        <p:nvSpPr>
          <p:cNvPr id="57441" name="Rectangle 97">
            <a:hlinkClick r:id="rId8" action="ppaction://hlinkpres?slideindex=1&amp;slidetitle=65"/>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23279851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4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887538" y="7651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a:t>Absorption of minerals by roots</a:t>
            </a:r>
            <a:endParaRPr kumimoji="1" lang="en-US" altLang="zh-TW" sz="3600"/>
          </a:p>
        </p:txBody>
      </p:sp>
      <p:sp>
        <p:nvSpPr>
          <p:cNvPr id="6" name="Rectangle 3"/>
          <p:cNvSpPr txBox="1">
            <a:spLocks noChangeArrowheads="1"/>
          </p:cNvSpPr>
          <p:nvPr/>
        </p:nvSpPr>
        <p:spPr bwMode="auto">
          <a:xfrm>
            <a:off x="1827213" y="1484313"/>
            <a:ext cx="8229600" cy="4608512"/>
          </a:xfrm>
          <a:prstGeom prst="rect">
            <a:avLst/>
          </a:prstGeom>
          <a:noFill/>
          <a:ln w="9525">
            <a:noFill/>
            <a:miter lim="800000"/>
            <a:headEnd/>
            <a:tailEnd/>
          </a:ln>
        </p:spPr>
        <p:txBody>
          <a:bodyPr/>
          <a:lstStyle>
            <a:lvl1pPr marL="457200" indent="-457200" eaLnBrk="0" hangingPunct="0">
              <a:defRPr sz="2800" b="1">
                <a:solidFill>
                  <a:schemeClr val="tx1"/>
                </a:solidFill>
                <a:latin typeface="Arial" panose="020B0604020202020204" pitchFamily="34" charset="0"/>
                <a:ea typeface="新細明體" panose="02020500000000000000" pitchFamily="18" charset="-120"/>
              </a:defRPr>
            </a:lvl1pPr>
            <a:lvl2pPr marL="922338" indent="-285750" eaLnBrk="0" hangingPunct="0">
              <a:defRPr sz="2800" b="1">
                <a:solidFill>
                  <a:schemeClr val="tx1"/>
                </a:solidFill>
                <a:latin typeface="Arial" panose="020B0604020202020204" pitchFamily="34" charset="0"/>
                <a:ea typeface="新細明體" panose="02020500000000000000" pitchFamily="18" charset="-120"/>
              </a:defRPr>
            </a:lvl2pPr>
            <a:lvl3pPr marL="1330325" indent="-228600" eaLnBrk="0" hangingPunct="0">
              <a:defRPr sz="2800" b="1">
                <a:solidFill>
                  <a:schemeClr val="tx1"/>
                </a:solidFill>
                <a:latin typeface="Arial" panose="020B0604020202020204" pitchFamily="34" charset="0"/>
                <a:ea typeface="新細明體" panose="02020500000000000000" pitchFamily="18" charset="-120"/>
              </a:defRPr>
            </a:lvl3pPr>
            <a:lvl4pPr marL="1738313" indent="-228600" eaLnBrk="0" hangingPunct="0">
              <a:defRPr sz="2800" b="1">
                <a:solidFill>
                  <a:schemeClr val="tx1"/>
                </a:solidFill>
                <a:latin typeface="Arial" panose="020B0604020202020204" pitchFamily="34" charset="0"/>
                <a:ea typeface="新細明體" panose="02020500000000000000" pitchFamily="18" charset="-120"/>
              </a:defRPr>
            </a:lvl4pPr>
            <a:lvl5pPr marL="2146300" indent="-228600" eaLnBrk="0" hangingPunct="0">
              <a:defRPr sz="2800" b="1">
                <a:solidFill>
                  <a:schemeClr val="tx1"/>
                </a:solidFill>
                <a:latin typeface="Arial" panose="020B0604020202020204" pitchFamily="34" charset="0"/>
                <a:ea typeface="新細明體" panose="02020500000000000000" pitchFamily="18" charset="-120"/>
              </a:defRPr>
            </a:lvl5pPr>
            <a:lvl6pPr marL="26035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607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179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751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a:t>Mineral ions are usually present only at a very </a:t>
            </a:r>
            <a:r>
              <a:rPr lang="en-US" altLang="zh-TW">
                <a:solidFill>
                  <a:srgbClr val="1722F9"/>
                </a:solidFill>
              </a:rPr>
              <a:t>low concentration </a:t>
            </a:r>
            <a:r>
              <a:rPr lang="en-US" altLang="zh-TW" b="0"/>
              <a:t>in the </a:t>
            </a:r>
            <a:r>
              <a:rPr lang="en-US" altLang="zh-TW">
                <a:solidFill>
                  <a:srgbClr val="1722F9"/>
                </a:solidFill>
              </a:rPr>
              <a:t>soil water</a:t>
            </a:r>
            <a:r>
              <a:rPr lang="en-US" altLang="zh-TW" b="0"/>
              <a:t>.</a:t>
            </a:r>
          </a:p>
          <a:p>
            <a:pPr algn="l" eaLnBrk="1" hangingPunct="1">
              <a:buClr>
                <a:srgbClr val="FF7C80"/>
              </a:buClr>
              <a:buFont typeface="Wingdings" panose="05000000000000000000" pitchFamily="2" charset="2"/>
              <a:buChar char="Ø"/>
            </a:pPr>
            <a:r>
              <a:rPr lang="en-US" altLang="zh-TW" b="0"/>
              <a:t>The root epidermal cells have to absorb the mineral ions </a:t>
            </a:r>
            <a:r>
              <a:rPr lang="en-US" altLang="zh-TW">
                <a:solidFill>
                  <a:srgbClr val="1722F9"/>
                </a:solidFill>
              </a:rPr>
              <a:t>against a concentration gradient </a:t>
            </a:r>
            <a:r>
              <a:rPr lang="en-US" altLang="zh-TW" b="0"/>
              <a:t>by </a:t>
            </a:r>
            <a:r>
              <a:rPr lang="en-US" altLang="zh-TW">
                <a:solidFill>
                  <a:srgbClr val="1722F9"/>
                </a:solidFill>
              </a:rPr>
              <a:t>active transport</a:t>
            </a:r>
            <a:r>
              <a:rPr lang="en-US" altLang="zh-TW" b="0"/>
              <a:t>. </a:t>
            </a:r>
          </a:p>
          <a:p>
            <a:pPr algn="l" eaLnBrk="1" hangingPunct="1">
              <a:buClr>
                <a:srgbClr val="FF7C80"/>
              </a:buClr>
              <a:buFont typeface="Wingdings" panose="05000000000000000000" pitchFamily="2" charset="2"/>
              <a:buChar char="Ø"/>
            </a:pPr>
            <a:r>
              <a:rPr lang="en-US" altLang="zh-TW">
                <a:solidFill>
                  <a:srgbClr val="1722F9"/>
                </a:solidFill>
              </a:rPr>
              <a:t>requires energy</a:t>
            </a:r>
          </a:p>
          <a:p>
            <a:pPr algn="l" eaLnBrk="1" hangingPunct="1">
              <a:buClr>
                <a:srgbClr val="FF7C80"/>
              </a:buClr>
              <a:buFont typeface="Wingdings" panose="05000000000000000000" pitchFamily="2" charset="2"/>
              <a:buChar char="Ø"/>
            </a:pPr>
            <a:r>
              <a:rPr lang="en-US" altLang="zh-TW" b="0"/>
              <a:t>Mineral ions are dissolved in soil water and move into roots along with water.</a:t>
            </a:r>
          </a:p>
        </p:txBody>
      </p:sp>
      <p:sp>
        <p:nvSpPr>
          <p:cNvPr id="58374" name="Rectangle 6">
            <a:hlinkClick r:id="rId3" action="ppaction://hlinkpres?slideindex=1&amp;slidetitle=66"/>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5422851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lide(fromBottom)">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4"/>
          <p:cNvSpPr>
            <a:spLocks noChangeArrowheads="1"/>
          </p:cNvSpPr>
          <p:nvPr/>
        </p:nvSpPr>
        <p:spPr bwMode="auto">
          <a:xfrm>
            <a:off x="1887538" y="7651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a:t>Absorption of minerals by roots</a:t>
            </a:r>
            <a:endParaRPr kumimoji="1" lang="en-US" altLang="zh-TW" sz="3600"/>
          </a:p>
        </p:txBody>
      </p:sp>
      <p:sp>
        <p:nvSpPr>
          <p:cNvPr id="6" name="Rectangle 3"/>
          <p:cNvSpPr txBox="1">
            <a:spLocks noChangeArrowheads="1"/>
          </p:cNvSpPr>
          <p:nvPr/>
        </p:nvSpPr>
        <p:spPr bwMode="auto">
          <a:xfrm>
            <a:off x="1827213" y="1484313"/>
            <a:ext cx="8229600" cy="4608512"/>
          </a:xfrm>
          <a:prstGeom prst="rect">
            <a:avLst/>
          </a:prstGeom>
          <a:noFill/>
          <a:ln w="9525">
            <a:noFill/>
            <a:miter lim="800000"/>
            <a:headEnd/>
            <a:tailEnd/>
          </a:ln>
        </p:spPr>
        <p:txBody>
          <a:bodyPr/>
          <a:lstStyle>
            <a:lvl1pPr marL="457200" indent="-457200" eaLnBrk="0" hangingPunct="0">
              <a:defRPr sz="2800" b="1">
                <a:solidFill>
                  <a:schemeClr val="tx1"/>
                </a:solidFill>
                <a:latin typeface="Arial" panose="020B0604020202020204" pitchFamily="34" charset="0"/>
                <a:ea typeface="新細明體" panose="02020500000000000000" pitchFamily="18" charset="-120"/>
              </a:defRPr>
            </a:lvl1pPr>
            <a:lvl2pPr marL="922338" indent="-285750" eaLnBrk="0" hangingPunct="0">
              <a:defRPr sz="2800" b="1">
                <a:solidFill>
                  <a:schemeClr val="tx1"/>
                </a:solidFill>
                <a:latin typeface="Arial" panose="020B0604020202020204" pitchFamily="34" charset="0"/>
                <a:ea typeface="新細明體" panose="02020500000000000000" pitchFamily="18" charset="-120"/>
              </a:defRPr>
            </a:lvl2pPr>
            <a:lvl3pPr marL="1330325" indent="-228600" eaLnBrk="0" hangingPunct="0">
              <a:defRPr sz="2800" b="1">
                <a:solidFill>
                  <a:schemeClr val="tx1"/>
                </a:solidFill>
                <a:latin typeface="Arial" panose="020B0604020202020204" pitchFamily="34" charset="0"/>
                <a:ea typeface="新細明體" panose="02020500000000000000" pitchFamily="18" charset="-120"/>
              </a:defRPr>
            </a:lvl3pPr>
            <a:lvl4pPr marL="1738313" indent="-228600" eaLnBrk="0" hangingPunct="0">
              <a:defRPr sz="2800" b="1">
                <a:solidFill>
                  <a:schemeClr val="tx1"/>
                </a:solidFill>
                <a:latin typeface="Arial" panose="020B0604020202020204" pitchFamily="34" charset="0"/>
                <a:ea typeface="新細明體" panose="02020500000000000000" pitchFamily="18" charset="-120"/>
              </a:defRPr>
            </a:lvl4pPr>
            <a:lvl5pPr marL="2146300" indent="-228600" eaLnBrk="0" hangingPunct="0">
              <a:defRPr sz="2800" b="1">
                <a:solidFill>
                  <a:schemeClr val="tx1"/>
                </a:solidFill>
                <a:latin typeface="Arial" panose="020B0604020202020204" pitchFamily="34" charset="0"/>
                <a:ea typeface="新細明體" panose="02020500000000000000" pitchFamily="18" charset="-120"/>
              </a:defRPr>
            </a:lvl5pPr>
            <a:lvl6pPr marL="26035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607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179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751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a:t>When the soil water contains higher concentrations of these ions than the root cells, the ions will enter the root cells </a:t>
            </a:r>
            <a:r>
              <a:rPr lang="en-US" altLang="zh-TW">
                <a:solidFill>
                  <a:srgbClr val="1722F9"/>
                </a:solidFill>
              </a:rPr>
              <a:t>down a concentration gradient </a:t>
            </a:r>
            <a:r>
              <a:rPr lang="en-US" altLang="zh-TW" b="0"/>
              <a:t>by </a:t>
            </a:r>
            <a:r>
              <a:rPr lang="en-US" altLang="zh-TW">
                <a:solidFill>
                  <a:srgbClr val="1722F9"/>
                </a:solidFill>
              </a:rPr>
              <a:t>diffusion</a:t>
            </a:r>
            <a:r>
              <a:rPr lang="en-US" altLang="zh-TW" b="0"/>
              <a:t>.</a:t>
            </a:r>
          </a:p>
          <a:p>
            <a:pPr algn="l" eaLnBrk="1" hangingPunct="1">
              <a:buClr>
                <a:srgbClr val="FF7C80"/>
              </a:buClr>
              <a:buFont typeface="Wingdings" panose="05000000000000000000" pitchFamily="2" charset="2"/>
              <a:buChar char="Ø"/>
            </a:pPr>
            <a:r>
              <a:rPr lang="en-US" altLang="zh-TW" b="0"/>
              <a:t>rarely occurs</a:t>
            </a:r>
            <a:endParaRPr kumimoji="1" lang="en-US" altLang="zh-TW" b="0">
              <a:solidFill>
                <a:srgbClr val="231815"/>
              </a:solidFill>
              <a:cs typeface="Arial" panose="020B0604020202020204" pitchFamily="34" charset="0"/>
            </a:endParaRPr>
          </a:p>
          <a:p>
            <a:pPr algn="l" eaLnBrk="1" hangingPunct="1">
              <a:spcBef>
                <a:spcPct val="20000"/>
              </a:spcBef>
              <a:buClr>
                <a:srgbClr val="FF7C80"/>
              </a:buClr>
              <a:buSzPct val="80000"/>
              <a:buFont typeface="Wingdings" panose="05000000000000000000" pitchFamily="2" charset="2"/>
              <a:buChar char="l"/>
            </a:pPr>
            <a:endParaRPr kumimoji="1" lang="en-US" altLang="zh-TW" b="0">
              <a:solidFill>
                <a:srgbClr val="231815"/>
              </a:solidFill>
              <a:cs typeface="Arial" panose="020B0604020202020204" pitchFamily="34" charset="0"/>
            </a:endParaRPr>
          </a:p>
        </p:txBody>
      </p:sp>
      <p:sp>
        <p:nvSpPr>
          <p:cNvPr id="377860" name="Rectangle 4">
            <a:hlinkClick r:id="rId3" action="ppaction://hlinkpres?slideindex=1&amp;slidetitle=67"/>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21637752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196220" y="501651"/>
            <a:ext cx="8162925" cy="1944688"/>
          </a:xfrm>
          <a:prstGeom prst="roundRect">
            <a:avLst>
              <a:gd name="adj" fmla="val 10748"/>
            </a:avLst>
          </a:prstGeom>
          <a:solidFill>
            <a:schemeClr val="bg1"/>
          </a:solidFill>
          <a:ln w="25400">
            <a:solidFill>
              <a:srgbClr val="C6D9F1"/>
            </a:solidFill>
            <a:round/>
            <a:headEnd/>
            <a:tailEnd/>
          </a:ln>
          <a:effectLst>
            <a:outerShdw blurRad="50800" dist="38100" dir="2700000" algn="tl" rotWithShape="0">
              <a:prstClr val="black">
                <a:alpha val="40000"/>
              </a:prstClr>
            </a:outerShdw>
          </a:effectLst>
        </p:spPr>
        <p:txBody>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ts val="1000"/>
              </a:spcBef>
              <a:buNone/>
              <a:defRPr/>
            </a:pPr>
            <a:endParaRPr lang="en-US" altLang="zh-TW" b="1">
              <a:solidFill>
                <a:srgbClr val="0000FF"/>
              </a:solidFill>
              <a:latin typeface="Arial" charset="0"/>
              <a:cs typeface="Arial" charset="0"/>
            </a:endParaRPr>
          </a:p>
        </p:txBody>
      </p:sp>
      <p:sp>
        <p:nvSpPr>
          <p:cNvPr id="4" name="Rectangle 9"/>
          <p:cNvSpPr>
            <a:spLocks noChangeArrowheads="1"/>
          </p:cNvSpPr>
          <p:nvPr/>
        </p:nvSpPr>
        <p:spPr bwMode="auto">
          <a:xfrm>
            <a:off x="586745" y="850505"/>
            <a:ext cx="7772400" cy="1655762"/>
          </a:xfrm>
          <a:prstGeom prst="rect">
            <a:avLst/>
          </a:prstGeom>
          <a:noFill/>
          <a:ln>
            <a:noFill/>
          </a:ln>
          <a:effectLst/>
          <a:extLst/>
        </p:spPr>
        <p:txBody>
          <a:bodyPr/>
          <a:lstStyle/>
          <a:p>
            <a:pPr>
              <a:spcBef>
                <a:spcPts val="1000"/>
              </a:spcBef>
              <a:spcAft>
                <a:spcPts val="1000"/>
              </a:spcAft>
              <a:defRPr/>
            </a:pPr>
            <a:r>
              <a:rPr lang="en-US" altLang="zh-TW" sz="3200" dirty="0"/>
              <a:t>If the soil is flooded with </a:t>
            </a:r>
            <a:r>
              <a:rPr lang="en-US" altLang="zh-TW" sz="3200" dirty="0" smtClean="0"/>
              <a:t>water (becomes </a:t>
            </a:r>
            <a:r>
              <a:rPr lang="en-US" altLang="zh-TW" sz="3200" dirty="0"/>
              <a:t>waterlogged), how will this affect the absorption of water and minerals of plants?</a:t>
            </a:r>
            <a:endParaRPr lang="en-US" altLang="zh-TW" kern="0" dirty="0">
              <a:solidFill>
                <a:sysClr val="windowText" lastClr="000000"/>
              </a:solidFill>
              <a:ea typeface="新細明體" charset="-120"/>
              <a:cs typeface="Arial" pitchFamily="34" charset="0"/>
            </a:endParaRPr>
          </a:p>
        </p:txBody>
      </p:sp>
      <p:pic>
        <p:nvPicPr>
          <p:cNvPr id="59399" name="Picture 7" descr="icon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869"/>
            <a:ext cx="1079500" cy="817563"/>
          </a:xfrm>
          <a:prstGeom prst="rect">
            <a:avLst/>
          </a:prstGeom>
          <a:noFill/>
          <a:extLst>
            <a:ext uri="{909E8E84-426E-40DD-AFC4-6F175D3DCCD1}">
              <a14:hiddenFill xmlns:a14="http://schemas.microsoft.com/office/drawing/2010/main">
                <a:solidFill>
                  <a:srgbClr val="FFFFFF"/>
                </a:solidFill>
              </a14:hiddenFill>
            </a:ext>
          </a:extLst>
        </p:spPr>
      </p:pic>
      <p:sp>
        <p:nvSpPr>
          <p:cNvPr id="59401" name="Rectangle 9"/>
          <p:cNvSpPr>
            <a:spLocks noChangeArrowheads="1"/>
          </p:cNvSpPr>
          <p:nvPr/>
        </p:nvSpPr>
        <p:spPr bwMode="auto">
          <a:xfrm>
            <a:off x="34927" y="2855121"/>
            <a:ext cx="80645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3200" dirty="0">
                <a:solidFill>
                  <a:srgbClr val="FF0000"/>
                </a:solidFill>
              </a:rPr>
              <a:t>The soil will become poorly aerated and the plant roots cannot obtain enough oxygen for respiration. The rate of mineral uptake by active transport is lowered and thus fewer minerals are absorbed. </a:t>
            </a:r>
            <a:r>
              <a:rPr lang="en-US" altLang="zh-TW" sz="3200" dirty="0" smtClean="0">
                <a:solidFill>
                  <a:srgbClr val="FF0000"/>
                </a:solidFill>
              </a:rPr>
              <a:t>As a result, less water is absorbed by osmosis.</a:t>
            </a:r>
            <a:endParaRPr lang="zh-TW" altLang="en-US" sz="3200" dirty="0">
              <a:solidFill>
                <a:srgbClr val="FF0000"/>
              </a:solidFill>
            </a:endParaRPr>
          </a:p>
        </p:txBody>
      </p:sp>
      <p:sp>
        <p:nvSpPr>
          <p:cNvPr id="59402" name="Rectangle 10">
            <a:hlinkClick r:id="rId4" action="ppaction://hlinkpres?slideindex=1&amp;slidetitle=68"/>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5122" name="Picture 2" descr="Image result for waterlogged so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1864" y="1"/>
            <a:ext cx="4010136" cy="30076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waterlogged so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5668" y="3166484"/>
            <a:ext cx="3946332" cy="186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87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1"/>
                                        </p:tgtEl>
                                        <p:attrNameLst>
                                          <p:attrName>style.visibility</p:attrName>
                                        </p:attrNameLst>
                                      </p:cBhvr>
                                      <p:to>
                                        <p:strVal val="visible"/>
                                      </p:to>
                                    </p:set>
                                    <p:anim calcmode="lin" valueType="num">
                                      <p:cBhvr additive="base">
                                        <p:cTn id="7" dur="500" fill="hold"/>
                                        <p:tgtEl>
                                          <p:spTgt spid="59401"/>
                                        </p:tgtEl>
                                        <p:attrNameLst>
                                          <p:attrName>ppt_x</p:attrName>
                                        </p:attrNameLst>
                                      </p:cBhvr>
                                      <p:tavLst>
                                        <p:tav tm="0">
                                          <p:val>
                                            <p:strVal val="#ppt_x"/>
                                          </p:val>
                                        </p:tav>
                                        <p:tav tm="100000">
                                          <p:val>
                                            <p:strVal val="#ppt_x"/>
                                          </p:val>
                                        </p:tav>
                                      </p:tavLst>
                                    </p:anim>
                                    <p:anim calcmode="lin" valueType="num">
                                      <p:cBhvr additive="base">
                                        <p:cTn id="8" dur="500" fill="hold"/>
                                        <p:tgtEl>
                                          <p:spTgt spid="59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86438" y="1856942"/>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7C80"/>
              </a:buClr>
              <a:buSzPct val="80000"/>
              <a:buFont typeface="Wingdings" panose="05000000000000000000" pitchFamily="2" charset="2"/>
              <a:buChar char="l"/>
            </a:pPr>
            <a:r>
              <a:rPr lang="en-US" altLang="zh-TW" b="0" dirty="0"/>
              <a:t>Terrestrial plants absorb water and minerals from the soil mostly </a:t>
            </a:r>
            <a:r>
              <a:rPr lang="en-GB" altLang="zh-TW" b="0" dirty="0"/>
              <a:t>by their roots.</a:t>
            </a:r>
            <a:endParaRPr kumimoji="1" lang="en-US" altLang="zh-TW" b="0" dirty="0">
              <a:solidFill>
                <a:srgbClr val="231815"/>
              </a:solidFill>
              <a:cs typeface="Arial" panose="020B0604020202020204" pitchFamily="34" charset="0"/>
            </a:endParaRPr>
          </a:p>
        </p:txBody>
      </p:sp>
      <p:sp>
        <p:nvSpPr>
          <p:cNvPr id="38915" name="Rectangle 4"/>
          <p:cNvSpPr>
            <a:spLocks noChangeArrowheads="1"/>
          </p:cNvSpPr>
          <p:nvPr/>
        </p:nvSpPr>
        <p:spPr bwMode="auto">
          <a:xfrm>
            <a:off x="466362" y="364257"/>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38918" name="Rectangle 3"/>
          <p:cNvSpPr txBox="1">
            <a:spLocks noChangeArrowheads="1"/>
          </p:cNvSpPr>
          <p:nvPr/>
        </p:nvSpPr>
        <p:spPr bwMode="auto">
          <a:xfrm>
            <a:off x="286438" y="3150755"/>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1.  Structure of the root</a:t>
            </a:r>
            <a:endParaRPr kumimoji="1" lang="en-US" altLang="zh-TW" dirty="0">
              <a:solidFill>
                <a:srgbClr val="231815"/>
              </a:solidFill>
              <a:cs typeface="Arial" panose="020B0604020202020204" pitchFamily="34" charset="0"/>
            </a:endParaRPr>
          </a:p>
          <a:p>
            <a:pPr algn="l" eaLnBrk="1" hangingPunct="1">
              <a:spcBef>
                <a:spcPct val="20000"/>
              </a:spcBef>
              <a:buClr>
                <a:srgbClr val="FF9900"/>
              </a:buClr>
              <a:buSzPct val="80000"/>
              <a:buFont typeface="Wingdings" panose="05000000000000000000" pitchFamily="2" charset="2"/>
              <a:buChar char="l"/>
            </a:pPr>
            <a:endParaRPr kumimoji="1" lang="en-US" altLang="zh-TW" b="0" dirty="0">
              <a:solidFill>
                <a:srgbClr val="231815"/>
              </a:solidFill>
              <a:cs typeface="Arial" panose="020B0604020202020204" pitchFamily="34" charset="0"/>
            </a:endParaRPr>
          </a:p>
          <a:p>
            <a:pPr algn="l" eaLnBrk="1" hangingPunct="1">
              <a:spcBef>
                <a:spcPct val="20000"/>
              </a:spcBef>
              <a:buClr>
                <a:srgbClr val="FF9900"/>
              </a:buClr>
              <a:buSzPct val="80000"/>
              <a:buFont typeface="Wingdings" panose="05000000000000000000" pitchFamily="2" charset="2"/>
              <a:buChar char="l"/>
            </a:pPr>
            <a:endParaRPr kumimoji="1" lang="en-US" altLang="zh-TW" b="0" dirty="0">
              <a:solidFill>
                <a:srgbClr val="231815"/>
              </a:solidFill>
              <a:cs typeface="Arial" panose="020B0604020202020204" pitchFamily="34" charset="0"/>
            </a:endParaRPr>
          </a:p>
        </p:txBody>
      </p:sp>
      <p:sp>
        <p:nvSpPr>
          <p:cNvPr id="6" name="Rectangle 3"/>
          <p:cNvSpPr txBox="1">
            <a:spLocks noChangeArrowheads="1"/>
          </p:cNvSpPr>
          <p:nvPr/>
        </p:nvSpPr>
        <p:spPr bwMode="auto">
          <a:xfrm>
            <a:off x="286438" y="4272833"/>
            <a:ext cx="8374063" cy="1584325"/>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dirty="0"/>
              <a:t>a protective tissue called the </a:t>
            </a:r>
            <a:r>
              <a:rPr lang="en-US" altLang="zh-TW" dirty="0">
                <a:solidFill>
                  <a:srgbClr val="1722F9"/>
                </a:solidFill>
              </a:rPr>
              <a:t>root cap</a:t>
            </a:r>
            <a:r>
              <a:rPr lang="en-US" altLang="zh-TW" b="0" dirty="0"/>
              <a:t> at the tip of the root</a:t>
            </a:r>
          </a:p>
        </p:txBody>
      </p:sp>
      <p:sp>
        <p:nvSpPr>
          <p:cNvPr id="38921" name="Rectangle 9">
            <a:hlinkClick r:id="rId2" action="ppaction://hlinkpres?slideindex=1&amp;slidetitle=40"/>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3" name="Picture 2"/>
          <p:cNvPicPr>
            <a:picLocks noChangeAspect="1"/>
          </p:cNvPicPr>
          <p:nvPr/>
        </p:nvPicPr>
        <p:blipFill>
          <a:blip r:embed="rId3"/>
          <a:stretch>
            <a:fillRect/>
          </a:stretch>
        </p:blipFill>
        <p:spPr>
          <a:xfrm>
            <a:off x="7978849" y="-40075"/>
            <a:ext cx="4213151" cy="2477353"/>
          </a:xfrm>
          <a:prstGeom prst="rect">
            <a:avLst/>
          </a:prstGeom>
        </p:spPr>
      </p:pic>
      <p:pic>
        <p:nvPicPr>
          <p:cNvPr id="10" name="Picture 30" descr="d10004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8593" y="2524738"/>
            <a:ext cx="2316163" cy="373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8841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38918"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9"/>
          <p:cNvSpPr txBox="1">
            <a:spLocks noChangeArrowheads="1"/>
          </p:cNvSpPr>
          <p:nvPr/>
        </p:nvSpPr>
        <p:spPr bwMode="auto">
          <a:xfrm>
            <a:off x="1703389" y="60325"/>
            <a:ext cx="6840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solidFill>
                  <a:srgbClr val="C4A908"/>
                </a:solidFill>
              </a:rPr>
              <a:t>4</a:t>
            </a:r>
            <a:r>
              <a:rPr lang="en-US" altLang="zh-TW" sz="1400">
                <a:solidFill>
                  <a:srgbClr val="C4A908"/>
                </a:solidFill>
              </a:rPr>
              <a:t> Movement of substances across the cell membrane</a:t>
            </a:r>
            <a:r>
              <a:rPr lang="en-US" altLang="zh-TW" sz="1400">
                <a:solidFill>
                  <a:srgbClr val="F31403"/>
                </a:solidFill>
                <a:sym typeface="Wingdings 3" panose="05040102010807070707" pitchFamily="18" charset="2"/>
              </a:rPr>
              <a:t>  </a:t>
            </a:r>
          </a:p>
          <a:p>
            <a:pPr eaLnBrk="1" hangingPunct="1"/>
            <a:r>
              <a:rPr lang="en-US" altLang="zh-TW" sz="1400">
                <a:solidFill>
                  <a:srgbClr val="E9C909"/>
                </a:solidFill>
                <a:sym typeface="Wingdings 3" panose="05040102010807070707" pitchFamily="18" charset="2"/>
              </a:rPr>
              <a:t>  4.2 Movement of substances across the cell membrane</a:t>
            </a:r>
            <a:endParaRPr lang="en-US" altLang="zh-TW" sz="1400">
              <a:solidFill>
                <a:srgbClr val="E9C909"/>
              </a:solidFill>
            </a:endParaRPr>
          </a:p>
        </p:txBody>
      </p:sp>
      <p:sp>
        <p:nvSpPr>
          <p:cNvPr id="117763"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sz="1800">
              <a:latin typeface="Calibri" panose="020F0502020204030204" pitchFamily="34" charset="0"/>
            </a:endParaRPr>
          </a:p>
        </p:txBody>
      </p:sp>
      <p:sp>
        <p:nvSpPr>
          <p:cNvPr id="117764" name="AutoShape 10"/>
          <p:cNvSpPr>
            <a:spLocks noChangeArrowheads="1"/>
          </p:cNvSpPr>
          <p:nvPr/>
        </p:nvSpPr>
        <p:spPr bwMode="auto">
          <a:xfrm>
            <a:off x="1416051" y="842963"/>
            <a:ext cx="5400675" cy="506412"/>
          </a:xfrm>
          <a:prstGeom prst="roundRect">
            <a:avLst>
              <a:gd name="adj" fmla="val 16667"/>
            </a:avLst>
          </a:pr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endParaRPr kumimoji="0" lang="zh-TW" altLang="en-US" sz="1800">
              <a:latin typeface="Calibri" panose="020F0502020204030204" pitchFamily="34" charset="0"/>
            </a:endParaRPr>
          </a:p>
        </p:txBody>
      </p:sp>
      <p:sp>
        <p:nvSpPr>
          <p:cNvPr id="8" name="Text Box 9"/>
          <p:cNvSpPr txBox="1">
            <a:spLocks noChangeArrowheads="1"/>
          </p:cNvSpPr>
          <p:nvPr/>
        </p:nvSpPr>
        <p:spPr bwMode="auto">
          <a:xfrm>
            <a:off x="2424114" y="874713"/>
            <a:ext cx="4535487" cy="369332"/>
          </a:xfrm>
          <a:prstGeom prst="rect">
            <a:avLst/>
          </a:prstGeom>
          <a:noFill/>
          <a:ln>
            <a:noFill/>
          </a:ln>
          <a:effectLst/>
          <a:extLst/>
        </p:spPr>
        <p:txBody>
          <a:bodyPr>
            <a:spAutoFit/>
          </a:bodyP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a:tabLst>
                <a:tab pos="1524000" algn="l"/>
              </a:tabLst>
              <a:defRPr/>
            </a:pPr>
            <a:r>
              <a:rPr lang="en-US" altLang="zh-HK" b="1" dirty="0">
                <a:solidFill>
                  <a:schemeClr val="bg1"/>
                </a:solidFill>
                <a:effectLst>
                  <a:outerShdw blurRad="38100" dist="38100" dir="2700000" algn="tl">
                    <a:srgbClr val="000000">
                      <a:alpha val="43137"/>
                    </a:srgbClr>
                  </a:outerShdw>
                </a:effectLst>
                <a:latin typeface="Arial Narrow" pitchFamily="34" charset="0"/>
                <a:cs typeface="Arial" pitchFamily="34" charset="0"/>
              </a:rPr>
              <a:t>Activity 4.2	Handling Data</a:t>
            </a:r>
            <a:endParaRPr lang="zh-HK" altLang="en-US" b="1" dirty="0">
              <a:solidFill>
                <a:schemeClr val="bg1"/>
              </a:solidFill>
              <a:effectLst>
                <a:outerShdw blurRad="38100" dist="38100" dir="2700000" algn="tl">
                  <a:srgbClr val="000000">
                    <a:alpha val="43137"/>
                  </a:srgbClr>
                </a:outerShdw>
              </a:effectLst>
              <a:latin typeface="Arial Narrow" pitchFamily="34" charset="0"/>
              <a:cs typeface="Arial" pitchFamily="34" charset="0"/>
            </a:endParaRPr>
          </a:p>
        </p:txBody>
      </p:sp>
      <p:pic>
        <p:nvPicPr>
          <p:cNvPr id="117766" name="圖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226" y="611189"/>
            <a:ext cx="695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1857375" y="1414463"/>
            <a:ext cx="8415338" cy="576262"/>
          </a:xfrm>
          <a:prstGeom prst="rect">
            <a:avLst/>
          </a:prstGeom>
          <a:noFill/>
          <a:ln>
            <a:noFill/>
          </a:ln>
          <a:effectLst/>
          <a:extLst/>
        </p:spPr>
        <p:txBody>
          <a:bodyPr/>
          <a:lstStyle/>
          <a:p>
            <a:pPr>
              <a:spcBef>
                <a:spcPts val="1000"/>
              </a:spcBef>
              <a:spcAft>
                <a:spcPts val="1000"/>
              </a:spcAft>
              <a:defRPr/>
            </a:pPr>
            <a:r>
              <a:rPr lang="en-US" altLang="zh-TW" sz="3000" b="1" kern="0" dirty="0">
                <a:solidFill>
                  <a:sysClr val="windowText" lastClr="000000"/>
                </a:solidFill>
                <a:effectLst>
                  <a:outerShdw blurRad="38100" dist="38100" dir="2700000" algn="tl">
                    <a:srgbClr val="000000">
                      <a:alpha val="43137"/>
                    </a:srgbClr>
                  </a:outerShdw>
                </a:effectLst>
                <a:ea typeface="新細明體" charset="-120"/>
                <a:cs typeface="Arial" pitchFamily="34" charset="0"/>
              </a:rPr>
              <a:t>Absorption of minerals by roots</a:t>
            </a:r>
          </a:p>
        </p:txBody>
      </p:sp>
      <p:sp>
        <p:nvSpPr>
          <p:cNvPr id="14" name="Rectangle 9"/>
          <p:cNvSpPr>
            <a:spLocks noChangeArrowheads="1"/>
          </p:cNvSpPr>
          <p:nvPr/>
        </p:nvSpPr>
        <p:spPr bwMode="auto">
          <a:xfrm>
            <a:off x="1858963" y="1989138"/>
            <a:ext cx="8197850" cy="1473200"/>
          </a:xfrm>
          <a:prstGeom prst="rect">
            <a:avLst/>
          </a:prstGeom>
          <a:noFill/>
          <a:ln>
            <a:noFill/>
          </a:ln>
          <a:effectLst/>
          <a:extLst/>
        </p:spPr>
        <p:txBody>
          <a:bodyPr/>
          <a:lstStyle/>
          <a:p>
            <a:pPr>
              <a:spcBef>
                <a:spcPts val="1000"/>
              </a:spcBef>
              <a:spcAft>
                <a:spcPts val="1000"/>
              </a:spcAft>
              <a:defRPr/>
            </a:pPr>
            <a:r>
              <a:rPr lang="en-US" altLang="zh-TW" sz="2600" kern="0" dirty="0">
                <a:solidFill>
                  <a:sysClr val="windowText" lastClr="000000"/>
                </a:solidFill>
                <a:ea typeface="新細明體" charset="-120"/>
                <a:cs typeface="Arial" pitchFamily="34" charset="0"/>
              </a:rPr>
              <a:t>The graph below shows the concentrations of certain mineral ions in the root cells of a terrestrial plant and outside the plant in the soil water.</a:t>
            </a:r>
          </a:p>
        </p:txBody>
      </p:sp>
      <p:grpSp>
        <p:nvGrpSpPr>
          <p:cNvPr id="2" name="群組 4"/>
          <p:cNvGrpSpPr>
            <a:grpSpLocks/>
          </p:cNvGrpSpPr>
          <p:nvPr/>
        </p:nvGrpSpPr>
        <p:grpSpPr bwMode="auto">
          <a:xfrm>
            <a:off x="2363789" y="3194050"/>
            <a:ext cx="7502525" cy="2971800"/>
            <a:chOff x="611560" y="2967456"/>
            <a:chExt cx="7501787" cy="2971549"/>
          </a:xfrm>
        </p:grpSpPr>
        <p:pic>
          <p:nvPicPr>
            <p:cNvPr id="117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045" y="3212976"/>
              <a:ext cx="5173205" cy="243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字方塊 16"/>
            <p:cNvSpPr txBox="1"/>
            <p:nvPr/>
          </p:nvSpPr>
          <p:spPr>
            <a:xfrm>
              <a:off x="611560" y="3717032"/>
              <a:ext cx="1107887" cy="1728192"/>
            </a:xfrm>
            <a:prstGeom prst="rect">
              <a:avLst/>
            </a:prstGeom>
            <a:noFill/>
          </p:spPr>
          <p:txBody>
            <a:bodyPr vert="vert270">
              <a:spAutoFit/>
            </a:bodyPr>
            <a:lstStyle/>
            <a:p>
              <a:pPr eaLnBrk="1" hangingPunct="1">
                <a:defRPr/>
              </a:pPr>
              <a:r>
                <a:rPr lang="en-US" altLang="zh-TW" sz="2000" dirty="0">
                  <a:cs typeface="Arial" panose="020B0604020202020204" pitchFamily="34" charset="0"/>
                </a:rPr>
                <a:t>ion concentration (arbitrary unit)</a:t>
              </a:r>
              <a:endParaRPr lang="zh-TW" altLang="en-US" sz="2000" dirty="0">
                <a:cs typeface="Arial" panose="020B0604020202020204" pitchFamily="34" charset="0"/>
              </a:endParaRPr>
            </a:p>
          </p:txBody>
        </p:sp>
        <p:sp>
          <p:nvSpPr>
            <p:cNvPr id="117772" name="文字方塊 3"/>
            <p:cNvSpPr txBox="1">
              <a:spLocks noChangeArrowheads="1"/>
            </p:cNvSpPr>
            <p:nvPr/>
          </p:nvSpPr>
          <p:spPr bwMode="auto">
            <a:xfrm>
              <a:off x="6300600" y="2967456"/>
              <a:ext cx="719067" cy="39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b="1">
                  <a:cs typeface="Arial" panose="020B0604020202020204" pitchFamily="34" charset="0"/>
                </a:rPr>
                <a:t>Key:</a:t>
              </a:r>
              <a:endParaRPr lang="zh-TW" altLang="en-US" sz="2000" b="1">
                <a:cs typeface="Arial" panose="020B0604020202020204" pitchFamily="34" charset="0"/>
              </a:endParaRPr>
            </a:p>
          </p:txBody>
        </p:sp>
        <p:sp>
          <p:nvSpPr>
            <p:cNvPr id="117773" name="文字方塊 19"/>
            <p:cNvSpPr txBox="1">
              <a:spLocks noChangeArrowheads="1"/>
            </p:cNvSpPr>
            <p:nvPr/>
          </p:nvSpPr>
          <p:spPr bwMode="auto">
            <a:xfrm>
              <a:off x="6588571" y="3314480"/>
              <a:ext cx="1511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cs typeface="Arial" panose="020B0604020202020204" pitchFamily="34" charset="0"/>
                </a:rPr>
                <a:t>in root cells</a:t>
              </a:r>
              <a:endParaRPr lang="zh-TW" altLang="en-US" sz="1800">
                <a:cs typeface="Arial" panose="020B0604020202020204" pitchFamily="34" charset="0"/>
              </a:endParaRPr>
            </a:p>
          </p:txBody>
        </p:sp>
        <p:sp>
          <p:nvSpPr>
            <p:cNvPr id="117774" name="文字方塊 20"/>
            <p:cNvSpPr txBox="1">
              <a:spLocks noChangeArrowheads="1"/>
            </p:cNvSpPr>
            <p:nvPr/>
          </p:nvSpPr>
          <p:spPr bwMode="auto">
            <a:xfrm>
              <a:off x="6588224" y="3609700"/>
              <a:ext cx="15251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cs typeface="Arial" panose="020B0604020202020204" pitchFamily="34" charset="0"/>
                </a:rPr>
                <a:t>in soil water</a:t>
              </a:r>
              <a:endParaRPr lang="zh-TW" altLang="en-US" sz="1800">
                <a:cs typeface="Arial" panose="020B0604020202020204" pitchFamily="34" charset="0"/>
              </a:endParaRPr>
            </a:p>
          </p:txBody>
        </p:sp>
        <p:sp>
          <p:nvSpPr>
            <p:cNvPr id="117775" name="文字方塊 21"/>
            <p:cNvSpPr txBox="1">
              <a:spLocks noChangeArrowheads="1"/>
            </p:cNvSpPr>
            <p:nvPr/>
          </p:nvSpPr>
          <p:spPr bwMode="auto">
            <a:xfrm>
              <a:off x="1619672" y="5589240"/>
              <a:ext cx="1080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a:cs typeface="Arial" panose="020B0604020202020204" pitchFamily="34" charset="0"/>
                </a:rPr>
                <a:t>sodium</a:t>
              </a:r>
              <a:endParaRPr lang="zh-TW" altLang="en-US" sz="1600">
                <a:cs typeface="Arial" panose="020B0604020202020204" pitchFamily="34" charset="0"/>
              </a:endParaRPr>
            </a:p>
          </p:txBody>
        </p:sp>
        <p:sp>
          <p:nvSpPr>
            <p:cNvPr id="117776" name="文字方塊 22"/>
            <p:cNvSpPr txBox="1">
              <a:spLocks noChangeArrowheads="1"/>
            </p:cNvSpPr>
            <p:nvPr/>
          </p:nvSpPr>
          <p:spPr bwMode="auto">
            <a:xfrm>
              <a:off x="2411760" y="5600451"/>
              <a:ext cx="1277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a:cs typeface="Arial" panose="020B0604020202020204" pitchFamily="34" charset="0"/>
                </a:rPr>
                <a:t>potassium</a:t>
              </a:r>
              <a:endParaRPr lang="zh-TW" altLang="en-US" sz="1600">
                <a:cs typeface="Arial" panose="020B0604020202020204" pitchFamily="34" charset="0"/>
              </a:endParaRPr>
            </a:p>
          </p:txBody>
        </p:sp>
        <p:sp>
          <p:nvSpPr>
            <p:cNvPr id="117777" name="文字方塊 23"/>
            <p:cNvSpPr txBox="1">
              <a:spLocks noChangeArrowheads="1"/>
            </p:cNvSpPr>
            <p:nvPr/>
          </p:nvSpPr>
          <p:spPr bwMode="auto">
            <a:xfrm>
              <a:off x="3398555" y="5600451"/>
              <a:ext cx="142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a:cs typeface="Arial" panose="020B0604020202020204" pitchFamily="34" charset="0"/>
                </a:rPr>
                <a:t>magnesium</a:t>
              </a:r>
              <a:endParaRPr lang="zh-TW" altLang="en-US" sz="1600">
                <a:cs typeface="Arial" panose="020B0604020202020204" pitchFamily="34" charset="0"/>
              </a:endParaRPr>
            </a:p>
          </p:txBody>
        </p:sp>
        <p:sp>
          <p:nvSpPr>
            <p:cNvPr id="117778" name="文字方塊 24"/>
            <p:cNvSpPr txBox="1">
              <a:spLocks noChangeArrowheads="1"/>
            </p:cNvSpPr>
            <p:nvPr/>
          </p:nvSpPr>
          <p:spPr bwMode="auto">
            <a:xfrm>
              <a:off x="4518473" y="5600451"/>
              <a:ext cx="1277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a:cs typeface="Arial" panose="020B0604020202020204" pitchFamily="34" charset="0"/>
                </a:rPr>
                <a:t>calcium</a:t>
              </a:r>
              <a:endParaRPr lang="zh-TW" altLang="en-US" sz="1600">
                <a:cs typeface="Arial" panose="020B0604020202020204" pitchFamily="34" charset="0"/>
              </a:endParaRPr>
            </a:p>
          </p:txBody>
        </p:sp>
        <p:sp>
          <p:nvSpPr>
            <p:cNvPr id="117779" name="文字方塊 25"/>
            <p:cNvSpPr txBox="1">
              <a:spLocks noChangeArrowheads="1"/>
            </p:cNvSpPr>
            <p:nvPr/>
          </p:nvSpPr>
          <p:spPr bwMode="auto">
            <a:xfrm>
              <a:off x="5292080" y="5600451"/>
              <a:ext cx="11336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a:cs typeface="Arial" panose="020B0604020202020204" pitchFamily="34" charset="0"/>
                </a:rPr>
                <a:t>chloride</a:t>
              </a:r>
              <a:endParaRPr lang="zh-TW" altLang="en-US" sz="1600">
                <a:cs typeface="Arial" panose="020B0604020202020204" pitchFamily="34" charset="0"/>
              </a:endParaRPr>
            </a:p>
          </p:txBody>
        </p:sp>
      </p:grpSp>
    </p:spTree>
    <p:extLst>
      <p:ext uri="{BB962C8B-B14F-4D97-AF65-F5344CB8AC3E}">
        <p14:creationId xmlns:p14="http://schemas.microsoft.com/office/powerpoint/2010/main" val="3476248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9"/>
          <p:cNvSpPr txBox="1">
            <a:spLocks noChangeArrowheads="1"/>
          </p:cNvSpPr>
          <p:nvPr/>
        </p:nvSpPr>
        <p:spPr bwMode="auto">
          <a:xfrm>
            <a:off x="1703389" y="60325"/>
            <a:ext cx="6840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solidFill>
                  <a:srgbClr val="C4A908"/>
                </a:solidFill>
              </a:rPr>
              <a:t>4</a:t>
            </a:r>
            <a:r>
              <a:rPr lang="en-US" altLang="zh-TW" sz="1400">
                <a:solidFill>
                  <a:srgbClr val="C4A908"/>
                </a:solidFill>
              </a:rPr>
              <a:t> Movement of substances across the cell membrane</a:t>
            </a:r>
            <a:r>
              <a:rPr lang="en-US" altLang="zh-TW" sz="1400">
                <a:solidFill>
                  <a:srgbClr val="F31403"/>
                </a:solidFill>
                <a:sym typeface="Wingdings 3" panose="05040102010807070707" pitchFamily="18" charset="2"/>
              </a:rPr>
              <a:t>  </a:t>
            </a:r>
          </a:p>
          <a:p>
            <a:pPr eaLnBrk="1" hangingPunct="1"/>
            <a:r>
              <a:rPr lang="en-US" altLang="zh-TW" sz="1400">
                <a:solidFill>
                  <a:srgbClr val="E9C909"/>
                </a:solidFill>
                <a:sym typeface="Wingdings 3" panose="05040102010807070707" pitchFamily="18" charset="2"/>
              </a:rPr>
              <a:t>  4.2 Movement of substances across the cell membrane</a:t>
            </a:r>
            <a:endParaRPr lang="en-US" altLang="zh-TW" sz="1400">
              <a:solidFill>
                <a:srgbClr val="E9C909"/>
              </a:solidFill>
            </a:endParaRPr>
          </a:p>
        </p:txBody>
      </p:sp>
      <p:sp>
        <p:nvSpPr>
          <p:cNvPr id="118787"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sz="1800">
              <a:latin typeface="Calibri" panose="020F0502020204030204" pitchFamily="34" charset="0"/>
            </a:endParaRPr>
          </a:p>
        </p:txBody>
      </p:sp>
      <p:sp>
        <p:nvSpPr>
          <p:cNvPr id="118788" name="AutoShape 10"/>
          <p:cNvSpPr>
            <a:spLocks noChangeArrowheads="1"/>
          </p:cNvSpPr>
          <p:nvPr/>
        </p:nvSpPr>
        <p:spPr bwMode="auto">
          <a:xfrm>
            <a:off x="1416051" y="842963"/>
            <a:ext cx="5400675" cy="506412"/>
          </a:xfrm>
          <a:prstGeom prst="roundRect">
            <a:avLst>
              <a:gd name="adj" fmla="val 16667"/>
            </a:avLst>
          </a:pr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endParaRPr kumimoji="0" lang="zh-TW" altLang="en-US" sz="1800">
              <a:latin typeface="Calibri" panose="020F0502020204030204" pitchFamily="34" charset="0"/>
            </a:endParaRPr>
          </a:p>
        </p:txBody>
      </p:sp>
      <p:sp>
        <p:nvSpPr>
          <p:cNvPr id="8" name="Text Box 9"/>
          <p:cNvSpPr txBox="1">
            <a:spLocks noChangeArrowheads="1"/>
          </p:cNvSpPr>
          <p:nvPr/>
        </p:nvSpPr>
        <p:spPr bwMode="auto">
          <a:xfrm>
            <a:off x="2424114" y="874713"/>
            <a:ext cx="4535487" cy="369332"/>
          </a:xfrm>
          <a:prstGeom prst="rect">
            <a:avLst/>
          </a:prstGeom>
          <a:noFill/>
          <a:ln>
            <a:noFill/>
          </a:ln>
          <a:effectLst/>
          <a:extLst/>
        </p:spPr>
        <p:txBody>
          <a:bodyPr>
            <a:spAutoFit/>
          </a:bodyP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a:tabLst>
                <a:tab pos="1524000" algn="l"/>
              </a:tabLst>
              <a:defRPr/>
            </a:pPr>
            <a:r>
              <a:rPr lang="en-US" altLang="zh-HK" b="1" dirty="0">
                <a:solidFill>
                  <a:schemeClr val="bg1"/>
                </a:solidFill>
                <a:effectLst>
                  <a:outerShdw blurRad="38100" dist="38100" dir="2700000" algn="tl">
                    <a:srgbClr val="000000">
                      <a:alpha val="43137"/>
                    </a:srgbClr>
                  </a:outerShdw>
                </a:effectLst>
                <a:latin typeface="Arial Narrow" pitchFamily="34" charset="0"/>
                <a:cs typeface="Arial" pitchFamily="34" charset="0"/>
              </a:rPr>
              <a:t>Activity 4.2	Handling Data</a:t>
            </a:r>
            <a:endParaRPr lang="zh-HK" altLang="en-US" b="1" dirty="0">
              <a:solidFill>
                <a:schemeClr val="bg1"/>
              </a:solidFill>
              <a:effectLst>
                <a:outerShdw blurRad="38100" dist="38100" dir="2700000" algn="tl">
                  <a:srgbClr val="000000">
                    <a:alpha val="43137"/>
                  </a:srgbClr>
                </a:outerShdw>
              </a:effectLst>
              <a:latin typeface="Arial Narrow" pitchFamily="34" charset="0"/>
              <a:cs typeface="Arial" pitchFamily="34" charset="0"/>
            </a:endParaRPr>
          </a:p>
        </p:txBody>
      </p:sp>
      <p:pic>
        <p:nvPicPr>
          <p:cNvPr id="118790" name="圖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226" y="611189"/>
            <a:ext cx="695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6" y="2524125"/>
            <a:ext cx="49688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9"/>
          <p:cNvSpPr>
            <a:spLocks noChangeArrowheads="1"/>
          </p:cNvSpPr>
          <p:nvPr/>
        </p:nvSpPr>
        <p:spPr bwMode="auto">
          <a:xfrm>
            <a:off x="1919289" y="1627189"/>
            <a:ext cx="8053387" cy="1347787"/>
          </a:xfrm>
          <a:prstGeom prst="rect">
            <a:avLst/>
          </a:prstGeom>
          <a:noFill/>
          <a:ln>
            <a:noFill/>
          </a:ln>
          <a:effectLst/>
          <a:extLst/>
        </p:spPr>
        <p:txBody>
          <a:bodyPr/>
          <a:lstStyle/>
          <a:p>
            <a:pPr marL="514350" indent="-514350">
              <a:spcBef>
                <a:spcPts val="1000"/>
              </a:spcBef>
              <a:spcAft>
                <a:spcPts val="1000"/>
              </a:spcAft>
              <a:buFont typeface="+mj-lt"/>
              <a:buAutoNum type="arabicPeriod"/>
              <a:defRPr/>
            </a:pPr>
            <a:r>
              <a:rPr lang="en-US" altLang="zh-TW" sz="2800" kern="0" dirty="0">
                <a:solidFill>
                  <a:sysClr val="windowText" lastClr="000000"/>
                </a:solidFill>
                <a:ea typeface="新細明體" charset="-120"/>
                <a:cs typeface="Arial" pitchFamily="34" charset="0"/>
              </a:rPr>
              <a:t>According to the graph, explain why the plant cannot obtain the above minerals from the soil by diffusion.</a:t>
            </a:r>
          </a:p>
        </p:txBody>
      </p:sp>
      <p:sp>
        <p:nvSpPr>
          <p:cNvPr id="35" name="Rectangle 9"/>
          <p:cNvSpPr>
            <a:spLocks noChangeArrowheads="1"/>
          </p:cNvSpPr>
          <p:nvPr/>
        </p:nvSpPr>
        <p:spPr bwMode="auto">
          <a:xfrm>
            <a:off x="2386014" y="4508501"/>
            <a:ext cx="7813675" cy="1368425"/>
          </a:xfrm>
          <a:prstGeom prst="rect">
            <a:avLst/>
          </a:prstGeom>
          <a:noFill/>
          <a:ln>
            <a:noFill/>
          </a:ln>
          <a:effectLst/>
          <a:extLst/>
        </p:spPr>
        <p:txBody>
          <a:bodyPr/>
          <a:lstStyle/>
          <a:p>
            <a:pPr marL="0" lvl="1">
              <a:spcBef>
                <a:spcPts val="1000"/>
              </a:spcBef>
              <a:spcAft>
                <a:spcPts val="1000"/>
              </a:spcAft>
              <a:defRPr/>
            </a:pPr>
            <a:r>
              <a:rPr lang="en-US" altLang="zh-TW" sz="2800" kern="0" dirty="0">
                <a:solidFill>
                  <a:srgbClr val="FF0000"/>
                </a:solidFill>
                <a:ea typeface="新細明體" charset="-120"/>
                <a:cs typeface="Arial" pitchFamily="34" charset="0"/>
              </a:rPr>
              <a:t>Because the mineral concentration in the soil water is lower than that in the root cells, thus the minerals are absorbed against a concentration gradient.</a:t>
            </a:r>
          </a:p>
        </p:txBody>
      </p:sp>
    </p:spTree>
    <p:extLst>
      <p:ext uri="{BB962C8B-B14F-4D97-AF65-F5344CB8AC3E}">
        <p14:creationId xmlns:p14="http://schemas.microsoft.com/office/powerpoint/2010/main" val="572712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9"/>
          <p:cNvSpPr txBox="1">
            <a:spLocks noChangeArrowheads="1"/>
          </p:cNvSpPr>
          <p:nvPr/>
        </p:nvSpPr>
        <p:spPr bwMode="auto">
          <a:xfrm>
            <a:off x="1703389" y="60325"/>
            <a:ext cx="6840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solidFill>
                  <a:srgbClr val="C4A908"/>
                </a:solidFill>
              </a:rPr>
              <a:t>4</a:t>
            </a:r>
            <a:r>
              <a:rPr lang="en-US" altLang="zh-TW" sz="1400">
                <a:solidFill>
                  <a:srgbClr val="C4A908"/>
                </a:solidFill>
              </a:rPr>
              <a:t> Movement of substances across the cell membrane</a:t>
            </a:r>
            <a:r>
              <a:rPr lang="en-US" altLang="zh-TW" sz="1400">
                <a:solidFill>
                  <a:srgbClr val="F31403"/>
                </a:solidFill>
                <a:sym typeface="Wingdings 3" panose="05040102010807070707" pitchFamily="18" charset="2"/>
              </a:rPr>
              <a:t>  </a:t>
            </a:r>
          </a:p>
          <a:p>
            <a:pPr eaLnBrk="1" hangingPunct="1"/>
            <a:r>
              <a:rPr lang="en-US" altLang="zh-TW" sz="1400">
                <a:solidFill>
                  <a:srgbClr val="E9C909"/>
                </a:solidFill>
                <a:sym typeface="Wingdings 3" panose="05040102010807070707" pitchFamily="18" charset="2"/>
              </a:rPr>
              <a:t>  4.2 Movement of substances across the cell membrane</a:t>
            </a:r>
            <a:endParaRPr lang="en-US" altLang="zh-TW" sz="1400">
              <a:solidFill>
                <a:srgbClr val="E9C909"/>
              </a:solidFill>
            </a:endParaRPr>
          </a:p>
        </p:txBody>
      </p:sp>
      <p:sp>
        <p:nvSpPr>
          <p:cNvPr id="119811"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sz="1800">
              <a:latin typeface="Calibri" panose="020F0502020204030204" pitchFamily="34" charset="0"/>
            </a:endParaRPr>
          </a:p>
        </p:txBody>
      </p:sp>
      <p:sp>
        <p:nvSpPr>
          <p:cNvPr id="119812" name="AutoShape 10"/>
          <p:cNvSpPr>
            <a:spLocks noChangeArrowheads="1"/>
          </p:cNvSpPr>
          <p:nvPr/>
        </p:nvSpPr>
        <p:spPr bwMode="auto">
          <a:xfrm>
            <a:off x="1416051" y="842963"/>
            <a:ext cx="5400675" cy="506412"/>
          </a:xfrm>
          <a:prstGeom prst="roundRect">
            <a:avLst>
              <a:gd name="adj" fmla="val 16667"/>
            </a:avLst>
          </a:pr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endParaRPr kumimoji="0" lang="zh-TW" altLang="en-US" sz="1800">
              <a:latin typeface="Calibri" panose="020F0502020204030204" pitchFamily="34" charset="0"/>
            </a:endParaRPr>
          </a:p>
        </p:txBody>
      </p:sp>
      <p:sp>
        <p:nvSpPr>
          <p:cNvPr id="8" name="Text Box 9"/>
          <p:cNvSpPr txBox="1">
            <a:spLocks noChangeArrowheads="1"/>
          </p:cNvSpPr>
          <p:nvPr/>
        </p:nvSpPr>
        <p:spPr bwMode="auto">
          <a:xfrm>
            <a:off x="2424114" y="874713"/>
            <a:ext cx="4535487" cy="369332"/>
          </a:xfrm>
          <a:prstGeom prst="rect">
            <a:avLst/>
          </a:prstGeom>
          <a:noFill/>
          <a:ln>
            <a:noFill/>
          </a:ln>
          <a:effectLst/>
          <a:extLst/>
        </p:spPr>
        <p:txBody>
          <a:bodyPr>
            <a:spAutoFit/>
          </a:bodyP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a:tabLst>
                <a:tab pos="1524000" algn="l"/>
              </a:tabLst>
              <a:defRPr/>
            </a:pPr>
            <a:r>
              <a:rPr lang="en-US" altLang="zh-HK" b="1" dirty="0">
                <a:solidFill>
                  <a:schemeClr val="bg1"/>
                </a:solidFill>
                <a:effectLst>
                  <a:outerShdw blurRad="38100" dist="38100" dir="2700000" algn="tl">
                    <a:srgbClr val="000000">
                      <a:alpha val="43137"/>
                    </a:srgbClr>
                  </a:outerShdw>
                </a:effectLst>
                <a:latin typeface="Arial Narrow" pitchFamily="34" charset="0"/>
                <a:cs typeface="Arial" pitchFamily="34" charset="0"/>
              </a:rPr>
              <a:t>Activity 4.2	Handling Data</a:t>
            </a:r>
            <a:endParaRPr lang="zh-HK" altLang="en-US" b="1" dirty="0">
              <a:solidFill>
                <a:schemeClr val="bg1"/>
              </a:solidFill>
              <a:effectLst>
                <a:outerShdw blurRad="38100" dist="38100" dir="2700000" algn="tl">
                  <a:srgbClr val="000000">
                    <a:alpha val="43137"/>
                  </a:srgbClr>
                </a:outerShdw>
              </a:effectLst>
              <a:latin typeface="Arial Narrow" pitchFamily="34" charset="0"/>
              <a:cs typeface="Arial" pitchFamily="34" charset="0"/>
            </a:endParaRPr>
          </a:p>
        </p:txBody>
      </p:sp>
      <p:pic>
        <p:nvPicPr>
          <p:cNvPr id="119814" name="圖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226" y="611189"/>
            <a:ext cx="695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6" y="2524125"/>
            <a:ext cx="49688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auto">
          <a:xfrm>
            <a:off x="1919289" y="1628775"/>
            <a:ext cx="8053387" cy="1347788"/>
          </a:xfrm>
          <a:prstGeom prst="rect">
            <a:avLst/>
          </a:prstGeom>
          <a:noFill/>
          <a:ln>
            <a:noFill/>
          </a:ln>
          <a:effectLst/>
          <a:extLst/>
        </p:spPr>
        <p:txBody>
          <a:bodyPr/>
          <a:lstStyle/>
          <a:p>
            <a:pPr marL="514350" indent="-514350">
              <a:spcBef>
                <a:spcPts val="1000"/>
              </a:spcBef>
              <a:spcAft>
                <a:spcPts val="1000"/>
              </a:spcAft>
              <a:buFont typeface="+mj-lt"/>
              <a:buAutoNum type="arabicPeriod" startAt="2"/>
              <a:defRPr/>
            </a:pPr>
            <a:r>
              <a:rPr lang="en-US" altLang="zh-TW" sz="2800" kern="0" dirty="0">
                <a:solidFill>
                  <a:sysClr val="windowText" lastClr="000000"/>
                </a:solidFill>
                <a:ea typeface="新細明體" charset="-120"/>
                <a:cs typeface="Arial" pitchFamily="34" charset="0"/>
              </a:rPr>
              <a:t>State a possible mechanism by which the plant can obtain these minerals from the soil.</a:t>
            </a:r>
          </a:p>
        </p:txBody>
      </p:sp>
      <p:sp>
        <p:nvSpPr>
          <p:cNvPr id="11" name="Rectangle 9"/>
          <p:cNvSpPr>
            <a:spLocks noChangeArrowheads="1"/>
          </p:cNvSpPr>
          <p:nvPr/>
        </p:nvSpPr>
        <p:spPr bwMode="auto">
          <a:xfrm>
            <a:off x="2495550" y="4689476"/>
            <a:ext cx="3024188" cy="684213"/>
          </a:xfrm>
          <a:prstGeom prst="rect">
            <a:avLst/>
          </a:prstGeom>
          <a:noFill/>
          <a:ln>
            <a:noFill/>
          </a:ln>
          <a:effectLst/>
          <a:extLst/>
        </p:spPr>
        <p:txBody>
          <a:bodyPr/>
          <a:lstStyle/>
          <a:p>
            <a:pPr marL="0" lvl="1">
              <a:spcBef>
                <a:spcPts val="1000"/>
              </a:spcBef>
              <a:spcAft>
                <a:spcPts val="1000"/>
              </a:spcAft>
              <a:defRPr/>
            </a:pPr>
            <a:r>
              <a:rPr lang="en-US" altLang="zh-TW" sz="2800" kern="0" dirty="0">
                <a:solidFill>
                  <a:srgbClr val="FF0000"/>
                </a:solidFill>
                <a:ea typeface="新細明體" charset="-120"/>
                <a:cs typeface="Arial" pitchFamily="34" charset="0"/>
              </a:rPr>
              <a:t>Active transport.</a:t>
            </a:r>
          </a:p>
        </p:txBody>
      </p:sp>
    </p:spTree>
    <p:extLst>
      <p:ext uri="{BB962C8B-B14F-4D97-AF65-F5344CB8AC3E}">
        <p14:creationId xmlns:p14="http://schemas.microsoft.com/office/powerpoint/2010/main" val="207270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9"/>
          <p:cNvSpPr txBox="1">
            <a:spLocks noChangeArrowheads="1"/>
          </p:cNvSpPr>
          <p:nvPr/>
        </p:nvSpPr>
        <p:spPr bwMode="auto">
          <a:xfrm>
            <a:off x="1703389" y="60325"/>
            <a:ext cx="6840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a:solidFill>
                  <a:srgbClr val="C4A908"/>
                </a:solidFill>
              </a:rPr>
              <a:t>4</a:t>
            </a:r>
            <a:r>
              <a:rPr lang="en-US" altLang="zh-TW" sz="1400">
                <a:solidFill>
                  <a:srgbClr val="C4A908"/>
                </a:solidFill>
              </a:rPr>
              <a:t> Movement of substances across the cell membrane</a:t>
            </a:r>
            <a:r>
              <a:rPr lang="en-US" altLang="zh-TW" sz="1400">
                <a:solidFill>
                  <a:srgbClr val="F31403"/>
                </a:solidFill>
                <a:sym typeface="Wingdings 3" panose="05040102010807070707" pitchFamily="18" charset="2"/>
              </a:rPr>
              <a:t>  </a:t>
            </a:r>
          </a:p>
          <a:p>
            <a:pPr eaLnBrk="1" hangingPunct="1"/>
            <a:r>
              <a:rPr lang="en-US" altLang="zh-TW" sz="1400">
                <a:solidFill>
                  <a:srgbClr val="E9C909"/>
                </a:solidFill>
                <a:sym typeface="Wingdings 3" panose="05040102010807070707" pitchFamily="18" charset="2"/>
              </a:rPr>
              <a:t>  4.2 Movement of substances across the cell membrane</a:t>
            </a:r>
            <a:endParaRPr lang="en-US" altLang="zh-TW" sz="1400">
              <a:solidFill>
                <a:srgbClr val="E9C909"/>
              </a:solidFill>
            </a:endParaRPr>
          </a:p>
        </p:txBody>
      </p:sp>
      <p:sp>
        <p:nvSpPr>
          <p:cNvPr id="120835" name="Rectangle 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sz="1800">
              <a:latin typeface="Calibri" panose="020F0502020204030204" pitchFamily="34" charset="0"/>
            </a:endParaRPr>
          </a:p>
        </p:txBody>
      </p:sp>
      <p:sp>
        <p:nvSpPr>
          <p:cNvPr id="120836" name="AutoShape 10"/>
          <p:cNvSpPr>
            <a:spLocks noChangeArrowheads="1"/>
          </p:cNvSpPr>
          <p:nvPr/>
        </p:nvSpPr>
        <p:spPr bwMode="auto">
          <a:xfrm>
            <a:off x="1416051" y="842963"/>
            <a:ext cx="5400675" cy="506412"/>
          </a:xfrm>
          <a:prstGeom prst="roundRect">
            <a:avLst>
              <a:gd name="adj" fmla="val 16667"/>
            </a:avLst>
          </a:pr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endParaRPr kumimoji="0" lang="zh-TW" altLang="en-US" sz="1800">
              <a:latin typeface="Calibri" panose="020F0502020204030204" pitchFamily="34" charset="0"/>
            </a:endParaRPr>
          </a:p>
        </p:txBody>
      </p:sp>
      <p:sp>
        <p:nvSpPr>
          <p:cNvPr id="8" name="Text Box 9"/>
          <p:cNvSpPr txBox="1">
            <a:spLocks noChangeArrowheads="1"/>
          </p:cNvSpPr>
          <p:nvPr/>
        </p:nvSpPr>
        <p:spPr bwMode="auto">
          <a:xfrm>
            <a:off x="2424114" y="874713"/>
            <a:ext cx="4535487" cy="369332"/>
          </a:xfrm>
          <a:prstGeom prst="rect">
            <a:avLst/>
          </a:prstGeom>
          <a:noFill/>
          <a:ln>
            <a:noFill/>
          </a:ln>
          <a:effectLst/>
          <a:extLst/>
        </p:spPr>
        <p:txBody>
          <a:bodyPr>
            <a:spAutoFit/>
          </a:bodyPr>
          <a:lstStyle>
            <a:lvl1pPr eaLnBrk="0" hangingPunct="0">
              <a:defRPr kumimoji="1">
                <a:solidFill>
                  <a:schemeClr val="tx1"/>
                </a:solidFill>
                <a:latin typeface="Calibri" pitchFamily="34" charset="0"/>
                <a:ea typeface="新細明體" charset="-120"/>
              </a:defRPr>
            </a:lvl1pPr>
            <a:lvl2pPr marL="742950" indent="-285750" eaLnBrk="0" hangingPunct="0">
              <a:defRPr kumimoji="1">
                <a:solidFill>
                  <a:schemeClr val="tx1"/>
                </a:solidFill>
                <a:latin typeface="Calibri" pitchFamily="34" charset="0"/>
                <a:ea typeface="新細明體" charset="-120"/>
              </a:defRPr>
            </a:lvl2pPr>
            <a:lvl3pPr marL="1143000" indent="-228600" eaLnBrk="0" hangingPunct="0">
              <a:defRPr kumimoji="1">
                <a:solidFill>
                  <a:schemeClr val="tx1"/>
                </a:solidFill>
                <a:latin typeface="Calibri" pitchFamily="34" charset="0"/>
                <a:ea typeface="新細明體" charset="-120"/>
              </a:defRPr>
            </a:lvl3pPr>
            <a:lvl4pPr marL="1600200" indent="-228600" eaLnBrk="0" hangingPunct="0">
              <a:defRPr kumimoji="1">
                <a:solidFill>
                  <a:schemeClr val="tx1"/>
                </a:solidFill>
                <a:latin typeface="Calibri" pitchFamily="34" charset="0"/>
                <a:ea typeface="新細明體" charset="-120"/>
              </a:defRPr>
            </a:lvl4pPr>
            <a:lvl5pPr marL="2057400" indent="-228600" eaLnBrk="0" hangingPunct="0">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defRPr kumimoji="1">
                <a:solidFill>
                  <a:schemeClr val="tx1"/>
                </a:solidFill>
                <a:latin typeface="Calibri" pitchFamily="34" charset="0"/>
                <a:ea typeface="新細明體" charset="-120"/>
              </a:defRPr>
            </a:lvl9pPr>
          </a:lstStyle>
          <a:p>
            <a:pPr>
              <a:tabLst>
                <a:tab pos="1524000" algn="l"/>
              </a:tabLst>
              <a:defRPr/>
            </a:pPr>
            <a:r>
              <a:rPr lang="en-US" altLang="zh-HK" b="1" dirty="0">
                <a:solidFill>
                  <a:schemeClr val="bg1"/>
                </a:solidFill>
                <a:effectLst>
                  <a:outerShdw blurRad="38100" dist="38100" dir="2700000" algn="tl">
                    <a:srgbClr val="000000">
                      <a:alpha val="43137"/>
                    </a:srgbClr>
                  </a:outerShdw>
                </a:effectLst>
                <a:latin typeface="Arial Narrow" pitchFamily="34" charset="0"/>
                <a:cs typeface="Arial" pitchFamily="34" charset="0"/>
              </a:rPr>
              <a:t>Activity 4.2	Handling Data</a:t>
            </a:r>
            <a:endParaRPr lang="zh-HK" altLang="en-US" b="1" dirty="0">
              <a:solidFill>
                <a:schemeClr val="bg1"/>
              </a:solidFill>
              <a:effectLst>
                <a:outerShdw blurRad="38100" dist="38100" dir="2700000" algn="tl">
                  <a:srgbClr val="000000">
                    <a:alpha val="43137"/>
                  </a:srgbClr>
                </a:outerShdw>
              </a:effectLst>
              <a:latin typeface="Arial Narrow" pitchFamily="34" charset="0"/>
              <a:cs typeface="Arial" pitchFamily="34" charset="0"/>
            </a:endParaRPr>
          </a:p>
        </p:txBody>
      </p:sp>
      <p:pic>
        <p:nvPicPr>
          <p:cNvPr id="120838" name="圖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226" y="611189"/>
            <a:ext cx="695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6" y="2524125"/>
            <a:ext cx="49688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auto">
          <a:xfrm>
            <a:off x="1919289" y="1627189"/>
            <a:ext cx="8053387" cy="1347787"/>
          </a:xfrm>
          <a:prstGeom prst="rect">
            <a:avLst/>
          </a:prstGeom>
          <a:noFill/>
          <a:ln>
            <a:noFill/>
          </a:ln>
          <a:effectLst/>
          <a:extLst/>
        </p:spPr>
        <p:txBody>
          <a:bodyPr/>
          <a:lstStyle/>
          <a:p>
            <a:pPr marL="514350" indent="-514350">
              <a:spcBef>
                <a:spcPts val="1000"/>
              </a:spcBef>
              <a:spcAft>
                <a:spcPts val="1000"/>
              </a:spcAft>
              <a:buFont typeface="+mj-lt"/>
              <a:buAutoNum type="arabicPeriod" startAt="3"/>
              <a:defRPr/>
            </a:pPr>
            <a:r>
              <a:rPr lang="en-US" altLang="zh-TW" sz="2800" kern="0" dirty="0">
                <a:solidFill>
                  <a:sysClr val="windowText" lastClr="000000"/>
                </a:solidFill>
                <a:ea typeface="新細明體" charset="-120"/>
                <a:cs typeface="Arial" pitchFamily="34" charset="0"/>
              </a:rPr>
              <a:t>Plants grow poorly on waterlogged or poorly aerated soil due to mineral deficiency. Why?</a:t>
            </a:r>
          </a:p>
        </p:txBody>
      </p:sp>
      <p:sp>
        <p:nvSpPr>
          <p:cNvPr id="11" name="Rectangle 9"/>
          <p:cNvSpPr>
            <a:spLocks noChangeArrowheads="1"/>
          </p:cNvSpPr>
          <p:nvPr/>
        </p:nvSpPr>
        <p:spPr bwMode="auto">
          <a:xfrm>
            <a:off x="2438400" y="4508500"/>
            <a:ext cx="7689850" cy="1512888"/>
          </a:xfrm>
          <a:prstGeom prst="rect">
            <a:avLst/>
          </a:prstGeom>
          <a:noFill/>
          <a:ln>
            <a:noFill/>
          </a:ln>
          <a:effectLst/>
          <a:extLst/>
        </p:spPr>
        <p:txBody>
          <a:bodyPr/>
          <a:lstStyle/>
          <a:p>
            <a:pPr marL="0" lvl="1">
              <a:spcBef>
                <a:spcPts val="1000"/>
              </a:spcBef>
              <a:spcAft>
                <a:spcPts val="1000"/>
              </a:spcAft>
              <a:defRPr/>
            </a:pPr>
            <a:r>
              <a:rPr lang="en-US" altLang="zh-TW" sz="2800" kern="0" dirty="0">
                <a:solidFill>
                  <a:srgbClr val="FF0000"/>
                </a:solidFill>
                <a:ea typeface="新細明體" charset="-120"/>
                <a:cs typeface="Arial" pitchFamily="34" charset="0"/>
              </a:rPr>
              <a:t>In waterlogged or poorly aerated soil, the root hair cells cannot carry out respiration efficiently to release </a:t>
            </a:r>
            <a:r>
              <a:rPr lang="en-US" altLang="zh-TW" sz="2800" kern="0" dirty="0">
                <a:solidFill>
                  <a:srgbClr val="FF0000"/>
                </a:solidFill>
                <a:ea typeface="新細明體" charset="-120"/>
                <a:cs typeface="Arial" pitchFamily="34" charset="0"/>
              </a:rPr>
              <a:t>energy due to shortage of oxygen. </a:t>
            </a:r>
            <a:r>
              <a:rPr lang="en-US" altLang="zh-TW" sz="2800" kern="0" dirty="0">
                <a:solidFill>
                  <a:srgbClr val="FF0000"/>
                </a:solidFill>
                <a:ea typeface="新細明體" charset="-120"/>
                <a:cs typeface="Arial" pitchFamily="34" charset="0"/>
              </a:rPr>
              <a:t>As a result, the absorption of minerals by active transport is inhibited.</a:t>
            </a:r>
          </a:p>
        </p:txBody>
      </p:sp>
    </p:spTree>
    <p:extLst>
      <p:ext uri="{BB962C8B-B14F-4D97-AF65-F5344CB8AC3E}">
        <p14:creationId xmlns:p14="http://schemas.microsoft.com/office/powerpoint/2010/main" val="181003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ChangeArrowheads="1"/>
          </p:cNvSpPr>
          <p:nvPr/>
        </p:nvSpPr>
        <p:spPr bwMode="auto">
          <a:xfrm>
            <a:off x="436563" y="1782477"/>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1.  Structure of the root</a:t>
            </a:r>
            <a:endParaRPr kumimoji="1" lang="en-US" altLang="zh-TW" dirty="0">
              <a:solidFill>
                <a:srgbClr val="231815"/>
              </a:solidFill>
              <a:cs typeface="Arial" panose="020B0604020202020204" pitchFamily="34" charset="0"/>
            </a:endParaRPr>
          </a:p>
          <a:p>
            <a:pPr algn="l" eaLnBrk="1" hangingPunct="1">
              <a:spcBef>
                <a:spcPct val="20000"/>
              </a:spcBef>
              <a:buClr>
                <a:srgbClr val="FF9900"/>
              </a:buClr>
              <a:buSzPct val="80000"/>
              <a:buFont typeface="Wingdings" panose="05000000000000000000" pitchFamily="2" charset="2"/>
              <a:buChar char="l"/>
            </a:pPr>
            <a:endParaRPr kumimoji="1" lang="en-US" altLang="zh-TW" b="0" dirty="0">
              <a:solidFill>
                <a:srgbClr val="231815"/>
              </a:solidFill>
              <a:cs typeface="Arial" panose="020B0604020202020204" pitchFamily="34" charset="0"/>
            </a:endParaRPr>
          </a:p>
          <a:p>
            <a:pPr algn="l" eaLnBrk="1" hangingPunct="1">
              <a:spcBef>
                <a:spcPct val="20000"/>
              </a:spcBef>
              <a:buClr>
                <a:srgbClr val="FF9900"/>
              </a:buClr>
              <a:buSzPct val="80000"/>
              <a:buFont typeface="Wingdings" panose="05000000000000000000" pitchFamily="2" charset="2"/>
              <a:buChar char="l"/>
            </a:pPr>
            <a:endParaRPr kumimoji="1" lang="en-US" altLang="zh-TW" b="0" dirty="0">
              <a:solidFill>
                <a:srgbClr val="231815"/>
              </a:solidFill>
              <a:cs typeface="Arial" panose="020B0604020202020204" pitchFamily="34" charset="0"/>
            </a:endParaRPr>
          </a:p>
        </p:txBody>
      </p:sp>
      <p:sp>
        <p:nvSpPr>
          <p:cNvPr id="6" name="Rectangle 3"/>
          <p:cNvSpPr txBox="1">
            <a:spLocks noChangeArrowheads="1"/>
          </p:cNvSpPr>
          <p:nvPr/>
        </p:nvSpPr>
        <p:spPr bwMode="auto">
          <a:xfrm>
            <a:off x="436563" y="2381902"/>
            <a:ext cx="8374063" cy="4103688"/>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914400" indent="-285750" eaLnBrk="0" hangingPunct="0">
              <a:defRPr sz="2800" b="1">
                <a:solidFill>
                  <a:schemeClr val="tx1"/>
                </a:solidFill>
                <a:latin typeface="Arial" panose="020B0604020202020204" pitchFamily="34" charset="0"/>
                <a:ea typeface="新細明體" panose="02020500000000000000" pitchFamily="18" charset="-120"/>
              </a:defRPr>
            </a:lvl2pPr>
            <a:lvl3pPr marL="1322388" indent="-228600" eaLnBrk="0" hangingPunct="0">
              <a:defRPr sz="2800" b="1">
                <a:solidFill>
                  <a:schemeClr val="tx1"/>
                </a:solidFill>
                <a:latin typeface="Arial" panose="020B0604020202020204" pitchFamily="34" charset="0"/>
                <a:ea typeface="新細明體" panose="02020500000000000000" pitchFamily="18" charset="-120"/>
              </a:defRPr>
            </a:lvl3pPr>
            <a:lvl4pPr marL="1730375" indent="-228600" eaLnBrk="0" hangingPunct="0">
              <a:defRPr sz="2800" b="1">
                <a:solidFill>
                  <a:schemeClr val="tx1"/>
                </a:solidFill>
                <a:latin typeface="Arial" panose="020B0604020202020204" pitchFamily="34" charset="0"/>
                <a:ea typeface="新細明體" panose="02020500000000000000" pitchFamily="18" charset="-120"/>
              </a:defRPr>
            </a:lvl4pPr>
            <a:lvl5pPr marL="2138363" indent="-228600" eaLnBrk="0" hangingPunct="0">
              <a:defRPr sz="2800" b="1">
                <a:solidFill>
                  <a:schemeClr val="tx1"/>
                </a:solidFill>
                <a:latin typeface="Arial" panose="020B0604020202020204" pitchFamily="34" charset="0"/>
                <a:ea typeface="新細明體" panose="02020500000000000000" pitchFamily="18" charset="-120"/>
              </a:defRPr>
            </a:lvl5pPr>
            <a:lvl6pPr marL="25955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30527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5099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967163"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kumimoji="1" lang="en-US" altLang="zh-TW" b="0" dirty="0"/>
              <a:t>The outermost layer of the root is the </a:t>
            </a:r>
            <a:r>
              <a:rPr kumimoji="1" lang="en-US" altLang="zh-TW" dirty="0">
                <a:solidFill>
                  <a:schemeClr val="hlink"/>
                </a:solidFill>
              </a:rPr>
              <a:t>epidermis</a:t>
            </a:r>
            <a:r>
              <a:rPr kumimoji="1" lang="en-US" altLang="zh-TW" b="0" dirty="0"/>
              <a:t>, which </a:t>
            </a:r>
            <a:r>
              <a:rPr kumimoji="1" lang="en-US" altLang="zh-TW" dirty="0">
                <a:solidFill>
                  <a:schemeClr val="hlink"/>
                </a:solidFill>
              </a:rPr>
              <a:t>protects the inner tissues</a:t>
            </a:r>
            <a:r>
              <a:rPr kumimoji="1" lang="en-US" altLang="zh-TW" dirty="0"/>
              <a:t> </a:t>
            </a:r>
            <a:r>
              <a:rPr kumimoji="1" lang="en-US" altLang="zh-TW" b="0" dirty="0"/>
              <a:t>from injury and infection. </a:t>
            </a:r>
          </a:p>
          <a:p>
            <a:pPr lvl="1" algn="l" eaLnBrk="1" hangingPunct="1">
              <a:buClr>
                <a:srgbClr val="FF7C80"/>
              </a:buClr>
              <a:buFontTx/>
              <a:buChar char="•"/>
            </a:pPr>
            <a:r>
              <a:rPr kumimoji="1" lang="en-US" altLang="zh-TW" b="0" dirty="0"/>
              <a:t>made up of thin-walled cells</a:t>
            </a:r>
          </a:p>
          <a:p>
            <a:pPr lvl="1" algn="l" eaLnBrk="1" hangingPunct="1">
              <a:buClr>
                <a:srgbClr val="FF7C80"/>
              </a:buClr>
              <a:buFontTx/>
              <a:buChar char="•"/>
            </a:pPr>
            <a:r>
              <a:rPr lang="en-US" altLang="zh-TW" b="0" dirty="0"/>
              <a:t>Many of the epidermal cells near the root tip develop extensions called </a:t>
            </a:r>
            <a:r>
              <a:rPr lang="en-US" altLang="zh-TW" dirty="0">
                <a:solidFill>
                  <a:srgbClr val="1722F9"/>
                </a:solidFill>
              </a:rPr>
              <a:t>root hairs </a:t>
            </a:r>
            <a:r>
              <a:rPr lang="en-US" altLang="zh-TW" b="0" dirty="0"/>
              <a:t>that </a:t>
            </a:r>
            <a:r>
              <a:rPr lang="en-US" altLang="zh-TW" dirty="0">
                <a:solidFill>
                  <a:srgbClr val="1722F9"/>
                </a:solidFill>
              </a:rPr>
              <a:t>increase the surface area</a:t>
            </a:r>
            <a:r>
              <a:rPr lang="en-US" altLang="zh-TW" b="0" dirty="0"/>
              <a:t> for </a:t>
            </a:r>
            <a:r>
              <a:rPr lang="en-US" altLang="zh-TW" dirty="0">
                <a:solidFill>
                  <a:srgbClr val="1722F9"/>
                </a:solidFill>
              </a:rPr>
              <a:t>absorbing water and minerals</a:t>
            </a:r>
            <a:r>
              <a:rPr lang="en-US" altLang="zh-TW" b="0" dirty="0"/>
              <a:t>.</a:t>
            </a:r>
          </a:p>
        </p:txBody>
      </p:sp>
      <p:sp>
        <p:nvSpPr>
          <p:cNvPr id="39943" name="Rectangle 4"/>
          <p:cNvSpPr>
            <a:spLocks noChangeArrowheads="1"/>
          </p:cNvSpPr>
          <p:nvPr/>
        </p:nvSpPr>
        <p:spPr bwMode="auto">
          <a:xfrm>
            <a:off x="422294" y="478632"/>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39946" name="Rectangle 10">
            <a:hlinkClick r:id="rId3" action="ppaction://hlinkpres?slideindex=1&amp;slidetitle=41"/>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7" name="Picture 30" descr="d10004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27" y="741368"/>
            <a:ext cx="3381374" cy="544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7874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95264" y="2691024"/>
            <a:ext cx="8589962" cy="2951163"/>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827088" indent="-285750" eaLnBrk="0" hangingPunct="0">
              <a:defRPr sz="2800" b="1">
                <a:solidFill>
                  <a:schemeClr val="tx1"/>
                </a:solidFill>
                <a:latin typeface="Arial" panose="020B0604020202020204" pitchFamily="34" charset="0"/>
                <a:ea typeface="新細明體" panose="02020500000000000000" pitchFamily="18" charset="-120"/>
              </a:defRPr>
            </a:lvl2pPr>
            <a:lvl3pPr marL="1235075" indent="-228600" eaLnBrk="0" hangingPunct="0">
              <a:defRPr sz="2800" b="1">
                <a:solidFill>
                  <a:schemeClr val="tx1"/>
                </a:solidFill>
                <a:latin typeface="Arial" panose="020B0604020202020204" pitchFamily="34" charset="0"/>
                <a:ea typeface="新細明體" panose="02020500000000000000" pitchFamily="18" charset="-120"/>
              </a:defRPr>
            </a:lvl3pPr>
            <a:lvl4pPr marL="1643063"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dirty="0"/>
              <a:t>The tissue beneath the epidermis is the </a:t>
            </a:r>
            <a:r>
              <a:rPr lang="en-US" altLang="zh-TW" dirty="0">
                <a:solidFill>
                  <a:srgbClr val="1722F9"/>
                </a:solidFill>
              </a:rPr>
              <a:t>cortex</a:t>
            </a:r>
            <a:r>
              <a:rPr lang="en-US" altLang="zh-TW" b="0" dirty="0"/>
              <a:t>. The cortex cells </a:t>
            </a:r>
            <a:r>
              <a:rPr lang="en-US" altLang="zh-TW" dirty="0">
                <a:solidFill>
                  <a:srgbClr val="1722F9"/>
                </a:solidFill>
              </a:rPr>
              <a:t>store food </a:t>
            </a:r>
            <a:r>
              <a:rPr lang="en-US" altLang="zh-TW" b="0" dirty="0"/>
              <a:t>and </a:t>
            </a:r>
            <a:r>
              <a:rPr lang="en-US" altLang="zh-TW" dirty="0">
                <a:solidFill>
                  <a:srgbClr val="1722F9"/>
                </a:solidFill>
              </a:rPr>
              <a:t>allow the passage of water and minerals</a:t>
            </a:r>
            <a:r>
              <a:rPr lang="en-US" altLang="zh-TW" b="0" dirty="0"/>
              <a:t> across the root.</a:t>
            </a:r>
          </a:p>
          <a:p>
            <a:pPr algn="l" eaLnBrk="1" hangingPunct="1">
              <a:buClr>
                <a:srgbClr val="FF7C80"/>
              </a:buClr>
              <a:buFont typeface="Wingdings" panose="05000000000000000000" pitchFamily="2" charset="2"/>
              <a:buChar char="Ø"/>
            </a:pPr>
            <a:r>
              <a:rPr lang="en-US" altLang="zh-TW" b="0" dirty="0"/>
              <a:t>The vascular tissues, </a:t>
            </a:r>
            <a:r>
              <a:rPr lang="en-US" altLang="zh-TW" dirty="0">
                <a:solidFill>
                  <a:srgbClr val="C00000"/>
                </a:solidFill>
              </a:rPr>
              <a:t>xylem</a:t>
            </a:r>
            <a:r>
              <a:rPr lang="en-US" altLang="zh-TW" b="0" dirty="0"/>
              <a:t> and </a:t>
            </a:r>
            <a:r>
              <a:rPr lang="en-US" altLang="zh-TW" dirty="0">
                <a:solidFill>
                  <a:srgbClr val="1722F9"/>
                </a:solidFill>
              </a:rPr>
              <a:t>phloem</a:t>
            </a:r>
            <a:r>
              <a:rPr lang="en-US" altLang="zh-TW" b="0" dirty="0"/>
              <a:t> are arranged in a </a:t>
            </a:r>
            <a:r>
              <a:rPr lang="en-US" altLang="zh-TW" dirty="0">
                <a:solidFill>
                  <a:srgbClr val="1722F9"/>
                </a:solidFill>
              </a:rPr>
              <a:t>vascular bundle </a:t>
            </a:r>
            <a:r>
              <a:rPr lang="en-US" altLang="zh-TW" b="0" dirty="0"/>
              <a:t>at the </a:t>
            </a:r>
            <a:r>
              <a:rPr lang="en-US" altLang="zh-TW" b="0" dirty="0" err="1"/>
              <a:t>centre</a:t>
            </a:r>
            <a:r>
              <a:rPr lang="en-US" altLang="zh-TW" b="0" dirty="0"/>
              <a:t> of the root. </a:t>
            </a:r>
            <a:endParaRPr kumimoji="1" lang="en-US" altLang="zh-TW" b="0" dirty="0">
              <a:solidFill>
                <a:srgbClr val="231815"/>
              </a:solidFill>
              <a:cs typeface="Arial" panose="020B0604020202020204" pitchFamily="34" charset="0"/>
            </a:endParaRPr>
          </a:p>
        </p:txBody>
      </p:sp>
      <p:sp>
        <p:nvSpPr>
          <p:cNvPr id="40972" name="Rectangle 4"/>
          <p:cNvSpPr>
            <a:spLocks noChangeArrowheads="1"/>
          </p:cNvSpPr>
          <p:nvPr/>
        </p:nvSpPr>
        <p:spPr bwMode="auto">
          <a:xfrm>
            <a:off x="195264" y="498476"/>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lang="en-US" altLang="zh-TW" sz="3600" dirty="0"/>
              <a:t>How do plants absorb water and minerals?</a:t>
            </a:r>
            <a:endParaRPr kumimoji="1" lang="en-US" altLang="zh-TW" sz="3600" dirty="0"/>
          </a:p>
        </p:txBody>
      </p:sp>
      <p:sp>
        <p:nvSpPr>
          <p:cNvPr id="40973" name="Rectangle 3"/>
          <p:cNvSpPr txBox="1">
            <a:spLocks noChangeArrowheads="1"/>
          </p:cNvSpPr>
          <p:nvPr/>
        </p:nvSpPr>
        <p:spPr bwMode="auto">
          <a:xfrm>
            <a:off x="195264" y="177323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spcBef>
                <a:spcPct val="20000"/>
              </a:spcBef>
              <a:buClr>
                <a:srgbClr val="FF9900"/>
              </a:buClr>
              <a:buSzPct val="80000"/>
            </a:pPr>
            <a:r>
              <a:rPr lang="en-US" altLang="zh-TW" dirty="0"/>
              <a:t>1.  Structure of the root</a:t>
            </a:r>
            <a:endParaRPr kumimoji="1" lang="en-US" altLang="zh-TW" b="0" dirty="0">
              <a:solidFill>
                <a:srgbClr val="231815"/>
              </a:solidFill>
              <a:cs typeface="Arial" panose="020B0604020202020204" pitchFamily="34" charset="0"/>
            </a:endParaRPr>
          </a:p>
        </p:txBody>
      </p:sp>
      <p:sp>
        <p:nvSpPr>
          <p:cNvPr id="40974" name="Rectangle 14">
            <a:hlinkClick r:id="rId3" action="ppaction://hlinkpres?slideindex=1&amp;slidetitle=42"/>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pic>
        <p:nvPicPr>
          <p:cNvPr id="7" name="Picture 30" descr="d10004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226" y="708238"/>
            <a:ext cx="3274320" cy="52739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8174516" y="3007605"/>
            <a:ext cx="1597445" cy="22034"/>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4968607" y="3646583"/>
            <a:ext cx="5343181" cy="46270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V="1">
            <a:off x="7017745" y="4208443"/>
            <a:ext cx="3426245" cy="22034"/>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3" name="Rectangle 3"/>
          <p:cNvSpPr txBox="1">
            <a:spLocks noChangeArrowheads="1"/>
          </p:cNvSpPr>
          <p:nvPr/>
        </p:nvSpPr>
        <p:spPr bwMode="auto">
          <a:xfrm>
            <a:off x="1551791" y="5103905"/>
            <a:ext cx="8589962" cy="1439863"/>
          </a:xfrm>
          <a:prstGeom prst="rect">
            <a:avLst/>
          </a:prstGeom>
          <a:noFill/>
          <a:ln w="9525">
            <a:noFill/>
            <a:miter lim="800000"/>
            <a:headEnd/>
            <a:tailEnd/>
          </a:ln>
        </p:spPr>
        <p:txBody>
          <a:bodyPr/>
          <a:lstStyle>
            <a:lvl1pPr marL="361950" indent="-361950" eaLnBrk="0" hangingPunct="0">
              <a:defRPr sz="2800" b="1">
                <a:solidFill>
                  <a:schemeClr val="tx1"/>
                </a:solidFill>
                <a:latin typeface="Arial" panose="020B0604020202020204" pitchFamily="34" charset="0"/>
                <a:ea typeface="新細明體" panose="02020500000000000000" pitchFamily="18" charset="-120"/>
              </a:defRPr>
            </a:lvl1pPr>
            <a:lvl2pPr marL="827088" indent="-285750" eaLnBrk="0" hangingPunct="0">
              <a:defRPr sz="2800" b="1">
                <a:solidFill>
                  <a:schemeClr val="tx1"/>
                </a:solidFill>
                <a:latin typeface="Arial" panose="020B0604020202020204" pitchFamily="34" charset="0"/>
                <a:ea typeface="新細明體" panose="02020500000000000000" pitchFamily="18" charset="-120"/>
              </a:defRPr>
            </a:lvl2pPr>
            <a:lvl3pPr marL="1235075" indent="-228600" eaLnBrk="0" hangingPunct="0">
              <a:defRPr sz="2800" b="1">
                <a:solidFill>
                  <a:schemeClr val="tx1"/>
                </a:solidFill>
                <a:latin typeface="Arial" panose="020B0604020202020204" pitchFamily="34" charset="0"/>
                <a:ea typeface="新細明體" panose="02020500000000000000" pitchFamily="18" charset="-120"/>
              </a:defRPr>
            </a:lvl3pPr>
            <a:lvl4pPr marL="1643063"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buClr>
                <a:srgbClr val="FF7C80"/>
              </a:buClr>
              <a:buFont typeface="Wingdings" panose="05000000000000000000" pitchFamily="2" charset="2"/>
              <a:buChar char="Ø"/>
            </a:pPr>
            <a:r>
              <a:rPr lang="en-US" altLang="zh-TW" b="0" dirty="0"/>
              <a:t>Xylem transports water and minerals. </a:t>
            </a:r>
          </a:p>
          <a:p>
            <a:pPr algn="l" eaLnBrk="1" hangingPunct="1">
              <a:buClr>
                <a:srgbClr val="FF7C80"/>
              </a:buClr>
              <a:buFont typeface="Wingdings" panose="05000000000000000000" pitchFamily="2" charset="2"/>
              <a:buChar char="Ø"/>
            </a:pPr>
            <a:r>
              <a:rPr lang="en-US" altLang="zh-TW" b="0" dirty="0"/>
              <a:t>Phloem transports food.</a:t>
            </a:r>
            <a:endParaRPr kumimoji="1" lang="en-US" altLang="zh-TW" b="0" dirty="0">
              <a:solidFill>
                <a:srgbClr val="231815"/>
              </a:solidFill>
              <a:cs typeface="Arial" panose="020B0604020202020204" pitchFamily="34" charset="0"/>
            </a:endParaRPr>
          </a:p>
        </p:txBody>
      </p:sp>
    </p:spTree>
    <p:extLst>
      <p:ext uri="{BB962C8B-B14F-4D97-AF65-F5344CB8AC3E}">
        <p14:creationId xmlns:p14="http://schemas.microsoft.com/office/powerpoint/2010/main" val="172079496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1"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kumimoji="1" lang="en-US" altLang="zh-TW" sz="3600"/>
              <a:t>The structure of the root of a dicotyledonous plant</a:t>
            </a:r>
          </a:p>
        </p:txBody>
      </p:sp>
      <p:grpSp>
        <p:nvGrpSpPr>
          <p:cNvPr id="42030" name="Group 46"/>
          <p:cNvGrpSpPr>
            <a:grpSpLocks/>
          </p:cNvGrpSpPr>
          <p:nvPr/>
        </p:nvGrpSpPr>
        <p:grpSpPr bwMode="auto">
          <a:xfrm>
            <a:off x="1703388" y="1844676"/>
            <a:ext cx="8616950" cy="4284663"/>
            <a:chOff x="113" y="1162"/>
            <a:chExt cx="5428" cy="2699"/>
          </a:xfrm>
        </p:grpSpPr>
        <p:sp>
          <p:nvSpPr>
            <p:cNvPr id="41987" name="Rectangle 52"/>
            <p:cNvSpPr>
              <a:spLocks noChangeArrowheads="1"/>
            </p:cNvSpPr>
            <p:nvPr/>
          </p:nvSpPr>
          <p:spPr bwMode="auto">
            <a:xfrm>
              <a:off x="113" y="3566"/>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b="0">
                  <a:latin typeface="Calibri" panose="020F0502020204030204" pitchFamily="34" charset="0"/>
                </a:rPr>
                <a:t>Longitudinal section of a root</a:t>
              </a:r>
              <a:endParaRPr lang="zh-TW" altLang="en-US" sz="2400" b="0">
                <a:latin typeface="Calibri" panose="020F0502020204030204" pitchFamily="34" charset="0"/>
              </a:endParaRPr>
            </a:p>
          </p:txBody>
        </p:sp>
        <p:sp>
          <p:nvSpPr>
            <p:cNvPr id="41997" name="Rectangle 14"/>
            <p:cNvSpPr>
              <a:spLocks noChangeArrowheads="1"/>
            </p:cNvSpPr>
            <p:nvPr/>
          </p:nvSpPr>
          <p:spPr bwMode="auto">
            <a:xfrm>
              <a:off x="113" y="1752"/>
              <a:ext cx="7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b="0">
                  <a:latin typeface="Calibri" panose="020F0502020204030204" pitchFamily="34" charset="0"/>
                </a:rPr>
                <a:t>vascular bundles</a:t>
              </a:r>
              <a:endParaRPr lang="zh-TW" altLang="en-US" sz="2400" b="0">
                <a:latin typeface="Calibri" panose="020F0502020204030204" pitchFamily="34" charset="0"/>
              </a:endParaRPr>
            </a:p>
          </p:txBody>
        </p:sp>
        <p:sp>
          <p:nvSpPr>
            <p:cNvPr id="42012" name="AutoShape 28"/>
            <p:cNvSpPr>
              <a:spLocks/>
            </p:cNvSpPr>
            <p:nvPr/>
          </p:nvSpPr>
          <p:spPr bwMode="auto">
            <a:xfrm>
              <a:off x="793" y="1939"/>
              <a:ext cx="91" cy="262"/>
            </a:xfrm>
            <a:prstGeom prst="leftBrace">
              <a:avLst>
                <a:gd name="adj1" fmla="val 5815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HK" altLang="en-US"/>
            </a:p>
          </p:txBody>
        </p:sp>
        <p:pic>
          <p:nvPicPr>
            <p:cNvPr id="42013" name="Picture 29" descr="d10005_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 y="1207"/>
              <a:ext cx="1958" cy="1996"/>
            </a:xfrm>
            <a:prstGeom prst="rect">
              <a:avLst/>
            </a:prstGeom>
            <a:noFill/>
            <a:extLst>
              <a:ext uri="{909E8E84-426E-40DD-AFC4-6F175D3DCCD1}">
                <a14:hiddenFill xmlns:a14="http://schemas.microsoft.com/office/drawing/2010/main">
                  <a:solidFill>
                    <a:srgbClr val="FFFFFF"/>
                  </a:solidFill>
                </a14:hiddenFill>
              </a:ext>
            </a:extLst>
          </p:spPr>
        </p:pic>
        <p:pic>
          <p:nvPicPr>
            <p:cNvPr id="42014" name="Picture 30" descr="d10004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1207"/>
              <a:ext cx="1459" cy="2350"/>
            </a:xfrm>
            <a:prstGeom prst="rect">
              <a:avLst/>
            </a:prstGeom>
            <a:noFill/>
            <a:extLst>
              <a:ext uri="{909E8E84-426E-40DD-AFC4-6F175D3DCCD1}">
                <a14:hiddenFill xmlns:a14="http://schemas.microsoft.com/office/drawing/2010/main">
                  <a:solidFill>
                    <a:srgbClr val="FFFFFF"/>
                  </a:solidFill>
                </a14:hiddenFill>
              </a:ext>
            </a:extLst>
          </p:spPr>
        </p:pic>
        <p:sp>
          <p:nvSpPr>
            <p:cNvPr id="41998" name="Rectangle 15"/>
            <p:cNvSpPr>
              <a:spLocks noChangeArrowheads="1"/>
            </p:cNvSpPr>
            <p:nvPr/>
          </p:nvSpPr>
          <p:spPr bwMode="auto">
            <a:xfrm>
              <a:off x="845" y="1738"/>
              <a:ext cx="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xylem</a:t>
              </a:r>
              <a:endParaRPr lang="zh-TW" altLang="en-US" sz="2400" b="0">
                <a:latin typeface="Calibri" panose="020F0502020204030204" pitchFamily="34" charset="0"/>
              </a:endParaRPr>
            </a:p>
          </p:txBody>
        </p:sp>
        <p:sp>
          <p:nvSpPr>
            <p:cNvPr id="41999" name="Rectangle 16"/>
            <p:cNvSpPr>
              <a:spLocks noChangeArrowheads="1"/>
            </p:cNvSpPr>
            <p:nvPr/>
          </p:nvSpPr>
          <p:spPr bwMode="auto">
            <a:xfrm>
              <a:off x="825" y="2119"/>
              <a:ext cx="7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phloem</a:t>
              </a:r>
              <a:endParaRPr lang="zh-TW" altLang="en-US" sz="2400" b="0">
                <a:latin typeface="Calibri" panose="020F0502020204030204" pitchFamily="34" charset="0"/>
              </a:endParaRPr>
            </a:p>
          </p:txBody>
        </p:sp>
        <p:cxnSp>
          <p:nvCxnSpPr>
            <p:cNvPr id="27" name="Straight Connector 26"/>
            <p:cNvCxnSpPr>
              <a:cxnSpLocks noChangeShapeType="1"/>
            </p:cNvCxnSpPr>
            <p:nvPr/>
          </p:nvCxnSpPr>
          <p:spPr bwMode="auto">
            <a:xfrm>
              <a:off x="1454" y="1888"/>
              <a:ext cx="608"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flipV="1">
              <a:off x="1491" y="2229"/>
              <a:ext cx="72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1996" name="Rectangle 13"/>
            <p:cNvSpPr>
              <a:spLocks noChangeArrowheads="1"/>
            </p:cNvSpPr>
            <p:nvPr/>
          </p:nvSpPr>
          <p:spPr bwMode="auto">
            <a:xfrm>
              <a:off x="2749" y="1162"/>
              <a:ext cx="8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root hairs</a:t>
              </a:r>
              <a:endParaRPr lang="zh-TW" altLang="en-US" sz="2400" b="0">
                <a:latin typeface="Calibri" panose="020F0502020204030204" pitchFamily="34" charset="0"/>
              </a:endParaRPr>
            </a:p>
          </p:txBody>
        </p:sp>
        <p:sp>
          <p:nvSpPr>
            <p:cNvPr id="42000" name="Rectangle 17"/>
            <p:cNvSpPr>
              <a:spLocks noChangeArrowheads="1"/>
            </p:cNvSpPr>
            <p:nvPr/>
          </p:nvSpPr>
          <p:spPr bwMode="auto">
            <a:xfrm>
              <a:off x="2894" y="1491"/>
              <a:ext cx="8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epidermis</a:t>
              </a:r>
              <a:endParaRPr lang="zh-TW" altLang="en-US" sz="2400" b="0">
                <a:latin typeface="Calibri" panose="020F0502020204030204" pitchFamily="34" charset="0"/>
              </a:endParaRPr>
            </a:p>
          </p:txBody>
        </p:sp>
        <p:sp>
          <p:nvSpPr>
            <p:cNvPr id="42001" name="Rectangle 18"/>
            <p:cNvSpPr>
              <a:spLocks noChangeArrowheads="1"/>
            </p:cNvSpPr>
            <p:nvPr/>
          </p:nvSpPr>
          <p:spPr bwMode="auto">
            <a:xfrm>
              <a:off x="2830" y="2296"/>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cortex</a:t>
              </a:r>
              <a:endParaRPr lang="zh-TW" altLang="en-US" sz="2400" b="0">
                <a:latin typeface="Calibri" panose="020F0502020204030204" pitchFamily="34" charset="0"/>
              </a:endParaRPr>
            </a:p>
          </p:txBody>
        </p:sp>
        <p:cxnSp>
          <p:nvCxnSpPr>
            <p:cNvPr id="37" name="Straight Connector 36"/>
            <p:cNvCxnSpPr>
              <a:cxnSpLocks noChangeShapeType="1"/>
            </p:cNvCxnSpPr>
            <p:nvPr/>
          </p:nvCxnSpPr>
          <p:spPr bwMode="auto">
            <a:xfrm>
              <a:off x="2336" y="2133"/>
              <a:ext cx="649" cy="20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a:off x="2545" y="1616"/>
              <a:ext cx="336" cy="24"/>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flipV="1">
              <a:off x="2472" y="1323"/>
              <a:ext cx="253" cy="127"/>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a:off x="3668" y="1298"/>
              <a:ext cx="391" cy="46"/>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 name="Straight Connector 59"/>
            <p:cNvCxnSpPr>
              <a:cxnSpLocks noChangeShapeType="1"/>
            </p:cNvCxnSpPr>
            <p:nvPr/>
          </p:nvCxnSpPr>
          <p:spPr bwMode="auto">
            <a:xfrm>
              <a:off x="3742" y="1661"/>
              <a:ext cx="408"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2017" name="Line 33"/>
            <p:cNvSpPr>
              <a:spLocks noChangeShapeType="1"/>
            </p:cNvSpPr>
            <p:nvPr/>
          </p:nvSpPr>
          <p:spPr bwMode="auto">
            <a:xfrm flipV="1">
              <a:off x="3379" y="2251"/>
              <a:ext cx="68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cxnSp>
          <p:nvCxnSpPr>
            <p:cNvPr id="3" name="Straight Connector 28"/>
            <p:cNvCxnSpPr>
              <a:cxnSpLocks noChangeShapeType="1"/>
            </p:cNvCxnSpPr>
            <p:nvPr/>
          </p:nvCxnSpPr>
          <p:spPr bwMode="auto">
            <a:xfrm flipV="1">
              <a:off x="1292" y="3384"/>
              <a:ext cx="839"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2019" name="Rectangle 15"/>
            <p:cNvSpPr>
              <a:spLocks noChangeArrowheads="1"/>
            </p:cNvSpPr>
            <p:nvPr/>
          </p:nvSpPr>
          <p:spPr bwMode="auto">
            <a:xfrm>
              <a:off x="547" y="3249"/>
              <a:ext cx="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root cap</a:t>
              </a:r>
              <a:endParaRPr lang="en-US" altLang="zh-TW" sz="2400" b="0">
                <a:latin typeface="Calibri" panose="020F0502020204030204" pitchFamily="34" charset="0"/>
              </a:endParaRPr>
            </a:p>
          </p:txBody>
        </p:sp>
        <p:sp>
          <p:nvSpPr>
            <p:cNvPr id="42020" name="Line 36"/>
            <p:cNvSpPr>
              <a:spLocks noChangeShapeType="1"/>
            </p:cNvSpPr>
            <p:nvPr/>
          </p:nvSpPr>
          <p:spPr bwMode="auto">
            <a:xfrm flipV="1">
              <a:off x="4059" y="2352"/>
              <a:ext cx="351" cy="8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cxnSp>
          <p:nvCxnSpPr>
            <p:cNvPr id="4" name="Straight Connector 28"/>
            <p:cNvCxnSpPr>
              <a:cxnSpLocks noChangeShapeType="1"/>
            </p:cNvCxnSpPr>
            <p:nvPr/>
          </p:nvCxnSpPr>
          <p:spPr bwMode="auto">
            <a:xfrm flipV="1">
              <a:off x="3738" y="3238"/>
              <a:ext cx="321"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42022" name="Rectangle 38"/>
            <p:cNvSpPr>
              <a:spLocks noChangeArrowheads="1"/>
            </p:cNvSpPr>
            <p:nvPr/>
          </p:nvSpPr>
          <p:spPr bwMode="auto">
            <a:xfrm>
              <a:off x="3002" y="3069"/>
              <a:ext cx="7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Calibri" panose="020F0502020204030204" pitchFamily="34" charset="0"/>
                </a:rPr>
                <a:t>phloem</a:t>
              </a:r>
              <a:endParaRPr lang="zh-TW" altLang="en-US" sz="2400">
                <a:latin typeface="Calibri" panose="020F0502020204030204" pitchFamily="34" charset="0"/>
              </a:endParaRPr>
            </a:p>
          </p:txBody>
        </p:sp>
        <p:sp>
          <p:nvSpPr>
            <p:cNvPr id="42023" name="Line 39"/>
            <p:cNvSpPr>
              <a:spLocks noChangeShapeType="1"/>
            </p:cNvSpPr>
            <p:nvPr/>
          </p:nvSpPr>
          <p:spPr bwMode="auto">
            <a:xfrm flipH="1" flipV="1">
              <a:off x="4501" y="2341"/>
              <a:ext cx="12" cy="10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2024" name="Rectangle 40"/>
            <p:cNvSpPr>
              <a:spLocks noChangeArrowheads="1"/>
            </p:cNvSpPr>
            <p:nvPr/>
          </p:nvSpPr>
          <p:spPr bwMode="auto">
            <a:xfrm>
              <a:off x="4243" y="334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Calibri" panose="020F0502020204030204" pitchFamily="34" charset="0"/>
                </a:rPr>
                <a:t>xylem</a:t>
              </a:r>
              <a:endParaRPr lang="zh-TW" altLang="en-US" sz="2400">
                <a:latin typeface="Calibri" panose="020F0502020204030204" pitchFamily="34" charset="0"/>
              </a:endParaRPr>
            </a:p>
          </p:txBody>
        </p:sp>
        <p:sp>
          <p:nvSpPr>
            <p:cNvPr id="42025" name="Rectangle 41"/>
            <p:cNvSpPr>
              <a:spLocks noChangeArrowheads="1"/>
            </p:cNvSpPr>
            <p:nvPr/>
          </p:nvSpPr>
          <p:spPr bwMode="auto">
            <a:xfrm>
              <a:off x="3256" y="3573"/>
              <a:ext cx="2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Calibri" panose="020F0502020204030204" pitchFamily="34" charset="0"/>
                </a:rPr>
                <a:t>Transverse section of a root</a:t>
              </a:r>
              <a:endParaRPr lang="zh-TW" altLang="en-US" sz="2400">
                <a:latin typeface="Calibri" panose="020F0502020204030204" pitchFamily="34" charset="0"/>
              </a:endParaRPr>
            </a:p>
          </p:txBody>
        </p:sp>
      </p:grpSp>
      <p:sp>
        <p:nvSpPr>
          <p:cNvPr id="42031" name="Rectangle 47">
            <a:hlinkClick r:id="rId5" action="ppaction://hlinkpres?slideindex=1&amp;slidetitle=44"/>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757834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kumimoji="1" lang="en-US" altLang="zh-TW" sz="3600"/>
              <a:t>The structure of the root of a dicotyledonous plant</a:t>
            </a:r>
          </a:p>
        </p:txBody>
      </p:sp>
      <p:sp>
        <p:nvSpPr>
          <p:cNvPr id="350239" name="Rectangle 31"/>
          <p:cNvSpPr>
            <a:spLocks noGrp="1" noChangeArrowheads="1"/>
          </p:cNvSpPr>
          <p:nvPr>
            <p:ph type="body" idx="4294967295"/>
          </p:nvPr>
        </p:nvSpPr>
        <p:spPr bwMode="auto">
          <a:xfrm>
            <a:off x="1919288" y="1916114"/>
            <a:ext cx="8229600" cy="3889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nSpc>
                <a:spcPct val="90000"/>
              </a:lnSpc>
            </a:pPr>
            <a:r>
              <a:rPr lang="en-US" altLang="zh-TW" sz="3200" dirty="0"/>
              <a:t>epidermis</a:t>
            </a:r>
          </a:p>
          <a:p>
            <a:pPr marL="962025" lvl="1" indent="-504825">
              <a:buFont typeface="Wingdings" panose="05000000000000000000" pitchFamily="2" charset="2"/>
              <a:buChar char="Ø"/>
            </a:pPr>
            <a:r>
              <a:rPr lang="en-US" altLang="zh-TW" sz="3200" dirty="0" smtClean="0"/>
              <a:t>protects the inner tissues</a:t>
            </a:r>
          </a:p>
          <a:p>
            <a:pPr marL="962025" lvl="1" indent="-504825">
              <a:buFont typeface="Wingdings" panose="05000000000000000000" pitchFamily="2" charset="2"/>
              <a:buChar char="Ø"/>
            </a:pPr>
            <a:r>
              <a:rPr lang="en-US" altLang="zh-TW" sz="3200" dirty="0" smtClean="0"/>
              <a:t>often has many root hairs</a:t>
            </a:r>
          </a:p>
          <a:p>
            <a:pPr marL="962025" lvl="1" indent="-504825">
              <a:buNone/>
            </a:pPr>
            <a:endParaRPr lang="en-US" altLang="zh-TW" sz="3200" dirty="0" smtClean="0"/>
          </a:p>
          <a:p>
            <a:pPr>
              <a:lnSpc>
                <a:spcPct val="90000"/>
              </a:lnSpc>
            </a:pPr>
            <a:r>
              <a:rPr lang="en-US" altLang="zh-TW" sz="3200" dirty="0"/>
              <a:t>cortex</a:t>
            </a:r>
          </a:p>
          <a:p>
            <a:pPr marL="962025" lvl="1" indent="-504825">
              <a:buFont typeface="Wingdings" panose="05000000000000000000" pitchFamily="2" charset="2"/>
              <a:buChar char="Ø"/>
            </a:pPr>
            <a:r>
              <a:rPr lang="en-US" altLang="zh-TW" sz="3200" dirty="0" smtClean="0"/>
              <a:t>stores food </a:t>
            </a:r>
          </a:p>
          <a:p>
            <a:pPr marL="962025" lvl="1" indent="-504825">
              <a:buFont typeface="Wingdings" panose="05000000000000000000" pitchFamily="2" charset="2"/>
              <a:buChar char="Ø"/>
            </a:pPr>
            <a:r>
              <a:rPr lang="en-US" altLang="zh-TW" sz="3200" dirty="0" smtClean="0"/>
              <a:t>allows the passage of water and minerals across the root</a:t>
            </a:r>
          </a:p>
          <a:p>
            <a:pPr>
              <a:lnSpc>
                <a:spcPct val="90000"/>
              </a:lnSpc>
            </a:pPr>
            <a:endParaRPr lang="zh-TW" altLang="en-US" sz="3200" dirty="0"/>
          </a:p>
        </p:txBody>
      </p:sp>
      <p:sp>
        <p:nvSpPr>
          <p:cNvPr id="350240" name="Rectangle 32">
            <a:hlinkClick r:id="rId3" action="ppaction://hlinkpres?slideindex=1&amp;slidetitle=45"/>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828462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02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02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02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kumimoji="1" lang="en-US" altLang="zh-TW" sz="3600"/>
              <a:t>The structure of the root of a dicotyledonous plant</a:t>
            </a:r>
          </a:p>
        </p:txBody>
      </p:sp>
      <p:sp>
        <p:nvSpPr>
          <p:cNvPr id="354307" name="Rectangle 3"/>
          <p:cNvSpPr>
            <a:spLocks noGrp="1" noChangeArrowheads="1"/>
          </p:cNvSpPr>
          <p:nvPr>
            <p:ph type="body" idx="4294967295"/>
          </p:nvPr>
        </p:nvSpPr>
        <p:spPr bwMode="auto">
          <a:xfrm>
            <a:off x="1919288" y="1916114"/>
            <a:ext cx="8229600" cy="3889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nSpc>
                <a:spcPct val="90000"/>
              </a:lnSpc>
            </a:pPr>
            <a:r>
              <a:rPr lang="en-US" altLang="zh-TW" sz="3200" dirty="0"/>
              <a:t>phloem</a:t>
            </a:r>
          </a:p>
          <a:p>
            <a:pPr marL="962025" lvl="1" indent="-504825">
              <a:buFont typeface="Wingdings" panose="05000000000000000000" pitchFamily="2" charset="2"/>
              <a:buChar char="Ø"/>
            </a:pPr>
            <a:r>
              <a:rPr lang="en-US" altLang="zh-TW" sz="3200" dirty="0" smtClean="0"/>
              <a:t>transport food</a:t>
            </a:r>
          </a:p>
          <a:p>
            <a:pPr marL="962025" lvl="1" indent="-504825">
              <a:buNone/>
            </a:pPr>
            <a:endParaRPr lang="en-US" altLang="zh-TW" sz="3200" dirty="0" smtClean="0"/>
          </a:p>
          <a:p>
            <a:pPr>
              <a:lnSpc>
                <a:spcPct val="90000"/>
              </a:lnSpc>
            </a:pPr>
            <a:r>
              <a:rPr lang="en-US" altLang="zh-TW" sz="3200" dirty="0"/>
              <a:t>xylem</a:t>
            </a:r>
          </a:p>
          <a:p>
            <a:pPr marL="962025" lvl="1" indent="-504825">
              <a:buFont typeface="Wingdings" panose="05000000000000000000" pitchFamily="2" charset="2"/>
              <a:buChar char="Ø"/>
            </a:pPr>
            <a:r>
              <a:rPr lang="en-US" altLang="zh-TW" sz="3200" dirty="0" smtClean="0"/>
              <a:t>transport water and minerals</a:t>
            </a:r>
          </a:p>
          <a:p>
            <a:pPr marL="962025" lvl="1" indent="-504825">
              <a:buFont typeface="Wingdings" panose="05000000000000000000" pitchFamily="2" charset="2"/>
              <a:buChar char="Ø"/>
            </a:pPr>
            <a:endParaRPr lang="en-US" altLang="zh-TW" sz="3200" dirty="0" smtClean="0"/>
          </a:p>
          <a:p>
            <a:pPr>
              <a:lnSpc>
                <a:spcPct val="90000"/>
              </a:lnSpc>
              <a:buFontTx/>
              <a:buChar char="•"/>
            </a:pPr>
            <a:r>
              <a:rPr lang="en-US" altLang="zh-TW" sz="3200" dirty="0"/>
              <a:t>root cap</a:t>
            </a:r>
          </a:p>
          <a:p>
            <a:pPr marL="962025" lvl="1" indent="-504825">
              <a:buFont typeface="Wingdings" panose="05000000000000000000" pitchFamily="2" charset="2"/>
              <a:buChar char="Ø"/>
            </a:pPr>
            <a:r>
              <a:rPr lang="en-US" altLang="zh-TW" sz="3200" dirty="0" smtClean="0"/>
              <a:t>protects the root tip</a:t>
            </a:r>
          </a:p>
        </p:txBody>
      </p:sp>
      <p:sp>
        <p:nvSpPr>
          <p:cNvPr id="354308" name="Rectangle 4">
            <a:hlinkClick r:id="rId3" action="ppaction://hlinkpres?slideindex=1&amp;slidetitle=46"/>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23226126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33" name="Rectangle 4"/>
          <p:cNvSpPr>
            <a:spLocks noChangeArrowheads="1"/>
          </p:cNvSpPr>
          <p:nvPr/>
        </p:nvSpPr>
        <p:spPr bwMode="auto">
          <a:xfrm>
            <a:off x="1887538" y="549275"/>
            <a:ext cx="8780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fontAlgn="ctr" hangingPunct="1">
              <a:spcBef>
                <a:spcPct val="0"/>
              </a:spcBef>
            </a:pPr>
            <a:r>
              <a:rPr kumimoji="1" lang="en-US" altLang="zh-TW" sz="3600"/>
              <a:t>The structure of the root of a dicotyledonous plant</a:t>
            </a:r>
          </a:p>
        </p:txBody>
      </p:sp>
      <p:grpSp>
        <p:nvGrpSpPr>
          <p:cNvPr id="43052" name="Group 44"/>
          <p:cNvGrpSpPr>
            <a:grpSpLocks/>
          </p:cNvGrpSpPr>
          <p:nvPr/>
        </p:nvGrpSpPr>
        <p:grpSpPr bwMode="auto">
          <a:xfrm>
            <a:off x="5664200" y="1998664"/>
            <a:ext cx="4679950" cy="3916363"/>
            <a:chOff x="2608" y="1259"/>
            <a:chExt cx="2948" cy="2467"/>
          </a:xfrm>
        </p:grpSpPr>
        <p:pic>
          <p:nvPicPr>
            <p:cNvPr id="43035" name="Picture 27" descr="p10009_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 y="1389"/>
              <a:ext cx="1964" cy="1803"/>
            </a:xfrm>
            <a:prstGeom prst="rect">
              <a:avLst/>
            </a:prstGeom>
            <a:noFill/>
            <a:extLst>
              <a:ext uri="{909E8E84-426E-40DD-AFC4-6F175D3DCCD1}">
                <a14:hiddenFill xmlns:a14="http://schemas.microsoft.com/office/drawing/2010/main">
                  <a:solidFill>
                    <a:srgbClr val="FFFFFF"/>
                  </a:solidFill>
                </a14:hiddenFill>
              </a:ext>
            </a:extLst>
          </p:spPr>
        </p:pic>
        <p:sp>
          <p:nvSpPr>
            <p:cNvPr id="43022" name="Rectangle 15"/>
            <p:cNvSpPr>
              <a:spLocks noChangeArrowheads="1"/>
            </p:cNvSpPr>
            <p:nvPr/>
          </p:nvSpPr>
          <p:spPr bwMode="auto">
            <a:xfrm>
              <a:off x="4696" y="2160"/>
              <a:ext cx="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xylem</a:t>
              </a:r>
              <a:endParaRPr lang="zh-TW" altLang="en-US" sz="2400" b="0">
                <a:latin typeface="Calibri" panose="020F0502020204030204" pitchFamily="34" charset="0"/>
              </a:endParaRPr>
            </a:p>
          </p:txBody>
        </p:sp>
        <p:sp>
          <p:nvSpPr>
            <p:cNvPr id="43023" name="Rectangle 16"/>
            <p:cNvSpPr>
              <a:spLocks noChangeArrowheads="1"/>
            </p:cNvSpPr>
            <p:nvPr/>
          </p:nvSpPr>
          <p:spPr bwMode="auto">
            <a:xfrm>
              <a:off x="4678" y="1706"/>
              <a:ext cx="7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phloem</a:t>
              </a:r>
              <a:endParaRPr lang="zh-TW" altLang="en-US" sz="2400" b="0">
                <a:latin typeface="Calibri" panose="020F0502020204030204" pitchFamily="34" charset="0"/>
              </a:endParaRPr>
            </a:p>
          </p:txBody>
        </p:sp>
        <p:sp>
          <p:nvSpPr>
            <p:cNvPr id="43025" name="Rectangle 18"/>
            <p:cNvSpPr>
              <a:spLocks noChangeArrowheads="1"/>
            </p:cNvSpPr>
            <p:nvPr/>
          </p:nvSpPr>
          <p:spPr bwMode="auto">
            <a:xfrm>
              <a:off x="4690" y="2704"/>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cortex</a:t>
              </a:r>
              <a:endParaRPr lang="zh-TW" altLang="en-US" sz="2400" b="0">
                <a:latin typeface="Calibri" panose="020F0502020204030204" pitchFamily="34" charset="0"/>
              </a:endParaRPr>
            </a:p>
          </p:txBody>
        </p:sp>
        <p:sp>
          <p:nvSpPr>
            <p:cNvPr id="43038" name="Line 30"/>
            <p:cNvSpPr>
              <a:spLocks noChangeShapeType="1"/>
            </p:cNvSpPr>
            <p:nvPr/>
          </p:nvSpPr>
          <p:spPr bwMode="auto">
            <a:xfrm flipV="1">
              <a:off x="3684" y="1842"/>
              <a:ext cx="1010"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39" name="Line 31"/>
            <p:cNvSpPr>
              <a:spLocks noChangeShapeType="1"/>
            </p:cNvSpPr>
            <p:nvPr/>
          </p:nvSpPr>
          <p:spPr bwMode="auto">
            <a:xfrm>
              <a:off x="3787" y="1434"/>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40" name="Rectangle 32"/>
            <p:cNvSpPr>
              <a:spLocks noChangeArrowheads="1"/>
            </p:cNvSpPr>
            <p:nvPr/>
          </p:nvSpPr>
          <p:spPr bwMode="auto">
            <a:xfrm>
              <a:off x="4663" y="1259"/>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Calibri" panose="020F0502020204030204" pitchFamily="34" charset="0"/>
                </a:rPr>
                <a:t>epidermis</a:t>
              </a:r>
              <a:endParaRPr lang="zh-TW" altLang="en-US" sz="2400">
                <a:latin typeface="Calibri" panose="020F0502020204030204" pitchFamily="34" charset="0"/>
              </a:endParaRPr>
            </a:p>
          </p:txBody>
        </p:sp>
        <p:sp>
          <p:nvSpPr>
            <p:cNvPr id="43041" name="Line 33"/>
            <p:cNvSpPr>
              <a:spLocks noChangeShapeType="1"/>
            </p:cNvSpPr>
            <p:nvPr/>
          </p:nvSpPr>
          <p:spPr bwMode="auto">
            <a:xfrm>
              <a:off x="3673" y="2240"/>
              <a:ext cx="104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42" name="Line 34"/>
            <p:cNvSpPr>
              <a:spLocks noChangeShapeType="1"/>
            </p:cNvSpPr>
            <p:nvPr/>
          </p:nvSpPr>
          <p:spPr bwMode="auto">
            <a:xfrm>
              <a:off x="3787" y="2840"/>
              <a:ext cx="8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43" name="Rectangle 35"/>
            <p:cNvSpPr>
              <a:spLocks noChangeArrowheads="1"/>
            </p:cNvSpPr>
            <p:nvPr/>
          </p:nvSpPr>
          <p:spPr bwMode="auto">
            <a:xfrm>
              <a:off x="2608" y="3203"/>
              <a:ext cx="235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latin typeface="Calibri" panose="020F0502020204030204" pitchFamily="34" charset="0"/>
                </a:rPr>
                <a:t>Transverse section of a dicotyledonous root (x100)</a:t>
              </a:r>
              <a:endParaRPr lang="zh-TW" altLang="en-US" sz="2400">
                <a:latin typeface="Calibri" panose="020F0502020204030204" pitchFamily="34" charset="0"/>
              </a:endParaRPr>
            </a:p>
          </p:txBody>
        </p:sp>
        <p:sp>
          <p:nvSpPr>
            <p:cNvPr id="43046" name="Line 38"/>
            <p:cNvSpPr>
              <a:spLocks noChangeShapeType="1"/>
            </p:cNvSpPr>
            <p:nvPr/>
          </p:nvSpPr>
          <p:spPr bwMode="auto">
            <a:xfrm>
              <a:off x="3787" y="2432"/>
              <a:ext cx="0" cy="5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47" name="Line 39"/>
            <p:cNvSpPr>
              <a:spLocks noChangeShapeType="1"/>
            </p:cNvSpPr>
            <p:nvPr/>
          </p:nvSpPr>
          <p:spPr bwMode="auto">
            <a:xfrm>
              <a:off x="3662" y="2432"/>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sp>
          <p:nvSpPr>
            <p:cNvPr id="43048" name="Line 40"/>
            <p:cNvSpPr>
              <a:spLocks noChangeShapeType="1"/>
            </p:cNvSpPr>
            <p:nvPr/>
          </p:nvSpPr>
          <p:spPr bwMode="auto">
            <a:xfrm>
              <a:off x="3663" y="3020"/>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HK" altLang="en-US"/>
            </a:p>
          </p:txBody>
        </p:sp>
      </p:grpSp>
      <p:grpSp>
        <p:nvGrpSpPr>
          <p:cNvPr id="43054" name="Group 46"/>
          <p:cNvGrpSpPr>
            <a:grpSpLocks/>
          </p:cNvGrpSpPr>
          <p:nvPr/>
        </p:nvGrpSpPr>
        <p:grpSpPr bwMode="auto">
          <a:xfrm>
            <a:off x="2063751" y="2060576"/>
            <a:ext cx="3922713" cy="3854451"/>
            <a:chOff x="340" y="1298"/>
            <a:chExt cx="2471" cy="2428"/>
          </a:xfrm>
        </p:grpSpPr>
        <p:sp>
          <p:nvSpPr>
            <p:cNvPr id="43011" name="Rectangle 19"/>
            <p:cNvSpPr>
              <a:spLocks noChangeArrowheads="1"/>
            </p:cNvSpPr>
            <p:nvPr/>
          </p:nvSpPr>
          <p:spPr bwMode="auto">
            <a:xfrm>
              <a:off x="340" y="3203"/>
              <a:ext cx="136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sz="2400" b="0">
                  <a:latin typeface="Calibri" panose="020F0502020204030204" pitchFamily="34" charset="0"/>
                </a:rPr>
                <a:t>Root tip of a seedling (x60)</a:t>
              </a:r>
              <a:endParaRPr lang="zh-TW" altLang="en-US" sz="2400" b="0">
                <a:latin typeface="Calibri" panose="020F0502020204030204" pitchFamily="34" charset="0"/>
              </a:endParaRPr>
            </a:p>
          </p:txBody>
        </p:sp>
        <p:pic>
          <p:nvPicPr>
            <p:cNvPr id="43034" name="Picture 26" descr="p10008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298"/>
              <a:ext cx="1399" cy="1860"/>
            </a:xfrm>
            <a:prstGeom prst="rect">
              <a:avLst/>
            </a:prstGeom>
            <a:noFill/>
            <a:extLst>
              <a:ext uri="{909E8E84-426E-40DD-AFC4-6F175D3DCCD1}">
                <a14:hiddenFill xmlns:a14="http://schemas.microsoft.com/office/drawing/2010/main">
                  <a:solidFill>
                    <a:srgbClr val="FFFFFF"/>
                  </a:solidFill>
                </a14:hiddenFill>
              </a:ext>
            </a:extLst>
          </p:spPr>
        </p:pic>
        <p:sp>
          <p:nvSpPr>
            <p:cNvPr id="43021" name="Rectangle 13"/>
            <p:cNvSpPr>
              <a:spLocks noChangeArrowheads="1"/>
            </p:cNvSpPr>
            <p:nvPr/>
          </p:nvSpPr>
          <p:spPr bwMode="auto">
            <a:xfrm>
              <a:off x="1988" y="1344"/>
              <a:ext cx="7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root hair</a:t>
              </a:r>
              <a:endParaRPr lang="zh-TW" altLang="en-US" sz="2400" b="0">
                <a:latin typeface="Calibri" panose="020F0502020204030204" pitchFamily="34" charset="0"/>
              </a:endParaRPr>
            </a:p>
          </p:txBody>
        </p:sp>
        <p:cxnSp>
          <p:nvCxnSpPr>
            <p:cNvPr id="30" name="Straight Connector 29"/>
            <p:cNvCxnSpPr/>
            <p:nvPr/>
          </p:nvCxnSpPr>
          <p:spPr>
            <a:xfrm>
              <a:off x="1247" y="1480"/>
              <a:ext cx="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036" name="Rectangle 13"/>
            <p:cNvSpPr>
              <a:spLocks noChangeArrowheads="1"/>
            </p:cNvSpPr>
            <p:nvPr/>
          </p:nvSpPr>
          <p:spPr bwMode="auto">
            <a:xfrm>
              <a:off x="2045" y="2568"/>
              <a:ext cx="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新細明體" panose="02020500000000000000" pitchFamily="18" charset="-120"/>
                </a:defRPr>
              </a:lvl1pPr>
              <a:lvl2pPr marL="742950" indent="-285750" eaLnBrk="0" hangingPunct="0">
                <a:defRPr sz="2800" b="1">
                  <a:solidFill>
                    <a:schemeClr val="tx1"/>
                  </a:solidFill>
                  <a:latin typeface="Arial" panose="020B0604020202020204" pitchFamily="34" charset="0"/>
                  <a:ea typeface="新細明體" panose="02020500000000000000" pitchFamily="18" charset="-120"/>
                </a:defRPr>
              </a:lvl2pPr>
              <a:lvl3pPr marL="1143000" indent="-228600" eaLnBrk="0" hangingPunct="0">
                <a:defRPr sz="2800" b="1">
                  <a:solidFill>
                    <a:schemeClr val="tx1"/>
                  </a:solidFill>
                  <a:latin typeface="Arial" panose="020B0604020202020204" pitchFamily="34" charset="0"/>
                  <a:ea typeface="新細明體" panose="02020500000000000000" pitchFamily="18" charset="-120"/>
                </a:defRPr>
              </a:lvl3pPr>
              <a:lvl4pPr marL="1600200" indent="-228600" eaLnBrk="0" hangingPunct="0">
                <a:defRPr sz="2800" b="1">
                  <a:solidFill>
                    <a:schemeClr val="tx1"/>
                  </a:solidFill>
                  <a:latin typeface="Arial" panose="020B0604020202020204" pitchFamily="34" charset="0"/>
                  <a:ea typeface="新細明體" panose="02020500000000000000" pitchFamily="18" charset="-120"/>
                </a:defRPr>
              </a:lvl4pPr>
              <a:lvl5pPr marL="2057400" indent="-228600" eaLnBrk="0" hangingPunct="0">
                <a:defRPr sz="2800"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50000"/>
                </a:spcBef>
                <a:spcAft>
                  <a:spcPct val="0"/>
                </a:spcAft>
                <a:defRPr sz="2800" b="1">
                  <a:solidFill>
                    <a:schemeClr val="tx1"/>
                  </a:solidFill>
                  <a:latin typeface="Arial" panose="020B0604020202020204" pitchFamily="34" charset="0"/>
                  <a:ea typeface="新細明體" panose="02020500000000000000" pitchFamily="18" charset="-120"/>
                </a:defRPr>
              </a:lvl9pPr>
            </a:lstStyle>
            <a:p>
              <a:pPr eaLnBrk="1" hangingPunct="1"/>
              <a:r>
                <a:rPr lang="en-GB" altLang="zh-TW" sz="2400" b="0">
                  <a:latin typeface="Calibri" panose="020F0502020204030204" pitchFamily="34" charset="0"/>
                </a:rPr>
                <a:t>root cap</a:t>
              </a:r>
              <a:endParaRPr lang="zh-TW" altLang="en-US" sz="2400" b="0">
                <a:latin typeface="Calibri" panose="020F0502020204030204" pitchFamily="34" charset="0"/>
              </a:endParaRPr>
            </a:p>
          </p:txBody>
        </p:sp>
        <p:cxnSp>
          <p:nvCxnSpPr>
            <p:cNvPr id="2" name="Straight Connector 29"/>
            <p:cNvCxnSpPr/>
            <p:nvPr/>
          </p:nvCxnSpPr>
          <p:spPr>
            <a:xfrm>
              <a:off x="657" y="2750"/>
              <a:ext cx="1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053" name="Rectangle 45">
            <a:hlinkClick r:id="rId5" action="ppaction://hlinkpres?slideindex=1&amp;slidetitle=47"/>
          </p:cNvPr>
          <p:cNvSpPr>
            <a:spLocks noChangeArrowheads="1"/>
          </p:cNvSpPr>
          <p:nvPr/>
        </p:nvSpPr>
        <p:spPr bwMode="auto">
          <a:xfrm>
            <a:off x="8975726" y="1"/>
            <a:ext cx="1692275" cy="366713"/>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Tree>
    <p:extLst>
      <p:ext uri="{BB962C8B-B14F-4D97-AF65-F5344CB8AC3E}">
        <p14:creationId xmlns:p14="http://schemas.microsoft.com/office/powerpoint/2010/main" val="32781248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oot hist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7" y="233211"/>
            <a:ext cx="7313861" cy="70091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0"/>
            <a:ext cx="50482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56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1146</Words>
  <Application>Microsoft Office PowerPoint</Application>
  <PresentationFormat>Widescreen</PresentationFormat>
  <Paragraphs>151</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新細明體</vt:lpstr>
      <vt:lpstr>Arial</vt:lpstr>
      <vt:lpstr>Arial Narrow</vt:lpstr>
      <vt:lpstr>Calibri</vt:lpstr>
      <vt:lpstr>Calibri Light</vt:lpstr>
      <vt:lpstr>Wingdings</vt:lpstr>
      <vt:lpstr>Wingdings 3</vt:lpstr>
      <vt:lpstr>Office Theme</vt:lpstr>
      <vt:lpstr>How do plants absorb water and minerals?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plants absorb water and minerals?</dc:title>
  <dc:creator>WONG PUI LAN</dc:creator>
  <cp:lastModifiedBy>Wong Pui Lan</cp:lastModifiedBy>
  <cp:revision>11</cp:revision>
  <dcterms:created xsi:type="dcterms:W3CDTF">2017-03-20T06:20:09Z</dcterms:created>
  <dcterms:modified xsi:type="dcterms:W3CDTF">2019-01-25T08:18:50Z</dcterms:modified>
</cp:coreProperties>
</file>