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9" r:id="rId9"/>
    <p:sldId id="260" r:id="rId10"/>
    <p:sldId id="271" r:id="rId11"/>
    <p:sldId id="272" r:id="rId12"/>
    <p:sldId id="273" r:id="rId13"/>
    <p:sldId id="274" r:id="rId14"/>
    <p:sldId id="275" r:id="rId15"/>
    <p:sldId id="276" r:id="rId16"/>
    <p:sldId id="261" r:id="rId17"/>
    <p:sldId id="277" r:id="rId18"/>
    <p:sldId id="278" r:id="rId19"/>
    <p:sldId id="279" r:id="rId20"/>
    <p:sldId id="280" r:id="rId21"/>
    <p:sldId id="262" r:id="rId22"/>
    <p:sldId id="281" r:id="rId23"/>
    <p:sldId id="282" r:id="rId24"/>
    <p:sldId id="263" r:id="rId25"/>
    <p:sldId id="283" r:id="rId26"/>
    <p:sldId id="284" r:id="rId27"/>
    <p:sldId id="285" r:id="rId28"/>
    <p:sldId id="286" r:id="rId29"/>
    <p:sldId id="264" r:id="rId30"/>
    <p:sldId id="270"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96CAD3B1-E81A-4D72-98B1-3337F2D2D6CE}" type="datetimeFigureOut">
              <a:rPr lang="tr-TR" smtClean="0"/>
              <a:t>24.02.2013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361650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6CAD3B1-E81A-4D72-98B1-3337F2D2D6CE}" type="datetimeFigureOut">
              <a:rPr lang="tr-TR" smtClean="0"/>
              <a:t>24.02.2013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334501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6CAD3B1-E81A-4D72-98B1-3337F2D2D6CE}" type="datetimeFigureOut">
              <a:rPr lang="tr-TR" smtClean="0"/>
              <a:t>24.02.2013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95070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6CAD3B1-E81A-4D72-98B1-3337F2D2D6CE}" type="datetimeFigureOut">
              <a:rPr lang="tr-TR" smtClean="0"/>
              <a:t>24.02.2013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301228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CAD3B1-E81A-4D72-98B1-3337F2D2D6CE}" type="datetimeFigureOut">
              <a:rPr lang="tr-TR" smtClean="0"/>
              <a:t>24.02.2013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150131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96CAD3B1-E81A-4D72-98B1-3337F2D2D6CE}" type="datetimeFigureOut">
              <a:rPr lang="tr-TR" smtClean="0"/>
              <a:t>24.02.2013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169582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96CAD3B1-E81A-4D72-98B1-3337F2D2D6CE}" type="datetimeFigureOut">
              <a:rPr lang="tr-TR" smtClean="0"/>
              <a:t>24.02.2013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116071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96CAD3B1-E81A-4D72-98B1-3337F2D2D6CE}" type="datetimeFigureOut">
              <a:rPr lang="tr-TR" smtClean="0"/>
              <a:t>24.02.2013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4442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AD3B1-E81A-4D72-98B1-3337F2D2D6CE}" type="datetimeFigureOut">
              <a:rPr lang="tr-TR" smtClean="0"/>
              <a:t>24.02.2013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172195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AD3B1-E81A-4D72-98B1-3337F2D2D6CE}" type="datetimeFigureOut">
              <a:rPr lang="tr-TR" smtClean="0"/>
              <a:t>24.02.2013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427898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AD3B1-E81A-4D72-98B1-3337F2D2D6CE}" type="datetimeFigureOut">
              <a:rPr lang="tr-TR" smtClean="0"/>
              <a:t>24.02.2013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506A28-8E8B-4FB3-92D9-A3B1E6E44CF1}" type="slidenum">
              <a:rPr lang="tr-TR" smtClean="0"/>
              <a:t>‹#›</a:t>
            </a:fld>
            <a:endParaRPr lang="tr-TR"/>
          </a:p>
        </p:txBody>
      </p:sp>
    </p:spTree>
    <p:extLst>
      <p:ext uri="{BB962C8B-B14F-4D97-AF65-F5344CB8AC3E}">
        <p14:creationId xmlns:p14="http://schemas.microsoft.com/office/powerpoint/2010/main" val="106419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AD3B1-E81A-4D72-98B1-3337F2D2D6CE}" type="datetimeFigureOut">
              <a:rPr lang="tr-TR" smtClean="0"/>
              <a:t>24.02.2013</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06A28-8E8B-4FB3-92D9-A3B1E6E44CF1}" type="slidenum">
              <a:rPr lang="tr-TR" smtClean="0"/>
              <a:t>‹#›</a:t>
            </a:fld>
            <a:endParaRPr lang="tr-TR"/>
          </a:p>
        </p:txBody>
      </p:sp>
    </p:spTree>
    <p:extLst>
      <p:ext uri="{BB962C8B-B14F-4D97-AF65-F5344CB8AC3E}">
        <p14:creationId xmlns:p14="http://schemas.microsoft.com/office/powerpoint/2010/main" val="157988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sz="5400" b="1" dirty="0" smtClean="0">
                <a:solidFill>
                  <a:schemeClr val="tx1">
                    <a:lumMod val="85000"/>
                    <a:lumOff val="15000"/>
                  </a:schemeClr>
                </a:solidFill>
              </a:rPr>
              <a:t>International Scrum Institute</a:t>
            </a:r>
            <a:endParaRPr lang="tr-TR" sz="5400" b="1" dirty="0">
              <a:solidFill>
                <a:schemeClr val="tx1">
                  <a:lumMod val="85000"/>
                  <a:lumOff val="15000"/>
                </a:schemeClr>
              </a:solidFill>
            </a:endParaRPr>
          </a:p>
        </p:txBody>
      </p:sp>
      <p:sp>
        <p:nvSpPr>
          <p:cNvPr id="3" name="Subtitle 2"/>
          <p:cNvSpPr>
            <a:spLocks noGrp="1"/>
          </p:cNvSpPr>
          <p:nvPr>
            <p:ph type="subTitle" idx="1"/>
          </p:nvPr>
        </p:nvSpPr>
        <p:spPr/>
        <p:txBody>
          <a:bodyPr/>
          <a:lstStyle/>
          <a:p>
            <a:r>
              <a:rPr lang="tr-TR" dirty="0" smtClean="0"/>
              <a:t>Accredited Scrum Certifications for Agile Software Practitioners</a:t>
            </a:r>
            <a:endParaRPr lang="tr-TR" dirty="0"/>
          </a:p>
        </p:txBody>
      </p:sp>
      <p:pic>
        <p:nvPicPr>
          <p:cNvPr id="1025"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908720"/>
            <a:ext cx="15525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6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a:t>
            </a:r>
            <a:r>
              <a:rPr lang="tr-TR" dirty="0" smtClean="0"/>
              <a:t>Example (cont’d)</a:t>
            </a:r>
            <a:endParaRPr lang="tr-TR" dirty="0"/>
          </a:p>
        </p:txBody>
      </p:sp>
      <p:pic>
        <p:nvPicPr>
          <p:cNvPr id="3074" name="Picture 2" descr="C:\Users\SERHAT\Desktop\Overview_of_Scrum_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05492"/>
            <a:ext cx="5883424" cy="487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7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Example (cont’d)</a:t>
            </a:r>
          </a:p>
        </p:txBody>
      </p:sp>
      <p:sp>
        <p:nvSpPr>
          <p:cNvPr id="3" name="Content Placeholder 2"/>
          <p:cNvSpPr>
            <a:spLocks noGrp="1"/>
          </p:cNvSpPr>
          <p:nvPr>
            <p:ph idx="1"/>
          </p:nvPr>
        </p:nvSpPr>
        <p:spPr/>
        <p:txBody>
          <a:bodyPr>
            <a:normAutofit fontScale="62500" lnSpcReduction="20000"/>
          </a:bodyPr>
          <a:lstStyle/>
          <a:p>
            <a:r>
              <a:rPr lang="en-US" i="1" dirty="0">
                <a:effectLst>
                  <a:outerShdw blurRad="38100" dist="38100" dir="2700000" algn="tl">
                    <a:srgbClr val="000000">
                      <a:alpha val="43137"/>
                    </a:srgbClr>
                  </a:outerShdw>
                </a:effectLst>
              </a:rPr>
              <a:t>Sprint 1 - Day </a:t>
            </a:r>
            <a:r>
              <a:rPr lang="en-US" i="1" dirty="0" smtClean="0">
                <a:effectLst>
                  <a:outerShdw blurRad="38100" dist="38100" dir="2700000" algn="tl">
                    <a:srgbClr val="000000">
                      <a:alpha val="43137"/>
                    </a:srgbClr>
                  </a:outerShdw>
                </a:effectLst>
              </a:rPr>
              <a:t>0</a:t>
            </a:r>
            <a:endParaRPr lang="tr-TR" i="1" dirty="0">
              <a:effectLst>
                <a:outerShdw blurRad="38100" dist="38100" dir="2700000" algn="tl">
                  <a:srgbClr val="000000">
                    <a:alpha val="43137"/>
                  </a:srgbClr>
                </a:outerShdw>
              </a:effectLst>
            </a:endParaRPr>
          </a:p>
          <a:p>
            <a:endParaRPr lang="tr-TR" dirty="0" smtClean="0"/>
          </a:p>
          <a:p>
            <a:r>
              <a:rPr lang="en-US" dirty="0" smtClean="0"/>
              <a:t>During </a:t>
            </a:r>
            <a:r>
              <a:rPr lang="en-US" dirty="0"/>
              <a:t>the Sprint Planning meeting Alex presents the Scrum Product Backlog items from the highest priority to the lowest. The team clarifies open questions and for each item the team discusses if they have enough capacity, the required know-how and if everything else needed is available. After this discussion they commit to complete the stories 1,2,3,6,7 and 8 until the end of this sprint. The items 4 and 5 cannot be realized in this sprint, as some technical infrastructure is not yet in place.</a:t>
            </a:r>
            <a:br>
              <a:rPr lang="en-US" dirty="0"/>
            </a:br>
            <a:r>
              <a:rPr lang="en-US" dirty="0"/>
              <a:t/>
            </a:r>
            <a:br>
              <a:rPr lang="en-US" dirty="0"/>
            </a:br>
            <a:r>
              <a:rPr lang="en-US" dirty="0"/>
              <a:t>After the Sprint Planning meeting Frank - the Scrum Master of the team - calls the team to define the details of how the committed items are going to be implemented. The resulting tasks are written down on the cards at the prepared Sprint Task board. Now everyone of the Scrum Team selects a task to work on.</a:t>
            </a:r>
            <a:br>
              <a:rPr lang="en-US" dirty="0"/>
            </a:b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83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Example (cont’d)</a:t>
            </a:r>
          </a:p>
        </p:txBody>
      </p:sp>
      <p:sp>
        <p:nvSpPr>
          <p:cNvPr id="3" name="Content Placeholder 2"/>
          <p:cNvSpPr>
            <a:spLocks noGrp="1"/>
          </p:cNvSpPr>
          <p:nvPr>
            <p:ph idx="1"/>
          </p:nvPr>
        </p:nvSpPr>
        <p:spPr/>
        <p:txBody>
          <a:bodyPr>
            <a:normAutofit fontScale="70000" lnSpcReduction="20000"/>
          </a:bodyPr>
          <a:lstStyle/>
          <a:p>
            <a:r>
              <a:rPr lang="en-US" i="1" dirty="0">
                <a:effectLst>
                  <a:outerShdw blurRad="38100" dist="38100" dir="2700000" algn="tl">
                    <a:srgbClr val="000000">
                      <a:alpha val="43137"/>
                    </a:srgbClr>
                  </a:outerShdw>
                </a:effectLst>
              </a:rPr>
              <a:t>Sprint 1 - Day </a:t>
            </a:r>
            <a:r>
              <a:rPr lang="en-US" i="1" dirty="0" smtClean="0">
                <a:effectLst>
                  <a:outerShdw blurRad="38100" dist="38100" dir="2700000" algn="tl">
                    <a:srgbClr val="000000">
                      <a:alpha val="43137"/>
                    </a:srgbClr>
                  </a:outerShdw>
                </a:effectLst>
              </a:rPr>
              <a:t>1</a:t>
            </a:r>
            <a:endParaRPr lang="tr-TR" i="1" dirty="0" smtClean="0">
              <a:effectLst>
                <a:outerShdw blurRad="38100" dist="38100" dir="2700000" algn="tl">
                  <a:srgbClr val="000000">
                    <a:alpha val="43137"/>
                  </a:srgbClr>
                </a:outerShdw>
              </a:effectLst>
            </a:endParaRPr>
          </a:p>
          <a:p>
            <a:endParaRPr lang="tr-TR" dirty="0" smtClean="0"/>
          </a:p>
          <a:p>
            <a:r>
              <a:rPr lang="en-US" dirty="0" smtClean="0"/>
              <a:t>In </a:t>
            </a:r>
            <a:r>
              <a:rPr lang="en-US" dirty="0"/>
              <a:t>the morning the whole team gets together for their Daily Scrum Meeting. Everyone gives a short statement what has been achieved so far, updates the estimation of remaining hours on the cards of the Sprint Task board, tells what he or she is planning to do today and tells if there are any impediments that hinders him to continue his work. Today one of the team members tells that he has problems because he needs a new license for one of the software tools he is using. Frank checks if other team members have the same problem and says that he'll take care of that after the meeting. After 15 minutes everyone goes back to work.</a:t>
            </a:r>
            <a:br>
              <a:rPr lang="en-US" dirty="0"/>
            </a:br>
            <a:r>
              <a:rPr lang="en-US" dirty="0"/>
              <a:t/>
            </a:r>
            <a:br>
              <a:rPr lang="en-US" dirty="0"/>
            </a:br>
            <a:r>
              <a:rPr lang="en-US" dirty="0"/>
              <a:t>After the meeting Frank updates the Sprint </a:t>
            </a:r>
            <a:r>
              <a:rPr lang="en-US" dirty="0" err="1"/>
              <a:t>Burndown</a:t>
            </a:r>
            <a:r>
              <a:rPr lang="en-US" dirty="0"/>
              <a:t>. Then he calls the software vendor of the tool, orders licenses and forwards them to the people that need them.</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60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Example (cont’d)</a:t>
            </a:r>
          </a:p>
        </p:txBody>
      </p:sp>
      <p:sp>
        <p:nvSpPr>
          <p:cNvPr id="3" name="Content Placeholder 2"/>
          <p:cNvSpPr>
            <a:spLocks noGrp="1"/>
          </p:cNvSpPr>
          <p:nvPr>
            <p:ph idx="1"/>
          </p:nvPr>
        </p:nvSpPr>
        <p:spPr/>
        <p:txBody>
          <a:bodyPr>
            <a:normAutofit fontScale="92500" lnSpcReduction="10000"/>
          </a:bodyPr>
          <a:lstStyle/>
          <a:p>
            <a:r>
              <a:rPr lang="en-US" i="1" dirty="0">
                <a:effectLst>
                  <a:outerShdw blurRad="38100" dist="38100" dir="2700000" algn="tl">
                    <a:srgbClr val="000000">
                      <a:alpha val="43137"/>
                    </a:srgbClr>
                  </a:outerShdw>
                </a:effectLst>
              </a:rPr>
              <a:t>Sprint 1 - Day </a:t>
            </a:r>
            <a:r>
              <a:rPr lang="en-US" i="1" dirty="0" smtClean="0">
                <a:effectLst>
                  <a:outerShdw blurRad="38100" dist="38100" dir="2700000" algn="tl">
                    <a:srgbClr val="000000">
                      <a:alpha val="43137"/>
                    </a:srgbClr>
                  </a:outerShdw>
                </a:effectLst>
              </a:rPr>
              <a:t>2</a:t>
            </a:r>
            <a:endParaRPr lang="tr-TR" i="1" dirty="0" smtClean="0">
              <a:effectLst>
                <a:outerShdw blurRad="38100" dist="38100" dir="2700000" algn="tl">
                  <a:srgbClr val="000000">
                    <a:alpha val="43137"/>
                  </a:srgbClr>
                </a:outerShdw>
              </a:effectLst>
            </a:endParaRPr>
          </a:p>
          <a:p>
            <a:endParaRPr lang="tr-TR" dirty="0" smtClean="0"/>
          </a:p>
          <a:p>
            <a:r>
              <a:rPr lang="en-US" dirty="0" smtClean="0"/>
              <a:t>In </a:t>
            </a:r>
            <a:r>
              <a:rPr lang="en-US" dirty="0"/>
              <a:t>the morning again the whole team gets together for their Daily Scrum meeting. In the afternoon one of the Scrum team members is unsure about the details of one of the user stories. He calls Alex –Scrum Product Owner- and discusses the open points with him. After the team member finds out what to do, then he can continue with his implementation.</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7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Example (cont’d)</a:t>
            </a:r>
          </a:p>
        </p:txBody>
      </p:sp>
      <p:sp>
        <p:nvSpPr>
          <p:cNvPr id="3" name="Content Placeholder 2"/>
          <p:cNvSpPr>
            <a:spLocks noGrp="1"/>
          </p:cNvSpPr>
          <p:nvPr>
            <p:ph idx="1"/>
          </p:nvPr>
        </p:nvSpPr>
        <p:spPr/>
        <p:txBody>
          <a:bodyPr>
            <a:normAutofit fontScale="55000" lnSpcReduction="20000"/>
          </a:bodyPr>
          <a:lstStyle/>
          <a:p>
            <a:r>
              <a:rPr lang="en-US" dirty="0"/>
              <a:t>Sprint 1 - Day </a:t>
            </a:r>
            <a:r>
              <a:rPr lang="en-US" dirty="0" smtClean="0"/>
              <a:t>28</a:t>
            </a:r>
            <a:endParaRPr lang="tr-TR" dirty="0" smtClean="0"/>
          </a:p>
          <a:p>
            <a:endParaRPr lang="tr-TR" dirty="0" smtClean="0"/>
          </a:p>
          <a:p>
            <a:r>
              <a:rPr lang="en-US" dirty="0" smtClean="0"/>
              <a:t>This </a:t>
            </a:r>
            <a:r>
              <a:rPr lang="en-US" dirty="0"/>
              <a:t>is the final day of the first Sprint and Frank –Scrum Master- has invited the team for the Sprint Review Meeting. The team has prepared a machine with the current software implementation. Alex –Scrum Product Owner- sits in front of the machine and checks if the implementation meets his expectations and if the features are documented as required. At the end of the Review Session he concludes: </a:t>
            </a:r>
            <a:endParaRPr lang="tr-TR" dirty="0" smtClean="0"/>
          </a:p>
          <a:p>
            <a:endParaRPr lang="tr-TR" dirty="0" smtClean="0"/>
          </a:p>
          <a:p>
            <a:pPr lvl="1"/>
            <a:r>
              <a:rPr lang="en-US" dirty="0" smtClean="0"/>
              <a:t>Stories </a:t>
            </a:r>
            <a:r>
              <a:rPr lang="en-US" dirty="0"/>
              <a:t>1,2,6 and 7 are finished as expected</a:t>
            </a:r>
            <a:r>
              <a:rPr lang="en-US" dirty="0" smtClean="0"/>
              <a:t>.</a:t>
            </a:r>
            <a:endParaRPr lang="en-US" dirty="0"/>
          </a:p>
          <a:p>
            <a:pPr lvl="1"/>
            <a:r>
              <a:rPr lang="en-US" dirty="0" smtClean="0"/>
              <a:t>Story </a:t>
            </a:r>
            <a:r>
              <a:rPr lang="en-US" dirty="0"/>
              <a:t>3 couldn't be finished in time and was not presented at all.</a:t>
            </a:r>
          </a:p>
          <a:p>
            <a:pPr lvl="1"/>
            <a:r>
              <a:rPr lang="en-US" dirty="0"/>
              <a:t>Story 8 has some points that have to be </a:t>
            </a:r>
            <a:r>
              <a:rPr lang="en-US" dirty="0" smtClean="0"/>
              <a:t>re-factoring.</a:t>
            </a:r>
            <a:endParaRPr lang="tr-TR" dirty="0" smtClean="0"/>
          </a:p>
          <a:p>
            <a:pPr lvl="1"/>
            <a:endParaRPr lang="en-US" dirty="0" smtClean="0"/>
          </a:p>
          <a:p>
            <a:r>
              <a:rPr lang="en-US" dirty="0"/>
              <a:t>In the afternoon the team gets together for the Sprint Retrospective Meeting and discusses what went well during the sprint and what could be improved. One of the feedback is that the team has the feeling that they do not know enough about the overall system architecture. Frank takes the task to invite the system architect to give a more detailed introduction.</a:t>
            </a:r>
            <a:br>
              <a:rPr lang="en-US" dirty="0"/>
            </a:b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58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 Real World Example (cont’d)</a:t>
            </a:r>
          </a:p>
        </p:txBody>
      </p:sp>
      <p:sp>
        <p:nvSpPr>
          <p:cNvPr id="3" name="Content Placeholder 2"/>
          <p:cNvSpPr>
            <a:spLocks noGrp="1"/>
          </p:cNvSpPr>
          <p:nvPr>
            <p:ph idx="1"/>
          </p:nvPr>
        </p:nvSpPr>
        <p:spPr/>
        <p:txBody>
          <a:bodyPr>
            <a:normAutofit fontScale="92500" lnSpcReduction="10000"/>
          </a:bodyPr>
          <a:lstStyle/>
          <a:p>
            <a:r>
              <a:rPr lang="en-US" i="1" dirty="0">
                <a:effectLst>
                  <a:outerShdw blurRad="38100" dist="38100" dir="2700000" algn="tl">
                    <a:srgbClr val="000000">
                      <a:alpha val="43137"/>
                    </a:srgbClr>
                  </a:outerShdw>
                </a:effectLst>
              </a:rPr>
              <a:t>Sprint 2 - Day </a:t>
            </a:r>
            <a:r>
              <a:rPr lang="en-US" i="1" dirty="0" smtClean="0">
                <a:effectLst>
                  <a:outerShdw blurRad="38100" dist="38100" dir="2700000" algn="tl">
                    <a:srgbClr val="000000">
                      <a:alpha val="43137"/>
                    </a:srgbClr>
                  </a:outerShdw>
                </a:effectLst>
              </a:rPr>
              <a:t>1</a:t>
            </a:r>
            <a:endParaRPr lang="tr-TR" i="1" dirty="0" smtClean="0">
              <a:effectLst>
                <a:outerShdw blurRad="38100" dist="38100" dir="2700000" algn="tl">
                  <a:srgbClr val="000000">
                    <a:alpha val="43137"/>
                  </a:srgbClr>
                </a:outerShdw>
              </a:effectLst>
            </a:endParaRPr>
          </a:p>
          <a:p>
            <a:endParaRPr lang="tr-TR" dirty="0"/>
          </a:p>
          <a:p>
            <a:r>
              <a:rPr lang="en-US" dirty="0" smtClean="0"/>
              <a:t>Alex </a:t>
            </a:r>
            <a:r>
              <a:rPr lang="en-US" dirty="0"/>
              <a:t>–Scrum Product Owner- adds new items to the Scrum Product Backlog based on his recent customer meetings. Moreover, he adds additional items for the re-factoring of story 8. Alex then invites the team for the Sprint Planning Meeting for Sprint 2. The team discusses and commits to stories with the guidance of Frank –Scrum Master- and the second Sprint begins. </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1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Why Waterfall Model fails?</a:t>
            </a:r>
            <a:endParaRPr lang="tr-TR" dirty="0"/>
          </a:p>
        </p:txBody>
      </p:sp>
      <p:sp>
        <p:nvSpPr>
          <p:cNvPr id="3" name="Content Placeholder 2"/>
          <p:cNvSpPr>
            <a:spLocks noGrp="1"/>
          </p:cNvSpPr>
          <p:nvPr>
            <p:ph idx="1"/>
          </p:nvPr>
        </p:nvSpPr>
        <p:spPr/>
        <p:txBody>
          <a:bodyPr/>
          <a:lstStyle/>
          <a:p>
            <a:r>
              <a:rPr lang="en-US" dirty="0"/>
              <a:t>Studies have shown that in over 80% of the investigated and failed software projects, the usage of the Waterfall methodology was one of the key factors of failure.</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46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Why Waterfall Model fails?</a:t>
            </a:r>
            <a:r>
              <a:rPr lang="tr-TR" dirty="0" smtClean="0"/>
              <a:t>(cont’d)</a:t>
            </a:r>
            <a:endParaRPr lang="tr-TR" dirty="0"/>
          </a:p>
        </p:txBody>
      </p:sp>
      <p:pic>
        <p:nvPicPr>
          <p:cNvPr id="4098" name="Picture 2" descr="C:\Users\SERHAT\Desktop\Phases_in_the_Classical_Waterfall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4"/>
            <a:ext cx="5710882" cy="449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86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What </a:t>
            </a:r>
            <a:r>
              <a:rPr lang="tr-TR" dirty="0" smtClean="0"/>
              <a:t>Makes Scrum Framework Succeed?</a:t>
            </a:r>
            <a:endParaRPr lang="tr-TR" dirty="0"/>
          </a:p>
        </p:txBody>
      </p:sp>
      <p:sp>
        <p:nvSpPr>
          <p:cNvPr id="3" name="Content Placeholder 2"/>
          <p:cNvSpPr>
            <a:spLocks noGrp="1"/>
          </p:cNvSpPr>
          <p:nvPr>
            <p:ph idx="1"/>
          </p:nvPr>
        </p:nvSpPr>
        <p:spPr/>
        <p:txBody>
          <a:bodyPr/>
          <a:lstStyle/>
          <a:p>
            <a:r>
              <a:rPr lang="en-US" dirty="0"/>
              <a:t>The Scrum framework changes the classical triangle of project management. </a:t>
            </a:r>
            <a:br>
              <a:rPr lang="en-US" dirty="0"/>
            </a:br>
            <a:endParaRPr lang="tr-TR" dirty="0"/>
          </a:p>
        </p:txBody>
      </p:sp>
      <p:pic>
        <p:nvPicPr>
          <p:cNvPr id="5122" name="Picture 2" descr="C:\Users\SERHAT\Desktop\Triangle_of_Project_Manag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12976"/>
            <a:ext cx="799288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0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What </a:t>
            </a:r>
            <a:r>
              <a:rPr lang="tr-TR" dirty="0" smtClean="0"/>
              <a:t>Makes Scrum Framework Succeed? (cont’d)</a:t>
            </a:r>
            <a:endParaRPr lang="tr-TR" dirty="0"/>
          </a:p>
        </p:txBody>
      </p:sp>
      <p:sp>
        <p:nvSpPr>
          <p:cNvPr id="3" name="Content Placeholder 2"/>
          <p:cNvSpPr>
            <a:spLocks noGrp="1"/>
          </p:cNvSpPr>
          <p:nvPr>
            <p:ph idx="1"/>
          </p:nvPr>
        </p:nvSpPr>
        <p:spPr/>
        <p:txBody>
          <a:bodyPr>
            <a:normAutofit fontScale="77500" lnSpcReduction="20000"/>
          </a:bodyPr>
          <a:lstStyle/>
          <a:p>
            <a:r>
              <a:rPr lang="en-US" dirty="0"/>
              <a:t>Quality is no longer an option. In Scrum the factors that define when a feature is complete (in terms of quality, required testing, documentation etc.) are defined by the Definition Of Done (</a:t>
            </a:r>
            <a:r>
              <a:rPr lang="en-US" dirty="0" err="1"/>
              <a:t>DoD</a:t>
            </a:r>
            <a:r>
              <a:rPr lang="en-US" dirty="0"/>
              <a:t>) right at the start of the project. No incomplete or untested feature will be released to the customer. Now the functionality to implement will be defined throughout the course of the project and implemented incrementally. This incremental development allows to remain flexible and to change in a controlled manner without the additional costs and risks of jeopardizing large chunks of previous work. At the end of each increment (Sprint) a result is available that can be shown and discussed with the customer to get and incorporate feedback as soon as possible.</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37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Scrum Master </a:t>
            </a:r>
            <a:r>
              <a:rPr lang="tr-TR" dirty="0" smtClean="0"/>
              <a:t>Certification Program</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What is International Scrum Institute?</a:t>
            </a:r>
          </a:p>
          <a:p>
            <a:r>
              <a:rPr lang="tr-TR" dirty="0" smtClean="0"/>
              <a:t>Scrum framework</a:t>
            </a:r>
            <a:endParaRPr lang="tr-TR" dirty="0" smtClean="0"/>
          </a:p>
          <a:p>
            <a:r>
              <a:rPr lang="tr-TR" dirty="0" smtClean="0"/>
              <a:t>A </a:t>
            </a:r>
            <a:r>
              <a:rPr lang="tr-TR" dirty="0" smtClean="0"/>
              <a:t>real world example</a:t>
            </a:r>
          </a:p>
          <a:p>
            <a:r>
              <a:rPr lang="tr-TR" dirty="0" smtClean="0"/>
              <a:t>Why waterfall model fails?</a:t>
            </a:r>
            <a:endParaRPr lang="tr-TR" dirty="0" smtClean="0"/>
          </a:p>
          <a:p>
            <a:r>
              <a:rPr lang="tr-TR" dirty="0" smtClean="0"/>
              <a:t>What </a:t>
            </a:r>
            <a:r>
              <a:rPr lang="tr-TR" dirty="0" smtClean="0"/>
              <a:t>makes scrum framework succeed</a:t>
            </a:r>
            <a:r>
              <a:rPr lang="tr-TR" dirty="0" smtClean="0"/>
              <a:t>?</a:t>
            </a:r>
          </a:p>
          <a:p>
            <a:r>
              <a:rPr lang="tr-TR" dirty="0" smtClean="0"/>
              <a:t>The </a:t>
            </a:r>
            <a:r>
              <a:rPr lang="tr-TR" dirty="0" smtClean="0"/>
              <a:t>scrum team roles</a:t>
            </a:r>
            <a:endParaRPr lang="tr-TR" dirty="0" smtClean="0"/>
          </a:p>
          <a:p>
            <a:r>
              <a:rPr lang="tr-TR" dirty="0" smtClean="0"/>
              <a:t>The </a:t>
            </a:r>
            <a:r>
              <a:rPr lang="tr-TR" dirty="0" smtClean="0"/>
              <a:t>scrum master</a:t>
            </a:r>
          </a:p>
          <a:p>
            <a:r>
              <a:rPr lang="tr-TR" dirty="0" smtClean="0"/>
              <a:t>Scrum master accredited certification program</a:t>
            </a:r>
            <a:endParaRPr lang="tr-TR" dirty="0" smtClean="0"/>
          </a:p>
          <a:p>
            <a:r>
              <a:rPr lang="tr-TR" dirty="0" smtClean="0"/>
              <a:t>The certificate</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2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What </a:t>
            </a:r>
            <a:r>
              <a:rPr lang="tr-TR" dirty="0" smtClean="0"/>
              <a:t>Makes Scrum Framework Succeed</a:t>
            </a:r>
            <a:r>
              <a:rPr lang="tr-TR" dirty="0"/>
              <a:t>? (cont’d)</a:t>
            </a:r>
          </a:p>
        </p:txBody>
      </p:sp>
      <p:sp>
        <p:nvSpPr>
          <p:cNvPr id="3" name="Content Placeholder 2"/>
          <p:cNvSpPr>
            <a:spLocks noGrp="1"/>
          </p:cNvSpPr>
          <p:nvPr>
            <p:ph idx="1"/>
          </p:nvPr>
        </p:nvSpPr>
        <p:spPr/>
        <p:txBody>
          <a:bodyPr>
            <a:normAutofit/>
          </a:bodyPr>
          <a:lstStyle/>
          <a:p>
            <a:r>
              <a:rPr lang="en-US" dirty="0"/>
              <a:t>Studies have shown that Scrum has following positive effects in practice: </a:t>
            </a:r>
            <a:endParaRPr lang="tr-TR" dirty="0" smtClean="0"/>
          </a:p>
          <a:p>
            <a:pPr lvl="1"/>
            <a:r>
              <a:rPr lang="en-US" dirty="0" smtClean="0"/>
              <a:t>Increased </a:t>
            </a:r>
            <a:r>
              <a:rPr lang="en-US" dirty="0"/>
              <a:t>productivity</a:t>
            </a:r>
          </a:p>
          <a:p>
            <a:pPr lvl="1"/>
            <a:r>
              <a:rPr lang="en-US" dirty="0"/>
              <a:t>Better product quality</a:t>
            </a:r>
          </a:p>
          <a:p>
            <a:pPr lvl="1"/>
            <a:r>
              <a:rPr lang="en-US" dirty="0"/>
              <a:t>Reduced or stable project costs after introducing agile methods</a:t>
            </a:r>
          </a:p>
          <a:p>
            <a:pPr lvl="1"/>
            <a:r>
              <a:rPr lang="en-US" dirty="0"/>
              <a:t>Higher customer satisfaction</a:t>
            </a:r>
          </a:p>
          <a:p>
            <a:pPr lvl="1"/>
            <a:r>
              <a:rPr lang="en-US" dirty="0"/>
              <a:t>Increased satisfaction and motivation of the employees</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01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The </a:t>
            </a:r>
            <a:r>
              <a:rPr lang="tr-TR" dirty="0" smtClean="0"/>
              <a:t>Scrum Team Roles</a:t>
            </a:r>
            <a:endParaRPr lang="tr-TR" dirty="0"/>
          </a:p>
        </p:txBody>
      </p:sp>
      <p:sp>
        <p:nvSpPr>
          <p:cNvPr id="3" name="Content Placeholder 2"/>
          <p:cNvSpPr>
            <a:spLocks noGrp="1"/>
          </p:cNvSpPr>
          <p:nvPr>
            <p:ph idx="1"/>
          </p:nvPr>
        </p:nvSpPr>
        <p:spPr/>
        <p:txBody>
          <a:bodyPr/>
          <a:lstStyle/>
          <a:p>
            <a:r>
              <a:rPr lang="en-US" dirty="0"/>
              <a:t>Within the Scrum Framework three roles are defined: </a:t>
            </a:r>
            <a:endParaRPr lang="tr-TR" dirty="0" smtClean="0"/>
          </a:p>
          <a:p>
            <a:pPr lvl="1"/>
            <a:r>
              <a:rPr lang="en-US" dirty="0" smtClean="0"/>
              <a:t>The </a:t>
            </a:r>
            <a:r>
              <a:rPr lang="en-US" dirty="0"/>
              <a:t>Scrum Team</a:t>
            </a:r>
          </a:p>
          <a:p>
            <a:pPr lvl="1"/>
            <a:r>
              <a:rPr lang="en-US" dirty="0"/>
              <a:t>Scrum Master</a:t>
            </a:r>
          </a:p>
          <a:p>
            <a:pPr lvl="1"/>
            <a:r>
              <a:rPr lang="en-US" dirty="0"/>
              <a:t>Scrum Product Owner</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72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The </a:t>
            </a:r>
            <a:r>
              <a:rPr lang="tr-TR" dirty="0" smtClean="0"/>
              <a:t>Scrum Team Roles (cont’d)</a:t>
            </a:r>
            <a:endParaRPr lang="tr-TR" dirty="0"/>
          </a:p>
        </p:txBody>
      </p:sp>
      <p:pic>
        <p:nvPicPr>
          <p:cNvPr id="6146" name="Picture 2" descr="C:\Users\SERHAT\Desktop\Scrum_Roles_Stakehol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54461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The Scrum Team Roles (cont’d)</a:t>
            </a:r>
          </a:p>
        </p:txBody>
      </p:sp>
      <p:sp>
        <p:nvSpPr>
          <p:cNvPr id="3" name="Content Placeholder 2"/>
          <p:cNvSpPr>
            <a:spLocks noGrp="1"/>
          </p:cNvSpPr>
          <p:nvPr>
            <p:ph idx="1"/>
          </p:nvPr>
        </p:nvSpPr>
        <p:spPr/>
        <p:txBody>
          <a:bodyPr>
            <a:normAutofit fontScale="92500" lnSpcReduction="20000"/>
          </a:bodyPr>
          <a:lstStyle/>
          <a:p>
            <a:r>
              <a:rPr lang="en-US" dirty="0"/>
              <a:t>Within the Scrum Framework all work delivered to the customer is done by dedicated Scrum Teams. A Scrum Team is a collection of individuals working together to deliver the requested and committed product increments.</a:t>
            </a:r>
            <a:br>
              <a:rPr lang="en-US" dirty="0"/>
            </a:br>
            <a:r>
              <a:rPr lang="en-US" dirty="0"/>
              <a:t/>
            </a:r>
            <a:br>
              <a:rPr lang="en-US" dirty="0"/>
            </a:br>
            <a:r>
              <a:rPr lang="en-US" dirty="0"/>
              <a:t>To work effectively it is important for a Scrum Team that everyone within the team </a:t>
            </a:r>
            <a:endParaRPr lang="tr-TR" dirty="0" smtClean="0"/>
          </a:p>
          <a:p>
            <a:pPr lvl="1"/>
            <a:r>
              <a:rPr lang="en-US" dirty="0" smtClean="0"/>
              <a:t>follows </a:t>
            </a:r>
            <a:r>
              <a:rPr lang="en-US" dirty="0"/>
              <a:t>a common goal</a:t>
            </a:r>
          </a:p>
          <a:p>
            <a:pPr lvl="1"/>
            <a:r>
              <a:rPr lang="en-US" dirty="0" smtClean="0"/>
              <a:t>adheres </a:t>
            </a:r>
            <a:r>
              <a:rPr lang="en-US" dirty="0"/>
              <a:t>the same norms and rules</a:t>
            </a:r>
          </a:p>
          <a:p>
            <a:pPr lvl="1"/>
            <a:r>
              <a:rPr lang="en-US" dirty="0"/>
              <a:t>shows respect to each other</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7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The </a:t>
            </a:r>
            <a:r>
              <a:rPr lang="tr-TR" dirty="0" smtClean="0"/>
              <a:t>Scrum Master</a:t>
            </a:r>
            <a:endParaRPr lang="tr-TR" dirty="0"/>
          </a:p>
        </p:txBody>
      </p:sp>
      <p:sp>
        <p:nvSpPr>
          <p:cNvPr id="3" name="Content Placeholder 2"/>
          <p:cNvSpPr>
            <a:spLocks noGrp="1"/>
          </p:cNvSpPr>
          <p:nvPr>
            <p:ph idx="1"/>
          </p:nvPr>
        </p:nvSpPr>
        <p:spPr/>
        <p:txBody>
          <a:bodyPr>
            <a:normAutofit fontScale="77500" lnSpcReduction="20000"/>
          </a:bodyPr>
          <a:lstStyle/>
          <a:p>
            <a:r>
              <a:rPr lang="en-US" dirty="0"/>
              <a:t>The Scrum Master is part of the Scrum Team and acts as a servant-leader for the Scrum Team. In the beginning this will be a full-time job so that the Scrum Master will not be able to directly contribute to the Sprint results. However after some Sprints the processes will settle so that the workload for the Scrum Master will drop and he could actively contribute to the Sprint Goal.</a:t>
            </a:r>
            <a:br>
              <a:rPr lang="en-US" dirty="0"/>
            </a:br>
            <a:r>
              <a:rPr lang="en-US" dirty="0"/>
              <a:t/>
            </a:r>
            <a:br>
              <a:rPr lang="en-US" dirty="0"/>
            </a:br>
            <a:r>
              <a:rPr lang="en-US" dirty="0"/>
              <a:t>Since it is crucial that there is trust between the Scrum Master and the other team members it would be ideal if the Scrum Team selects the Scrum Master itself. However, in reality most often the Management selects the Scrum Master.</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43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The Scrum </a:t>
            </a:r>
            <a:r>
              <a:rPr lang="tr-TR" dirty="0" smtClean="0"/>
              <a:t>Master (cont’d)</a:t>
            </a:r>
            <a:endParaRPr lang="tr-TR" dirty="0"/>
          </a:p>
        </p:txBody>
      </p:sp>
      <p:sp>
        <p:nvSpPr>
          <p:cNvPr id="3" name="Content Placeholder 2"/>
          <p:cNvSpPr>
            <a:spLocks noGrp="1"/>
          </p:cNvSpPr>
          <p:nvPr>
            <p:ph idx="1"/>
          </p:nvPr>
        </p:nvSpPr>
        <p:spPr/>
        <p:txBody>
          <a:bodyPr>
            <a:normAutofit fontScale="85000" lnSpcReduction="20000"/>
          </a:bodyPr>
          <a:lstStyle/>
          <a:p>
            <a:r>
              <a:rPr lang="en-US" i="1" dirty="0">
                <a:effectLst>
                  <a:outerShdw blurRad="38100" dist="38100" dir="2700000" algn="tl">
                    <a:srgbClr val="000000">
                      <a:alpha val="43137"/>
                    </a:srgbClr>
                  </a:outerShdw>
                </a:effectLst>
              </a:rPr>
              <a:t>Responsibilities of the Scrum </a:t>
            </a:r>
            <a:r>
              <a:rPr lang="en-US" i="1" dirty="0" smtClean="0">
                <a:effectLst>
                  <a:outerShdw blurRad="38100" dist="38100" dir="2700000" algn="tl">
                    <a:srgbClr val="000000">
                      <a:alpha val="43137"/>
                    </a:srgbClr>
                  </a:outerShdw>
                </a:effectLst>
              </a:rPr>
              <a:t>Master</a:t>
            </a:r>
            <a:endParaRPr lang="tr-TR" i="1" dirty="0" smtClean="0">
              <a:effectLst>
                <a:outerShdw blurRad="38100" dist="38100" dir="2700000" algn="tl">
                  <a:srgbClr val="000000">
                    <a:alpha val="43137"/>
                  </a:srgbClr>
                </a:outerShdw>
              </a:effectLst>
            </a:endParaRPr>
          </a:p>
          <a:p>
            <a:endParaRPr lang="tr-TR" dirty="0" smtClean="0"/>
          </a:p>
          <a:p>
            <a:pPr lvl="1"/>
            <a:r>
              <a:rPr lang="en-US" dirty="0" smtClean="0"/>
              <a:t>The </a:t>
            </a:r>
            <a:r>
              <a:rPr lang="en-US" dirty="0"/>
              <a:t>Scrum Master has several important responsibilities: Guard the Scrum Team from external requests and disruptions</a:t>
            </a:r>
          </a:p>
          <a:p>
            <a:pPr lvl="1"/>
            <a:r>
              <a:rPr lang="en-US" dirty="0"/>
              <a:t>Act as a change agent and adapt processes to maximize productivity of the team</a:t>
            </a:r>
          </a:p>
          <a:p>
            <a:pPr lvl="1"/>
            <a:r>
              <a:rPr lang="en-US" dirty="0"/>
              <a:t>Coach the Scrum Team</a:t>
            </a:r>
          </a:p>
          <a:p>
            <a:pPr lvl="1"/>
            <a:r>
              <a:rPr lang="en-US" dirty="0"/>
              <a:t>Remove impediments for the Scrum Team</a:t>
            </a:r>
          </a:p>
          <a:p>
            <a:pPr lvl="1"/>
            <a:r>
              <a:rPr lang="en-US" dirty="0"/>
              <a:t>Ensure efficient communication between the Scrum Team and the Scrum Product Owner</a:t>
            </a:r>
          </a:p>
          <a:p>
            <a:pPr lvl="1"/>
            <a:r>
              <a:rPr lang="en-US" dirty="0"/>
              <a:t>Facilitate the various Scrum Events</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The Scrum </a:t>
            </a:r>
            <a:r>
              <a:rPr lang="tr-TR" dirty="0" smtClean="0"/>
              <a:t>Master (cont’d)</a:t>
            </a:r>
            <a:endParaRPr lang="tr-TR" dirty="0"/>
          </a:p>
        </p:txBody>
      </p:sp>
      <p:sp>
        <p:nvSpPr>
          <p:cNvPr id="3" name="Content Placeholder 2"/>
          <p:cNvSpPr>
            <a:spLocks noGrp="1"/>
          </p:cNvSpPr>
          <p:nvPr>
            <p:ph idx="1"/>
          </p:nvPr>
        </p:nvSpPr>
        <p:spPr/>
        <p:txBody>
          <a:bodyPr/>
          <a:lstStyle/>
          <a:p>
            <a:r>
              <a:rPr lang="en-US" i="1" dirty="0">
                <a:effectLst>
                  <a:outerShdw blurRad="38100" dist="38100" dir="2700000" algn="tl">
                    <a:srgbClr val="000000">
                      <a:alpha val="43137"/>
                    </a:srgbClr>
                  </a:outerShdw>
                </a:effectLst>
              </a:rPr>
              <a:t>Facilitation of Scrum </a:t>
            </a:r>
            <a:r>
              <a:rPr lang="en-US" i="1" dirty="0" smtClean="0">
                <a:effectLst>
                  <a:outerShdw blurRad="38100" dist="38100" dir="2700000" algn="tl">
                    <a:srgbClr val="000000">
                      <a:alpha val="43137"/>
                    </a:srgbClr>
                  </a:outerShdw>
                </a:effectLst>
              </a:rPr>
              <a:t>Events</a:t>
            </a:r>
            <a:endParaRPr lang="tr-TR" i="1" dirty="0" smtClean="0">
              <a:effectLst>
                <a:outerShdw blurRad="38100" dist="38100" dir="2700000" algn="tl">
                  <a:srgbClr val="000000">
                    <a:alpha val="43137"/>
                  </a:srgbClr>
                </a:outerShdw>
              </a:effectLst>
            </a:endParaRPr>
          </a:p>
          <a:p>
            <a:endParaRPr lang="tr-TR" i="1" dirty="0" smtClean="0">
              <a:effectLst>
                <a:outerShdw blurRad="38100" dist="38100" dir="2700000" algn="tl">
                  <a:srgbClr val="000000">
                    <a:alpha val="43137"/>
                  </a:srgbClr>
                </a:outerShdw>
              </a:effectLst>
            </a:endParaRPr>
          </a:p>
          <a:p>
            <a:pPr lvl="1"/>
            <a:r>
              <a:rPr lang="en-US" dirty="0" smtClean="0"/>
              <a:t>The </a:t>
            </a:r>
            <a:r>
              <a:rPr lang="en-US" dirty="0"/>
              <a:t>Scrum Framework defines several meetings that have to be organized and facilitated by the Scrum Master: Daily Scrum Meetings</a:t>
            </a:r>
          </a:p>
          <a:p>
            <a:pPr lvl="1"/>
            <a:r>
              <a:rPr lang="en-US" dirty="0"/>
              <a:t>Sprint Planning Meetings</a:t>
            </a:r>
          </a:p>
          <a:p>
            <a:pPr lvl="1"/>
            <a:r>
              <a:rPr lang="en-US" dirty="0"/>
              <a:t>Sprint Review Meetings</a:t>
            </a:r>
          </a:p>
          <a:p>
            <a:pPr lvl="1"/>
            <a:r>
              <a:rPr lang="en-US" dirty="0"/>
              <a:t>Sprint Retrospective Meeting </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09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Scrum Master Accredited Certification Program</a:t>
            </a:r>
            <a:endParaRPr lang="tr-TR" dirty="0"/>
          </a:p>
        </p:txBody>
      </p:sp>
      <p:sp>
        <p:nvSpPr>
          <p:cNvPr id="3" name="Content Placeholder 2"/>
          <p:cNvSpPr>
            <a:spLocks noGrp="1"/>
          </p:cNvSpPr>
          <p:nvPr>
            <p:ph idx="1"/>
          </p:nvPr>
        </p:nvSpPr>
        <p:spPr/>
        <p:txBody>
          <a:bodyPr>
            <a:normAutofit fontScale="92500"/>
          </a:bodyPr>
          <a:lstStyle/>
          <a:p>
            <a:r>
              <a:rPr lang="en-US" dirty="0"/>
              <a:t>Scrum Master Accredited Certification Program </a:t>
            </a:r>
            <a:r>
              <a:rPr lang="en-US" dirty="0" smtClean="0"/>
              <a:t>is</a:t>
            </a:r>
            <a:endParaRPr lang="tr-TR" dirty="0" smtClean="0"/>
          </a:p>
          <a:p>
            <a:pPr lvl="1"/>
            <a:r>
              <a:rPr lang="en-US" dirty="0" smtClean="0"/>
              <a:t>a </a:t>
            </a:r>
            <a:r>
              <a:rPr lang="en-US" dirty="0"/>
              <a:t>multiple-choice online test examination in which you can participate from </a:t>
            </a:r>
            <a:r>
              <a:rPr lang="tr-TR" dirty="0" smtClean="0"/>
              <a:t>a </a:t>
            </a:r>
            <a:r>
              <a:rPr lang="en-US" dirty="0" smtClean="0"/>
              <a:t>PC </a:t>
            </a:r>
            <a:r>
              <a:rPr lang="en-US" dirty="0"/>
              <a:t>from anywhere around the </a:t>
            </a:r>
            <a:r>
              <a:rPr lang="en-US" dirty="0" smtClean="0"/>
              <a:t>world</a:t>
            </a:r>
            <a:endParaRPr lang="tr-TR" dirty="0" smtClean="0"/>
          </a:p>
          <a:p>
            <a:pPr lvl="1"/>
            <a:r>
              <a:rPr lang="tr-TR" dirty="0" smtClean="0"/>
              <a:t>t</a:t>
            </a:r>
            <a:r>
              <a:rPr lang="en-US" dirty="0" smtClean="0"/>
              <a:t>he </a:t>
            </a:r>
            <a:r>
              <a:rPr lang="en-US" dirty="0"/>
              <a:t>test contains 50 questions and </a:t>
            </a:r>
            <a:r>
              <a:rPr lang="tr-TR" dirty="0" smtClean="0"/>
              <a:t>within </a:t>
            </a:r>
            <a:r>
              <a:rPr lang="en-US" dirty="0" smtClean="0"/>
              <a:t>60 </a:t>
            </a:r>
            <a:r>
              <a:rPr lang="en-US" dirty="0"/>
              <a:t>minutes in a single session to answer all of the </a:t>
            </a:r>
            <a:r>
              <a:rPr lang="en-US" dirty="0" smtClean="0"/>
              <a:t>questions</a:t>
            </a:r>
            <a:endParaRPr lang="tr-TR" dirty="0" smtClean="0"/>
          </a:p>
          <a:p>
            <a:pPr lvl="1"/>
            <a:r>
              <a:rPr lang="tr-TR" dirty="0" smtClean="0"/>
              <a:t>i</a:t>
            </a:r>
            <a:r>
              <a:rPr lang="en-US" dirty="0" smtClean="0"/>
              <a:t>n </a:t>
            </a:r>
            <a:r>
              <a:rPr lang="en-US" dirty="0"/>
              <a:t>order to pass the examination and to obtain </a:t>
            </a:r>
            <a:r>
              <a:rPr lang="en-US" dirty="0" smtClean="0"/>
              <a:t>Scrum </a:t>
            </a:r>
            <a:r>
              <a:rPr lang="en-US" dirty="0"/>
              <a:t>Master Accredited Certification </a:t>
            </a:r>
            <a:r>
              <a:rPr lang="tr-TR" dirty="0" smtClean="0"/>
              <a:t>one</a:t>
            </a:r>
            <a:r>
              <a:rPr lang="en-US" dirty="0" smtClean="0"/>
              <a:t> </a:t>
            </a:r>
            <a:r>
              <a:rPr lang="en-US" dirty="0"/>
              <a:t>need to correctly answer at least 60% of the </a:t>
            </a:r>
            <a:r>
              <a:rPr lang="en-US" dirty="0" smtClean="0"/>
              <a:t>questions</a:t>
            </a:r>
            <a:endParaRPr lang="tr-TR" dirty="0" smtClean="0"/>
          </a:p>
          <a:p>
            <a:r>
              <a:rPr lang="en-US" b="1" dirty="0" smtClean="0">
                <a:solidFill>
                  <a:srgbClr val="FF0000"/>
                </a:solidFill>
              </a:rPr>
              <a:t>examination </a:t>
            </a:r>
            <a:r>
              <a:rPr lang="en-US" b="1" dirty="0">
                <a:solidFill>
                  <a:srgbClr val="FF0000"/>
                </a:solidFill>
              </a:rPr>
              <a:t>success rate 97</a:t>
            </a:r>
            <a:r>
              <a:rPr lang="en-US" b="1" dirty="0" smtClean="0">
                <a:solidFill>
                  <a:srgbClr val="FF0000"/>
                </a:solidFill>
              </a:rPr>
              <a:t>%</a:t>
            </a:r>
            <a:endParaRPr lang="tr-TR" b="1" dirty="0">
              <a:solidFill>
                <a:srgbClr val="FF0000"/>
              </a:solidFill>
            </a:endParaRPr>
          </a:p>
        </p:txBody>
      </p:sp>
      <p:pic>
        <p:nvPicPr>
          <p:cNvPr id="7"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574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Scrum Master Accredited Certification </a:t>
            </a:r>
            <a:r>
              <a:rPr lang="tr-TR" dirty="0" smtClean="0"/>
              <a:t>Program (cont’d)</a:t>
            </a:r>
            <a:endParaRPr lang="tr-TR" dirty="0"/>
          </a:p>
        </p:txBody>
      </p:sp>
      <p:sp>
        <p:nvSpPr>
          <p:cNvPr id="3" name="Content Placeholder 2"/>
          <p:cNvSpPr>
            <a:spLocks noGrp="1"/>
          </p:cNvSpPr>
          <p:nvPr>
            <p:ph idx="1"/>
          </p:nvPr>
        </p:nvSpPr>
        <p:spPr/>
        <p:txBody>
          <a:bodyPr>
            <a:normAutofit fontScale="77500" lnSpcReduction="20000"/>
          </a:bodyPr>
          <a:lstStyle/>
          <a:p>
            <a:r>
              <a:rPr lang="en-US" dirty="0"/>
              <a:t>The overall process of Scrum Master Accredited Certification Program is as easy and fast as the </a:t>
            </a:r>
            <a:r>
              <a:rPr lang="en-US" dirty="0" smtClean="0"/>
              <a:t>following:</a:t>
            </a:r>
            <a:endParaRPr lang="tr-TR" dirty="0" smtClean="0"/>
          </a:p>
          <a:p>
            <a:endParaRPr lang="tr-TR" dirty="0" smtClean="0"/>
          </a:p>
          <a:p>
            <a:pPr marL="514350" indent="-514350">
              <a:buFont typeface="+mj-lt"/>
              <a:buAutoNum type="arabicParenR"/>
            </a:pPr>
            <a:r>
              <a:rPr lang="en-US" dirty="0" smtClean="0"/>
              <a:t>Register Scrum </a:t>
            </a:r>
            <a:r>
              <a:rPr lang="en-US" dirty="0"/>
              <a:t>Master Accredited Certification </a:t>
            </a:r>
            <a:r>
              <a:rPr lang="en-US" dirty="0" smtClean="0"/>
              <a:t>Program.</a:t>
            </a:r>
            <a:endParaRPr lang="tr-TR" dirty="0" smtClean="0"/>
          </a:p>
          <a:p>
            <a:pPr marL="514350" indent="-514350">
              <a:buFont typeface="+mj-lt"/>
              <a:buAutoNum type="arabicParenR"/>
            </a:pPr>
            <a:r>
              <a:rPr lang="en-US" dirty="0" smtClean="0"/>
              <a:t>Get </a:t>
            </a:r>
            <a:r>
              <a:rPr lang="en-US" dirty="0"/>
              <a:t>Examination Access Code for </a:t>
            </a:r>
            <a:r>
              <a:rPr lang="en-US" dirty="0" smtClean="0"/>
              <a:t>Certification </a:t>
            </a:r>
            <a:r>
              <a:rPr lang="en-US" dirty="0"/>
              <a:t>Program in a few </a:t>
            </a:r>
            <a:r>
              <a:rPr lang="en-US" dirty="0" smtClean="0"/>
              <a:t>seconds.</a:t>
            </a:r>
            <a:endParaRPr lang="tr-TR" dirty="0" smtClean="0"/>
          </a:p>
          <a:p>
            <a:pPr marL="514350" indent="-514350">
              <a:buFont typeface="+mj-lt"/>
              <a:buAutoNum type="arabicParenR"/>
            </a:pPr>
            <a:r>
              <a:rPr lang="en-US" dirty="0" smtClean="0"/>
              <a:t>Access Certification </a:t>
            </a:r>
            <a:r>
              <a:rPr lang="en-US" dirty="0"/>
              <a:t>Examination within one year after registration and answer 50 multiple-choice </a:t>
            </a:r>
            <a:r>
              <a:rPr lang="en-US" dirty="0" smtClean="0"/>
              <a:t>questions.</a:t>
            </a:r>
            <a:endParaRPr lang="tr-TR" dirty="0" smtClean="0"/>
          </a:p>
          <a:p>
            <a:pPr marL="514350" indent="-514350">
              <a:buFont typeface="+mj-lt"/>
              <a:buAutoNum type="arabicParenR"/>
            </a:pPr>
            <a:r>
              <a:rPr lang="en-US" dirty="0" smtClean="0"/>
              <a:t>Receive Lifetime </a:t>
            </a:r>
            <a:r>
              <a:rPr lang="en-US" dirty="0"/>
              <a:t>and Worldwide valid Scrum Master Accredited Certification Document in </a:t>
            </a:r>
            <a:r>
              <a:rPr lang="en-US" dirty="0" err="1"/>
              <a:t>pdf</a:t>
            </a:r>
            <a:r>
              <a:rPr lang="en-US" dirty="0"/>
              <a:t>-format per e-mail in one day.</a:t>
            </a:r>
            <a:br>
              <a:rPr lang="en-US" dirty="0"/>
            </a:b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799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The </a:t>
            </a:r>
            <a:r>
              <a:rPr lang="tr-TR" dirty="0" smtClean="0"/>
              <a:t>certificate</a:t>
            </a:r>
            <a:endParaRPr lang="tr-TR" dirty="0"/>
          </a:p>
        </p:txBody>
      </p:sp>
      <p:pic>
        <p:nvPicPr>
          <p:cNvPr id="1026" name="Picture 2" descr="C:\Users\SERHAT\Desktop\Scrum_Master_Accredited_Certification_Low_Resolution_Small_S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28087"/>
            <a:ext cx="6264696" cy="46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48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What is International Scrum Institute</a:t>
            </a:r>
            <a:r>
              <a:rPr lang="tr-TR" dirty="0" smtClean="0"/>
              <a:t>?</a:t>
            </a:r>
            <a:endParaRPr lang="tr-TR" dirty="0"/>
          </a:p>
        </p:txBody>
      </p:sp>
      <p:sp>
        <p:nvSpPr>
          <p:cNvPr id="3" name="Content Placeholder 2"/>
          <p:cNvSpPr>
            <a:spLocks noGrp="1"/>
          </p:cNvSpPr>
          <p:nvPr>
            <p:ph idx="1"/>
          </p:nvPr>
        </p:nvSpPr>
        <p:spPr/>
        <p:txBody>
          <a:bodyPr>
            <a:normAutofit fontScale="85000" lnSpcReduction="10000"/>
          </a:bodyPr>
          <a:lstStyle/>
          <a:p>
            <a:r>
              <a:rPr lang="en-US" dirty="0"/>
              <a:t>International Scrum Institute is an independent Institute which helps IT Companies and Professionals to get certified with our Accredited Scrum Certifications and to prove their competence in Scrum domain</a:t>
            </a:r>
            <a:r>
              <a:rPr lang="en-US" dirty="0" smtClean="0"/>
              <a:t>.</a:t>
            </a:r>
            <a:endParaRPr lang="tr-TR" dirty="0" smtClean="0"/>
          </a:p>
          <a:p>
            <a:r>
              <a:rPr lang="en-US" dirty="0"/>
              <a:t>As of September 2012 International Scrum Institute has provided </a:t>
            </a:r>
            <a:r>
              <a:rPr lang="en-US" b="1" i="1" dirty="0"/>
              <a:t>in 143 Countries more than 349'000 </a:t>
            </a:r>
            <a:r>
              <a:rPr lang="en-US" dirty="0"/>
              <a:t>Scrum Master Accredited Certifications and Scrum Product Owner Accredited Certifications. </a:t>
            </a:r>
            <a:r>
              <a:rPr lang="tr-TR" dirty="0" smtClean="0"/>
              <a:t>They</a:t>
            </a:r>
            <a:r>
              <a:rPr lang="en-US" dirty="0" smtClean="0"/>
              <a:t> </a:t>
            </a:r>
            <a:r>
              <a:rPr lang="en-US" dirty="0"/>
              <a:t>reinforce IT Professionals in Worldwide to build their careers, and Companies to sell their Agile Products and Services. </a:t>
            </a:r>
            <a:endParaRPr lang="tr-TR" dirty="0"/>
          </a:p>
        </p:txBody>
      </p:sp>
      <p:pic>
        <p:nvPicPr>
          <p:cNvPr id="5"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0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For More Information</a:t>
            </a:r>
            <a:endParaRPr lang="tr-TR" dirty="0"/>
          </a:p>
        </p:txBody>
      </p:sp>
      <p:sp>
        <p:nvSpPr>
          <p:cNvPr id="3" name="Content Placeholder 2"/>
          <p:cNvSpPr>
            <a:spLocks noGrp="1"/>
          </p:cNvSpPr>
          <p:nvPr>
            <p:ph idx="1"/>
          </p:nvPr>
        </p:nvSpPr>
        <p:spPr/>
        <p:txBody>
          <a:bodyPr/>
          <a:lstStyle/>
          <a:p>
            <a:endParaRPr lang="tr-TR" dirty="0" smtClean="0"/>
          </a:p>
          <a:p>
            <a:pPr marL="0" indent="0" algn="ctr">
              <a:buNone/>
            </a:pPr>
            <a:endParaRPr lang="tr-TR" dirty="0"/>
          </a:p>
          <a:p>
            <a:pPr marL="0" indent="0" algn="ctr">
              <a:buNone/>
            </a:pPr>
            <a:endParaRPr lang="tr-TR" u="sng" dirty="0" smtClean="0">
              <a:solidFill>
                <a:schemeClr val="tx2">
                  <a:lumMod val="60000"/>
                  <a:lumOff val="40000"/>
                </a:schemeClr>
              </a:solidFill>
            </a:endParaRPr>
          </a:p>
          <a:p>
            <a:pPr marL="0" indent="0" algn="ctr">
              <a:buNone/>
            </a:pPr>
            <a:endParaRPr lang="tr-TR" u="sng" dirty="0" smtClean="0">
              <a:solidFill>
                <a:schemeClr val="tx2">
                  <a:lumMod val="60000"/>
                  <a:lumOff val="40000"/>
                </a:schemeClr>
              </a:solidFill>
            </a:endParaRPr>
          </a:p>
          <a:p>
            <a:pPr marL="0" indent="0" algn="ctr">
              <a:buNone/>
            </a:pPr>
            <a:endParaRPr lang="tr-TR" u="sng" dirty="0">
              <a:solidFill>
                <a:schemeClr val="tx2">
                  <a:lumMod val="60000"/>
                  <a:lumOff val="40000"/>
                </a:schemeClr>
              </a:solidFill>
            </a:endParaRPr>
          </a:p>
          <a:p>
            <a:pPr marL="0" indent="0" algn="ctr">
              <a:buNone/>
            </a:pPr>
            <a:r>
              <a:rPr lang="tr-TR" u="sng" dirty="0" smtClean="0">
                <a:solidFill>
                  <a:schemeClr val="tx2">
                    <a:lumMod val="60000"/>
                    <a:lumOff val="40000"/>
                  </a:schemeClr>
                </a:solidFill>
              </a:rPr>
              <a:t>http</a:t>
            </a:r>
            <a:r>
              <a:rPr lang="tr-TR" u="sng" dirty="0">
                <a:solidFill>
                  <a:schemeClr val="tx2">
                    <a:lumMod val="60000"/>
                    <a:lumOff val="40000"/>
                  </a:schemeClr>
                </a:solidFill>
              </a:rPr>
              <a:t>://www.scrum-institute.org/</a:t>
            </a:r>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988840"/>
            <a:ext cx="2448272" cy="187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6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Scrum Framework</a:t>
            </a:r>
            <a:endParaRPr lang="tr-TR" dirty="0"/>
          </a:p>
        </p:txBody>
      </p:sp>
      <p:sp>
        <p:nvSpPr>
          <p:cNvPr id="3" name="Content Placeholder 2"/>
          <p:cNvSpPr>
            <a:spLocks noGrp="1"/>
          </p:cNvSpPr>
          <p:nvPr>
            <p:ph idx="1"/>
          </p:nvPr>
        </p:nvSpPr>
        <p:spPr/>
        <p:txBody>
          <a:bodyPr>
            <a:normAutofit fontScale="92500"/>
          </a:bodyPr>
          <a:lstStyle/>
          <a:p>
            <a:r>
              <a:rPr lang="en-US" dirty="0"/>
              <a:t>Scrum is a lightweight agile project management framework mainly used for software development. It describes an iterative and incremental approach for project work</a:t>
            </a:r>
            <a:r>
              <a:rPr lang="en-US" dirty="0" smtClean="0"/>
              <a:t>.</a:t>
            </a:r>
            <a:endParaRPr lang="tr-TR" dirty="0" smtClean="0"/>
          </a:p>
          <a:p>
            <a:r>
              <a:rPr lang="en-US" dirty="0"/>
              <a:t>Scrum can be used in all kinds of software development: </a:t>
            </a:r>
            <a:endParaRPr lang="tr-TR" dirty="0" smtClean="0"/>
          </a:p>
          <a:p>
            <a:pPr lvl="1"/>
            <a:r>
              <a:rPr lang="en-US" dirty="0" smtClean="0"/>
              <a:t>for </a:t>
            </a:r>
            <a:r>
              <a:rPr lang="en-US" dirty="0"/>
              <a:t>developing complete software packages, </a:t>
            </a:r>
            <a:endParaRPr lang="tr-TR" dirty="0" smtClean="0"/>
          </a:p>
          <a:p>
            <a:pPr lvl="1"/>
            <a:r>
              <a:rPr lang="en-US" dirty="0" smtClean="0"/>
              <a:t>for </a:t>
            </a:r>
            <a:r>
              <a:rPr lang="en-US" dirty="0"/>
              <a:t>developing only some parts of bigger systems</a:t>
            </a:r>
            <a:r>
              <a:rPr lang="en-US" dirty="0" smtClean="0"/>
              <a:t>,</a:t>
            </a:r>
            <a:endParaRPr lang="tr-TR" dirty="0" smtClean="0"/>
          </a:p>
          <a:p>
            <a:pPr lvl="1"/>
            <a:r>
              <a:rPr lang="en-US" dirty="0" smtClean="0"/>
              <a:t> </a:t>
            </a:r>
            <a:r>
              <a:rPr lang="en-US" dirty="0"/>
              <a:t>for customer or internal projects.</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85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Scrum Framework (cont’d)</a:t>
            </a:r>
            <a:endParaRPr lang="tr-TR" dirty="0"/>
          </a:p>
        </p:txBody>
      </p:sp>
      <p:pic>
        <p:nvPicPr>
          <p:cNvPr id="2050" name="Picture 2" descr="C:\Users\SERHAT\Desktop\scrum_framework_highlevel_over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99" y="2564904"/>
            <a:ext cx="8067823" cy="2270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C:\Users\SERHAT\Desktop\scrum_institut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5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Scrum Framework (cont’d)</a:t>
            </a:r>
          </a:p>
        </p:txBody>
      </p:sp>
      <p:sp>
        <p:nvSpPr>
          <p:cNvPr id="3" name="Content Placeholder 2"/>
          <p:cNvSpPr>
            <a:spLocks noGrp="1"/>
          </p:cNvSpPr>
          <p:nvPr>
            <p:ph idx="1"/>
          </p:nvPr>
        </p:nvSpPr>
        <p:spPr/>
        <p:txBody>
          <a:bodyPr>
            <a:normAutofit/>
          </a:bodyPr>
          <a:lstStyle/>
          <a:p>
            <a:r>
              <a:rPr lang="en-US" dirty="0"/>
              <a:t>The Scrum Framework implements the cornerstones defined by the agile </a:t>
            </a:r>
            <a:r>
              <a:rPr lang="en-US" dirty="0" smtClean="0"/>
              <a:t>manifesto:</a:t>
            </a:r>
            <a:endParaRPr lang="tr-TR" dirty="0" smtClean="0"/>
          </a:p>
          <a:p>
            <a:pPr lvl="1"/>
            <a:r>
              <a:rPr lang="en-US" dirty="0" smtClean="0"/>
              <a:t>Individuals </a:t>
            </a:r>
            <a:r>
              <a:rPr lang="en-US" dirty="0"/>
              <a:t>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33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Scrum Framework (cont’d)</a:t>
            </a:r>
          </a:p>
        </p:txBody>
      </p:sp>
      <p:sp>
        <p:nvSpPr>
          <p:cNvPr id="3" name="Content Placeholder 2"/>
          <p:cNvSpPr>
            <a:spLocks noGrp="1"/>
          </p:cNvSpPr>
          <p:nvPr>
            <p:ph idx="1"/>
          </p:nvPr>
        </p:nvSpPr>
        <p:spPr/>
        <p:txBody>
          <a:bodyPr>
            <a:normAutofit lnSpcReduction="10000"/>
          </a:bodyPr>
          <a:lstStyle/>
          <a:p>
            <a:r>
              <a:rPr lang="tr-TR" dirty="0" smtClean="0"/>
              <a:t>T</a:t>
            </a:r>
            <a:r>
              <a:rPr lang="en-US" dirty="0" smtClean="0"/>
              <a:t>he </a:t>
            </a:r>
            <a:r>
              <a:rPr lang="en-US" dirty="0"/>
              <a:t>main components of Scrum Framework are: The three roles: Scrum Master, Scrum Product Owner and the Scrum Team</a:t>
            </a:r>
          </a:p>
          <a:p>
            <a:pPr lvl="1"/>
            <a:r>
              <a:rPr lang="en-US" dirty="0"/>
              <a:t>A prioritized Backlog containing the end user requirements</a:t>
            </a:r>
          </a:p>
          <a:p>
            <a:pPr lvl="1"/>
            <a:r>
              <a:rPr lang="en-US" dirty="0" smtClean="0"/>
              <a:t>Sprints</a:t>
            </a:r>
            <a:endParaRPr lang="en-US" dirty="0"/>
          </a:p>
          <a:p>
            <a:pPr lvl="1"/>
            <a:r>
              <a:rPr lang="en-US" dirty="0"/>
              <a:t>Scrum Events: Sprint Planning Meeting (WHAT-Meeting, HOW-Meeting), Daily Scrum Meeting, Sprint Review Meeting, Sprint Retrospective Meeting</a:t>
            </a:r>
          </a:p>
          <a:p>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93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Scrum Framework (cont’d)</a:t>
            </a:r>
          </a:p>
        </p:txBody>
      </p:sp>
      <p:sp>
        <p:nvSpPr>
          <p:cNvPr id="3" name="Content Placeholder 2"/>
          <p:cNvSpPr>
            <a:spLocks noGrp="1"/>
          </p:cNvSpPr>
          <p:nvPr>
            <p:ph idx="1"/>
          </p:nvPr>
        </p:nvSpPr>
        <p:spPr/>
        <p:txBody>
          <a:bodyPr/>
          <a:lstStyle/>
          <a:p>
            <a:r>
              <a:rPr lang="en-US" dirty="0"/>
              <a:t>Important in all Scrum projects are self-organization and communication within the team. There is no longer a project manager in a classical sense. In the Scrum Framework the Scrum Master and the Scrum Product Owner share his responsibilities. However, in the end the team decides what and how much they can do in a given project iteration (Sprint).</a:t>
            </a: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74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 </a:t>
            </a:r>
            <a:r>
              <a:rPr lang="tr-TR" dirty="0" smtClean="0"/>
              <a:t>Real World Example</a:t>
            </a:r>
            <a:endParaRPr lang="tr-TR" dirty="0"/>
          </a:p>
        </p:txBody>
      </p:sp>
      <p:sp>
        <p:nvSpPr>
          <p:cNvPr id="3" name="Content Placeholder 2"/>
          <p:cNvSpPr>
            <a:spLocks noGrp="1"/>
          </p:cNvSpPr>
          <p:nvPr>
            <p:ph idx="1"/>
          </p:nvPr>
        </p:nvSpPr>
        <p:spPr/>
        <p:txBody>
          <a:bodyPr>
            <a:normAutofit fontScale="70000" lnSpcReduction="20000"/>
          </a:bodyPr>
          <a:lstStyle/>
          <a:p>
            <a:r>
              <a:rPr lang="en-US" i="1" dirty="0">
                <a:effectLst>
                  <a:outerShdw blurRad="38100" dist="38100" dir="2700000" algn="tl">
                    <a:srgbClr val="000000">
                      <a:alpha val="43137"/>
                    </a:srgbClr>
                  </a:outerShdw>
                </a:effectLst>
              </a:rPr>
              <a:t>Before starting the first </a:t>
            </a:r>
            <a:r>
              <a:rPr lang="en-US" i="1" dirty="0" smtClean="0">
                <a:effectLst>
                  <a:outerShdw blurRad="38100" dist="38100" dir="2700000" algn="tl">
                    <a:srgbClr val="000000">
                      <a:alpha val="43137"/>
                    </a:srgbClr>
                  </a:outerShdw>
                </a:effectLst>
              </a:rPr>
              <a:t>Sprint</a:t>
            </a:r>
            <a:endParaRPr lang="tr-TR" i="1" dirty="0" smtClean="0">
              <a:effectLst>
                <a:outerShdw blurRad="38100" dist="38100" dir="2700000" algn="tl">
                  <a:srgbClr val="000000">
                    <a:alpha val="43137"/>
                  </a:srgbClr>
                </a:outerShdw>
              </a:effectLst>
            </a:endParaRPr>
          </a:p>
          <a:p>
            <a:endParaRPr lang="tr-TR" dirty="0"/>
          </a:p>
          <a:p>
            <a:r>
              <a:rPr lang="en-US" dirty="0" smtClean="0"/>
              <a:t>Alex </a:t>
            </a:r>
            <a:r>
              <a:rPr lang="en-US" dirty="0"/>
              <a:t>is assigned as the Scrum Product Owner of a new software development project. One of his first tasks is to start requirement engineering. He writes down the most important use-cases and discusses them with the architects, customer representatives and other stakeholders. After collecting the high-level use-cases and requirements, he writes them into the Scrum Product Backlog and initiates an estimation and prioritization session with the architects and some senior developers. As a result of this session all the items in the Scrum Product Backlog have an initial rough estimation and a prioritization. Now he starts to break-down the high-level requirements into smaller-grained user stories. With this list he then calls for the first Sprint Planning meeting.</a:t>
            </a:r>
            <a:br>
              <a:rPr lang="en-US" dirty="0"/>
            </a:br>
            <a:endParaRPr lang="tr-TR" dirty="0"/>
          </a:p>
        </p:txBody>
      </p:sp>
      <p:pic>
        <p:nvPicPr>
          <p:cNvPr id="4" name="Picture 1" descr="C:\Users\SERHAT\Desktop\scrum_institu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805264"/>
            <a:ext cx="936104" cy="7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8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1768</Words>
  <Application>Microsoft Office PowerPoint</Application>
  <PresentationFormat>On-screen Show (4:3)</PresentationFormat>
  <Paragraphs>130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International Scrum Institute</vt:lpstr>
      <vt:lpstr>Scrum Master Certification Program</vt:lpstr>
      <vt:lpstr>What is International Scrum Institute?</vt:lpstr>
      <vt:lpstr>Scrum Framework</vt:lpstr>
      <vt:lpstr>Scrum Framework (cont’d)</vt:lpstr>
      <vt:lpstr>Scrum Framework (cont’d)</vt:lpstr>
      <vt:lpstr>Scrum Framework (cont’d)</vt:lpstr>
      <vt:lpstr>Scrum Framework (cont’d)</vt:lpstr>
      <vt:lpstr>A Real World Example</vt:lpstr>
      <vt:lpstr>A Real World Example (cont’d)</vt:lpstr>
      <vt:lpstr>A Real World Example (cont’d)</vt:lpstr>
      <vt:lpstr>A Real World Example (cont’d)</vt:lpstr>
      <vt:lpstr>A Real World Example (cont’d)</vt:lpstr>
      <vt:lpstr>A Real World Example (cont’d)</vt:lpstr>
      <vt:lpstr>A Real World Example (cont’d)</vt:lpstr>
      <vt:lpstr>Why Waterfall Model fails?</vt:lpstr>
      <vt:lpstr>Why Waterfall Model fails?(cont’d)</vt:lpstr>
      <vt:lpstr>What Makes Scrum Framework Succeed?</vt:lpstr>
      <vt:lpstr>What Makes Scrum Framework Succeed? (cont’d)</vt:lpstr>
      <vt:lpstr>What Makes Scrum Framework Succeed? (cont’d)</vt:lpstr>
      <vt:lpstr>The Scrum Team Roles</vt:lpstr>
      <vt:lpstr>The Scrum Team Roles (cont’d)</vt:lpstr>
      <vt:lpstr>The Scrum Team Roles (cont’d)</vt:lpstr>
      <vt:lpstr>The Scrum Master</vt:lpstr>
      <vt:lpstr>The Scrum Master (cont’d)</vt:lpstr>
      <vt:lpstr>The Scrum Master (cont’d)</vt:lpstr>
      <vt:lpstr>Scrum Master Accredited Certification Program</vt:lpstr>
      <vt:lpstr>Scrum Master Accredited Certification Program (cont’d)</vt:lpstr>
      <vt:lpstr>The certificate</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Master</dc:title>
  <dc:creator>SERHAT</dc:creator>
  <cp:lastModifiedBy>SERHAT</cp:lastModifiedBy>
  <cp:revision>22</cp:revision>
  <dcterms:created xsi:type="dcterms:W3CDTF">2013-02-23T12:00:54Z</dcterms:created>
  <dcterms:modified xsi:type="dcterms:W3CDTF">2013-02-24T15:56:32Z</dcterms:modified>
</cp:coreProperties>
</file>