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7" r:id="rId5"/>
    <p:sldId id="262" r:id="rId6"/>
    <p:sldId id="268" r:id="rId7"/>
    <p:sldId id="259" r:id="rId8"/>
    <p:sldId id="260" r:id="rId9"/>
    <p:sldId id="270" r:id="rId10"/>
    <p:sldId id="264" r:id="rId11"/>
    <p:sldId id="265" r:id="rId12"/>
    <p:sldId id="266" r:id="rId13"/>
    <p:sldId id="271" r:id="rId14"/>
    <p:sldId id="269" r:id="rId15"/>
    <p:sldId id="272" r:id="rId16"/>
    <p:sldId id="261" r:id="rId17"/>
    <p:sldId id="273" r:id="rId18"/>
    <p:sldId id="27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bastian" id="{61C2FF76-02FC-40C8-A2A4-6703B297EFE7}">
          <p14:sldIdLst>
            <p14:sldId id="256"/>
            <p14:sldId id="257"/>
            <p14:sldId id="258"/>
            <p14:sldId id="267"/>
            <p14:sldId id="262"/>
          </p14:sldIdLst>
        </p14:section>
        <p14:section name="Johannes" id="{504F1288-E6EE-45B5-8083-6E7C4CFF24CA}">
          <p14:sldIdLst>
            <p14:sldId id="268"/>
          </p14:sldIdLst>
        </p14:section>
        <p14:section name="Tim" id="{0812A3DD-3832-4E12-8392-1A423E414597}">
          <p14:sldIdLst>
            <p14:sldId id="259"/>
          </p14:sldIdLst>
        </p14:section>
        <p14:section name="Johannes" id="{9CC0B2E0-4150-4190-A8C1-0614214A8740}">
          <p14:sldIdLst>
            <p14:sldId id="260"/>
          </p14:sldIdLst>
        </p14:section>
        <p14:section name="Tim" id="{725C357B-1C09-4E25-99BE-273BAF61FD80}">
          <p14:sldIdLst>
            <p14:sldId id="270"/>
            <p14:sldId id="264"/>
            <p14:sldId id="265"/>
            <p14:sldId id="266"/>
          </p14:sldIdLst>
        </p14:section>
        <p14:section name="Johannes" id="{AA04029E-9E35-4AA4-8CB0-86B8CA0358C5}">
          <p14:sldIdLst>
            <p14:sldId id="271"/>
            <p14:sldId id="269"/>
            <p14:sldId id="272"/>
            <p14:sldId id="261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000"/>
    <a:srgbClr val="FDA401"/>
    <a:srgbClr val="FE5400"/>
    <a:srgbClr val="FEE300"/>
    <a:srgbClr val="440154"/>
    <a:srgbClr val="31688E"/>
    <a:srgbClr val="34B679"/>
    <a:srgbClr val="FDE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193" autoAdjust="0"/>
  </p:normalViewPr>
  <p:slideViewPr>
    <p:cSldViewPr snapToGrid="0">
      <p:cViewPr varScale="1">
        <p:scale>
          <a:sx n="85" d="100"/>
          <a:sy n="85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Vulnerability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Tabelle1!$A$2:$A$5</c:f>
              <c:strCache>
                <c:ptCount val="4"/>
                <c:pt idx="0">
                  <c:v>Population</c:v>
                </c:pt>
                <c:pt idx="1">
                  <c:v>Buildings</c:v>
                </c:pt>
                <c:pt idx="2">
                  <c:v>Streets</c:v>
                </c:pt>
                <c:pt idx="3">
                  <c:v>Landuse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0.35</c:v>
                </c:pt>
                <c:pt idx="1">
                  <c:v>0.2</c:v>
                </c:pt>
                <c:pt idx="2">
                  <c:v>0.25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5-40B1-84F7-48E532FED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63B76-3B39-4D67-BE52-AEA4D3E19B80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1F888-08A2-4161-B992-D782118EF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75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Facts</a:t>
            </a:r>
          </a:p>
          <a:p>
            <a:pPr>
              <a:buFontTx/>
              <a:buChar char="-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1F888-08A2-4161-B992-D782118EFDE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2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1F888-08A2-4161-B992-D782118EFDE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706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1F888-08A2-4161-B992-D782118EFDE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388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Population </a:t>
            </a:r>
            <a:r>
              <a:rPr lang="de-DE" dirty="0" err="1"/>
              <a:t>data</a:t>
            </a:r>
            <a:r>
              <a:rPr lang="de-DE" dirty="0"/>
              <a:t>: ISTAT = </a:t>
            </a:r>
            <a:r>
              <a:rPr lang="de-DE" dirty="0" err="1"/>
              <a:t>governmental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census</a:t>
            </a:r>
            <a:r>
              <a:rPr lang="de-DE" dirty="0"/>
              <a:t> 2011 –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downloaded</a:t>
            </a:r>
            <a:r>
              <a:rPr lang="de-DE" dirty="0"/>
              <a:t> e.g. just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Sicily</a:t>
            </a:r>
            <a:r>
              <a:rPr lang="de-DE" dirty="0"/>
              <a:t> and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,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postal </a:t>
            </a:r>
            <a:r>
              <a:rPr lang="de-DE" dirty="0" err="1"/>
              <a:t>codes</a:t>
            </a:r>
            <a:endParaRPr lang="de-DE" dirty="0"/>
          </a:p>
          <a:p>
            <a:r>
              <a:rPr lang="de-DE" dirty="0"/>
              <a:t>DTM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opendataportal</a:t>
            </a:r>
            <a:r>
              <a:rPr lang="de-DE" dirty="0"/>
              <a:t> (</a:t>
            </a:r>
            <a:r>
              <a:rPr lang="de-DE" dirty="0" err="1"/>
              <a:t>resolution</a:t>
            </a:r>
            <a:r>
              <a:rPr lang="de-DE" dirty="0"/>
              <a:t> 20m)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geotiff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1F888-08A2-4161-B992-D782118EFDE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334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GRASS GIS: Import, </a:t>
            </a:r>
            <a:r>
              <a:rPr lang="de-DE" dirty="0" err="1"/>
              <a:t>clip</a:t>
            </a:r>
            <a:r>
              <a:rPr lang="de-DE" dirty="0"/>
              <a:t>, </a:t>
            </a:r>
            <a:r>
              <a:rPr lang="de-DE" dirty="0" err="1"/>
              <a:t>rasterize</a:t>
            </a:r>
            <a:r>
              <a:rPr lang="de-DE" dirty="0"/>
              <a:t>,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vulnerability</a:t>
            </a:r>
            <a:r>
              <a:rPr lang="de-DE" dirty="0"/>
              <a:t>; </a:t>
            </a:r>
            <a:r>
              <a:rPr lang="de-DE" dirty="0" err="1"/>
              <a:t>v.db.droprow</a:t>
            </a:r>
            <a:r>
              <a:rPr lang="de-DE" dirty="0"/>
              <a:t>, </a:t>
            </a:r>
            <a:r>
              <a:rPr lang="de-DE" dirty="0" err="1"/>
              <a:t>dropcolumn</a:t>
            </a:r>
            <a:r>
              <a:rPr lang="de-DE" dirty="0"/>
              <a:t> (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preprocessing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merging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geographical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(administrative </a:t>
            </a:r>
            <a:r>
              <a:rPr lang="de-DE" dirty="0" err="1"/>
              <a:t>regions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1F888-08A2-4161-B992-D782118EFDE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18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1F888-08A2-4161-B992-D782118EFDE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606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1F888-08A2-4161-B992-D782118EFDE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37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1F888-08A2-4161-B992-D782118EFDE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095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1F888-08A2-4161-B992-D782118EFDE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60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0F8FE-7552-4E84-A2E3-5754E24DC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A2FAF7-B966-49C6-ACB9-2357F1B8F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13F646-DE32-497C-8CCB-69CFF82E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91DA-97D4-4AC0-AC2F-FBC54CD3D6E5}" type="datetime1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7DF973-19C9-4CD8-AB18-7952D104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0A37A-4063-4A5B-BB58-826C4BFC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03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7FF05-B982-4A75-AA0B-8418B8B5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4BE430-29E6-49B1-A3F2-D216A08E9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DBDDE3-D1AB-40F1-97B3-A7771FB9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8045-82FF-4939-B3F2-F80C833B391F}" type="datetime1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BE63B9-D245-4FDD-99D1-4DC2E0A8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FC88A0-226F-4CB7-AF57-A52A1440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83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555416-8C08-4BC8-A715-30EAAF5EA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E2B3B9-5028-4CEE-8736-855C226D0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D60183-658A-48E5-9D34-C113DE70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BC37-2BE0-4418-901D-F85BF431B14A}" type="datetime1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6838B1-9CD9-434D-A721-DF71EE38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B5202B-D115-4557-AB58-EBC58D8C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48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B63B1-9B3B-4E0E-AA27-93DAD031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38475-75AD-45F0-8094-BF579D7B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300095-A39A-4CCB-824D-62DBCEDE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85B0-2D8E-40D5-A73B-935F895D9448}" type="datetime1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13A94A-7FD2-470D-BC7D-F38CC1B7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289BC9-A9E0-4D59-AC2C-FA1F8B77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51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167C0-4B3B-4054-9130-F105B12F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38EC33-A79C-426E-8ED4-AF3B1CC54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903BA7-FE5C-4048-9774-B17B1D5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275F-E2AD-4A49-AC26-5E76F6F8A35E}" type="datetime1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576C6-529C-45B2-9260-FD5D4FB6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DAE89-B586-4D08-A243-A67FDAD6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29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A1CA1-A267-41E2-BCD1-781EC6B1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E8F4A-1B6F-4752-9164-C97464FED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2ED414-A27D-4720-A451-06AEC33EF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405110-F169-400D-9B42-04571B02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C423-23AC-46BB-910A-9EAC9860B472}" type="datetime1">
              <a:rPr lang="de-DE" smtClean="0"/>
              <a:t>04.02.2020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C16042-410D-415A-A2CC-54EE79DE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FE500B-A65F-44C7-9B38-90DCDF42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44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2EC41-576A-4E39-A6D7-737D1143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E5E825-C1C3-4FE3-B211-8A37289D3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1A3F88-8AAA-4EE2-B963-A1FEEB25C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7A3ACE-4562-4A7C-A9B6-95C5C9185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C25F93-CC9F-4D82-880E-B8486A7D3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825A89-72E1-4F80-8F0A-EB6F3DEF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240-A05F-4B84-8E00-B4F0206EF431}" type="datetime1">
              <a:rPr lang="de-DE" smtClean="0"/>
              <a:t>04.02.2020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32F9B0-270E-45C0-AB08-9CB8F867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7D3833-E86C-47D9-8151-766BA535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59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8D13B-27D3-4A43-BC3A-7858443F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DE8498-09EB-41EA-B0A6-508FCE9E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FBB1-74E7-488C-B15F-B0693F1D1C30}" type="datetime1">
              <a:rPr lang="de-DE" smtClean="0"/>
              <a:t>04.02.2020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78423F-539F-40C3-80B4-5299684E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D5CE0-FBC1-4E3A-86CE-9AC26C6D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46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FCBABB-2532-45BE-B1A8-71ABF11A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F050-EEBF-4816-8B10-8DDA7D05DF6C}" type="datetime1">
              <a:rPr lang="de-DE" smtClean="0"/>
              <a:t>04.02.2020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EB19DD-DF5A-49BC-A6F6-854323D2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6CD09B-F0AD-4438-8C0D-AFF1B8D5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51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55D03-F606-4022-81EB-6BABEDB5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E51F50-84AD-405D-A7CF-32316D7E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0408BC-BBAE-4726-B7BA-9D2105543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754716-D15E-4673-847A-25ED42F6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EAD-2C91-4AFC-8607-9BC36CE4180B}" type="datetime1">
              <a:rPr lang="de-DE" smtClean="0"/>
              <a:t>04.02.2020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5F7E6E-F77F-4E77-8E9F-6BD63DFA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0E7F45-04D1-44E8-A99F-137878F6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50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9D820-4221-4C73-95B8-EC053E588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ADBA6D-7B46-41F9-BECD-4AD98D765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6000FE-FFD6-45C5-8335-A83FF1E0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C6D81C-4597-48A5-AD9D-BD37D6F9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0B4B-9EFF-4FB0-9697-415DC2DE39C3}" type="datetime1">
              <a:rPr lang="de-DE" smtClean="0"/>
              <a:t>04.02.2020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25B055-9ABE-4FB4-A9E1-9E310B5C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3EA620-B7FC-40BC-8D95-D5A8A171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03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5BBAC9-DB5C-4021-A585-0B96B5FC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A4A388-D2AB-4556-85F6-8743187DF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BC831-A11A-45CF-A096-E723848A1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034DE-50B1-4BAC-B10B-E5679262B5FC}" type="datetime1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14898E-A1DC-4CA1-AAE0-48453AA40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17D8C-59BC-4F4C-B770-961BBAF49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1BB71-5B99-4224-BCBA-D5D118A8E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88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D100F10B-B840-467C-8D2E-6E555127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42F9E33-FC79-41A0-858F-C66428FF1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845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Risk Analysis for the Etna Region Using Free and Open Source GIS</a:t>
            </a:r>
            <a:endParaRPr lang="de-DE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9532E78-45BB-48E3-AA71-43933B9AA88E}"/>
              </a:ext>
            </a:extLst>
          </p:cNvPr>
          <p:cNvSpPr txBox="1"/>
          <p:nvPr/>
        </p:nvSpPr>
        <p:spPr>
          <a:xfrm>
            <a:off x="1" y="62865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Johannes Nützel, Sebastian </a:t>
            </a:r>
            <a:r>
              <a:rPr lang="de-DE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Ulmeanu</a:t>
            </a:r>
            <a:r>
              <a:rPr lang="de-DE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Tim Waibel</a:t>
            </a:r>
          </a:p>
        </p:txBody>
      </p:sp>
    </p:spTree>
    <p:extLst>
      <p:ext uri="{BB962C8B-B14F-4D97-AF65-F5344CB8AC3E}">
        <p14:creationId xmlns:p14="http://schemas.microsoft.com/office/powerpoint/2010/main" val="313123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E9F17-42EB-448F-B0D9-D839BDB5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0915EF8-B7ED-4433-A6EE-573412A7E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566434"/>
              </p:ext>
            </p:extLst>
          </p:nvPr>
        </p:nvGraphicFramePr>
        <p:xfrm>
          <a:off x="2648717" y="1365967"/>
          <a:ext cx="6894567" cy="4810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E6514CB-ED07-4FE5-B5DA-D1A363DB294D}"/>
              </a:ext>
            </a:extLst>
          </p:cNvPr>
          <p:cNvCxnSpPr/>
          <p:nvPr/>
        </p:nvCxnSpPr>
        <p:spPr>
          <a:xfrm>
            <a:off x="898585" y="6340417"/>
            <a:ext cx="1039483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0128E8-F5A8-4E2D-8359-BB385989842F}"/>
              </a:ext>
            </a:extLst>
          </p:cNvPr>
          <p:cNvSpPr txBox="1"/>
          <p:nvPr/>
        </p:nvSpPr>
        <p:spPr>
          <a:xfrm>
            <a:off x="2421147" y="6392173"/>
            <a:ext cx="734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kind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932EAC-9012-4A6C-B8C8-1657F534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960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E9F17-42EB-448F-B0D9-D839BDB5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E6514CB-ED07-4FE5-B5DA-D1A363DB294D}"/>
              </a:ext>
            </a:extLst>
          </p:cNvPr>
          <p:cNvCxnSpPr/>
          <p:nvPr/>
        </p:nvCxnSpPr>
        <p:spPr>
          <a:xfrm>
            <a:off x="898585" y="6340417"/>
            <a:ext cx="1039483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0128E8-F5A8-4E2D-8359-BB385989842F}"/>
              </a:ext>
            </a:extLst>
          </p:cNvPr>
          <p:cNvSpPr txBox="1"/>
          <p:nvPr/>
        </p:nvSpPr>
        <p:spPr>
          <a:xfrm>
            <a:off x="2421147" y="6392173"/>
            <a:ext cx="734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kind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F2A0FA-FD16-491C-9C7C-0B1AE29A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E992266-CD86-45B6-B337-B1A3DE2C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01" y="1854142"/>
            <a:ext cx="2629804" cy="252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A46AF7E-BB91-47AF-9FA2-B106332B4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142" y="1854142"/>
            <a:ext cx="2629804" cy="25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30747D8-F423-41FF-A944-09533B439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383" y="1854142"/>
            <a:ext cx="2629804" cy="252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3DC1F3-0922-48EF-A1B8-EB9E5159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5" y="1854142"/>
            <a:ext cx="2629804" cy="2520000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314888A-34C8-487E-85DA-9663743BA0B6}"/>
              </a:ext>
            </a:extLst>
          </p:cNvPr>
          <p:cNvCxnSpPr/>
          <p:nvPr/>
        </p:nvCxnSpPr>
        <p:spPr>
          <a:xfrm>
            <a:off x="2971800" y="5724525"/>
            <a:ext cx="5486400" cy="0"/>
          </a:xfrm>
          <a:prstGeom prst="line">
            <a:avLst/>
          </a:prstGeom>
          <a:ln w="152400">
            <a:gradFill flip="none" rotWithShape="1">
              <a:gsLst>
                <a:gs pos="0">
                  <a:srgbClr val="FDE725"/>
                </a:gs>
                <a:gs pos="33000">
                  <a:srgbClr val="34B679"/>
                </a:gs>
                <a:gs pos="66000">
                  <a:srgbClr val="31688E"/>
                </a:gs>
                <a:gs pos="100000">
                  <a:srgbClr val="44015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D621D653-2BA3-4D3C-BB2C-7CCE1C51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34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E9F17-42EB-448F-B0D9-D839BDB5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E6514CB-ED07-4FE5-B5DA-D1A363DB294D}"/>
              </a:ext>
            </a:extLst>
          </p:cNvPr>
          <p:cNvCxnSpPr/>
          <p:nvPr/>
        </p:nvCxnSpPr>
        <p:spPr>
          <a:xfrm>
            <a:off x="898585" y="6340417"/>
            <a:ext cx="1039483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0128E8-F5A8-4E2D-8359-BB385989842F}"/>
              </a:ext>
            </a:extLst>
          </p:cNvPr>
          <p:cNvSpPr txBox="1"/>
          <p:nvPr/>
        </p:nvSpPr>
        <p:spPr>
          <a:xfrm>
            <a:off x="2421147" y="6392173"/>
            <a:ext cx="734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kind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F2A0FA-FD16-491C-9C7C-0B1AE29A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final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E992266-CD86-45B6-B337-B1A3DE2C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000" y="1662171"/>
            <a:ext cx="4518199" cy="432954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314888A-34C8-487E-85DA-9663743BA0B6}"/>
              </a:ext>
            </a:extLst>
          </p:cNvPr>
          <p:cNvCxnSpPr/>
          <p:nvPr/>
        </p:nvCxnSpPr>
        <p:spPr>
          <a:xfrm>
            <a:off x="2971800" y="5724525"/>
            <a:ext cx="5486400" cy="0"/>
          </a:xfrm>
          <a:prstGeom prst="line">
            <a:avLst/>
          </a:prstGeom>
          <a:ln w="152400">
            <a:gradFill flip="none" rotWithShape="1">
              <a:gsLst>
                <a:gs pos="0">
                  <a:srgbClr val="FDE725"/>
                </a:gs>
                <a:gs pos="33000">
                  <a:srgbClr val="34B679"/>
                </a:gs>
                <a:gs pos="66000">
                  <a:srgbClr val="31688E"/>
                </a:gs>
                <a:gs pos="100000">
                  <a:srgbClr val="44015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F8F518C-A98A-4030-A38B-3AFAE382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10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E9F17-42EB-448F-B0D9-D839BDB5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E6514CB-ED07-4FE5-B5DA-D1A363DB294D}"/>
              </a:ext>
            </a:extLst>
          </p:cNvPr>
          <p:cNvCxnSpPr/>
          <p:nvPr/>
        </p:nvCxnSpPr>
        <p:spPr>
          <a:xfrm>
            <a:off x="898585" y="6340417"/>
            <a:ext cx="1039483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0128E8-F5A8-4E2D-8359-BB385989842F}"/>
              </a:ext>
            </a:extLst>
          </p:cNvPr>
          <p:cNvSpPr txBox="1"/>
          <p:nvPr/>
        </p:nvSpPr>
        <p:spPr>
          <a:xfrm>
            <a:off x="2421147" y="6392173"/>
            <a:ext cx="734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Risk Analysis for the Etna Region Using Free and Open Source GIS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B45DBA-8F59-476E-ACD8-99AE9CEB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13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4CFC7A4-0DEB-4D92-B106-24AC2D87E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3" y="1690688"/>
            <a:ext cx="7724775" cy="3733800"/>
          </a:xfrm>
          <a:prstGeom prst="rect">
            <a:avLst/>
          </a:prstGeom>
        </p:spPr>
      </p:pic>
      <p:sp>
        <p:nvSpPr>
          <p:cNvPr id="9" name="Multiplikationszeichen 8">
            <a:extLst>
              <a:ext uri="{FF2B5EF4-FFF2-40B4-BE49-F238E27FC236}">
                <a16:creationId xmlns:a16="http://schemas.microsoft.com/office/drawing/2014/main" id="{4CEC9041-4968-4DF4-A30B-254A72CD0DF9}"/>
              </a:ext>
            </a:extLst>
          </p:cNvPr>
          <p:cNvSpPr/>
          <p:nvPr/>
        </p:nvSpPr>
        <p:spPr>
          <a:xfrm>
            <a:off x="3420533" y="1348009"/>
            <a:ext cx="1080000" cy="1080000"/>
          </a:xfrm>
          <a:prstGeom prst="mathMultiply">
            <a:avLst>
              <a:gd name="adj1" fmla="val 15187"/>
            </a:avLst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81B2AB1-8A28-4292-97FA-821C38D48D38}"/>
              </a:ext>
            </a:extLst>
          </p:cNvPr>
          <p:cNvSpPr/>
          <p:nvPr/>
        </p:nvSpPr>
        <p:spPr>
          <a:xfrm>
            <a:off x="4255911" y="1605065"/>
            <a:ext cx="3093156" cy="2899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8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E9F17-42EB-448F-B0D9-D839BDB5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LavHA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7CF16-0616-441A-9B94-0A5F6A4E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E6514CB-ED07-4FE5-B5DA-D1A363DB294D}"/>
              </a:ext>
            </a:extLst>
          </p:cNvPr>
          <p:cNvCxnSpPr/>
          <p:nvPr/>
        </p:nvCxnSpPr>
        <p:spPr>
          <a:xfrm>
            <a:off x="898585" y="6340417"/>
            <a:ext cx="1039483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0128E8-F5A8-4E2D-8359-BB385989842F}"/>
              </a:ext>
            </a:extLst>
          </p:cNvPr>
          <p:cNvSpPr txBox="1"/>
          <p:nvPr/>
        </p:nvSpPr>
        <p:spPr>
          <a:xfrm>
            <a:off x="2421147" y="6392173"/>
            <a:ext cx="734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kind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01B67D-5E0C-4AB7-B81A-AD567808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76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E9F17-42EB-448F-B0D9-D839BDB5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E6514CB-ED07-4FE5-B5DA-D1A363DB294D}"/>
              </a:ext>
            </a:extLst>
          </p:cNvPr>
          <p:cNvCxnSpPr/>
          <p:nvPr/>
        </p:nvCxnSpPr>
        <p:spPr>
          <a:xfrm>
            <a:off x="898585" y="6340417"/>
            <a:ext cx="1039483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0128E8-F5A8-4E2D-8359-BB385989842F}"/>
              </a:ext>
            </a:extLst>
          </p:cNvPr>
          <p:cNvSpPr txBox="1"/>
          <p:nvPr/>
        </p:nvSpPr>
        <p:spPr>
          <a:xfrm>
            <a:off x="2421147" y="6392173"/>
            <a:ext cx="734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Risk Analysis for the Etna Region Using Free and Open Source GIS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B45DBA-8F59-476E-ACD8-99AE9CEB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15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4CFC7A4-0DEB-4D92-B106-24AC2D87E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3" y="1690688"/>
            <a:ext cx="7724775" cy="3733800"/>
          </a:xfrm>
          <a:prstGeom prst="rect">
            <a:avLst/>
          </a:prstGeom>
        </p:spPr>
      </p:pic>
      <p:sp>
        <p:nvSpPr>
          <p:cNvPr id="9" name="Multiplikationszeichen 8">
            <a:extLst>
              <a:ext uri="{FF2B5EF4-FFF2-40B4-BE49-F238E27FC236}">
                <a16:creationId xmlns:a16="http://schemas.microsoft.com/office/drawing/2014/main" id="{4CEC9041-4968-4DF4-A30B-254A72CD0DF9}"/>
              </a:ext>
            </a:extLst>
          </p:cNvPr>
          <p:cNvSpPr/>
          <p:nvPr/>
        </p:nvSpPr>
        <p:spPr>
          <a:xfrm>
            <a:off x="3420533" y="1348009"/>
            <a:ext cx="1080000" cy="1080000"/>
          </a:xfrm>
          <a:prstGeom prst="mathMultiply">
            <a:avLst>
              <a:gd name="adj1" fmla="val 15187"/>
            </a:avLst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81B2AB1-8A28-4292-97FA-821C38D48D38}"/>
              </a:ext>
            </a:extLst>
          </p:cNvPr>
          <p:cNvSpPr/>
          <p:nvPr/>
        </p:nvSpPr>
        <p:spPr>
          <a:xfrm>
            <a:off x="5813777" y="4910666"/>
            <a:ext cx="1377245" cy="662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5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E9F17-42EB-448F-B0D9-D839BDB5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7CF16-0616-441A-9B94-0A5F6A4E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E6514CB-ED07-4FE5-B5DA-D1A363DB294D}"/>
              </a:ext>
            </a:extLst>
          </p:cNvPr>
          <p:cNvCxnSpPr/>
          <p:nvPr/>
        </p:nvCxnSpPr>
        <p:spPr>
          <a:xfrm>
            <a:off x="898585" y="6340417"/>
            <a:ext cx="1039483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0128E8-F5A8-4E2D-8359-BB385989842F}"/>
              </a:ext>
            </a:extLst>
          </p:cNvPr>
          <p:cNvSpPr txBox="1"/>
          <p:nvPr/>
        </p:nvSpPr>
        <p:spPr>
          <a:xfrm>
            <a:off x="2421147" y="6392173"/>
            <a:ext cx="734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kind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263CDD-5FC2-4C13-A9F9-22E4FF2B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257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E9F17-42EB-448F-B0D9-D839BDB5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What‘s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7CF16-0616-441A-9B94-0A5F6A4E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Merging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hazard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Replacing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20m DTM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2m DTM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lava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flood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E6514CB-ED07-4FE5-B5DA-D1A363DB294D}"/>
              </a:ext>
            </a:extLst>
          </p:cNvPr>
          <p:cNvCxnSpPr/>
          <p:nvPr/>
        </p:nvCxnSpPr>
        <p:spPr>
          <a:xfrm>
            <a:off x="898585" y="6340417"/>
            <a:ext cx="1039483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0128E8-F5A8-4E2D-8359-BB385989842F}"/>
              </a:ext>
            </a:extLst>
          </p:cNvPr>
          <p:cNvSpPr txBox="1"/>
          <p:nvPr/>
        </p:nvSpPr>
        <p:spPr>
          <a:xfrm>
            <a:off x="2421147" y="6392173"/>
            <a:ext cx="734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kind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263CDD-5FC2-4C13-A9F9-22E4FF2B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956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E9F17-42EB-448F-B0D9-D839BDB5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7CF16-0616-441A-9B94-0A5F6A4E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E6514CB-ED07-4FE5-B5DA-D1A363DB294D}"/>
              </a:ext>
            </a:extLst>
          </p:cNvPr>
          <p:cNvCxnSpPr/>
          <p:nvPr/>
        </p:nvCxnSpPr>
        <p:spPr>
          <a:xfrm>
            <a:off x="898585" y="6340417"/>
            <a:ext cx="1039483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0128E8-F5A8-4E2D-8359-BB385989842F}"/>
              </a:ext>
            </a:extLst>
          </p:cNvPr>
          <p:cNvSpPr txBox="1"/>
          <p:nvPr/>
        </p:nvSpPr>
        <p:spPr>
          <a:xfrm>
            <a:off x="2421147" y="6392173"/>
            <a:ext cx="734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kind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263CDD-5FC2-4C13-A9F9-22E4FF2B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63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E9F17-42EB-448F-B0D9-D839BDB5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7CF16-0616-441A-9B94-0A5F6A4E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adf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E6514CB-ED07-4FE5-B5DA-D1A363DB294D}"/>
              </a:ext>
            </a:extLst>
          </p:cNvPr>
          <p:cNvCxnSpPr/>
          <p:nvPr/>
        </p:nvCxnSpPr>
        <p:spPr>
          <a:xfrm>
            <a:off x="898585" y="6340417"/>
            <a:ext cx="1039483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0128E8-F5A8-4E2D-8359-BB385989842F}"/>
              </a:ext>
            </a:extLst>
          </p:cNvPr>
          <p:cNvSpPr txBox="1"/>
          <p:nvPr/>
        </p:nvSpPr>
        <p:spPr>
          <a:xfrm>
            <a:off x="2421147" y="6392173"/>
            <a:ext cx="734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Risk Analysis for the Etna Region Using Free and Open Source GIS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CAEE4-7974-412C-8502-B2C8A7F2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z="16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0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E9F17-42EB-448F-B0D9-D839BDB5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Mt. Etna and the surroundings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7CF16-0616-441A-9B94-0A5F6A4E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E6514CB-ED07-4FE5-B5DA-D1A363DB294D}"/>
              </a:ext>
            </a:extLst>
          </p:cNvPr>
          <p:cNvCxnSpPr/>
          <p:nvPr/>
        </p:nvCxnSpPr>
        <p:spPr>
          <a:xfrm>
            <a:off x="898585" y="6340417"/>
            <a:ext cx="1039483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0128E8-F5A8-4E2D-8359-BB385989842F}"/>
              </a:ext>
            </a:extLst>
          </p:cNvPr>
          <p:cNvSpPr txBox="1"/>
          <p:nvPr/>
        </p:nvSpPr>
        <p:spPr>
          <a:xfrm>
            <a:off x="2421147" y="6392173"/>
            <a:ext cx="734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kind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93B49-0321-4AC9-BD2D-E952E7CE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3</a:t>
            </a:fld>
            <a:endParaRPr lang="de-DE"/>
          </a:p>
        </p:txBody>
      </p:sp>
      <p:pic>
        <p:nvPicPr>
          <p:cNvPr id="7" name="Picture 2" descr="Ätna, Vulkan, Sizilien, Italien, Gipfel, Berg, Reise">
            <a:extLst>
              <a:ext uri="{FF2B5EF4-FFF2-40B4-BE49-F238E27FC236}">
                <a16:creationId xmlns:a16="http://schemas.microsoft.com/office/drawing/2014/main" id="{9DC3D073-094D-4A47-A3DF-370C21E89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5"/>
          <a:stretch/>
        </p:blipFill>
        <p:spPr bwMode="auto">
          <a:xfrm>
            <a:off x="0" y="2074179"/>
            <a:ext cx="12191999" cy="478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98138D4-0F79-478A-8BB5-F0BDF17DE159}"/>
              </a:ext>
            </a:extLst>
          </p:cNvPr>
          <p:cNvSpPr txBox="1"/>
          <p:nvPr/>
        </p:nvSpPr>
        <p:spPr>
          <a:xfrm>
            <a:off x="0" y="1766402"/>
            <a:ext cx="5215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Fig.1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Mt.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Etna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400" cap="small" dirty="0" err="1">
                <a:latin typeface="Arial" panose="020B0604020202020204" pitchFamily="34" charset="0"/>
                <a:cs typeface="Arial" panose="020B0604020202020204" pitchFamily="34" charset="0"/>
              </a:rPr>
              <a:t>Pixabay</a:t>
            </a:r>
            <a:r>
              <a:rPr lang="de-DE" sz="1400" cap="sm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2020)</a:t>
            </a:r>
          </a:p>
        </p:txBody>
      </p:sp>
    </p:spTree>
    <p:extLst>
      <p:ext uri="{BB962C8B-B14F-4D97-AF65-F5344CB8AC3E}">
        <p14:creationId xmlns:p14="http://schemas.microsoft.com/office/powerpoint/2010/main" val="335117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C0128E8-F5A8-4E2D-8359-BB385989842F}"/>
              </a:ext>
            </a:extLst>
          </p:cNvPr>
          <p:cNvSpPr txBox="1"/>
          <p:nvPr/>
        </p:nvSpPr>
        <p:spPr>
          <a:xfrm>
            <a:off x="2421147" y="6392173"/>
            <a:ext cx="734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kind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CDB470-E708-4193-9B71-D118E372E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743" y="0"/>
            <a:ext cx="7530515" cy="6858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5F8C106-50FA-4D3E-88A6-9640F9582587}"/>
              </a:ext>
            </a:extLst>
          </p:cNvPr>
          <p:cNvSpPr txBox="1"/>
          <p:nvPr/>
        </p:nvSpPr>
        <p:spPr>
          <a:xfrm>
            <a:off x="9861257" y="5754211"/>
            <a:ext cx="2330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Fig.2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Surroundings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Mt.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Etna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400" cap="small" dirty="0">
                <a:latin typeface="Arial" panose="020B0604020202020204" pitchFamily="34" charset="0"/>
                <a:cs typeface="Arial" panose="020B0604020202020204" pitchFamily="34" charset="0"/>
              </a:rPr>
              <a:t>OpenStreetMap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2020)</a:t>
            </a:r>
          </a:p>
        </p:txBody>
      </p:sp>
    </p:spTree>
    <p:extLst>
      <p:ext uri="{BB962C8B-B14F-4D97-AF65-F5344CB8AC3E}">
        <p14:creationId xmlns:p14="http://schemas.microsoft.com/office/powerpoint/2010/main" val="210864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E9F17-42EB-448F-B0D9-D839BDB5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E6514CB-ED07-4FE5-B5DA-D1A363DB294D}"/>
              </a:ext>
            </a:extLst>
          </p:cNvPr>
          <p:cNvCxnSpPr/>
          <p:nvPr/>
        </p:nvCxnSpPr>
        <p:spPr>
          <a:xfrm>
            <a:off x="898585" y="6340417"/>
            <a:ext cx="1039483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0128E8-F5A8-4E2D-8359-BB385989842F}"/>
              </a:ext>
            </a:extLst>
          </p:cNvPr>
          <p:cNvSpPr txBox="1"/>
          <p:nvPr/>
        </p:nvSpPr>
        <p:spPr>
          <a:xfrm>
            <a:off x="2421147" y="6392173"/>
            <a:ext cx="734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Risk Analysis for the Etna Region Using Free and Open Source GIS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B45DBA-8F59-476E-ACD8-99AE9CEB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5</a:t>
            </a:fld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D328968-FB8F-43BC-82D7-FF76953D1A0B}"/>
              </a:ext>
            </a:extLst>
          </p:cNvPr>
          <p:cNvGrpSpPr/>
          <p:nvPr/>
        </p:nvGrpSpPr>
        <p:grpSpPr>
          <a:xfrm>
            <a:off x="3730449" y="1445002"/>
            <a:ext cx="5492573" cy="4830105"/>
            <a:chOff x="1026230" y="1445002"/>
            <a:chExt cx="5492573" cy="4830105"/>
          </a:xfrm>
        </p:grpSpPr>
        <p:sp>
          <p:nvSpPr>
            <p:cNvPr id="10" name="Denkblase: wolkenförmig 9">
              <a:extLst>
                <a:ext uri="{FF2B5EF4-FFF2-40B4-BE49-F238E27FC236}">
                  <a16:creationId xmlns:a16="http://schemas.microsoft.com/office/drawing/2014/main" id="{C7BC4E90-98A3-4D32-96B5-01DDF0ED4ADC}"/>
                </a:ext>
              </a:extLst>
            </p:cNvPr>
            <p:cNvSpPr/>
            <p:nvPr/>
          </p:nvSpPr>
          <p:spPr>
            <a:xfrm>
              <a:off x="1495248" y="1445002"/>
              <a:ext cx="5023555" cy="2844775"/>
            </a:xfrm>
            <a:prstGeom prst="cloud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 </a:t>
              </a:r>
              <a:r>
                <a:rPr lang="de-DE" sz="2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de-DE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 </a:t>
              </a:r>
              <a:r>
                <a:rPr lang="de-DE" sz="2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</a:t>
              </a:r>
              <a:r>
                <a:rPr lang="de-DE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</a:t>
              </a:r>
              <a:r>
                <a:rPr lang="de-DE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professional </a:t>
              </a:r>
              <a:r>
                <a:rPr lang="de-DE" sz="2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software</a:t>
              </a:r>
              <a:r>
                <a:rPr lang="de-DE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  <a:p>
              <a:pPr algn="ctr"/>
              <a:r>
                <a:rPr lang="de-DE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 </a:t>
              </a:r>
              <a:r>
                <a:rPr lang="de-DE" sz="2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</a:t>
              </a:r>
              <a:r>
                <a:rPr lang="de-DE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done</a:t>
              </a:r>
              <a:r>
                <a:rPr lang="de-DE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</a:t>
              </a:r>
              <a:r>
                <a:rPr lang="de-DE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numerical</a:t>
              </a:r>
              <a:r>
                <a:rPr lang="de-DE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r>
                <a:rPr lang="de-DE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pic>
          <p:nvPicPr>
            <p:cNvPr id="2050" name="Picture 2" descr="Bildergebnis für thinking cap">
              <a:extLst>
                <a:ext uri="{FF2B5EF4-FFF2-40B4-BE49-F238E27FC236}">
                  <a16:creationId xmlns:a16="http://schemas.microsoft.com/office/drawing/2014/main" id="{B4C008B1-DED5-4DBD-A03C-37F23D313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230" y="4341532"/>
              <a:ext cx="1695450" cy="1933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296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E9F17-42EB-448F-B0D9-D839BDB5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E6514CB-ED07-4FE5-B5DA-D1A363DB294D}"/>
              </a:ext>
            </a:extLst>
          </p:cNvPr>
          <p:cNvCxnSpPr/>
          <p:nvPr/>
        </p:nvCxnSpPr>
        <p:spPr>
          <a:xfrm>
            <a:off x="898585" y="6340417"/>
            <a:ext cx="1039483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0128E8-F5A8-4E2D-8359-BB385989842F}"/>
              </a:ext>
            </a:extLst>
          </p:cNvPr>
          <p:cNvSpPr txBox="1"/>
          <p:nvPr/>
        </p:nvSpPr>
        <p:spPr>
          <a:xfrm>
            <a:off x="2421147" y="6392173"/>
            <a:ext cx="734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Risk Analysis for the Etna Region Using Free and Open Source GIS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B45DBA-8F59-476E-ACD8-99AE9CEB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4CFC7A4-0DEB-4D92-B106-24AC2D87E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3" y="1690688"/>
            <a:ext cx="7724775" cy="3733800"/>
          </a:xfrm>
          <a:prstGeom prst="rect">
            <a:avLst/>
          </a:prstGeom>
        </p:spPr>
      </p:pic>
      <p:sp>
        <p:nvSpPr>
          <p:cNvPr id="9" name="Multiplikationszeichen 8">
            <a:extLst>
              <a:ext uri="{FF2B5EF4-FFF2-40B4-BE49-F238E27FC236}">
                <a16:creationId xmlns:a16="http://schemas.microsoft.com/office/drawing/2014/main" id="{4CEC9041-4968-4DF4-A30B-254A72CD0DF9}"/>
              </a:ext>
            </a:extLst>
          </p:cNvPr>
          <p:cNvSpPr/>
          <p:nvPr/>
        </p:nvSpPr>
        <p:spPr>
          <a:xfrm>
            <a:off x="3420533" y="1348009"/>
            <a:ext cx="1080000" cy="1080000"/>
          </a:xfrm>
          <a:prstGeom prst="mathMultiply">
            <a:avLst>
              <a:gd name="adj1" fmla="val 15187"/>
            </a:avLst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76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E9F17-42EB-448F-B0D9-D839BDB5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7CF16-0616-441A-9B94-0A5F6A4E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hazards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DTM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lava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flood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Population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Administrative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areas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Buildings</a:t>
            </a:r>
          </a:p>
          <a:p>
            <a:pPr lvl="1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Landuse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Street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E6514CB-ED07-4FE5-B5DA-D1A363DB294D}"/>
              </a:ext>
            </a:extLst>
          </p:cNvPr>
          <p:cNvCxnSpPr/>
          <p:nvPr/>
        </p:nvCxnSpPr>
        <p:spPr>
          <a:xfrm>
            <a:off x="898585" y="6340417"/>
            <a:ext cx="1039483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0128E8-F5A8-4E2D-8359-BB385989842F}"/>
              </a:ext>
            </a:extLst>
          </p:cNvPr>
          <p:cNvSpPr txBox="1"/>
          <p:nvPr/>
        </p:nvSpPr>
        <p:spPr>
          <a:xfrm>
            <a:off x="2421147" y="6392173"/>
            <a:ext cx="734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Risk Analysis for the Etna Region Using Free and Open Source GIS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63222-D75E-4880-B493-5B008413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56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E9F17-42EB-448F-B0D9-D839BDB5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7CF16-0616-441A-9B94-0A5F6A4E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Overpass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Turbo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GRASS GIS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QGIS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LavHA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lava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flood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E6514CB-ED07-4FE5-B5DA-D1A363DB294D}"/>
              </a:ext>
            </a:extLst>
          </p:cNvPr>
          <p:cNvCxnSpPr/>
          <p:nvPr/>
        </p:nvCxnSpPr>
        <p:spPr>
          <a:xfrm>
            <a:off x="898585" y="6340417"/>
            <a:ext cx="1039483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0128E8-F5A8-4E2D-8359-BB385989842F}"/>
              </a:ext>
            </a:extLst>
          </p:cNvPr>
          <p:cNvSpPr txBox="1"/>
          <p:nvPr/>
        </p:nvSpPr>
        <p:spPr>
          <a:xfrm>
            <a:off x="2421147" y="6392173"/>
            <a:ext cx="734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kind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01B67D-5E0C-4AB7-B81A-AD567808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59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E9F17-42EB-448F-B0D9-D839BDB5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E6514CB-ED07-4FE5-B5DA-D1A363DB294D}"/>
              </a:ext>
            </a:extLst>
          </p:cNvPr>
          <p:cNvCxnSpPr/>
          <p:nvPr/>
        </p:nvCxnSpPr>
        <p:spPr>
          <a:xfrm>
            <a:off x="898585" y="6340417"/>
            <a:ext cx="1039483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0128E8-F5A8-4E2D-8359-BB385989842F}"/>
              </a:ext>
            </a:extLst>
          </p:cNvPr>
          <p:cNvSpPr txBox="1"/>
          <p:nvPr/>
        </p:nvSpPr>
        <p:spPr>
          <a:xfrm>
            <a:off x="2421147" y="6392173"/>
            <a:ext cx="734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Risk Analysis for the Etna Region Using Free and Open Source GIS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B45DBA-8F59-476E-ACD8-99AE9CEB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B71-5B99-4224-BCBA-D5D118A8E38E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4CFC7A4-0DEB-4D92-B106-24AC2D87E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3" y="1690688"/>
            <a:ext cx="7724775" cy="3733800"/>
          </a:xfrm>
          <a:prstGeom prst="rect">
            <a:avLst/>
          </a:prstGeom>
        </p:spPr>
      </p:pic>
      <p:sp>
        <p:nvSpPr>
          <p:cNvPr id="9" name="Multiplikationszeichen 8">
            <a:extLst>
              <a:ext uri="{FF2B5EF4-FFF2-40B4-BE49-F238E27FC236}">
                <a16:creationId xmlns:a16="http://schemas.microsoft.com/office/drawing/2014/main" id="{4CEC9041-4968-4DF4-A30B-254A72CD0DF9}"/>
              </a:ext>
            </a:extLst>
          </p:cNvPr>
          <p:cNvSpPr/>
          <p:nvPr/>
        </p:nvSpPr>
        <p:spPr>
          <a:xfrm>
            <a:off x="3420533" y="1348009"/>
            <a:ext cx="1080000" cy="1080000"/>
          </a:xfrm>
          <a:prstGeom prst="mathMultiply">
            <a:avLst>
              <a:gd name="adj1" fmla="val 15187"/>
            </a:avLst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81B2AB1-8A28-4292-97FA-821C38D48D38}"/>
              </a:ext>
            </a:extLst>
          </p:cNvPr>
          <p:cNvSpPr/>
          <p:nvPr/>
        </p:nvSpPr>
        <p:spPr>
          <a:xfrm>
            <a:off x="7382933" y="1478844"/>
            <a:ext cx="2709334" cy="2201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06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Breitbild</PresentationFormat>
  <Paragraphs>97</Paragraphs>
  <Slides>18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 A Risk Analysis for the Etna Region Using Free and Open Source GIS</vt:lpstr>
      <vt:lpstr>Content</vt:lpstr>
      <vt:lpstr>Mt. Etna and the surroundings</vt:lpstr>
      <vt:lpstr>PowerPoint-Präsentation</vt:lpstr>
      <vt:lpstr>Motivation</vt:lpstr>
      <vt:lpstr>Workflow</vt:lpstr>
      <vt:lpstr>Data</vt:lpstr>
      <vt:lpstr>Tools</vt:lpstr>
      <vt:lpstr>Workflow</vt:lpstr>
      <vt:lpstr>Vulnerability analysis</vt:lpstr>
      <vt:lpstr>Vulnerability analysis</vt:lpstr>
      <vt:lpstr>Vulnerability analysis</vt:lpstr>
      <vt:lpstr>Workflow</vt:lpstr>
      <vt:lpstr>Q-LavHA</vt:lpstr>
      <vt:lpstr>Workflow</vt:lpstr>
      <vt:lpstr>Current Results</vt:lpstr>
      <vt:lpstr>What‘s next?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Waibel</dc:creator>
  <cp:lastModifiedBy>Tim Waibel</cp:lastModifiedBy>
  <cp:revision>17</cp:revision>
  <dcterms:created xsi:type="dcterms:W3CDTF">2020-02-04T09:22:33Z</dcterms:created>
  <dcterms:modified xsi:type="dcterms:W3CDTF">2020-02-04T14:38:58Z</dcterms:modified>
</cp:coreProperties>
</file>