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6" r:id="rId2"/>
    <p:sldId id="261" r:id="rId3"/>
    <p:sldId id="263" r:id="rId4"/>
    <p:sldId id="371" r:id="rId5"/>
    <p:sldId id="361" r:id="rId6"/>
    <p:sldId id="360" r:id="rId7"/>
    <p:sldId id="272" r:id="rId8"/>
    <p:sldId id="362" r:id="rId9"/>
    <p:sldId id="335" r:id="rId10"/>
    <p:sldId id="262" r:id="rId11"/>
    <p:sldId id="338" r:id="rId12"/>
    <p:sldId id="348" r:id="rId13"/>
    <p:sldId id="357" r:id="rId14"/>
    <p:sldId id="337" r:id="rId15"/>
    <p:sldId id="339" r:id="rId16"/>
    <p:sldId id="340" r:id="rId17"/>
    <p:sldId id="349" r:id="rId18"/>
    <p:sldId id="350" r:id="rId19"/>
    <p:sldId id="351" r:id="rId20"/>
    <p:sldId id="353" r:id="rId21"/>
    <p:sldId id="352" r:id="rId22"/>
    <p:sldId id="365" r:id="rId23"/>
    <p:sldId id="346" r:id="rId24"/>
    <p:sldId id="347" r:id="rId25"/>
    <p:sldId id="317" r:id="rId26"/>
    <p:sldId id="330" r:id="rId27"/>
    <p:sldId id="354" r:id="rId28"/>
    <p:sldId id="355" r:id="rId29"/>
    <p:sldId id="356" r:id="rId30"/>
    <p:sldId id="316" r:id="rId31"/>
    <p:sldId id="332" r:id="rId32"/>
    <p:sldId id="336" r:id="rId33"/>
    <p:sldId id="358" r:id="rId34"/>
    <p:sldId id="334" r:id="rId35"/>
    <p:sldId id="364" r:id="rId36"/>
    <p:sldId id="366" r:id="rId37"/>
    <p:sldId id="367" r:id="rId38"/>
    <p:sldId id="368" r:id="rId39"/>
    <p:sldId id="370" r:id="rId40"/>
    <p:sldId id="369" r:id="rId41"/>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7F0306"/>
    <a:srgbClr val="0096FF"/>
    <a:srgbClr val="009193"/>
    <a:srgbClr val="76D6FF"/>
    <a:srgbClr val="D5FC79"/>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95" autoAdjust="0"/>
    <p:restoredTop sz="62953" autoAdjust="0"/>
  </p:normalViewPr>
  <p:slideViewPr>
    <p:cSldViewPr snapToGrid="0">
      <p:cViewPr varScale="1">
        <p:scale>
          <a:sx n="58" d="100"/>
          <a:sy n="58" d="100"/>
        </p:scale>
        <p:origin x="2064" y="78"/>
      </p:cViewPr>
      <p:guideLst/>
    </p:cSldViewPr>
  </p:slideViewPr>
  <p:notesTextViewPr>
    <p:cViewPr>
      <p:scale>
        <a:sx n="3" d="2"/>
        <a:sy n="3" d="2"/>
      </p:scale>
      <p:origin x="0" y="0"/>
    </p:cViewPr>
  </p:notesTextViewPr>
  <p:notesViewPr>
    <p:cSldViewPr snapToGrid="0">
      <p:cViewPr varScale="1">
        <p:scale>
          <a:sx n="116" d="100"/>
          <a:sy n="116" d="100"/>
        </p:scale>
        <p:origin x="20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DD92D-A891-406F-A4B6-5CFB988B1E81}"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7EDB9857-93D6-4B8B-AC28-71ED3C19DCF1}">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dirty="0">
              <a:solidFill>
                <a:schemeClr val="tx1"/>
              </a:solidFill>
            </a:rPr>
            <a:t>Rate control for Channel Congestion Mitigation</a:t>
          </a:r>
        </a:p>
      </dgm:t>
    </dgm:pt>
    <dgm:pt modelId="{2BD8AC76-5F20-4566-BA96-B36443C461BC}" type="parTrans" cxnId="{A5239EB4-C2B6-48C8-A998-BEC6C292C99D}">
      <dgm:prSet/>
      <dgm:spPr/>
      <dgm:t>
        <a:bodyPr/>
        <a:lstStyle/>
        <a:p>
          <a:endParaRPr lang="en-US"/>
        </a:p>
      </dgm:t>
    </dgm:pt>
    <dgm:pt modelId="{BA795C8F-EEE7-4278-AC29-901661FFFF86}" type="sibTrans" cxnId="{A5239EB4-C2B6-48C8-A998-BEC6C292C99D}">
      <dgm:prSet/>
      <dgm:spPr/>
      <dgm:t>
        <a:bodyPr/>
        <a:lstStyle/>
        <a:p>
          <a:endParaRPr lang="en-US"/>
        </a:p>
      </dgm:t>
    </dgm:pt>
    <dgm:pt modelId="{091B4001-DA75-41A3-B961-647A4E6547BE}">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dirty="0">
              <a:solidFill>
                <a:schemeClr val="tx1"/>
              </a:solidFill>
            </a:rPr>
            <a:t>Channel-based rate control</a:t>
          </a:r>
        </a:p>
      </dgm:t>
    </dgm:pt>
    <dgm:pt modelId="{A9AB3079-7C9D-4AA8-B1EF-F516C79FAF11}" type="parTrans" cxnId="{2401155B-0B27-4697-8217-5FD876CCF314}">
      <dgm:prSet/>
      <dgm:spPr/>
      <dgm:t>
        <a:bodyPr/>
        <a:lstStyle/>
        <a:p>
          <a:endParaRPr lang="en-US"/>
        </a:p>
      </dgm:t>
    </dgm:pt>
    <dgm:pt modelId="{3E4F2D63-3F4F-493F-A886-93D47F3394C3}" type="sibTrans" cxnId="{2401155B-0B27-4697-8217-5FD876CCF314}">
      <dgm:prSet/>
      <dgm:spPr/>
      <dgm:t>
        <a:bodyPr/>
        <a:lstStyle/>
        <a:p>
          <a:endParaRPr lang="en-US"/>
        </a:p>
      </dgm:t>
    </dgm:pt>
    <dgm:pt modelId="{B086EF9C-E06E-470B-A8D1-9A16A577DDB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solidFill>
                <a:schemeClr val="tx1"/>
              </a:solidFill>
            </a:rPr>
            <a:t>Collision risk rate control</a:t>
          </a:r>
        </a:p>
      </dgm:t>
    </dgm:pt>
    <dgm:pt modelId="{9880B3D7-3882-49C9-9EEB-D52EFAED730E}" type="parTrans" cxnId="{A259EF78-C1C7-47EB-8885-B731798A81BD}">
      <dgm:prSet/>
      <dgm:spPr/>
      <dgm:t>
        <a:bodyPr/>
        <a:lstStyle/>
        <a:p>
          <a:endParaRPr lang="en-US"/>
        </a:p>
      </dgm:t>
    </dgm:pt>
    <dgm:pt modelId="{2A51323E-727C-4037-8F04-8CB8A6EC1681}" type="sibTrans" cxnId="{A259EF78-C1C7-47EB-8885-B731798A81BD}">
      <dgm:prSet/>
      <dgm:spPr/>
      <dgm:t>
        <a:bodyPr/>
        <a:lstStyle/>
        <a:p>
          <a:endParaRPr lang="en-US"/>
        </a:p>
      </dgm:t>
    </dgm:pt>
    <dgm:pt modelId="{0DB247F8-BC89-453A-B389-08CFB0923FE2}">
      <dgm:prSet custT="1">
        <dgm:style>
          <a:lnRef idx="1">
            <a:schemeClr val="accent6"/>
          </a:lnRef>
          <a:fillRef idx="2">
            <a:schemeClr val="accent6"/>
          </a:fillRef>
          <a:effectRef idx="1">
            <a:schemeClr val="accent6"/>
          </a:effectRef>
          <a:fontRef idx="minor">
            <a:schemeClr val="dk1"/>
          </a:fontRef>
        </dgm:style>
      </dgm:prSet>
      <dgm:spPr/>
      <dgm:t>
        <a:bodyPr/>
        <a:lstStyle/>
        <a:p>
          <a:r>
            <a:rPr lang="en-US" sz="1700" dirty="0"/>
            <a:t>ETSI DCC</a:t>
          </a:r>
          <a:endParaRPr lang="en-US" sz="1700" dirty="0">
            <a:solidFill>
              <a:srgbClr val="FF0000"/>
            </a:solidFill>
          </a:endParaRPr>
        </a:p>
        <a:p>
          <a:r>
            <a:rPr lang="en-US" sz="1200" b="1" dirty="0"/>
            <a:t>(DSRC, C-V2X)</a:t>
          </a:r>
        </a:p>
      </dgm:t>
    </dgm:pt>
    <dgm:pt modelId="{49CC3A33-FBA7-43A8-B007-FB651AFA564B}" type="parTrans" cxnId="{B1B7E5C8-A3AF-44AD-B3C0-9A8F88E32526}">
      <dgm:prSet/>
      <dgm:spPr/>
      <dgm:t>
        <a:bodyPr/>
        <a:lstStyle/>
        <a:p>
          <a:endParaRPr lang="en-US"/>
        </a:p>
      </dgm:t>
    </dgm:pt>
    <dgm:pt modelId="{D9BF0726-14FB-4A7F-BA05-1B3D50C77943}" type="sibTrans" cxnId="{B1B7E5C8-A3AF-44AD-B3C0-9A8F88E32526}">
      <dgm:prSet/>
      <dgm:spPr/>
      <dgm:t>
        <a:bodyPr/>
        <a:lstStyle/>
        <a:p>
          <a:endParaRPr lang="en-US"/>
        </a:p>
      </dgm:t>
    </dgm:pt>
    <dgm:pt modelId="{0FE19684-DCEB-40C9-9703-47B604AFF827}">
      <dgm:prSet custT="1">
        <dgm:style>
          <a:lnRef idx="1">
            <a:schemeClr val="accent6"/>
          </a:lnRef>
          <a:fillRef idx="2">
            <a:schemeClr val="accent6"/>
          </a:fillRef>
          <a:effectRef idx="1">
            <a:schemeClr val="accent6"/>
          </a:effectRef>
          <a:fontRef idx="minor">
            <a:schemeClr val="dk1"/>
          </a:fontRef>
        </dgm:style>
      </dgm:prSet>
      <dgm:spPr/>
      <dgm:t>
        <a:bodyPr/>
        <a:lstStyle/>
        <a:p>
          <a:r>
            <a:rPr lang="en-US" sz="2100" dirty="0"/>
            <a:t>LIMERIC</a:t>
          </a:r>
          <a:r>
            <a:rPr lang="en-US" sz="2100" dirty="0">
              <a:solidFill>
                <a:srgbClr val="FF0000"/>
              </a:solidFill>
            </a:rPr>
            <a:t>*</a:t>
          </a:r>
          <a:endParaRPr lang="en-US" sz="2100" dirty="0"/>
        </a:p>
        <a:p>
          <a:r>
            <a:rPr lang="en-US" sz="2100" dirty="0"/>
            <a:t>(</a:t>
          </a:r>
          <a:r>
            <a:rPr lang="en-US" sz="1200" b="1" dirty="0"/>
            <a:t>DSRC</a:t>
          </a:r>
          <a:r>
            <a:rPr lang="en-US" sz="2100" dirty="0"/>
            <a:t>)</a:t>
          </a:r>
        </a:p>
      </dgm:t>
    </dgm:pt>
    <dgm:pt modelId="{693BACC3-772F-450E-8D4C-3B795F53F8F8}" type="parTrans" cxnId="{9DF54539-A940-4DCF-A591-7AA59248B81B}">
      <dgm:prSet/>
      <dgm:spPr/>
      <dgm:t>
        <a:bodyPr/>
        <a:lstStyle/>
        <a:p>
          <a:endParaRPr lang="en-US"/>
        </a:p>
      </dgm:t>
    </dgm:pt>
    <dgm:pt modelId="{83F489E3-97F8-4912-9150-F6073D051537}" type="sibTrans" cxnId="{9DF54539-A940-4DCF-A591-7AA59248B81B}">
      <dgm:prSet/>
      <dgm:spPr/>
      <dgm:t>
        <a:bodyPr/>
        <a:lstStyle/>
        <a:p>
          <a:endParaRPr lang="en-US"/>
        </a:p>
      </dgm:t>
    </dgm:pt>
    <dgm:pt modelId="{3E998A32-8640-4B7C-9DF5-94405740F702}">
      <dgm:prSet custT="1">
        <dgm:style>
          <a:lnRef idx="1">
            <a:schemeClr val="accent1"/>
          </a:lnRef>
          <a:fillRef idx="2">
            <a:schemeClr val="accent1"/>
          </a:fillRef>
          <a:effectRef idx="1">
            <a:schemeClr val="accent1"/>
          </a:effectRef>
          <a:fontRef idx="minor">
            <a:schemeClr val="dk1"/>
          </a:fontRef>
        </dgm:style>
      </dgm:prSet>
      <dgm:spPr/>
      <dgm:t>
        <a:bodyPr/>
        <a:lstStyle/>
        <a:p>
          <a:pPr>
            <a:spcAft>
              <a:spcPts val="0"/>
            </a:spcAft>
          </a:pPr>
          <a:r>
            <a:rPr lang="en-US" sz="2100" dirty="0"/>
            <a:t>RTC+</a:t>
          </a:r>
        </a:p>
        <a:p>
          <a:pPr>
            <a:spcAft>
              <a:spcPts val="0"/>
            </a:spcAft>
          </a:pPr>
          <a:r>
            <a:rPr lang="en-US" sz="2100" dirty="0"/>
            <a:t>(</a:t>
          </a:r>
          <a:r>
            <a:rPr lang="en-US" sz="1600" dirty="0"/>
            <a:t>5G V2V</a:t>
          </a:r>
          <a:r>
            <a:rPr lang="en-US" sz="2100" dirty="0"/>
            <a:t>)</a:t>
          </a:r>
        </a:p>
      </dgm:t>
    </dgm:pt>
    <dgm:pt modelId="{0EC16473-2F72-4A23-80CD-DC8FCFD620AD}" type="parTrans" cxnId="{C51FA368-0BF6-43D9-900C-943F87ACBD3D}">
      <dgm:prSet/>
      <dgm:spPr/>
      <dgm:t>
        <a:bodyPr/>
        <a:lstStyle/>
        <a:p>
          <a:endParaRPr lang="en-US"/>
        </a:p>
      </dgm:t>
    </dgm:pt>
    <dgm:pt modelId="{717B0FAC-FEA9-40C5-9019-02F01A043E3F}" type="sibTrans" cxnId="{C51FA368-0BF6-43D9-900C-943F87ACBD3D}">
      <dgm:prSet/>
      <dgm:spPr/>
      <dgm:t>
        <a:bodyPr/>
        <a:lstStyle/>
        <a:p>
          <a:endParaRPr lang="en-US"/>
        </a:p>
      </dgm:t>
    </dgm:pt>
    <dgm:pt modelId="{15093050-25D1-4FE2-BF30-344FD57C2522}">
      <dgm:prSet custT="1">
        <dgm:style>
          <a:lnRef idx="1">
            <a:schemeClr val="accent1"/>
          </a:lnRef>
          <a:fillRef idx="2">
            <a:schemeClr val="accent1"/>
          </a:fillRef>
          <a:effectRef idx="1">
            <a:schemeClr val="accent1"/>
          </a:effectRef>
          <a:fontRef idx="minor">
            <a:schemeClr val="dk1"/>
          </a:fontRef>
        </dgm:style>
      </dgm:prSet>
      <dgm:spPr/>
      <dgm:t>
        <a:bodyPr/>
        <a:lstStyle/>
        <a:p>
          <a:r>
            <a:rPr lang="en-US" sz="2100" dirty="0"/>
            <a:t>DEEPCUT</a:t>
          </a:r>
        </a:p>
        <a:p>
          <a:r>
            <a:rPr lang="en-US" sz="1600" dirty="0"/>
            <a:t>(5G V2V)</a:t>
          </a:r>
        </a:p>
      </dgm:t>
    </dgm:pt>
    <dgm:pt modelId="{A5222908-E0C8-49D1-974A-E8F1480F407A}" type="parTrans" cxnId="{FB10BD3C-9845-4A75-985B-42FC24E44477}">
      <dgm:prSet/>
      <dgm:spPr/>
      <dgm:t>
        <a:bodyPr/>
        <a:lstStyle/>
        <a:p>
          <a:endParaRPr lang="en-US"/>
        </a:p>
      </dgm:t>
    </dgm:pt>
    <dgm:pt modelId="{D56080F3-CB9C-44EC-8623-0C668A2C5EED}" type="sibTrans" cxnId="{FB10BD3C-9845-4A75-985B-42FC24E44477}">
      <dgm:prSet/>
      <dgm:spPr/>
      <dgm:t>
        <a:bodyPr/>
        <a:lstStyle/>
        <a:p>
          <a:endParaRPr lang="en-US"/>
        </a:p>
      </dgm:t>
    </dgm:pt>
    <dgm:pt modelId="{593C9255-94E3-415F-8BB0-DFDB7A0D6685}" type="pres">
      <dgm:prSet presAssocID="{2E5DD92D-A891-406F-A4B6-5CFB988B1E81}" presName="hierChild1" presStyleCnt="0">
        <dgm:presLayoutVars>
          <dgm:orgChart val="1"/>
          <dgm:chPref val="1"/>
          <dgm:dir/>
          <dgm:animOne val="branch"/>
          <dgm:animLvl val="lvl"/>
          <dgm:resizeHandles/>
        </dgm:presLayoutVars>
      </dgm:prSet>
      <dgm:spPr/>
    </dgm:pt>
    <dgm:pt modelId="{A8A7FB21-F6DE-4B5B-BFCB-8C9F20DA9DFB}" type="pres">
      <dgm:prSet presAssocID="{7EDB9857-93D6-4B8B-AC28-71ED3C19DCF1}" presName="hierRoot1" presStyleCnt="0">
        <dgm:presLayoutVars>
          <dgm:hierBranch val="init"/>
        </dgm:presLayoutVars>
      </dgm:prSet>
      <dgm:spPr/>
    </dgm:pt>
    <dgm:pt modelId="{EFE6EED1-EDA3-4C15-94AF-5E0D73BE4F44}" type="pres">
      <dgm:prSet presAssocID="{7EDB9857-93D6-4B8B-AC28-71ED3C19DCF1}" presName="rootComposite1" presStyleCnt="0"/>
      <dgm:spPr/>
    </dgm:pt>
    <dgm:pt modelId="{FF61D7F9-EB30-42A5-A103-3F09D6F93C6A}" type="pres">
      <dgm:prSet presAssocID="{7EDB9857-93D6-4B8B-AC28-71ED3C19DCF1}" presName="rootText1" presStyleLbl="node0" presStyleIdx="0" presStyleCnt="1" custScaleX="254281" custLinFactNeighborX="35332" custLinFactNeighborY="1826">
        <dgm:presLayoutVars>
          <dgm:chPref val="3"/>
        </dgm:presLayoutVars>
      </dgm:prSet>
      <dgm:spPr/>
    </dgm:pt>
    <dgm:pt modelId="{73863321-0007-4870-A4D2-48AE7AC22F1E}" type="pres">
      <dgm:prSet presAssocID="{7EDB9857-93D6-4B8B-AC28-71ED3C19DCF1}" presName="rootConnector1" presStyleLbl="node1" presStyleIdx="0" presStyleCnt="0"/>
      <dgm:spPr/>
    </dgm:pt>
    <dgm:pt modelId="{959AA9C5-451F-4F0C-ACEE-717F878D3FFC}" type="pres">
      <dgm:prSet presAssocID="{7EDB9857-93D6-4B8B-AC28-71ED3C19DCF1}" presName="hierChild2" presStyleCnt="0"/>
      <dgm:spPr/>
    </dgm:pt>
    <dgm:pt modelId="{FCB53809-B3DC-49BA-84F8-9DD5FD2A4438}" type="pres">
      <dgm:prSet presAssocID="{A9AB3079-7C9D-4AA8-B1EF-F516C79FAF11}" presName="Name37" presStyleLbl="parChTrans1D2" presStyleIdx="0" presStyleCnt="2"/>
      <dgm:spPr/>
    </dgm:pt>
    <dgm:pt modelId="{4E2A24DA-E485-4273-A247-CFFD1D50B7CE}" type="pres">
      <dgm:prSet presAssocID="{091B4001-DA75-41A3-B961-647A4E6547BE}" presName="hierRoot2" presStyleCnt="0">
        <dgm:presLayoutVars>
          <dgm:hierBranch val="init"/>
        </dgm:presLayoutVars>
      </dgm:prSet>
      <dgm:spPr/>
    </dgm:pt>
    <dgm:pt modelId="{8A200E21-9554-4BD2-B4F2-8F2A12164E0F}" type="pres">
      <dgm:prSet presAssocID="{091B4001-DA75-41A3-B961-647A4E6547BE}" presName="rootComposite" presStyleCnt="0"/>
      <dgm:spPr/>
    </dgm:pt>
    <dgm:pt modelId="{3E91F27F-C572-417E-9EE7-48F4661930A9}" type="pres">
      <dgm:prSet presAssocID="{091B4001-DA75-41A3-B961-647A4E6547BE}" presName="rootText" presStyleLbl="node2" presStyleIdx="0" presStyleCnt="2" custScaleX="141324" custLinFactX="-26296" custLinFactNeighborX="-100000" custLinFactNeighborY="8154">
        <dgm:presLayoutVars>
          <dgm:chPref val="3"/>
        </dgm:presLayoutVars>
      </dgm:prSet>
      <dgm:spPr/>
    </dgm:pt>
    <dgm:pt modelId="{248DCF48-DBF9-497D-809A-A05C1615A023}" type="pres">
      <dgm:prSet presAssocID="{091B4001-DA75-41A3-B961-647A4E6547BE}" presName="rootConnector" presStyleLbl="node2" presStyleIdx="0" presStyleCnt="2"/>
      <dgm:spPr/>
    </dgm:pt>
    <dgm:pt modelId="{4FB4624B-4A5A-44A7-BAC4-945631B52B57}" type="pres">
      <dgm:prSet presAssocID="{091B4001-DA75-41A3-B961-647A4E6547BE}" presName="hierChild4" presStyleCnt="0"/>
      <dgm:spPr/>
    </dgm:pt>
    <dgm:pt modelId="{BA0E5505-AF9D-4B5C-A17F-59B4058A94E4}" type="pres">
      <dgm:prSet presAssocID="{49CC3A33-FBA7-43A8-B007-FB651AFA564B}" presName="Name37" presStyleLbl="parChTrans1D3" presStyleIdx="0" presStyleCnt="4"/>
      <dgm:spPr/>
    </dgm:pt>
    <dgm:pt modelId="{EFDD7069-C9FE-4824-A736-4FD7774409EC}" type="pres">
      <dgm:prSet presAssocID="{0DB247F8-BC89-453A-B389-08CFB0923FE2}" presName="hierRoot2" presStyleCnt="0">
        <dgm:presLayoutVars>
          <dgm:hierBranch val="init"/>
        </dgm:presLayoutVars>
      </dgm:prSet>
      <dgm:spPr/>
    </dgm:pt>
    <dgm:pt modelId="{2E058FFC-A824-4D25-B235-2411C8FBF95B}" type="pres">
      <dgm:prSet presAssocID="{0DB247F8-BC89-453A-B389-08CFB0923FE2}" presName="rootComposite" presStyleCnt="0"/>
      <dgm:spPr/>
    </dgm:pt>
    <dgm:pt modelId="{63C9E014-AC06-416C-A20D-6023BE444F0D}" type="pres">
      <dgm:prSet presAssocID="{0DB247F8-BC89-453A-B389-08CFB0923FE2}" presName="rootText" presStyleLbl="node3" presStyleIdx="0" presStyleCnt="4" custLinFactX="-18002" custLinFactNeighborX="-100000" custLinFactNeighborY="-5897">
        <dgm:presLayoutVars>
          <dgm:chPref val="3"/>
        </dgm:presLayoutVars>
      </dgm:prSet>
      <dgm:spPr/>
    </dgm:pt>
    <dgm:pt modelId="{BAF8BC9C-37EC-48BF-AA73-8C560A02AB12}" type="pres">
      <dgm:prSet presAssocID="{0DB247F8-BC89-453A-B389-08CFB0923FE2}" presName="rootConnector" presStyleLbl="node3" presStyleIdx="0" presStyleCnt="4"/>
      <dgm:spPr/>
    </dgm:pt>
    <dgm:pt modelId="{2FEA4CCB-E0FD-4D7E-B7CE-7EB89621CCA8}" type="pres">
      <dgm:prSet presAssocID="{0DB247F8-BC89-453A-B389-08CFB0923FE2}" presName="hierChild4" presStyleCnt="0"/>
      <dgm:spPr/>
    </dgm:pt>
    <dgm:pt modelId="{69A83BC9-B3E6-4AEB-803D-9DE8BE04513E}" type="pres">
      <dgm:prSet presAssocID="{0DB247F8-BC89-453A-B389-08CFB0923FE2}" presName="hierChild5" presStyleCnt="0"/>
      <dgm:spPr/>
    </dgm:pt>
    <dgm:pt modelId="{F2B4A019-BA3A-42C1-AA09-D9AAB480A8DF}" type="pres">
      <dgm:prSet presAssocID="{693BACC3-772F-450E-8D4C-3B795F53F8F8}" presName="Name37" presStyleLbl="parChTrans1D3" presStyleIdx="1" presStyleCnt="4"/>
      <dgm:spPr/>
    </dgm:pt>
    <dgm:pt modelId="{E9817FA3-1A29-4B38-90AA-FA5393F5430D}" type="pres">
      <dgm:prSet presAssocID="{0FE19684-DCEB-40C9-9703-47B604AFF827}" presName="hierRoot2" presStyleCnt="0">
        <dgm:presLayoutVars>
          <dgm:hierBranch val="init"/>
        </dgm:presLayoutVars>
      </dgm:prSet>
      <dgm:spPr/>
    </dgm:pt>
    <dgm:pt modelId="{1F419672-9DE1-48B3-8AE2-F18C67B06C24}" type="pres">
      <dgm:prSet presAssocID="{0FE19684-DCEB-40C9-9703-47B604AFF827}" presName="rootComposite" presStyleCnt="0"/>
      <dgm:spPr/>
    </dgm:pt>
    <dgm:pt modelId="{5FCB5785-592D-43E3-BDB3-E354318D314A}" type="pres">
      <dgm:prSet presAssocID="{0FE19684-DCEB-40C9-9703-47B604AFF827}" presName="rootText" presStyleLbl="node3" presStyleIdx="1" presStyleCnt="4" custLinFactX="-18014" custLinFactNeighborX="-100000" custLinFactNeighborY="-11286">
        <dgm:presLayoutVars>
          <dgm:chPref val="3"/>
        </dgm:presLayoutVars>
      </dgm:prSet>
      <dgm:spPr/>
    </dgm:pt>
    <dgm:pt modelId="{CB52389A-5338-44B3-91F2-810B6E8DA34D}" type="pres">
      <dgm:prSet presAssocID="{0FE19684-DCEB-40C9-9703-47B604AFF827}" presName="rootConnector" presStyleLbl="node3" presStyleIdx="1" presStyleCnt="4"/>
      <dgm:spPr/>
    </dgm:pt>
    <dgm:pt modelId="{3F6DBF61-6544-4E2F-80DA-8BDF87985284}" type="pres">
      <dgm:prSet presAssocID="{0FE19684-DCEB-40C9-9703-47B604AFF827}" presName="hierChild4" presStyleCnt="0"/>
      <dgm:spPr/>
    </dgm:pt>
    <dgm:pt modelId="{FEBFE972-4109-471D-94D7-D2F89FD3A7AB}" type="pres">
      <dgm:prSet presAssocID="{0FE19684-DCEB-40C9-9703-47B604AFF827}" presName="hierChild5" presStyleCnt="0"/>
      <dgm:spPr/>
    </dgm:pt>
    <dgm:pt modelId="{D68F1D21-6632-4A05-88D0-D2DE35428C4E}" type="pres">
      <dgm:prSet presAssocID="{091B4001-DA75-41A3-B961-647A4E6547BE}" presName="hierChild5" presStyleCnt="0"/>
      <dgm:spPr/>
    </dgm:pt>
    <dgm:pt modelId="{E335B5B9-9892-41F1-AFD4-386797CA8E14}" type="pres">
      <dgm:prSet presAssocID="{9880B3D7-3882-49C9-9EEB-D52EFAED730E}" presName="Name37" presStyleLbl="parChTrans1D2" presStyleIdx="1" presStyleCnt="2"/>
      <dgm:spPr/>
    </dgm:pt>
    <dgm:pt modelId="{7206A817-FC03-47B2-A485-3A2294E93239}" type="pres">
      <dgm:prSet presAssocID="{B086EF9C-E06E-470B-A8D1-9A16A577DDB7}" presName="hierRoot2" presStyleCnt="0">
        <dgm:presLayoutVars>
          <dgm:hierBranch val="init"/>
        </dgm:presLayoutVars>
      </dgm:prSet>
      <dgm:spPr/>
    </dgm:pt>
    <dgm:pt modelId="{C263A493-6849-4D29-B758-C93C33200637}" type="pres">
      <dgm:prSet presAssocID="{B086EF9C-E06E-470B-A8D1-9A16A577DDB7}" presName="rootComposite" presStyleCnt="0"/>
      <dgm:spPr/>
    </dgm:pt>
    <dgm:pt modelId="{659B9C26-CFE2-43E3-8CFB-459E0107B341}" type="pres">
      <dgm:prSet presAssocID="{B086EF9C-E06E-470B-A8D1-9A16A577DDB7}" presName="rootText" presStyleLbl="node2" presStyleIdx="1" presStyleCnt="2" custLinFactX="21892" custLinFactNeighborX="100000" custLinFactNeighborY="7047">
        <dgm:presLayoutVars>
          <dgm:chPref val="3"/>
        </dgm:presLayoutVars>
      </dgm:prSet>
      <dgm:spPr/>
    </dgm:pt>
    <dgm:pt modelId="{B31251B1-0815-468A-8CED-1BFA76D815C4}" type="pres">
      <dgm:prSet presAssocID="{B086EF9C-E06E-470B-A8D1-9A16A577DDB7}" presName="rootConnector" presStyleLbl="node2" presStyleIdx="1" presStyleCnt="2"/>
      <dgm:spPr/>
    </dgm:pt>
    <dgm:pt modelId="{E375A915-578C-42A1-AF44-54E8AA8F08A4}" type="pres">
      <dgm:prSet presAssocID="{B086EF9C-E06E-470B-A8D1-9A16A577DDB7}" presName="hierChild4" presStyleCnt="0"/>
      <dgm:spPr/>
    </dgm:pt>
    <dgm:pt modelId="{72332186-B508-49E6-BB03-324F75A09D27}" type="pres">
      <dgm:prSet presAssocID="{0EC16473-2F72-4A23-80CD-DC8FCFD620AD}" presName="Name37" presStyleLbl="parChTrans1D3" presStyleIdx="2" presStyleCnt="4"/>
      <dgm:spPr/>
    </dgm:pt>
    <dgm:pt modelId="{549A922C-AC26-4180-9FAD-AC9873662D55}" type="pres">
      <dgm:prSet presAssocID="{3E998A32-8640-4B7C-9DF5-94405740F702}" presName="hierRoot2" presStyleCnt="0">
        <dgm:presLayoutVars>
          <dgm:hierBranch val="init"/>
        </dgm:presLayoutVars>
      </dgm:prSet>
      <dgm:spPr/>
    </dgm:pt>
    <dgm:pt modelId="{F0272AD0-5E2A-4333-ACB9-999209AA8409}" type="pres">
      <dgm:prSet presAssocID="{3E998A32-8640-4B7C-9DF5-94405740F702}" presName="rootComposite" presStyleCnt="0"/>
      <dgm:spPr/>
    </dgm:pt>
    <dgm:pt modelId="{79651A8B-1FA7-427E-9F70-3E0D306A24A3}" type="pres">
      <dgm:prSet presAssocID="{3E998A32-8640-4B7C-9DF5-94405740F702}" presName="rootText" presStyleLbl="node3" presStyleIdx="2" presStyleCnt="4" custScaleY="78978" custLinFactX="52024" custLinFactNeighborX="100000" custLinFactNeighborY="1801">
        <dgm:presLayoutVars>
          <dgm:chPref val="3"/>
        </dgm:presLayoutVars>
      </dgm:prSet>
      <dgm:spPr/>
    </dgm:pt>
    <dgm:pt modelId="{B7E2A2A9-7D3E-431D-84F1-68334F954090}" type="pres">
      <dgm:prSet presAssocID="{3E998A32-8640-4B7C-9DF5-94405740F702}" presName="rootConnector" presStyleLbl="node3" presStyleIdx="2" presStyleCnt="4"/>
      <dgm:spPr/>
    </dgm:pt>
    <dgm:pt modelId="{8D91860D-8082-41A0-A035-BA8CC4062281}" type="pres">
      <dgm:prSet presAssocID="{3E998A32-8640-4B7C-9DF5-94405740F702}" presName="hierChild4" presStyleCnt="0"/>
      <dgm:spPr/>
    </dgm:pt>
    <dgm:pt modelId="{83BCBD29-CED7-46CE-A048-71D9D12087B1}" type="pres">
      <dgm:prSet presAssocID="{3E998A32-8640-4B7C-9DF5-94405740F702}" presName="hierChild5" presStyleCnt="0"/>
      <dgm:spPr/>
    </dgm:pt>
    <dgm:pt modelId="{FB6E0E76-52EC-469A-A552-5A8D175BB3B3}" type="pres">
      <dgm:prSet presAssocID="{A5222908-E0C8-49D1-974A-E8F1480F407A}" presName="Name37" presStyleLbl="parChTrans1D3" presStyleIdx="3" presStyleCnt="4"/>
      <dgm:spPr/>
    </dgm:pt>
    <dgm:pt modelId="{1483F3C9-CF02-4FA2-AE9D-47A91A7C36DE}" type="pres">
      <dgm:prSet presAssocID="{15093050-25D1-4FE2-BF30-344FD57C2522}" presName="hierRoot2" presStyleCnt="0">
        <dgm:presLayoutVars>
          <dgm:hierBranch val="init"/>
        </dgm:presLayoutVars>
      </dgm:prSet>
      <dgm:spPr/>
    </dgm:pt>
    <dgm:pt modelId="{F3F631DF-29B5-4B46-9C0B-CDA858BE1A4A}" type="pres">
      <dgm:prSet presAssocID="{15093050-25D1-4FE2-BF30-344FD57C2522}" presName="rootComposite" presStyleCnt="0"/>
      <dgm:spPr/>
    </dgm:pt>
    <dgm:pt modelId="{6E1C6FED-7ACF-4EB0-B3FD-EA8EAF9F200D}" type="pres">
      <dgm:prSet presAssocID="{15093050-25D1-4FE2-BF30-344FD57C2522}" presName="rootText" presStyleLbl="node3" presStyleIdx="3" presStyleCnt="4" custScaleY="76292" custLinFactX="53898" custLinFactNeighborX="100000" custLinFactNeighborY="-13828">
        <dgm:presLayoutVars>
          <dgm:chPref val="3"/>
        </dgm:presLayoutVars>
      </dgm:prSet>
      <dgm:spPr/>
    </dgm:pt>
    <dgm:pt modelId="{395A3EC9-9778-467E-AB4F-851CB0B86F45}" type="pres">
      <dgm:prSet presAssocID="{15093050-25D1-4FE2-BF30-344FD57C2522}" presName="rootConnector" presStyleLbl="node3" presStyleIdx="3" presStyleCnt="4"/>
      <dgm:spPr/>
    </dgm:pt>
    <dgm:pt modelId="{E7E96FC4-4034-41D7-8A01-9C4A73B4CC4F}" type="pres">
      <dgm:prSet presAssocID="{15093050-25D1-4FE2-BF30-344FD57C2522}" presName="hierChild4" presStyleCnt="0"/>
      <dgm:spPr/>
    </dgm:pt>
    <dgm:pt modelId="{C05B893E-B85D-477F-B78C-9470469321E4}" type="pres">
      <dgm:prSet presAssocID="{15093050-25D1-4FE2-BF30-344FD57C2522}" presName="hierChild5" presStyleCnt="0"/>
      <dgm:spPr/>
    </dgm:pt>
    <dgm:pt modelId="{B01B61C3-5A8E-49D4-8A3C-5A499061F39F}" type="pres">
      <dgm:prSet presAssocID="{B086EF9C-E06E-470B-A8D1-9A16A577DDB7}" presName="hierChild5" presStyleCnt="0"/>
      <dgm:spPr/>
    </dgm:pt>
    <dgm:pt modelId="{F35C728C-F818-4575-9F9E-94B7AF465897}" type="pres">
      <dgm:prSet presAssocID="{7EDB9857-93D6-4B8B-AC28-71ED3C19DCF1}" presName="hierChild3" presStyleCnt="0"/>
      <dgm:spPr/>
    </dgm:pt>
  </dgm:ptLst>
  <dgm:cxnLst>
    <dgm:cxn modelId="{62186025-22FB-4BDA-AC79-78E823CE3E88}" type="presOf" srcId="{A5222908-E0C8-49D1-974A-E8F1480F407A}" destId="{FB6E0E76-52EC-469A-A552-5A8D175BB3B3}" srcOrd="0" destOrd="0" presId="urn:microsoft.com/office/officeart/2005/8/layout/orgChart1"/>
    <dgm:cxn modelId="{336B0A28-19ED-432D-98AF-29F366D55755}" type="presOf" srcId="{15093050-25D1-4FE2-BF30-344FD57C2522}" destId="{6E1C6FED-7ACF-4EB0-B3FD-EA8EAF9F200D}" srcOrd="0" destOrd="0" presId="urn:microsoft.com/office/officeart/2005/8/layout/orgChart1"/>
    <dgm:cxn modelId="{76B95D29-E13F-4168-89C3-24F32D379112}" type="presOf" srcId="{0FE19684-DCEB-40C9-9703-47B604AFF827}" destId="{5FCB5785-592D-43E3-BDB3-E354318D314A}" srcOrd="0" destOrd="0" presId="urn:microsoft.com/office/officeart/2005/8/layout/orgChart1"/>
    <dgm:cxn modelId="{9DF54539-A940-4DCF-A591-7AA59248B81B}" srcId="{091B4001-DA75-41A3-B961-647A4E6547BE}" destId="{0FE19684-DCEB-40C9-9703-47B604AFF827}" srcOrd="1" destOrd="0" parTransId="{693BACC3-772F-450E-8D4C-3B795F53F8F8}" sibTransId="{83F489E3-97F8-4912-9150-F6073D051537}"/>
    <dgm:cxn modelId="{FB10BD3C-9845-4A75-985B-42FC24E44477}" srcId="{B086EF9C-E06E-470B-A8D1-9A16A577DDB7}" destId="{15093050-25D1-4FE2-BF30-344FD57C2522}" srcOrd="1" destOrd="0" parTransId="{A5222908-E0C8-49D1-974A-E8F1480F407A}" sibTransId="{D56080F3-CB9C-44EC-8623-0C668A2C5EED}"/>
    <dgm:cxn modelId="{496EAD40-1100-48B2-983C-72B6F5597B3C}" type="presOf" srcId="{0DB247F8-BC89-453A-B389-08CFB0923FE2}" destId="{BAF8BC9C-37EC-48BF-AA73-8C560A02AB12}" srcOrd="1" destOrd="0" presId="urn:microsoft.com/office/officeart/2005/8/layout/orgChart1"/>
    <dgm:cxn modelId="{2401155B-0B27-4697-8217-5FD876CCF314}" srcId="{7EDB9857-93D6-4B8B-AC28-71ED3C19DCF1}" destId="{091B4001-DA75-41A3-B961-647A4E6547BE}" srcOrd="0" destOrd="0" parTransId="{A9AB3079-7C9D-4AA8-B1EF-F516C79FAF11}" sibTransId="{3E4F2D63-3F4F-493F-A886-93D47F3394C3}"/>
    <dgm:cxn modelId="{1A29805D-6997-4CA6-8AE7-7F07E1F3933C}" type="presOf" srcId="{2E5DD92D-A891-406F-A4B6-5CFB988B1E81}" destId="{593C9255-94E3-415F-8BB0-DFDB7A0D6685}" srcOrd="0" destOrd="0" presId="urn:microsoft.com/office/officeart/2005/8/layout/orgChart1"/>
    <dgm:cxn modelId="{AB487163-02E2-44FA-AFF2-3E26FA34433C}" type="presOf" srcId="{7EDB9857-93D6-4B8B-AC28-71ED3C19DCF1}" destId="{73863321-0007-4870-A4D2-48AE7AC22F1E}" srcOrd="1" destOrd="0" presId="urn:microsoft.com/office/officeart/2005/8/layout/orgChart1"/>
    <dgm:cxn modelId="{C51FA368-0BF6-43D9-900C-943F87ACBD3D}" srcId="{B086EF9C-E06E-470B-A8D1-9A16A577DDB7}" destId="{3E998A32-8640-4B7C-9DF5-94405740F702}" srcOrd="0" destOrd="0" parTransId="{0EC16473-2F72-4A23-80CD-DC8FCFD620AD}" sibTransId="{717B0FAC-FEA9-40C5-9019-02F01A043E3F}"/>
    <dgm:cxn modelId="{DB06146A-5A92-46AC-BE42-41110267C369}" type="presOf" srcId="{A9AB3079-7C9D-4AA8-B1EF-F516C79FAF11}" destId="{FCB53809-B3DC-49BA-84F8-9DD5FD2A4438}" srcOrd="0" destOrd="0" presId="urn:microsoft.com/office/officeart/2005/8/layout/orgChart1"/>
    <dgm:cxn modelId="{3907216A-47A3-4816-9410-8B713A0416F8}" type="presOf" srcId="{7EDB9857-93D6-4B8B-AC28-71ED3C19DCF1}" destId="{FF61D7F9-EB30-42A5-A103-3F09D6F93C6A}" srcOrd="0" destOrd="0" presId="urn:microsoft.com/office/officeart/2005/8/layout/orgChart1"/>
    <dgm:cxn modelId="{A5C0F473-27D6-4531-BA07-95F3B40923AA}" type="presOf" srcId="{3E998A32-8640-4B7C-9DF5-94405740F702}" destId="{79651A8B-1FA7-427E-9F70-3E0D306A24A3}" srcOrd="0" destOrd="0" presId="urn:microsoft.com/office/officeart/2005/8/layout/orgChart1"/>
    <dgm:cxn modelId="{A259EF78-C1C7-47EB-8885-B731798A81BD}" srcId="{7EDB9857-93D6-4B8B-AC28-71ED3C19DCF1}" destId="{B086EF9C-E06E-470B-A8D1-9A16A577DDB7}" srcOrd="1" destOrd="0" parTransId="{9880B3D7-3882-49C9-9EEB-D52EFAED730E}" sibTransId="{2A51323E-727C-4037-8F04-8CB8A6EC1681}"/>
    <dgm:cxn modelId="{4A44AF7C-D7FD-45E4-9C87-2FB7EE7F3FA4}" type="presOf" srcId="{0EC16473-2F72-4A23-80CD-DC8FCFD620AD}" destId="{72332186-B508-49E6-BB03-324F75A09D27}" srcOrd="0" destOrd="0" presId="urn:microsoft.com/office/officeart/2005/8/layout/orgChart1"/>
    <dgm:cxn modelId="{46DA3083-44B6-4687-A766-D1E7B5E41706}" type="presOf" srcId="{693BACC3-772F-450E-8D4C-3B795F53F8F8}" destId="{F2B4A019-BA3A-42C1-AA09-D9AAB480A8DF}" srcOrd="0" destOrd="0" presId="urn:microsoft.com/office/officeart/2005/8/layout/orgChart1"/>
    <dgm:cxn modelId="{CD616A91-35DA-4E22-95EF-2C79D7CFD686}" type="presOf" srcId="{091B4001-DA75-41A3-B961-647A4E6547BE}" destId="{248DCF48-DBF9-497D-809A-A05C1615A023}" srcOrd="1" destOrd="0" presId="urn:microsoft.com/office/officeart/2005/8/layout/orgChart1"/>
    <dgm:cxn modelId="{E87DE995-E039-4D04-A611-F4141202E719}" type="presOf" srcId="{B086EF9C-E06E-470B-A8D1-9A16A577DDB7}" destId="{B31251B1-0815-468A-8CED-1BFA76D815C4}" srcOrd="1" destOrd="0" presId="urn:microsoft.com/office/officeart/2005/8/layout/orgChart1"/>
    <dgm:cxn modelId="{364F65AE-71BF-4891-AFD5-F82E0945FEA0}" type="presOf" srcId="{0DB247F8-BC89-453A-B389-08CFB0923FE2}" destId="{63C9E014-AC06-416C-A20D-6023BE444F0D}" srcOrd="0" destOrd="0" presId="urn:microsoft.com/office/officeart/2005/8/layout/orgChart1"/>
    <dgm:cxn modelId="{A5239EB4-C2B6-48C8-A998-BEC6C292C99D}" srcId="{2E5DD92D-A891-406F-A4B6-5CFB988B1E81}" destId="{7EDB9857-93D6-4B8B-AC28-71ED3C19DCF1}" srcOrd="0" destOrd="0" parTransId="{2BD8AC76-5F20-4566-BA96-B36443C461BC}" sibTransId="{BA795C8F-EEE7-4278-AC29-901661FFFF86}"/>
    <dgm:cxn modelId="{FF15C7BD-62D2-44D3-A2E1-013C1210E0C8}" type="presOf" srcId="{49CC3A33-FBA7-43A8-B007-FB651AFA564B}" destId="{BA0E5505-AF9D-4B5C-A17F-59B4058A94E4}" srcOrd="0" destOrd="0" presId="urn:microsoft.com/office/officeart/2005/8/layout/orgChart1"/>
    <dgm:cxn modelId="{BEFB79BE-982E-4366-A16D-5BFEDD9911B3}" type="presOf" srcId="{091B4001-DA75-41A3-B961-647A4E6547BE}" destId="{3E91F27F-C572-417E-9EE7-48F4661930A9}" srcOrd="0" destOrd="0" presId="urn:microsoft.com/office/officeart/2005/8/layout/orgChart1"/>
    <dgm:cxn modelId="{473520BF-9A02-4C9A-8B4B-E09A7440D455}" type="presOf" srcId="{15093050-25D1-4FE2-BF30-344FD57C2522}" destId="{395A3EC9-9778-467E-AB4F-851CB0B86F45}" srcOrd="1" destOrd="0" presId="urn:microsoft.com/office/officeart/2005/8/layout/orgChart1"/>
    <dgm:cxn modelId="{7DA704C0-40FE-4AB4-B532-F0F376510654}" type="presOf" srcId="{0FE19684-DCEB-40C9-9703-47B604AFF827}" destId="{CB52389A-5338-44B3-91F2-810B6E8DA34D}" srcOrd="1" destOrd="0" presId="urn:microsoft.com/office/officeart/2005/8/layout/orgChart1"/>
    <dgm:cxn modelId="{B1B7E5C8-A3AF-44AD-B3C0-9A8F88E32526}" srcId="{091B4001-DA75-41A3-B961-647A4E6547BE}" destId="{0DB247F8-BC89-453A-B389-08CFB0923FE2}" srcOrd="0" destOrd="0" parTransId="{49CC3A33-FBA7-43A8-B007-FB651AFA564B}" sibTransId="{D9BF0726-14FB-4A7F-BA05-1B3D50C77943}"/>
    <dgm:cxn modelId="{AF153DE2-1081-4F80-87E0-CD0A2EB8A7E2}" type="presOf" srcId="{B086EF9C-E06E-470B-A8D1-9A16A577DDB7}" destId="{659B9C26-CFE2-43E3-8CFB-459E0107B341}" srcOrd="0" destOrd="0" presId="urn:microsoft.com/office/officeart/2005/8/layout/orgChart1"/>
    <dgm:cxn modelId="{17B1A8E3-1230-4327-8B64-14A15D6286C6}" type="presOf" srcId="{3E998A32-8640-4B7C-9DF5-94405740F702}" destId="{B7E2A2A9-7D3E-431D-84F1-68334F954090}" srcOrd="1" destOrd="0" presId="urn:microsoft.com/office/officeart/2005/8/layout/orgChart1"/>
    <dgm:cxn modelId="{64A6C3F7-4BAB-4AB2-99A3-D9B9F34F20C7}" type="presOf" srcId="{9880B3D7-3882-49C9-9EEB-D52EFAED730E}" destId="{E335B5B9-9892-41F1-AFD4-386797CA8E14}" srcOrd="0" destOrd="0" presId="urn:microsoft.com/office/officeart/2005/8/layout/orgChart1"/>
    <dgm:cxn modelId="{7C9D7DD1-6905-4BC9-8EA7-C360087DFF44}" type="presParOf" srcId="{593C9255-94E3-415F-8BB0-DFDB7A0D6685}" destId="{A8A7FB21-F6DE-4B5B-BFCB-8C9F20DA9DFB}" srcOrd="0" destOrd="0" presId="urn:microsoft.com/office/officeart/2005/8/layout/orgChart1"/>
    <dgm:cxn modelId="{BFAF3300-E634-44B3-8C09-D0B2FD689A9A}" type="presParOf" srcId="{A8A7FB21-F6DE-4B5B-BFCB-8C9F20DA9DFB}" destId="{EFE6EED1-EDA3-4C15-94AF-5E0D73BE4F44}" srcOrd="0" destOrd="0" presId="urn:microsoft.com/office/officeart/2005/8/layout/orgChart1"/>
    <dgm:cxn modelId="{518CA4EE-5B36-4BCF-91F6-A7039097740D}" type="presParOf" srcId="{EFE6EED1-EDA3-4C15-94AF-5E0D73BE4F44}" destId="{FF61D7F9-EB30-42A5-A103-3F09D6F93C6A}" srcOrd="0" destOrd="0" presId="urn:microsoft.com/office/officeart/2005/8/layout/orgChart1"/>
    <dgm:cxn modelId="{261008E4-68AB-485F-8042-078758ECA2F2}" type="presParOf" srcId="{EFE6EED1-EDA3-4C15-94AF-5E0D73BE4F44}" destId="{73863321-0007-4870-A4D2-48AE7AC22F1E}" srcOrd="1" destOrd="0" presId="urn:microsoft.com/office/officeart/2005/8/layout/orgChart1"/>
    <dgm:cxn modelId="{9D1EB2AB-95C7-4551-B3AE-4A79C345CDEF}" type="presParOf" srcId="{A8A7FB21-F6DE-4B5B-BFCB-8C9F20DA9DFB}" destId="{959AA9C5-451F-4F0C-ACEE-717F878D3FFC}" srcOrd="1" destOrd="0" presId="urn:microsoft.com/office/officeart/2005/8/layout/orgChart1"/>
    <dgm:cxn modelId="{19CD1B6F-A773-4377-9FFC-DC21EF928927}" type="presParOf" srcId="{959AA9C5-451F-4F0C-ACEE-717F878D3FFC}" destId="{FCB53809-B3DC-49BA-84F8-9DD5FD2A4438}" srcOrd="0" destOrd="0" presId="urn:microsoft.com/office/officeart/2005/8/layout/orgChart1"/>
    <dgm:cxn modelId="{8285EAE0-B2B5-400F-B28A-D810DD58735A}" type="presParOf" srcId="{959AA9C5-451F-4F0C-ACEE-717F878D3FFC}" destId="{4E2A24DA-E485-4273-A247-CFFD1D50B7CE}" srcOrd="1" destOrd="0" presId="urn:microsoft.com/office/officeart/2005/8/layout/orgChart1"/>
    <dgm:cxn modelId="{F16B2224-89BF-43A3-9F16-F133CC5A5C54}" type="presParOf" srcId="{4E2A24DA-E485-4273-A247-CFFD1D50B7CE}" destId="{8A200E21-9554-4BD2-B4F2-8F2A12164E0F}" srcOrd="0" destOrd="0" presId="urn:microsoft.com/office/officeart/2005/8/layout/orgChart1"/>
    <dgm:cxn modelId="{83811880-56E7-4D24-8F57-5CE999FAC88D}" type="presParOf" srcId="{8A200E21-9554-4BD2-B4F2-8F2A12164E0F}" destId="{3E91F27F-C572-417E-9EE7-48F4661930A9}" srcOrd="0" destOrd="0" presId="urn:microsoft.com/office/officeart/2005/8/layout/orgChart1"/>
    <dgm:cxn modelId="{A18B410C-4AA9-4005-8DC3-7355A58E6922}" type="presParOf" srcId="{8A200E21-9554-4BD2-B4F2-8F2A12164E0F}" destId="{248DCF48-DBF9-497D-809A-A05C1615A023}" srcOrd="1" destOrd="0" presId="urn:microsoft.com/office/officeart/2005/8/layout/orgChart1"/>
    <dgm:cxn modelId="{A7294D6F-5F48-4927-B78F-15DDDCA627D2}" type="presParOf" srcId="{4E2A24DA-E485-4273-A247-CFFD1D50B7CE}" destId="{4FB4624B-4A5A-44A7-BAC4-945631B52B57}" srcOrd="1" destOrd="0" presId="urn:microsoft.com/office/officeart/2005/8/layout/orgChart1"/>
    <dgm:cxn modelId="{81E31B8F-1800-40F4-8F1F-5D35ED251A8D}" type="presParOf" srcId="{4FB4624B-4A5A-44A7-BAC4-945631B52B57}" destId="{BA0E5505-AF9D-4B5C-A17F-59B4058A94E4}" srcOrd="0" destOrd="0" presId="urn:microsoft.com/office/officeart/2005/8/layout/orgChart1"/>
    <dgm:cxn modelId="{0720B3AB-0A93-4995-A3D0-1BD06DCDFF3A}" type="presParOf" srcId="{4FB4624B-4A5A-44A7-BAC4-945631B52B57}" destId="{EFDD7069-C9FE-4824-A736-4FD7774409EC}" srcOrd="1" destOrd="0" presId="urn:microsoft.com/office/officeart/2005/8/layout/orgChart1"/>
    <dgm:cxn modelId="{673199D5-93FF-457E-B937-26930DF20815}" type="presParOf" srcId="{EFDD7069-C9FE-4824-A736-4FD7774409EC}" destId="{2E058FFC-A824-4D25-B235-2411C8FBF95B}" srcOrd="0" destOrd="0" presId="urn:microsoft.com/office/officeart/2005/8/layout/orgChart1"/>
    <dgm:cxn modelId="{9211A5AF-CC19-4C76-9C78-DF7EB961D3C2}" type="presParOf" srcId="{2E058FFC-A824-4D25-B235-2411C8FBF95B}" destId="{63C9E014-AC06-416C-A20D-6023BE444F0D}" srcOrd="0" destOrd="0" presId="urn:microsoft.com/office/officeart/2005/8/layout/orgChart1"/>
    <dgm:cxn modelId="{AAC1AE4E-4E61-4E40-AC88-45F1749326A0}" type="presParOf" srcId="{2E058FFC-A824-4D25-B235-2411C8FBF95B}" destId="{BAF8BC9C-37EC-48BF-AA73-8C560A02AB12}" srcOrd="1" destOrd="0" presId="urn:microsoft.com/office/officeart/2005/8/layout/orgChart1"/>
    <dgm:cxn modelId="{B345720C-51D3-4481-A72B-2CE11886D270}" type="presParOf" srcId="{EFDD7069-C9FE-4824-A736-4FD7774409EC}" destId="{2FEA4CCB-E0FD-4D7E-B7CE-7EB89621CCA8}" srcOrd="1" destOrd="0" presId="urn:microsoft.com/office/officeart/2005/8/layout/orgChart1"/>
    <dgm:cxn modelId="{30EB57BD-8FA5-41F2-A735-AB1734D04ED5}" type="presParOf" srcId="{EFDD7069-C9FE-4824-A736-4FD7774409EC}" destId="{69A83BC9-B3E6-4AEB-803D-9DE8BE04513E}" srcOrd="2" destOrd="0" presId="urn:microsoft.com/office/officeart/2005/8/layout/orgChart1"/>
    <dgm:cxn modelId="{1E8C4FE2-A3E3-474A-920F-C596760EA0A3}" type="presParOf" srcId="{4FB4624B-4A5A-44A7-BAC4-945631B52B57}" destId="{F2B4A019-BA3A-42C1-AA09-D9AAB480A8DF}" srcOrd="2" destOrd="0" presId="urn:microsoft.com/office/officeart/2005/8/layout/orgChart1"/>
    <dgm:cxn modelId="{B56AF874-16B4-471F-B8E6-ADC23B283BBC}" type="presParOf" srcId="{4FB4624B-4A5A-44A7-BAC4-945631B52B57}" destId="{E9817FA3-1A29-4B38-90AA-FA5393F5430D}" srcOrd="3" destOrd="0" presId="urn:microsoft.com/office/officeart/2005/8/layout/orgChart1"/>
    <dgm:cxn modelId="{40DCF555-DC0B-43CD-9BD4-EDBBE9CC68CA}" type="presParOf" srcId="{E9817FA3-1A29-4B38-90AA-FA5393F5430D}" destId="{1F419672-9DE1-48B3-8AE2-F18C67B06C24}" srcOrd="0" destOrd="0" presId="urn:microsoft.com/office/officeart/2005/8/layout/orgChart1"/>
    <dgm:cxn modelId="{6C6ABB2B-FAD1-46ED-9A83-007485740A38}" type="presParOf" srcId="{1F419672-9DE1-48B3-8AE2-F18C67B06C24}" destId="{5FCB5785-592D-43E3-BDB3-E354318D314A}" srcOrd="0" destOrd="0" presId="urn:microsoft.com/office/officeart/2005/8/layout/orgChart1"/>
    <dgm:cxn modelId="{86B050D3-4124-45D4-A566-AD15076FA1B7}" type="presParOf" srcId="{1F419672-9DE1-48B3-8AE2-F18C67B06C24}" destId="{CB52389A-5338-44B3-91F2-810B6E8DA34D}" srcOrd="1" destOrd="0" presId="urn:microsoft.com/office/officeart/2005/8/layout/orgChart1"/>
    <dgm:cxn modelId="{ECAF0ED9-3374-4A1A-AD2C-4D30BCF9F094}" type="presParOf" srcId="{E9817FA3-1A29-4B38-90AA-FA5393F5430D}" destId="{3F6DBF61-6544-4E2F-80DA-8BDF87985284}" srcOrd="1" destOrd="0" presId="urn:microsoft.com/office/officeart/2005/8/layout/orgChart1"/>
    <dgm:cxn modelId="{D4170B86-02AF-43F7-9674-072D2063A33B}" type="presParOf" srcId="{E9817FA3-1A29-4B38-90AA-FA5393F5430D}" destId="{FEBFE972-4109-471D-94D7-D2F89FD3A7AB}" srcOrd="2" destOrd="0" presId="urn:microsoft.com/office/officeart/2005/8/layout/orgChart1"/>
    <dgm:cxn modelId="{35252D92-C913-45F9-8FCE-CA938BDE4250}" type="presParOf" srcId="{4E2A24DA-E485-4273-A247-CFFD1D50B7CE}" destId="{D68F1D21-6632-4A05-88D0-D2DE35428C4E}" srcOrd="2" destOrd="0" presId="urn:microsoft.com/office/officeart/2005/8/layout/orgChart1"/>
    <dgm:cxn modelId="{7F1CD48E-1E28-4567-A735-0E4B7452D3EC}" type="presParOf" srcId="{959AA9C5-451F-4F0C-ACEE-717F878D3FFC}" destId="{E335B5B9-9892-41F1-AFD4-386797CA8E14}" srcOrd="2" destOrd="0" presId="urn:microsoft.com/office/officeart/2005/8/layout/orgChart1"/>
    <dgm:cxn modelId="{8CC294AB-1D51-4BF1-A52E-5DB26E11D175}" type="presParOf" srcId="{959AA9C5-451F-4F0C-ACEE-717F878D3FFC}" destId="{7206A817-FC03-47B2-A485-3A2294E93239}" srcOrd="3" destOrd="0" presId="urn:microsoft.com/office/officeart/2005/8/layout/orgChart1"/>
    <dgm:cxn modelId="{2119C474-66AD-4F9F-9FF5-3143F59A2FC2}" type="presParOf" srcId="{7206A817-FC03-47B2-A485-3A2294E93239}" destId="{C263A493-6849-4D29-B758-C93C33200637}" srcOrd="0" destOrd="0" presId="urn:microsoft.com/office/officeart/2005/8/layout/orgChart1"/>
    <dgm:cxn modelId="{D74AAB9C-1530-4BFC-A282-B6E45B498C47}" type="presParOf" srcId="{C263A493-6849-4D29-B758-C93C33200637}" destId="{659B9C26-CFE2-43E3-8CFB-459E0107B341}" srcOrd="0" destOrd="0" presId="urn:microsoft.com/office/officeart/2005/8/layout/orgChart1"/>
    <dgm:cxn modelId="{45F265F7-9699-4637-AB5F-18A50DDA2131}" type="presParOf" srcId="{C263A493-6849-4D29-B758-C93C33200637}" destId="{B31251B1-0815-468A-8CED-1BFA76D815C4}" srcOrd="1" destOrd="0" presId="urn:microsoft.com/office/officeart/2005/8/layout/orgChart1"/>
    <dgm:cxn modelId="{39711C29-7171-4544-A56E-6BA9CBD00BE9}" type="presParOf" srcId="{7206A817-FC03-47B2-A485-3A2294E93239}" destId="{E375A915-578C-42A1-AF44-54E8AA8F08A4}" srcOrd="1" destOrd="0" presId="urn:microsoft.com/office/officeart/2005/8/layout/orgChart1"/>
    <dgm:cxn modelId="{72A62DA9-3391-492D-A3E6-1E08B86DD9A1}" type="presParOf" srcId="{E375A915-578C-42A1-AF44-54E8AA8F08A4}" destId="{72332186-B508-49E6-BB03-324F75A09D27}" srcOrd="0" destOrd="0" presId="urn:microsoft.com/office/officeart/2005/8/layout/orgChart1"/>
    <dgm:cxn modelId="{EE1A8547-AFB4-46FB-857A-34C809D0A2FF}" type="presParOf" srcId="{E375A915-578C-42A1-AF44-54E8AA8F08A4}" destId="{549A922C-AC26-4180-9FAD-AC9873662D55}" srcOrd="1" destOrd="0" presId="urn:microsoft.com/office/officeart/2005/8/layout/orgChart1"/>
    <dgm:cxn modelId="{8FC76192-607E-44CD-A05F-09CC7096D5AB}" type="presParOf" srcId="{549A922C-AC26-4180-9FAD-AC9873662D55}" destId="{F0272AD0-5E2A-4333-ACB9-999209AA8409}" srcOrd="0" destOrd="0" presId="urn:microsoft.com/office/officeart/2005/8/layout/orgChart1"/>
    <dgm:cxn modelId="{D201E415-FEBD-4BC6-9487-06E78ADC7F9A}" type="presParOf" srcId="{F0272AD0-5E2A-4333-ACB9-999209AA8409}" destId="{79651A8B-1FA7-427E-9F70-3E0D306A24A3}" srcOrd="0" destOrd="0" presId="urn:microsoft.com/office/officeart/2005/8/layout/orgChart1"/>
    <dgm:cxn modelId="{3A2B3D6D-01FA-4FD8-902F-77BF87521014}" type="presParOf" srcId="{F0272AD0-5E2A-4333-ACB9-999209AA8409}" destId="{B7E2A2A9-7D3E-431D-84F1-68334F954090}" srcOrd="1" destOrd="0" presId="urn:microsoft.com/office/officeart/2005/8/layout/orgChart1"/>
    <dgm:cxn modelId="{C07DCF29-98A8-4E96-ACD9-8465BCFAA9EB}" type="presParOf" srcId="{549A922C-AC26-4180-9FAD-AC9873662D55}" destId="{8D91860D-8082-41A0-A035-BA8CC4062281}" srcOrd="1" destOrd="0" presId="urn:microsoft.com/office/officeart/2005/8/layout/orgChart1"/>
    <dgm:cxn modelId="{F53819FC-E016-4A24-9E3B-0C6326D9533E}" type="presParOf" srcId="{549A922C-AC26-4180-9FAD-AC9873662D55}" destId="{83BCBD29-CED7-46CE-A048-71D9D12087B1}" srcOrd="2" destOrd="0" presId="urn:microsoft.com/office/officeart/2005/8/layout/orgChart1"/>
    <dgm:cxn modelId="{F0E39DD7-E000-4F25-856F-28A155F889EA}" type="presParOf" srcId="{E375A915-578C-42A1-AF44-54E8AA8F08A4}" destId="{FB6E0E76-52EC-469A-A552-5A8D175BB3B3}" srcOrd="2" destOrd="0" presId="urn:microsoft.com/office/officeart/2005/8/layout/orgChart1"/>
    <dgm:cxn modelId="{614F43D8-AC71-42FB-AE8F-194F97FFF316}" type="presParOf" srcId="{E375A915-578C-42A1-AF44-54E8AA8F08A4}" destId="{1483F3C9-CF02-4FA2-AE9D-47A91A7C36DE}" srcOrd="3" destOrd="0" presId="urn:microsoft.com/office/officeart/2005/8/layout/orgChart1"/>
    <dgm:cxn modelId="{56E796E4-95D7-43A2-B730-847A1B55D680}" type="presParOf" srcId="{1483F3C9-CF02-4FA2-AE9D-47A91A7C36DE}" destId="{F3F631DF-29B5-4B46-9C0B-CDA858BE1A4A}" srcOrd="0" destOrd="0" presId="urn:microsoft.com/office/officeart/2005/8/layout/orgChart1"/>
    <dgm:cxn modelId="{AF45C039-2481-4894-8903-AD53A18547E6}" type="presParOf" srcId="{F3F631DF-29B5-4B46-9C0B-CDA858BE1A4A}" destId="{6E1C6FED-7ACF-4EB0-B3FD-EA8EAF9F200D}" srcOrd="0" destOrd="0" presId="urn:microsoft.com/office/officeart/2005/8/layout/orgChart1"/>
    <dgm:cxn modelId="{139B0509-3FDC-4616-B290-419BFE4EA2E9}" type="presParOf" srcId="{F3F631DF-29B5-4B46-9C0B-CDA858BE1A4A}" destId="{395A3EC9-9778-467E-AB4F-851CB0B86F45}" srcOrd="1" destOrd="0" presId="urn:microsoft.com/office/officeart/2005/8/layout/orgChart1"/>
    <dgm:cxn modelId="{54FC4296-F670-48CA-AD9E-B3652538FE29}" type="presParOf" srcId="{1483F3C9-CF02-4FA2-AE9D-47A91A7C36DE}" destId="{E7E96FC4-4034-41D7-8A01-9C4A73B4CC4F}" srcOrd="1" destOrd="0" presId="urn:microsoft.com/office/officeart/2005/8/layout/orgChart1"/>
    <dgm:cxn modelId="{163C8EB4-B3C3-45D5-986D-8689DDC50355}" type="presParOf" srcId="{1483F3C9-CF02-4FA2-AE9D-47A91A7C36DE}" destId="{C05B893E-B85D-477F-B78C-9470469321E4}" srcOrd="2" destOrd="0" presId="urn:microsoft.com/office/officeart/2005/8/layout/orgChart1"/>
    <dgm:cxn modelId="{51B12B8D-8D16-454A-B597-9E1433EB0E67}" type="presParOf" srcId="{7206A817-FC03-47B2-A485-3A2294E93239}" destId="{B01B61C3-5A8E-49D4-8A3C-5A499061F39F}" srcOrd="2" destOrd="0" presId="urn:microsoft.com/office/officeart/2005/8/layout/orgChart1"/>
    <dgm:cxn modelId="{FEFD5B33-5EF0-49B8-B01D-399546246CC8}" type="presParOf" srcId="{A8A7FB21-F6DE-4B5B-BFCB-8C9F20DA9DFB}" destId="{F35C728C-F818-4575-9F9E-94B7AF46589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E0E76-52EC-469A-A552-5A8D175BB3B3}">
      <dsp:nvSpPr>
        <dsp:cNvPr id="0" name=""/>
        <dsp:cNvSpPr/>
      </dsp:nvSpPr>
      <dsp:spPr>
        <a:xfrm>
          <a:off x="8002873" y="2003176"/>
          <a:ext cx="755884" cy="1449255"/>
        </a:xfrm>
        <a:custGeom>
          <a:avLst/>
          <a:gdLst/>
          <a:ahLst/>
          <a:cxnLst/>
          <a:rect l="0" t="0" r="0" b="0"/>
          <a:pathLst>
            <a:path>
              <a:moveTo>
                <a:pt x="0" y="0"/>
              </a:moveTo>
              <a:lnTo>
                <a:pt x="0" y="1449255"/>
              </a:lnTo>
              <a:lnTo>
                <a:pt x="755884" y="1449255"/>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332186-B508-49E6-BB03-324F75A09D27}">
      <dsp:nvSpPr>
        <dsp:cNvPr id="0" name=""/>
        <dsp:cNvSpPr/>
      </dsp:nvSpPr>
      <dsp:spPr>
        <a:xfrm>
          <a:off x="8002873" y="2003176"/>
          <a:ext cx="725749" cy="613016"/>
        </a:xfrm>
        <a:custGeom>
          <a:avLst/>
          <a:gdLst/>
          <a:ahLst/>
          <a:cxnLst/>
          <a:rect l="0" t="0" r="0" b="0"/>
          <a:pathLst>
            <a:path>
              <a:moveTo>
                <a:pt x="0" y="0"/>
              </a:moveTo>
              <a:lnTo>
                <a:pt x="0" y="613016"/>
              </a:lnTo>
              <a:lnTo>
                <a:pt x="725749" y="613016"/>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335B5B9-9892-41F1-AFD4-386797CA8E14}">
      <dsp:nvSpPr>
        <dsp:cNvPr id="0" name=""/>
        <dsp:cNvSpPr/>
      </dsp:nvSpPr>
      <dsp:spPr>
        <a:xfrm>
          <a:off x="5949027" y="819475"/>
          <a:ext cx="2697069" cy="379670"/>
        </a:xfrm>
        <a:custGeom>
          <a:avLst/>
          <a:gdLst/>
          <a:ahLst/>
          <a:cxnLst/>
          <a:rect l="0" t="0" r="0" b="0"/>
          <a:pathLst>
            <a:path>
              <a:moveTo>
                <a:pt x="0" y="0"/>
              </a:moveTo>
              <a:lnTo>
                <a:pt x="0" y="210824"/>
              </a:lnTo>
              <a:lnTo>
                <a:pt x="2697069" y="210824"/>
              </a:lnTo>
              <a:lnTo>
                <a:pt x="2697069" y="379670"/>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2B4A019-BA3A-42C1-AA09-D9AAB480A8DF}">
      <dsp:nvSpPr>
        <dsp:cNvPr id="0" name=""/>
        <dsp:cNvSpPr/>
      </dsp:nvSpPr>
      <dsp:spPr>
        <a:xfrm>
          <a:off x="1468046" y="2012077"/>
          <a:ext cx="474065" cy="1725126"/>
        </a:xfrm>
        <a:custGeom>
          <a:avLst/>
          <a:gdLst/>
          <a:ahLst/>
          <a:cxnLst/>
          <a:rect l="0" t="0" r="0" b="0"/>
          <a:pathLst>
            <a:path>
              <a:moveTo>
                <a:pt x="0" y="0"/>
              </a:moveTo>
              <a:lnTo>
                <a:pt x="0" y="1725126"/>
              </a:lnTo>
              <a:lnTo>
                <a:pt x="474065" y="1725126"/>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A0E5505-AF9D-4B5C-A17F-59B4058A94E4}">
      <dsp:nvSpPr>
        <dsp:cNvPr id="0" name=""/>
        <dsp:cNvSpPr/>
      </dsp:nvSpPr>
      <dsp:spPr>
        <a:xfrm>
          <a:off x="1468046" y="2012077"/>
          <a:ext cx="474258" cy="626733"/>
        </a:xfrm>
        <a:custGeom>
          <a:avLst/>
          <a:gdLst/>
          <a:ahLst/>
          <a:cxnLst/>
          <a:rect l="0" t="0" r="0" b="0"/>
          <a:pathLst>
            <a:path>
              <a:moveTo>
                <a:pt x="0" y="0"/>
              </a:moveTo>
              <a:lnTo>
                <a:pt x="0" y="626733"/>
              </a:lnTo>
              <a:lnTo>
                <a:pt x="474258" y="626733"/>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CB53809-B3DC-49BA-84F8-9DD5FD2A4438}">
      <dsp:nvSpPr>
        <dsp:cNvPr id="0" name=""/>
        <dsp:cNvSpPr/>
      </dsp:nvSpPr>
      <dsp:spPr>
        <a:xfrm>
          <a:off x="2377076" y="819475"/>
          <a:ext cx="3571950" cy="388571"/>
        </a:xfrm>
        <a:custGeom>
          <a:avLst/>
          <a:gdLst/>
          <a:ahLst/>
          <a:cxnLst/>
          <a:rect l="0" t="0" r="0" b="0"/>
          <a:pathLst>
            <a:path>
              <a:moveTo>
                <a:pt x="3571950" y="0"/>
              </a:moveTo>
              <a:lnTo>
                <a:pt x="3571950" y="219725"/>
              </a:lnTo>
              <a:lnTo>
                <a:pt x="0" y="219725"/>
              </a:lnTo>
              <a:lnTo>
                <a:pt x="0" y="388571"/>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F61D7F9-EB30-42A5-A103-3F09D6F93C6A}">
      <dsp:nvSpPr>
        <dsp:cNvPr id="0" name=""/>
        <dsp:cNvSpPr/>
      </dsp:nvSpPr>
      <dsp:spPr>
        <a:xfrm>
          <a:off x="3904532" y="15446"/>
          <a:ext cx="4088990" cy="804029"/>
        </a:xfrm>
        <a:prstGeom prst="rect">
          <a:avLst/>
        </a:prstGeom>
        <a:solidFill>
          <a:schemeClr val="accent6">
            <a:tint val="70000"/>
            <a:lumMod val="104000"/>
          </a:schemeClr>
        </a:solidFill>
        <a:ln w="9525" cap="rnd" cmpd="sng" algn="ctr">
          <a:solidFill>
            <a:schemeClr val="accent6">
              <a:shade val="90000"/>
            </a:schemeClr>
          </a:solidFill>
          <a:prstDash val="solid"/>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Rate control for Channel Congestion Mitigation</a:t>
          </a:r>
        </a:p>
      </dsp:txBody>
      <dsp:txXfrm>
        <a:off x="3904532" y="15446"/>
        <a:ext cx="4088990" cy="804029"/>
      </dsp:txXfrm>
    </dsp:sp>
    <dsp:sp modelId="{3E91F27F-C572-417E-9EE7-48F4661930A9}">
      <dsp:nvSpPr>
        <dsp:cNvPr id="0" name=""/>
        <dsp:cNvSpPr/>
      </dsp:nvSpPr>
      <dsp:spPr>
        <a:xfrm>
          <a:off x="1240789" y="1208047"/>
          <a:ext cx="2272574" cy="804029"/>
        </a:xfrm>
        <a:prstGeom prst="rect">
          <a:avLst/>
        </a:prstGeom>
        <a:solidFill>
          <a:schemeClr val="accent6">
            <a:tint val="70000"/>
            <a:lumMod val="104000"/>
          </a:schemeClr>
        </a:solidFill>
        <a:ln w="9525" cap="rnd" cmpd="sng" algn="ctr">
          <a:solidFill>
            <a:schemeClr val="accent6">
              <a:shade val="90000"/>
            </a:schemeClr>
          </a:solidFill>
          <a:prstDash val="solid"/>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Channel-based rate control</a:t>
          </a:r>
        </a:p>
      </dsp:txBody>
      <dsp:txXfrm>
        <a:off x="1240789" y="1208047"/>
        <a:ext cx="2272574" cy="804029"/>
      </dsp:txXfrm>
    </dsp:sp>
    <dsp:sp modelId="{63C9E014-AC06-416C-A20D-6023BE444F0D}">
      <dsp:nvSpPr>
        <dsp:cNvPr id="0" name=""/>
        <dsp:cNvSpPr/>
      </dsp:nvSpPr>
      <dsp:spPr>
        <a:xfrm>
          <a:off x="1942305" y="2236795"/>
          <a:ext cx="1608059" cy="804029"/>
        </a:xfrm>
        <a:prstGeom prst="rect">
          <a:avLst/>
        </a:prstGeom>
        <a:solidFill>
          <a:schemeClr val="accent6">
            <a:tint val="70000"/>
            <a:lumMod val="104000"/>
          </a:schemeClr>
        </a:solidFill>
        <a:ln w="9525" cap="rnd" cmpd="sng" algn="ctr">
          <a:solidFill>
            <a:schemeClr val="accent6">
              <a:shade val="90000"/>
            </a:schemeClr>
          </a:solidFill>
          <a:prstDash val="solid"/>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ETSI DCC</a:t>
          </a:r>
          <a:endParaRPr lang="en-US" sz="1700" kern="1200" dirty="0">
            <a:solidFill>
              <a:srgbClr val="FF0000"/>
            </a:solidFill>
          </a:endParaRPr>
        </a:p>
        <a:p>
          <a:pPr marL="0" lvl="0" indent="0" algn="ctr" defTabSz="755650">
            <a:lnSpc>
              <a:spcPct val="90000"/>
            </a:lnSpc>
            <a:spcBef>
              <a:spcPct val="0"/>
            </a:spcBef>
            <a:spcAft>
              <a:spcPct val="35000"/>
            </a:spcAft>
            <a:buNone/>
          </a:pPr>
          <a:r>
            <a:rPr lang="en-US" sz="1200" b="1" kern="1200" dirty="0"/>
            <a:t>(DSRC, C-V2X)</a:t>
          </a:r>
        </a:p>
      </dsp:txBody>
      <dsp:txXfrm>
        <a:off x="1942305" y="2236795"/>
        <a:ext cx="1608059" cy="804029"/>
      </dsp:txXfrm>
    </dsp:sp>
    <dsp:sp modelId="{5FCB5785-592D-43E3-BDB3-E354318D314A}">
      <dsp:nvSpPr>
        <dsp:cNvPr id="0" name=""/>
        <dsp:cNvSpPr/>
      </dsp:nvSpPr>
      <dsp:spPr>
        <a:xfrm>
          <a:off x="1942112" y="3335188"/>
          <a:ext cx="1608059" cy="804029"/>
        </a:xfrm>
        <a:prstGeom prst="rect">
          <a:avLst/>
        </a:prstGeom>
        <a:solidFill>
          <a:schemeClr val="accent6">
            <a:tint val="70000"/>
            <a:lumMod val="104000"/>
          </a:schemeClr>
        </a:solidFill>
        <a:ln w="9525" cap="rnd" cmpd="sng" algn="ctr">
          <a:solidFill>
            <a:schemeClr val="accent6">
              <a:shade val="90000"/>
            </a:schemeClr>
          </a:solidFill>
          <a:prstDash val="solid"/>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LIMERIC</a:t>
          </a:r>
          <a:r>
            <a:rPr lang="en-US" sz="2100" kern="1200" dirty="0">
              <a:solidFill>
                <a:srgbClr val="FF0000"/>
              </a:solidFill>
            </a:rPr>
            <a:t>*</a:t>
          </a:r>
          <a:endParaRPr lang="en-US" sz="2100" kern="1200" dirty="0"/>
        </a:p>
        <a:p>
          <a:pPr marL="0" lvl="0" indent="0" algn="ctr" defTabSz="933450">
            <a:lnSpc>
              <a:spcPct val="90000"/>
            </a:lnSpc>
            <a:spcBef>
              <a:spcPct val="0"/>
            </a:spcBef>
            <a:spcAft>
              <a:spcPct val="35000"/>
            </a:spcAft>
            <a:buNone/>
          </a:pPr>
          <a:r>
            <a:rPr lang="en-US" sz="2100" kern="1200" dirty="0"/>
            <a:t>(</a:t>
          </a:r>
          <a:r>
            <a:rPr lang="en-US" sz="1200" b="1" kern="1200" dirty="0"/>
            <a:t>DSRC</a:t>
          </a:r>
          <a:r>
            <a:rPr lang="en-US" sz="2100" kern="1200" dirty="0"/>
            <a:t>)</a:t>
          </a:r>
        </a:p>
      </dsp:txBody>
      <dsp:txXfrm>
        <a:off x="1942112" y="3335188"/>
        <a:ext cx="1608059" cy="804029"/>
      </dsp:txXfrm>
    </dsp:sp>
    <dsp:sp modelId="{659B9C26-CFE2-43E3-8CFB-459E0107B341}">
      <dsp:nvSpPr>
        <dsp:cNvPr id="0" name=""/>
        <dsp:cNvSpPr/>
      </dsp:nvSpPr>
      <dsp:spPr>
        <a:xfrm>
          <a:off x="7842067" y="1199146"/>
          <a:ext cx="1608059" cy="804029"/>
        </a:xfrm>
        <a:prstGeom prst="rect">
          <a:avLst/>
        </a:prstGeom>
        <a:solidFill>
          <a:schemeClr val="accent6">
            <a:tint val="70000"/>
            <a:lumMod val="104000"/>
          </a:schemeClr>
        </a:solidFill>
        <a:ln w="9525" cap="rnd" cmpd="sng" algn="ctr">
          <a:solidFill>
            <a:schemeClr val="accent6">
              <a:shade val="90000"/>
            </a:schemeClr>
          </a:solidFill>
          <a:prstDash val="solid"/>
        </a:ln>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Collision risk rate control</a:t>
          </a:r>
        </a:p>
      </dsp:txBody>
      <dsp:txXfrm>
        <a:off x="7842067" y="1199146"/>
        <a:ext cx="1608059" cy="804029"/>
      </dsp:txXfrm>
    </dsp:sp>
    <dsp:sp modelId="{79651A8B-1FA7-427E-9F70-3E0D306A24A3}">
      <dsp:nvSpPr>
        <dsp:cNvPr id="0" name=""/>
        <dsp:cNvSpPr/>
      </dsp:nvSpPr>
      <dsp:spPr>
        <a:xfrm>
          <a:off x="8728622" y="2298689"/>
          <a:ext cx="1608059" cy="635006"/>
        </a:xfrm>
        <a:prstGeom prst="rect">
          <a:avLst/>
        </a:prstGeom>
        <a:solidFill>
          <a:schemeClr val="accent1">
            <a:tint val="70000"/>
            <a:lumMod val="104000"/>
          </a:schemeClr>
        </a:solidFill>
        <a:ln w="9525" cap="rnd" cmpd="sng" algn="ctr">
          <a:solidFill>
            <a:schemeClr val="accent1">
              <a:shade val="90000"/>
            </a:schemeClr>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ts val="0"/>
            </a:spcAft>
            <a:buNone/>
          </a:pPr>
          <a:r>
            <a:rPr lang="en-US" sz="2100" kern="1200" dirty="0"/>
            <a:t>RTC+</a:t>
          </a:r>
        </a:p>
        <a:p>
          <a:pPr marL="0" lvl="0" indent="0" algn="ctr" defTabSz="933450">
            <a:lnSpc>
              <a:spcPct val="90000"/>
            </a:lnSpc>
            <a:spcBef>
              <a:spcPct val="0"/>
            </a:spcBef>
            <a:spcAft>
              <a:spcPts val="0"/>
            </a:spcAft>
            <a:buNone/>
          </a:pPr>
          <a:r>
            <a:rPr lang="en-US" sz="2100" kern="1200" dirty="0"/>
            <a:t>(</a:t>
          </a:r>
          <a:r>
            <a:rPr lang="en-US" sz="1600" kern="1200" dirty="0"/>
            <a:t>5G V2V</a:t>
          </a:r>
          <a:r>
            <a:rPr lang="en-US" sz="2100" kern="1200" dirty="0"/>
            <a:t>)</a:t>
          </a:r>
        </a:p>
      </dsp:txBody>
      <dsp:txXfrm>
        <a:off x="8728622" y="2298689"/>
        <a:ext cx="1608059" cy="635006"/>
      </dsp:txXfrm>
    </dsp:sp>
    <dsp:sp modelId="{6E1C6FED-7ACF-4EB0-B3FD-EA8EAF9F200D}">
      <dsp:nvSpPr>
        <dsp:cNvPr id="0" name=""/>
        <dsp:cNvSpPr/>
      </dsp:nvSpPr>
      <dsp:spPr>
        <a:xfrm>
          <a:off x="8758757" y="3145727"/>
          <a:ext cx="1608059" cy="613410"/>
        </a:xfrm>
        <a:prstGeom prst="rect">
          <a:avLst/>
        </a:prstGeom>
        <a:solidFill>
          <a:schemeClr val="accent1">
            <a:tint val="70000"/>
            <a:lumMod val="104000"/>
          </a:schemeClr>
        </a:solidFill>
        <a:ln w="9525" cap="rnd" cmpd="sng" algn="ctr">
          <a:solidFill>
            <a:schemeClr val="accent1">
              <a:shade val="90000"/>
            </a:schemeClr>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DEEPCUT</a:t>
          </a:r>
        </a:p>
        <a:p>
          <a:pPr marL="0" lvl="0" indent="0" algn="ctr" defTabSz="933450">
            <a:lnSpc>
              <a:spcPct val="90000"/>
            </a:lnSpc>
            <a:spcBef>
              <a:spcPct val="0"/>
            </a:spcBef>
            <a:spcAft>
              <a:spcPct val="35000"/>
            </a:spcAft>
            <a:buNone/>
          </a:pPr>
          <a:r>
            <a:rPr lang="en-US" sz="1600" kern="1200" dirty="0"/>
            <a:t>(5G V2V)</a:t>
          </a:r>
        </a:p>
      </dsp:txBody>
      <dsp:txXfrm>
        <a:off x="8758757" y="3145727"/>
        <a:ext cx="1608059" cy="6134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60" cy="498137"/>
          </a:xfrm>
          <a:prstGeom prst="rect">
            <a:avLst/>
          </a:prstGeom>
        </p:spPr>
        <p:txBody>
          <a:bodyPr vert="horz" lIns="91290" tIns="45645" rIns="91290" bIns="45645" rtlCol="0"/>
          <a:lstStyle>
            <a:lvl1pPr algn="l">
              <a:defRPr sz="1200"/>
            </a:lvl1pPr>
          </a:lstStyle>
          <a:p>
            <a:endParaRPr lang="en-US"/>
          </a:p>
        </p:txBody>
      </p:sp>
      <p:sp>
        <p:nvSpPr>
          <p:cNvPr id="3" name="Date Placeholder 2"/>
          <p:cNvSpPr>
            <a:spLocks noGrp="1"/>
          </p:cNvSpPr>
          <p:nvPr>
            <p:ph type="dt" sz="quarter" idx="1"/>
          </p:nvPr>
        </p:nvSpPr>
        <p:spPr>
          <a:xfrm>
            <a:off x="3850445" y="1"/>
            <a:ext cx="2945660" cy="498137"/>
          </a:xfrm>
          <a:prstGeom prst="rect">
            <a:avLst/>
          </a:prstGeom>
        </p:spPr>
        <p:txBody>
          <a:bodyPr vert="horz" lIns="91290" tIns="45645" rIns="91290" bIns="45645" rtlCol="0"/>
          <a:lstStyle>
            <a:lvl1pPr algn="r">
              <a:defRPr sz="1200"/>
            </a:lvl1pPr>
          </a:lstStyle>
          <a:p>
            <a:fld id="{7CD0650B-BE33-4349-8221-F4F5CF2428C9}" type="datetimeFigureOut">
              <a:rPr lang="en-US" smtClean="0"/>
              <a:t>1/9/2023</a:t>
            </a:fld>
            <a:endParaRPr lang="en-US"/>
          </a:p>
        </p:txBody>
      </p:sp>
      <p:sp>
        <p:nvSpPr>
          <p:cNvPr id="4" name="Footer Placeholder 3"/>
          <p:cNvSpPr>
            <a:spLocks noGrp="1"/>
          </p:cNvSpPr>
          <p:nvPr>
            <p:ph type="ftr" sz="quarter" idx="2"/>
          </p:nvPr>
        </p:nvSpPr>
        <p:spPr>
          <a:xfrm>
            <a:off x="2" y="9430094"/>
            <a:ext cx="2945660" cy="498134"/>
          </a:xfrm>
          <a:prstGeom prst="rect">
            <a:avLst/>
          </a:prstGeom>
        </p:spPr>
        <p:txBody>
          <a:bodyPr vert="horz" lIns="91290" tIns="45645" rIns="91290" bIns="45645" rtlCol="0" anchor="b"/>
          <a:lstStyle>
            <a:lvl1pPr algn="l">
              <a:defRPr sz="1200"/>
            </a:lvl1pPr>
          </a:lstStyle>
          <a:p>
            <a:endParaRPr lang="en-US"/>
          </a:p>
        </p:txBody>
      </p:sp>
      <p:sp>
        <p:nvSpPr>
          <p:cNvPr id="5" name="Slide Number Placeholder 4"/>
          <p:cNvSpPr>
            <a:spLocks noGrp="1"/>
          </p:cNvSpPr>
          <p:nvPr>
            <p:ph type="sldNum" sz="quarter" idx="3"/>
          </p:nvPr>
        </p:nvSpPr>
        <p:spPr>
          <a:xfrm>
            <a:off x="3850445" y="9430094"/>
            <a:ext cx="2945660" cy="498134"/>
          </a:xfrm>
          <a:prstGeom prst="rect">
            <a:avLst/>
          </a:prstGeom>
        </p:spPr>
        <p:txBody>
          <a:bodyPr vert="horz" lIns="91290" tIns="45645" rIns="91290" bIns="45645" rtlCol="0" anchor="b"/>
          <a:lstStyle>
            <a:lvl1pPr algn="r">
              <a:defRPr sz="1200"/>
            </a:lvl1pPr>
          </a:lstStyle>
          <a:p>
            <a:fld id="{7BF91FEE-8530-460A-967C-DBAFD2D67A03}" type="slidenum">
              <a:rPr lang="en-US" smtClean="0"/>
              <a:t>‹#›</a:t>
            </a:fld>
            <a:endParaRPr lang="en-US"/>
          </a:p>
        </p:txBody>
      </p:sp>
    </p:spTree>
    <p:extLst>
      <p:ext uri="{BB962C8B-B14F-4D97-AF65-F5344CB8AC3E}">
        <p14:creationId xmlns:p14="http://schemas.microsoft.com/office/powerpoint/2010/main" val="722511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60" cy="498137"/>
          </a:xfrm>
          <a:prstGeom prst="rect">
            <a:avLst/>
          </a:prstGeom>
        </p:spPr>
        <p:txBody>
          <a:bodyPr vert="horz" lIns="91290" tIns="45645" rIns="91290" bIns="45645" rtlCol="0"/>
          <a:lstStyle>
            <a:lvl1pPr algn="l">
              <a:defRPr sz="1200"/>
            </a:lvl1pPr>
          </a:lstStyle>
          <a:p>
            <a:endParaRPr lang="en-US"/>
          </a:p>
        </p:txBody>
      </p:sp>
      <p:sp>
        <p:nvSpPr>
          <p:cNvPr id="3" name="Date Placeholder 2"/>
          <p:cNvSpPr>
            <a:spLocks noGrp="1"/>
          </p:cNvSpPr>
          <p:nvPr>
            <p:ph type="dt" idx="1"/>
          </p:nvPr>
        </p:nvSpPr>
        <p:spPr>
          <a:xfrm>
            <a:off x="3850445" y="1"/>
            <a:ext cx="2945660" cy="498137"/>
          </a:xfrm>
          <a:prstGeom prst="rect">
            <a:avLst/>
          </a:prstGeom>
        </p:spPr>
        <p:txBody>
          <a:bodyPr vert="horz" lIns="91290" tIns="45645" rIns="91290" bIns="45645" rtlCol="0"/>
          <a:lstStyle>
            <a:lvl1pPr algn="r">
              <a:defRPr sz="1200"/>
            </a:lvl1pPr>
          </a:lstStyle>
          <a:p>
            <a:fld id="{7C5808FD-B6A2-4A94-8259-8ABB171D5286}" type="datetimeFigureOut">
              <a:rPr lang="en-US" smtClean="0"/>
              <a:t>1/9/2023</a:t>
            </a:fld>
            <a:endParaRPr lang="en-US"/>
          </a:p>
        </p:txBody>
      </p:sp>
      <p:sp>
        <p:nvSpPr>
          <p:cNvPr id="4" name="Slide Image Placeholder 3"/>
          <p:cNvSpPr>
            <a:spLocks noGrp="1" noRot="1" noChangeAspect="1"/>
          </p:cNvSpPr>
          <p:nvPr>
            <p:ph type="sldImg" idx="2"/>
          </p:nvPr>
        </p:nvSpPr>
        <p:spPr>
          <a:xfrm>
            <a:off x="419100" y="1239838"/>
            <a:ext cx="5959475" cy="3352800"/>
          </a:xfrm>
          <a:prstGeom prst="rect">
            <a:avLst/>
          </a:prstGeom>
          <a:noFill/>
          <a:ln w="12700">
            <a:solidFill>
              <a:prstClr val="black"/>
            </a:solidFill>
          </a:ln>
        </p:spPr>
        <p:txBody>
          <a:bodyPr vert="horz" lIns="91290" tIns="45645" rIns="91290" bIns="45645" rtlCol="0" anchor="ctr"/>
          <a:lstStyle/>
          <a:p>
            <a:endParaRPr lang="en-US"/>
          </a:p>
        </p:txBody>
      </p:sp>
      <p:sp>
        <p:nvSpPr>
          <p:cNvPr id="5" name="Notes Placeholder 4"/>
          <p:cNvSpPr>
            <a:spLocks noGrp="1"/>
          </p:cNvSpPr>
          <p:nvPr>
            <p:ph type="body" sz="quarter" idx="3"/>
          </p:nvPr>
        </p:nvSpPr>
        <p:spPr>
          <a:xfrm>
            <a:off x="679768" y="4777959"/>
            <a:ext cx="5438140" cy="3909241"/>
          </a:xfrm>
          <a:prstGeom prst="rect">
            <a:avLst/>
          </a:prstGeom>
        </p:spPr>
        <p:txBody>
          <a:bodyPr vert="horz" lIns="91290" tIns="45645" rIns="91290" bIns="4564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30094"/>
            <a:ext cx="2945660" cy="498134"/>
          </a:xfrm>
          <a:prstGeom prst="rect">
            <a:avLst/>
          </a:prstGeom>
        </p:spPr>
        <p:txBody>
          <a:bodyPr vert="horz" lIns="91290" tIns="45645" rIns="91290" bIns="45645" rtlCol="0" anchor="b"/>
          <a:lstStyle>
            <a:lvl1pPr algn="l">
              <a:defRPr sz="1200"/>
            </a:lvl1pPr>
          </a:lstStyle>
          <a:p>
            <a:endParaRPr lang="en-US"/>
          </a:p>
        </p:txBody>
      </p:sp>
      <p:sp>
        <p:nvSpPr>
          <p:cNvPr id="7" name="Slide Number Placeholder 6"/>
          <p:cNvSpPr>
            <a:spLocks noGrp="1"/>
          </p:cNvSpPr>
          <p:nvPr>
            <p:ph type="sldNum" sz="quarter" idx="5"/>
          </p:nvPr>
        </p:nvSpPr>
        <p:spPr>
          <a:xfrm>
            <a:off x="3850445" y="9430094"/>
            <a:ext cx="2945660" cy="498134"/>
          </a:xfrm>
          <a:prstGeom prst="rect">
            <a:avLst/>
          </a:prstGeom>
        </p:spPr>
        <p:txBody>
          <a:bodyPr vert="horz" lIns="91290" tIns="45645" rIns="91290" bIns="45645" rtlCol="0" anchor="b"/>
          <a:lstStyle>
            <a:lvl1pPr algn="r">
              <a:defRPr sz="1200"/>
            </a:lvl1pPr>
          </a:lstStyle>
          <a:p>
            <a:fld id="{49EA8614-5CD0-4A5C-A591-8BE4624018B3}" type="slidenum">
              <a:rPr lang="en-US" smtClean="0"/>
              <a:t>‹#›</a:t>
            </a:fld>
            <a:endParaRPr lang="en-US"/>
          </a:p>
        </p:txBody>
      </p:sp>
    </p:spTree>
    <p:extLst>
      <p:ext uri="{BB962C8B-B14F-4D97-AF65-F5344CB8AC3E}">
        <p14:creationId xmlns:p14="http://schemas.microsoft.com/office/powerpoint/2010/main" val="3016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49EA8614-5CD0-4A5C-A591-8BE4624018B3}" type="slidenum">
              <a:rPr lang="en-US" smtClean="0"/>
              <a:t>1</a:t>
            </a:fld>
            <a:endParaRPr lang="en-US"/>
          </a:p>
        </p:txBody>
      </p:sp>
    </p:spTree>
    <p:extLst>
      <p:ext uri="{BB962C8B-B14F-4D97-AF65-F5344CB8AC3E}">
        <p14:creationId xmlns:p14="http://schemas.microsoft.com/office/powerpoint/2010/main" val="341789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model the number of </a:t>
                </a:r>
                <a:r>
                  <a:rPr lang="en-US" dirty="0" err="1"/>
                  <a:t>veh</a:t>
                </a:r>
                <a:r>
                  <a:rPr lang="en-US" dirty="0"/>
                  <a:t> </a:t>
                </a:r>
                <a:r>
                  <a:rPr lang="en-US" dirty="0" err="1"/>
                  <a:t>icles</a:t>
                </a:r>
                <a:r>
                  <a:rPr lang="en-US" dirty="0"/>
                  <a:t> that can receive the V2X messages, we use the metric packet reception ratio (PRR). This metric is to measure the ratio of the successful receptions among the total number of neighbors </a:t>
                </a:r>
                <a:r>
                  <a:rPr lang="en-US" b="0" i="0">
                    <a:latin typeface="Cambria Math" panose="02040503050406030204" pitchFamily="18" charset="0"/>
                  </a:rPr>
                  <a:t>𝑁_𝑖^𝑡</a:t>
                </a:r>
                <a:r>
                  <a:rPr lang="en-US" dirty="0"/>
                  <a:t>of a transmitter vehicle </a:t>
                </a:r>
                <a:r>
                  <a:rPr lang="en-US" b="0" i="0">
                    <a:latin typeface="Cambria Math" panose="02040503050406030204" pitchFamily="18" charset="0"/>
                  </a:rPr>
                  <a:t>𝑖</a:t>
                </a:r>
                <a:r>
                  <a:rPr lang="en-US" b="0" dirty="0"/>
                  <a:t>. The formula</a:t>
                </a:r>
                <a:r>
                  <a:rPr lang="en-US" b="0" baseline="0" dirty="0"/>
                  <a:t> as in the formula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In practice, </a:t>
                </a:r>
                <a:r>
                  <a:rPr lang="en-US" dirty="0"/>
                  <a:t>a high PRR means less congestion.  By contrast, a low PRR means high congestion. Recall our goal in the problem identification, our goal is to maximize PRR.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mc:Fallback>
      </mc:AlternateContent>
      <p:sp>
        <p:nvSpPr>
          <p:cNvPr id="4" name="Slide Number Placeholder 3"/>
          <p:cNvSpPr>
            <a:spLocks noGrp="1"/>
          </p:cNvSpPr>
          <p:nvPr>
            <p:ph type="sldNum" sz="quarter" idx="5"/>
          </p:nvPr>
        </p:nvSpPr>
        <p:spPr/>
        <p:txBody>
          <a:bodyPr/>
          <a:lstStyle/>
          <a:p>
            <a:fld id="{49EA8614-5CD0-4A5C-A591-8BE4624018B3}" type="slidenum">
              <a:rPr lang="en-US" smtClean="0"/>
              <a:t>10</a:t>
            </a:fld>
            <a:endParaRPr lang="en-US"/>
          </a:p>
        </p:txBody>
      </p:sp>
    </p:spTree>
    <p:extLst>
      <p:ext uri="{BB962C8B-B14F-4D97-AF65-F5344CB8AC3E}">
        <p14:creationId xmlns:p14="http://schemas.microsoft.com/office/powerpoint/2010/main" val="42081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11</a:t>
            </a:fld>
            <a:endParaRPr lang="en-US"/>
          </a:p>
        </p:txBody>
      </p:sp>
    </p:spTree>
    <p:extLst>
      <p:ext uri="{BB962C8B-B14F-4D97-AF65-F5344CB8AC3E}">
        <p14:creationId xmlns:p14="http://schemas.microsoft.com/office/powerpoint/2010/main" val="2443696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12</a:t>
            </a:fld>
            <a:endParaRPr lang="en-US"/>
          </a:p>
        </p:txBody>
      </p:sp>
    </p:spTree>
    <p:extLst>
      <p:ext uri="{BB962C8B-B14F-4D97-AF65-F5344CB8AC3E}">
        <p14:creationId xmlns:p14="http://schemas.microsoft.com/office/powerpoint/2010/main" val="185408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13</a:t>
            </a:fld>
            <a:endParaRPr lang="en-US"/>
          </a:p>
        </p:txBody>
      </p:sp>
    </p:spTree>
    <p:extLst>
      <p:ext uri="{BB962C8B-B14F-4D97-AF65-F5344CB8AC3E}">
        <p14:creationId xmlns:p14="http://schemas.microsoft.com/office/powerpoint/2010/main" val="98000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14</a:t>
            </a:fld>
            <a:endParaRPr lang="en-US"/>
          </a:p>
        </p:txBody>
      </p:sp>
    </p:spTree>
    <p:extLst>
      <p:ext uri="{BB962C8B-B14F-4D97-AF65-F5344CB8AC3E}">
        <p14:creationId xmlns:p14="http://schemas.microsoft.com/office/powerpoint/2010/main" val="38361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15</a:t>
            </a:fld>
            <a:endParaRPr lang="en-US"/>
          </a:p>
        </p:txBody>
      </p:sp>
    </p:spTree>
    <p:extLst>
      <p:ext uri="{BB962C8B-B14F-4D97-AF65-F5344CB8AC3E}">
        <p14:creationId xmlns:p14="http://schemas.microsoft.com/office/powerpoint/2010/main" val="97567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16</a:t>
            </a:fld>
            <a:endParaRPr lang="en-US"/>
          </a:p>
        </p:txBody>
      </p:sp>
    </p:spTree>
    <p:extLst>
      <p:ext uri="{BB962C8B-B14F-4D97-AF65-F5344CB8AC3E}">
        <p14:creationId xmlns:p14="http://schemas.microsoft.com/office/powerpoint/2010/main" val="287010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In Deep Reinforcement learning, the definition of state/action and policy plays a critical role. We define its state and action space as follows. </a:t>
                </a:r>
              </a:p>
              <a:p>
                <a:endParaRPr lang="en-US" dirty="0"/>
              </a:p>
              <a:p>
                <a:r>
                  <a:rPr lang="en-US" dirty="0"/>
                  <a:t>Every vehicle state </a:t>
                </a:r>
                <a:r>
                  <a:rPr lang="en-US" b="0" i="0">
                    <a:latin typeface="Cambria Math" panose="02040503050406030204" pitchFamily="18" charset="0"/>
                  </a:rPr>
                  <a:t>𝑠_𝑖^𝑡</a:t>
                </a:r>
                <a:r>
                  <a:rPr lang="en-US" dirty="0"/>
                  <a:t> at the time t includes three</a:t>
                </a:r>
                <a:r>
                  <a:rPr lang="en-US" baseline="0" dirty="0"/>
                  <a:t> elements (Position, Data rate, channel busy rate). For multi-agent environment, we can merge the state of N vehicles into one vector </a:t>
                </a:r>
                <a:r>
                  <a:rPr lang="en-US" b="0" i="0">
                    <a:latin typeface="Cambria Math" panose="02040503050406030204" pitchFamily="18" charset="0"/>
                  </a:rPr>
                  <a:t>𝑠^𝑡</a:t>
                </a:r>
                <a:r>
                  <a:rPr lang="en-US" dirty="0"/>
                  <a:t> </a:t>
                </a:r>
              </a:p>
              <a:p>
                <a:endParaRPr lang="en-US" dirty="0"/>
              </a:p>
              <a:p>
                <a:r>
                  <a:rPr lang="en-US" dirty="0"/>
                  <a:t>The action space includes three values {</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𝛽</a:t>
                </a:r>
                <a:r>
                  <a:rPr lang="en-US" dirty="0"/>
                  <a:t>, 0, </a:t>
                </a:r>
                <a:r>
                  <a:rPr lang="en-US" i="0">
                    <a:latin typeface="Cambria Math" panose="02040503050406030204" pitchFamily="18" charset="0"/>
                    <a:ea typeface="Cambria Math" panose="02040503050406030204" pitchFamily="18" charset="0"/>
                  </a:rPr>
                  <a:t>𝛽</a:t>
                </a:r>
                <a:r>
                  <a:rPr lang="en-US" dirty="0"/>
                  <a:t>} , where </a:t>
                </a:r>
                <a:r>
                  <a:rPr lang="en-US" i="0" dirty="0">
                    <a:latin typeface="Cambria Math" panose="02040503050406030204" pitchFamily="18" charset="0"/>
                  </a:rPr>
                  <a:t>𝛽</a:t>
                </a:r>
                <a:r>
                  <a:rPr lang="en-US" dirty="0">
                    <a:latin typeface="Arial" panose="020B0604020202020204" pitchFamily="34" charset="0"/>
                  </a:rPr>
                  <a:t> is the step change for the sending rate </a:t>
                </a:r>
                <a:r>
                  <a:rPr lang="en-US" i="0">
                    <a:latin typeface="Cambria Math" panose="02040503050406030204" pitchFamily="18" charset="0"/>
                  </a:rPr>
                  <a:t>〖𝐷𝑅〗_𝑖^𝑡</a:t>
                </a:r>
                <a:endParaRPr lang="en-US" dirty="0"/>
              </a:p>
            </p:txBody>
          </p:sp>
        </mc:Fallback>
      </mc:AlternateContent>
      <p:sp>
        <p:nvSpPr>
          <p:cNvPr id="4" name="Slide Number Placeholder 3"/>
          <p:cNvSpPr>
            <a:spLocks noGrp="1"/>
          </p:cNvSpPr>
          <p:nvPr>
            <p:ph type="sldNum" sz="quarter" idx="5"/>
          </p:nvPr>
        </p:nvSpPr>
        <p:spPr/>
        <p:txBody>
          <a:bodyPr/>
          <a:lstStyle/>
          <a:p>
            <a:fld id="{49EA8614-5CD0-4A5C-A591-8BE4624018B3}" type="slidenum">
              <a:rPr lang="en-US" smtClean="0"/>
              <a:t>17</a:t>
            </a:fld>
            <a:endParaRPr lang="en-US"/>
          </a:p>
        </p:txBody>
      </p:sp>
    </p:spTree>
    <p:extLst>
      <p:ext uri="{BB962C8B-B14F-4D97-AF65-F5344CB8AC3E}">
        <p14:creationId xmlns:p14="http://schemas.microsoft.com/office/powerpoint/2010/main" val="59923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18</a:t>
            </a:fld>
            <a:endParaRPr lang="en-US"/>
          </a:p>
        </p:txBody>
      </p:sp>
    </p:spTree>
    <p:extLst>
      <p:ext uri="{BB962C8B-B14F-4D97-AF65-F5344CB8AC3E}">
        <p14:creationId xmlns:p14="http://schemas.microsoft.com/office/powerpoint/2010/main" val="2540753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19</a:t>
            </a:fld>
            <a:endParaRPr lang="en-US"/>
          </a:p>
        </p:txBody>
      </p:sp>
    </p:spTree>
    <p:extLst>
      <p:ext uri="{BB962C8B-B14F-4D97-AF65-F5344CB8AC3E}">
        <p14:creationId xmlns:p14="http://schemas.microsoft.com/office/powerpoint/2010/main" val="274815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a:t>
            </a:fld>
            <a:endParaRPr lang="en-US"/>
          </a:p>
        </p:txBody>
      </p:sp>
    </p:spTree>
    <p:extLst>
      <p:ext uri="{BB962C8B-B14F-4D97-AF65-F5344CB8AC3E}">
        <p14:creationId xmlns:p14="http://schemas.microsoft.com/office/powerpoint/2010/main" val="1924635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20</a:t>
            </a:fld>
            <a:endParaRPr lang="en-US"/>
          </a:p>
        </p:txBody>
      </p:sp>
    </p:spTree>
    <p:extLst>
      <p:ext uri="{BB962C8B-B14F-4D97-AF65-F5344CB8AC3E}">
        <p14:creationId xmlns:p14="http://schemas.microsoft.com/office/powerpoint/2010/main" val="2489517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This is the detail of the workflow for our DDQN-based model.</a:t>
                </a:r>
              </a:p>
              <a:p>
                <a:r>
                  <a:rPr lang="en-US" dirty="0"/>
                  <a:t>After the DDQN model is trained, it will be equipped into the vehicle’s onboard units.</a:t>
                </a:r>
              </a:p>
              <a:p>
                <a:r>
                  <a:rPr lang="en-US" dirty="0"/>
                  <a:t>Once the vehicle faces a congestion/heavy traffic case (for example, CBR is greater than a threshold), the system will launch the risk assessment and adjust the sending rate </a:t>
                </a:r>
                <a:r>
                  <a:rPr lang="en-US" i="0">
                    <a:latin typeface="Cambria Math" panose="02040503050406030204" pitchFamily="18" charset="0"/>
                  </a:rPr>
                  <a:t>〖</a:t>
                </a:r>
                <a:r>
                  <a:rPr lang="en-US" b="0" i="0">
                    <a:latin typeface="Cambria Math" panose="02040503050406030204" pitchFamily="18" charset="0"/>
                  </a:rPr>
                  <a:t>𝐷𝑅〗_𝑖^𝑡</a:t>
                </a:r>
                <a:r>
                  <a:rPr lang="en-US" dirty="0"/>
                  <a:t>  accordingly. </a:t>
                </a:r>
              </a:p>
              <a:p>
                <a:endParaRPr lang="en-US" dirty="0"/>
              </a:p>
              <a:p>
                <a:r>
                  <a:rPr lang="en-US" dirty="0"/>
                  <a:t>As illustrated in the workflow, the performance of our system will depend on the performance of two components: risk assessment and the DDQN-pre-trained model. In this work, we use time-to-collision and distance to measure the risk since they are simple and easy to implement. In the future, more methods can be extended based on this approach. </a:t>
                </a:r>
              </a:p>
            </p:txBody>
          </p:sp>
        </mc:Fallback>
      </mc:AlternateContent>
      <p:sp>
        <p:nvSpPr>
          <p:cNvPr id="4" name="Slide Number Placeholder 3"/>
          <p:cNvSpPr>
            <a:spLocks noGrp="1"/>
          </p:cNvSpPr>
          <p:nvPr>
            <p:ph type="sldNum" sz="quarter" idx="5"/>
          </p:nvPr>
        </p:nvSpPr>
        <p:spPr/>
        <p:txBody>
          <a:bodyPr/>
          <a:lstStyle/>
          <a:p>
            <a:fld id="{49EA8614-5CD0-4A5C-A591-8BE4624018B3}" type="slidenum">
              <a:rPr lang="en-US" smtClean="0"/>
              <a:t>21</a:t>
            </a:fld>
            <a:endParaRPr lang="en-US"/>
          </a:p>
        </p:txBody>
      </p:sp>
    </p:spTree>
    <p:extLst>
      <p:ext uri="{BB962C8B-B14F-4D97-AF65-F5344CB8AC3E}">
        <p14:creationId xmlns:p14="http://schemas.microsoft.com/office/powerpoint/2010/main" val="1092184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22</a:t>
            </a:fld>
            <a:endParaRPr lang="en-US"/>
          </a:p>
        </p:txBody>
      </p:sp>
    </p:spTree>
    <p:extLst>
      <p:ext uri="{BB962C8B-B14F-4D97-AF65-F5344CB8AC3E}">
        <p14:creationId xmlns:p14="http://schemas.microsoft.com/office/powerpoint/2010/main" val="2085838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23</a:t>
            </a:fld>
            <a:endParaRPr lang="en-US"/>
          </a:p>
        </p:txBody>
      </p:sp>
    </p:spTree>
    <p:extLst>
      <p:ext uri="{BB962C8B-B14F-4D97-AF65-F5344CB8AC3E}">
        <p14:creationId xmlns:p14="http://schemas.microsoft.com/office/powerpoint/2010/main" val="3399448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01">
              <a:defRPr/>
            </a:pPr>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24</a:t>
            </a:fld>
            <a:endParaRPr lang="en-US"/>
          </a:p>
        </p:txBody>
      </p:sp>
    </p:spTree>
    <p:extLst>
      <p:ext uri="{BB962C8B-B14F-4D97-AF65-F5344CB8AC3E}">
        <p14:creationId xmlns:p14="http://schemas.microsoft.com/office/powerpoint/2010/main" val="3882371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25</a:t>
            </a:fld>
            <a:endParaRPr lang="en-US"/>
          </a:p>
        </p:txBody>
      </p:sp>
    </p:spTree>
    <p:extLst>
      <p:ext uri="{BB962C8B-B14F-4D97-AF65-F5344CB8AC3E}">
        <p14:creationId xmlns:p14="http://schemas.microsoft.com/office/powerpoint/2010/main" val="854711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26</a:t>
            </a:fld>
            <a:endParaRPr lang="en-US"/>
          </a:p>
        </p:txBody>
      </p:sp>
    </p:spTree>
    <p:extLst>
      <p:ext uri="{BB962C8B-B14F-4D97-AF65-F5344CB8AC3E}">
        <p14:creationId xmlns:p14="http://schemas.microsoft.com/office/powerpoint/2010/main" val="3470454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27</a:t>
            </a:fld>
            <a:endParaRPr lang="en-US"/>
          </a:p>
        </p:txBody>
      </p:sp>
    </p:spTree>
    <p:extLst>
      <p:ext uri="{BB962C8B-B14F-4D97-AF65-F5344CB8AC3E}">
        <p14:creationId xmlns:p14="http://schemas.microsoft.com/office/powerpoint/2010/main" val="194444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28</a:t>
            </a:fld>
            <a:endParaRPr lang="en-US"/>
          </a:p>
        </p:txBody>
      </p:sp>
    </p:spTree>
    <p:extLst>
      <p:ext uri="{BB962C8B-B14F-4D97-AF65-F5344CB8AC3E}">
        <p14:creationId xmlns:p14="http://schemas.microsoft.com/office/powerpoint/2010/main" val="1918477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29</a:t>
            </a:fld>
            <a:endParaRPr lang="en-US"/>
          </a:p>
        </p:txBody>
      </p:sp>
    </p:spTree>
    <p:extLst>
      <p:ext uri="{BB962C8B-B14F-4D97-AF65-F5344CB8AC3E}">
        <p14:creationId xmlns:p14="http://schemas.microsoft.com/office/powerpoint/2010/main" val="69068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a:t>
            </a:fld>
            <a:endParaRPr lang="en-US"/>
          </a:p>
        </p:txBody>
      </p:sp>
    </p:spTree>
    <p:extLst>
      <p:ext uri="{BB962C8B-B14F-4D97-AF65-F5344CB8AC3E}">
        <p14:creationId xmlns:p14="http://schemas.microsoft.com/office/powerpoint/2010/main" val="3797527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30</a:t>
            </a:fld>
            <a:endParaRPr lang="en-US"/>
          </a:p>
        </p:txBody>
      </p:sp>
    </p:spTree>
    <p:extLst>
      <p:ext uri="{BB962C8B-B14F-4D97-AF65-F5344CB8AC3E}">
        <p14:creationId xmlns:p14="http://schemas.microsoft.com/office/powerpoint/2010/main" val="4116464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31</a:t>
            </a:fld>
            <a:endParaRPr lang="en-US"/>
          </a:p>
        </p:txBody>
      </p:sp>
    </p:spTree>
    <p:extLst>
      <p:ext uri="{BB962C8B-B14F-4D97-AF65-F5344CB8AC3E}">
        <p14:creationId xmlns:p14="http://schemas.microsoft.com/office/powerpoint/2010/main" val="4043954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32</a:t>
            </a:fld>
            <a:endParaRPr lang="en-US"/>
          </a:p>
        </p:txBody>
      </p:sp>
    </p:spTree>
    <p:extLst>
      <p:ext uri="{BB962C8B-B14F-4D97-AF65-F5344CB8AC3E}">
        <p14:creationId xmlns:p14="http://schemas.microsoft.com/office/powerpoint/2010/main" val="848002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33</a:t>
            </a:fld>
            <a:endParaRPr lang="en-US"/>
          </a:p>
        </p:txBody>
      </p:sp>
    </p:spTree>
    <p:extLst>
      <p:ext uri="{BB962C8B-B14F-4D97-AF65-F5344CB8AC3E}">
        <p14:creationId xmlns:p14="http://schemas.microsoft.com/office/powerpoint/2010/main" val="98534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Thank you for listening my dissertation presentation. </a:t>
            </a:r>
          </a:p>
          <a:p>
            <a:r>
              <a:rPr lang="en-US" dirty="0">
                <a:latin typeface="Arial" panose="020B0604020202020204" pitchFamily="34" charset="0"/>
                <a:cs typeface="Arial" panose="020B0604020202020204" pitchFamily="34" charset="0"/>
              </a:rPr>
              <a:t>If you have any questions on our work, please let me know.</a:t>
            </a:r>
          </a:p>
          <a:p>
            <a:r>
              <a:rPr lang="en-US" dirty="0">
                <a:latin typeface="Arial" panose="020B0604020202020204" pitchFamily="34" charset="0"/>
                <a:cs typeface="Arial" panose="020B0604020202020204" pitchFamily="34" charset="0"/>
              </a:rPr>
              <a:t>Thank you professors.</a:t>
            </a:r>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34</a:t>
            </a:fld>
            <a:endParaRPr lang="en-US"/>
          </a:p>
        </p:txBody>
      </p:sp>
    </p:spTree>
    <p:extLst>
      <p:ext uri="{BB962C8B-B14F-4D97-AF65-F5344CB8AC3E}">
        <p14:creationId xmlns:p14="http://schemas.microsoft.com/office/powerpoint/2010/main" val="2757628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35</a:t>
            </a:fld>
            <a:endParaRPr lang="en-US"/>
          </a:p>
        </p:txBody>
      </p:sp>
    </p:spTree>
    <p:extLst>
      <p:ext uri="{BB962C8B-B14F-4D97-AF65-F5344CB8AC3E}">
        <p14:creationId xmlns:p14="http://schemas.microsoft.com/office/powerpoint/2010/main" val="952864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36</a:t>
            </a:fld>
            <a:endParaRPr lang="en-US"/>
          </a:p>
        </p:txBody>
      </p:sp>
    </p:spTree>
    <p:extLst>
      <p:ext uri="{BB962C8B-B14F-4D97-AF65-F5344CB8AC3E}">
        <p14:creationId xmlns:p14="http://schemas.microsoft.com/office/powerpoint/2010/main" val="3361067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37</a:t>
            </a:fld>
            <a:endParaRPr lang="en-US"/>
          </a:p>
        </p:txBody>
      </p:sp>
    </p:spTree>
    <p:extLst>
      <p:ext uri="{BB962C8B-B14F-4D97-AF65-F5344CB8AC3E}">
        <p14:creationId xmlns:p14="http://schemas.microsoft.com/office/powerpoint/2010/main" val="15130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38</a:t>
            </a:fld>
            <a:endParaRPr lang="en-US"/>
          </a:p>
        </p:txBody>
      </p:sp>
    </p:spTree>
    <p:extLst>
      <p:ext uri="{BB962C8B-B14F-4D97-AF65-F5344CB8AC3E}">
        <p14:creationId xmlns:p14="http://schemas.microsoft.com/office/powerpoint/2010/main" val="392769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39</a:t>
            </a:fld>
            <a:endParaRPr lang="en-US"/>
          </a:p>
        </p:txBody>
      </p:sp>
    </p:spTree>
    <p:extLst>
      <p:ext uri="{BB962C8B-B14F-4D97-AF65-F5344CB8AC3E}">
        <p14:creationId xmlns:p14="http://schemas.microsoft.com/office/powerpoint/2010/main" val="362401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4</a:t>
            </a:fld>
            <a:endParaRPr lang="en-US"/>
          </a:p>
        </p:txBody>
      </p:sp>
    </p:spTree>
    <p:extLst>
      <p:ext uri="{BB962C8B-B14F-4D97-AF65-F5344CB8AC3E}">
        <p14:creationId xmlns:p14="http://schemas.microsoft.com/office/powerpoint/2010/main" val="3025624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40</a:t>
            </a:fld>
            <a:endParaRPr lang="en-US"/>
          </a:p>
        </p:txBody>
      </p:sp>
    </p:spTree>
    <p:extLst>
      <p:ext uri="{BB962C8B-B14F-4D97-AF65-F5344CB8AC3E}">
        <p14:creationId xmlns:p14="http://schemas.microsoft.com/office/powerpoint/2010/main" val="142607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5</a:t>
            </a:fld>
            <a:endParaRPr lang="en-US"/>
          </a:p>
        </p:txBody>
      </p:sp>
    </p:spTree>
    <p:extLst>
      <p:ext uri="{BB962C8B-B14F-4D97-AF65-F5344CB8AC3E}">
        <p14:creationId xmlns:p14="http://schemas.microsoft.com/office/powerpoint/2010/main" val="1879648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6</a:t>
            </a:fld>
            <a:endParaRPr lang="en-US"/>
          </a:p>
        </p:txBody>
      </p:sp>
    </p:spTree>
    <p:extLst>
      <p:ext uri="{BB962C8B-B14F-4D97-AF65-F5344CB8AC3E}">
        <p14:creationId xmlns:p14="http://schemas.microsoft.com/office/powerpoint/2010/main" val="299389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A8614-5CD0-4A5C-A591-8BE4624018B3}" type="slidenum">
              <a:rPr lang="en-US" smtClean="0"/>
              <a:t>7</a:t>
            </a:fld>
            <a:endParaRPr lang="en-US"/>
          </a:p>
        </p:txBody>
      </p:sp>
    </p:spTree>
    <p:extLst>
      <p:ext uri="{BB962C8B-B14F-4D97-AF65-F5344CB8AC3E}">
        <p14:creationId xmlns:p14="http://schemas.microsoft.com/office/powerpoint/2010/main" val="309662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49EA8614-5CD0-4A5C-A591-8BE4624018B3}" type="slidenum">
              <a:rPr lang="en-US" smtClean="0"/>
              <a:t>8</a:t>
            </a:fld>
            <a:endParaRPr lang="en-US"/>
          </a:p>
        </p:txBody>
      </p:sp>
    </p:spTree>
    <p:extLst>
      <p:ext uri="{BB962C8B-B14F-4D97-AF65-F5344CB8AC3E}">
        <p14:creationId xmlns:p14="http://schemas.microsoft.com/office/powerpoint/2010/main" val="272203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We model the V2V communications as a network with a fixed bandwidth denotes </a:t>
                </a:r>
                <a:r>
                  <a:rPr lang="en-US" dirty="0" err="1"/>
                  <a:t>Drmax</a:t>
                </a:r>
                <a:endParaRPr lang="en-US" dirty="0"/>
              </a:p>
              <a:p>
                <a:r>
                  <a:rPr lang="en-US" dirty="0"/>
                  <a:t>In the network, there are N vehicles are communicating. At the time t, a vehicle I can send with a rate </a:t>
                </a:r>
                <a:r>
                  <a:rPr lang="en-US" i="0">
                    <a:latin typeface="Cambria Math" panose="02040503050406030204" pitchFamily="18" charset="0"/>
                  </a:rPr>
                  <a:t>〖</a:t>
                </a:r>
                <a:r>
                  <a:rPr lang="en-US" b="0" i="0">
                    <a:latin typeface="Cambria Math" panose="02040503050406030204" pitchFamily="18" charset="0"/>
                  </a:rPr>
                  <a:t>𝐷𝑅〗_𝑖^𝑡</a:t>
                </a:r>
                <a:endParaRPr lang="en-US" dirty="0"/>
              </a:p>
              <a:p>
                <a:r>
                  <a:rPr lang="en-US" dirty="0"/>
                  <a:t>Accordingly, the sum data rate of N vehicles are calculated as formula in the screen</a:t>
                </a:r>
              </a:p>
              <a:p>
                <a:r>
                  <a:rPr lang="en-US" dirty="0"/>
                  <a:t>The channel congestion will occur if the sum data rate is greater than the channel capacity </a:t>
                </a:r>
                <a:r>
                  <a:rPr lang="en-US" dirty="0" err="1"/>
                  <a:t>DRmax</a:t>
                </a:r>
                <a:endParaRPr lang="en-US" dirty="0"/>
              </a:p>
            </p:txBody>
          </p:sp>
        </mc:Fallback>
      </mc:AlternateContent>
      <p:sp>
        <p:nvSpPr>
          <p:cNvPr id="4" name="Slide Number Placeholder 3"/>
          <p:cNvSpPr>
            <a:spLocks noGrp="1"/>
          </p:cNvSpPr>
          <p:nvPr>
            <p:ph type="sldNum" sz="quarter" idx="5"/>
          </p:nvPr>
        </p:nvSpPr>
        <p:spPr/>
        <p:txBody>
          <a:bodyPr/>
          <a:lstStyle/>
          <a:p>
            <a:fld id="{49EA8614-5CD0-4A5C-A591-8BE4624018B3}" type="slidenum">
              <a:rPr lang="en-US" smtClean="0"/>
              <a:t>9</a:t>
            </a:fld>
            <a:endParaRPr lang="en-US"/>
          </a:p>
        </p:txBody>
      </p:sp>
    </p:spTree>
    <p:extLst>
      <p:ext uri="{BB962C8B-B14F-4D97-AF65-F5344CB8AC3E}">
        <p14:creationId xmlns:p14="http://schemas.microsoft.com/office/powerpoint/2010/main" val="174099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8887" y="21225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021976" y="1819537"/>
            <a:ext cx="10482636" cy="409168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a:extLst>
              <a:ext uri="{FF2B5EF4-FFF2-40B4-BE49-F238E27FC236}">
                <a16:creationId xmlns:a16="http://schemas.microsoft.com/office/drawing/2014/main" id="{C1032A2A-D145-B24F-BCE7-932D04128244}"/>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10" name="Straight Connector 9">
            <a:extLst>
              <a:ext uri="{FF2B5EF4-FFF2-40B4-BE49-F238E27FC236}">
                <a16:creationId xmlns:a16="http://schemas.microsoft.com/office/drawing/2014/main" id="{1C040599-95DA-214C-925B-C57341F5B164}"/>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1744F1EE-E294-D54F-882A-CAD4017A9C60}"/>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12" name="Slide Number Placeholder 4">
            <a:extLst>
              <a:ext uri="{FF2B5EF4-FFF2-40B4-BE49-F238E27FC236}">
                <a16:creationId xmlns:a16="http://schemas.microsoft.com/office/drawing/2014/main" id="{D786EE96-A893-A14F-9391-517DD4FC9DFD}"/>
              </a:ext>
            </a:extLst>
          </p:cNvPr>
          <p:cNvSpPr txBox="1">
            <a:spLocks/>
          </p:cNvSpPr>
          <p:nvPr userDrawn="1"/>
        </p:nvSpPr>
        <p:spPr bwMode="gray">
          <a:xfrm>
            <a:off x="60960" y="6397458"/>
            <a:ext cx="3929654" cy="321610"/>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
        <p:nvSpPr>
          <p:cNvPr id="8" name="Pentagon 7">
            <a:extLst>
              <a:ext uri="{FF2B5EF4-FFF2-40B4-BE49-F238E27FC236}">
                <a16:creationId xmlns:a16="http://schemas.microsoft.com/office/drawing/2014/main" id="{397EEB0E-5210-2B48-B053-179F2F896BF0}"/>
              </a:ext>
            </a:extLst>
          </p:cNvPr>
          <p:cNvSpPr/>
          <p:nvPr userDrawn="1"/>
        </p:nvSpPr>
        <p:spPr>
          <a:xfrm>
            <a:off x="0" y="119283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AFEA-2520-47F3-B208-0F622AA3E3C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C8BCCAD-DF98-4C86-9395-32B0746F4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5887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4">
            <a:extLst>
              <a:ext uri="{FF2B5EF4-FFF2-40B4-BE49-F238E27FC236}">
                <a16:creationId xmlns:a16="http://schemas.microsoft.com/office/drawing/2014/main" id="{65119A6B-993C-EA47-9E7A-04B5674405B6}"/>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10" name="Straight Connector 9">
            <a:extLst>
              <a:ext uri="{FF2B5EF4-FFF2-40B4-BE49-F238E27FC236}">
                <a16:creationId xmlns:a16="http://schemas.microsoft.com/office/drawing/2014/main" id="{A553E15C-44FE-F745-B780-D29A292BDD2A}"/>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D0942AD0-BC4E-EE43-8EBF-580A1A36B6E1}"/>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12" name="Slide Number Placeholder 4">
            <a:extLst>
              <a:ext uri="{FF2B5EF4-FFF2-40B4-BE49-F238E27FC236}">
                <a16:creationId xmlns:a16="http://schemas.microsoft.com/office/drawing/2014/main" id="{1ACC0BFA-68B1-A045-B447-C910A5C5D23D}"/>
              </a:ext>
            </a:extLst>
          </p:cNvPr>
          <p:cNvSpPr txBox="1">
            <a:spLocks/>
          </p:cNvSpPr>
          <p:nvPr userDrawn="1"/>
        </p:nvSpPr>
        <p:spPr bwMode="gray">
          <a:xfrm>
            <a:off x="368887" y="6500833"/>
            <a:ext cx="3841606" cy="198641"/>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23467" y="268390"/>
            <a:ext cx="8911687" cy="128089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4">
            <a:extLst>
              <a:ext uri="{FF2B5EF4-FFF2-40B4-BE49-F238E27FC236}">
                <a16:creationId xmlns:a16="http://schemas.microsoft.com/office/drawing/2014/main" id="{6D24357A-7148-754C-BF7C-768B674B5184}"/>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13" name="Straight Connector 12">
            <a:extLst>
              <a:ext uri="{FF2B5EF4-FFF2-40B4-BE49-F238E27FC236}">
                <a16:creationId xmlns:a16="http://schemas.microsoft.com/office/drawing/2014/main" id="{98A3996D-2377-7B4E-8744-B68C84A6BE8F}"/>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8CB79FED-F5BE-B74A-B676-ADC4D6550918}"/>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15" name="Slide Number Placeholder 4">
            <a:extLst>
              <a:ext uri="{FF2B5EF4-FFF2-40B4-BE49-F238E27FC236}">
                <a16:creationId xmlns:a16="http://schemas.microsoft.com/office/drawing/2014/main" id="{04F3C3FB-62D4-864B-888C-19B3E3A5A0E0}"/>
              </a:ext>
            </a:extLst>
          </p:cNvPr>
          <p:cNvSpPr txBox="1">
            <a:spLocks/>
          </p:cNvSpPr>
          <p:nvPr userDrawn="1"/>
        </p:nvSpPr>
        <p:spPr bwMode="gray">
          <a:xfrm>
            <a:off x="23235" y="6399621"/>
            <a:ext cx="3929654" cy="321610"/>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
        <p:nvSpPr>
          <p:cNvPr id="9" name="Pentagon 8">
            <a:extLst>
              <a:ext uri="{FF2B5EF4-FFF2-40B4-BE49-F238E27FC236}">
                <a16:creationId xmlns:a16="http://schemas.microsoft.com/office/drawing/2014/main" id="{E0FEFF46-30DB-E445-B5A5-7C595927A598}"/>
              </a:ext>
            </a:extLst>
          </p:cNvPr>
          <p:cNvSpPr/>
          <p:nvPr userDrawn="1"/>
        </p:nvSpPr>
        <p:spPr>
          <a:xfrm>
            <a:off x="23235" y="1243571"/>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4">
            <a:extLst>
              <a:ext uri="{FF2B5EF4-FFF2-40B4-BE49-F238E27FC236}">
                <a16:creationId xmlns:a16="http://schemas.microsoft.com/office/drawing/2014/main" id="{398DD1B2-C823-1946-8D2F-2C7FD338AF33}"/>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15" name="Straight Connector 14">
            <a:extLst>
              <a:ext uri="{FF2B5EF4-FFF2-40B4-BE49-F238E27FC236}">
                <a16:creationId xmlns:a16="http://schemas.microsoft.com/office/drawing/2014/main" id="{ABDCC79C-6788-3D42-84E8-5544F7A551D5}"/>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C2A1B484-0707-094D-8D58-398BCA6DE82B}"/>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17" name="Slide Number Placeholder 4">
            <a:extLst>
              <a:ext uri="{FF2B5EF4-FFF2-40B4-BE49-F238E27FC236}">
                <a16:creationId xmlns:a16="http://schemas.microsoft.com/office/drawing/2014/main" id="{E4BAEBBA-C154-7E43-BF07-A522799A9FAE}"/>
              </a:ext>
            </a:extLst>
          </p:cNvPr>
          <p:cNvSpPr txBox="1">
            <a:spLocks/>
          </p:cNvSpPr>
          <p:nvPr userDrawn="1"/>
        </p:nvSpPr>
        <p:spPr bwMode="gray">
          <a:xfrm>
            <a:off x="368887" y="6532689"/>
            <a:ext cx="3929654" cy="91568"/>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7FD88AA6-2A06-ED48-9B26-C57FB00D23B3}"/>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94141580-FD62-AF49-A244-61A840C4F98B}"/>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8" name="Slide Number Placeholder 4">
            <a:extLst>
              <a:ext uri="{FF2B5EF4-FFF2-40B4-BE49-F238E27FC236}">
                <a16:creationId xmlns:a16="http://schemas.microsoft.com/office/drawing/2014/main" id="{001C7F40-64D4-014F-AEBD-6600C8BCD99D}"/>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9" name="Slide Number Placeholder 4">
            <a:extLst>
              <a:ext uri="{FF2B5EF4-FFF2-40B4-BE49-F238E27FC236}">
                <a16:creationId xmlns:a16="http://schemas.microsoft.com/office/drawing/2014/main" id="{9D0B5C70-6D72-2942-A1FC-1E2B870162F0}"/>
              </a:ext>
            </a:extLst>
          </p:cNvPr>
          <p:cNvSpPr txBox="1">
            <a:spLocks/>
          </p:cNvSpPr>
          <p:nvPr userDrawn="1"/>
        </p:nvSpPr>
        <p:spPr bwMode="gray">
          <a:xfrm>
            <a:off x="315724" y="6409076"/>
            <a:ext cx="3543894" cy="321610"/>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
        <p:nvSpPr>
          <p:cNvPr id="10" name="Title 1">
            <a:extLst>
              <a:ext uri="{FF2B5EF4-FFF2-40B4-BE49-F238E27FC236}">
                <a16:creationId xmlns:a16="http://schemas.microsoft.com/office/drawing/2014/main" id="{577337E4-0DD0-A548-A7C0-D597EBC5D583}"/>
              </a:ext>
            </a:extLst>
          </p:cNvPr>
          <p:cNvSpPr>
            <a:spLocks noGrp="1"/>
          </p:cNvSpPr>
          <p:nvPr>
            <p:ph type="title"/>
          </p:nvPr>
        </p:nvSpPr>
        <p:spPr>
          <a:xfrm>
            <a:off x="2592924" y="624110"/>
            <a:ext cx="8911687" cy="1280890"/>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Slide Number Placeholder 4">
            <a:extLst>
              <a:ext uri="{FF2B5EF4-FFF2-40B4-BE49-F238E27FC236}">
                <a16:creationId xmlns:a16="http://schemas.microsoft.com/office/drawing/2014/main" id="{58C8B1DD-C877-7346-BBC7-E30D5B2DED0F}"/>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11" name="Straight Connector 10">
            <a:extLst>
              <a:ext uri="{FF2B5EF4-FFF2-40B4-BE49-F238E27FC236}">
                <a16:creationId xmlns:a16="http://schemas.microsoft.com/office/drawing/2014/main" id="{301F2975-C5C8-F345-AE97-4D32163031A9}"/>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12" name="Slide Number Placeholder 4">
            <a:extLst>
              <a:ext uri="{FF2B5EF4-FFF2-40B4-BE49-F238E27FC236}">
                <a16:creationId xmlns:a16="http://schemas.microsoft.com/office/drawing/2014/main" id="{051B19B3-0C40-094B-98CF-BEADAEB5D979}"/>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13" name="Slide Number Placeholder 4">
            <a:extLst>
              <a:ext uri="{FF2B5EF4-FFF2-40B4-BE49-F238E27FC236}">
                <a16:creationId xmlns:a16="http://schemas.microsoft.com/office/drawing/2014/main" id="{D3E167AF-AFEF-C54E-8DBE-9DFFE906254E}"/>
              </a:ext>
            </a:extLst>
          </p:cNvPr>
          <p:cNvSpPr txBox="1">
            <a:spLocks/>
          </p:cNvSpPr>
          <p:nvPr userDrawn="1"/>
        </p:nvSpPr>
        <p:spPr bwMode="gray">
          <a:xfrm>
            <a:off x="294459" y="6547431"/>
            <a:ext cx="3480099" cy="4571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Slide Number Placeholder 4">
            <a:extLst>
              <a:ext uri="{FF2B5EF4-FFF2-40B4-BE49-F238E27FC236}">
                <a16:creationId xmlns:a16="http://schemas.microsoft.com/office/drawing/2014/main" id="{D8CF7478-E904-6D47-B7F9-7ACB1BE18E55}"/>
              </a:ext>
            </a:extLst>
          </p:cNvPr>
          <p:cNvSpPr>
            <a:spLocks noGrp="1"/>
          </p:cNvSpPr>
          <p:nvPr>
            <p:ph type="sldNum" sz="quarter" idx="12"/>
          </p:nvPr>
        </p:nvSpPr>
        <p:spPr>
          <a:xfrm>
            <a:off x="5226487" y="6377864"/>
            <a:ext cx="779767" cy="365125"/>
          </a:xfrm>
          <a:prstGeom prst="rect">
            <a:avLst/>
          </a:prstGeom>
        </p:spPr>
        <p:txBody>
          <a:bodyPr/>
          <a:lstStyle>
            <a:lvl1pPr>
              <a:defRPr>
                <a:solidFill>
                  <a:srgbClr val="7030A0"/>
                </a:solidFill>
              </a:defRPr>
            </a:lvl1pPr>
          </a:lstStyle>
          <a:p>
            <a:fld id="{D57F1E4F-1CFF-5643-939E-217C01CDF565}" type="slidenum">
              <a:rPr lang="en-US" smtClean="0"/>
              <a:pPr/>
              <a:t>‹#›</a:t>
            </a:fld>
            <a:endParaRPr lang="en-US" dirty="0"/>
          </a:p>
        </p:txBody>
      </p:sp>
      <p:cxnSp>
        <p:nvCxnSpPr>
          <p:cNvPr id="11" name="Straight Connector 10">
            <a:extLst>
              <a:ext uri="{FF2B5EF4-FFF2-40B4-BE49-F238E27FC236}">
                <a16:creationId xmlns:a16="http://schemas.microsoft.com/office/drawing/2014/main" id="{808D5BBC-5E8E-1A41-B817-1804E3BAC5A6}"/>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12" name="Slide Number Placeholder 4">
            <a:extLst>
              <a:ext uri="{FF2B5EF4-FFF2-40B4-BE49-F238E27FC236}">
                <a16:creationId xmlns:a16="http://schemas.microsoft.com/office/drawing/2014/main" id="{6C025252-5B6F-ED44-BBC6-F2A59257573B}"/>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13" name="Slide Number Placeholder 4">
            <a:extLst>
              <a:ext uri="{FF2B5EF4-FFF2-40B4-BE49-F238E27FC236}">
                <a16:creationId xmlns:a16="http://schemas.microsoft.com/office/drawing/2014/main" id="{0AA409DC-D499-4E44-897D-F6177C83C0C6}"/>
              </a:ext>
            </a:extLst>
          </p:cNvPr>
          <p:cNvSpPr txBox="1">
            <a:spLocks/>
          </p:cNvSpPr>
          <p:nvPr userDrawn="1"/>
        </p:nvSpPr>
        <p:spPr bwMode="gray">
          <a:xfrm>
            <a:off x="368887" y="6462183"/>
            <a:ext cx="3586425" cy="280754"/>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8E31C749-F4DE-488B-B312-4EDC2995D340}" type="datetime1">
              <a:rPr lang="en-US" smtClean="0"/>
              <a:t>1/9/2023</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3467" y="304248"/>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Slide Number Placeholder 4">
            <a:extLst>
              <a:ext uri="{FF2B5EF4-FFF2-40B4-BE49-F238E27FC236}">
                <a16:creationId xmlns:a16="http://schemas.microsoft.com/office/drawing/2014/main" id="{61287B58-3BA8-6449-84E3-46EAC91CDC05}"/>
              </a:ext>
            </a:extLst>
          </p:cNvPr>
          <p:cNvSpPr txBox="1">
            <a:spLocks/>
          </p:cNvSpPr>
          <p:nvPr userDrawn="1"/>
        </p:nvSpPr>
        <p:spPr>
          <a:xfrm>
            <a:off x="5226487" y="6377864"/>
            <a:ext cx="779767" cy="365125"/>
          </a:xfrm>
          <a:prstGeom prst="rect">
            <a:avLst/>
          </a:prstGeom>
        </p:spPr>
        <p:txBody>
          <a:bodyPr/>
          <a:lstStyle>
            <a:defPPr>
              <a:defRPr lang="en-US"/>
            </a:defPPr>
            <a:lvl1pPr marL="0" algn="l" defTabSz="457200" rtl="0" eaLnBrk="1" latinLnBrk="0" hangingPunct="1">
              <a:defRPr sz="18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cxnSp>
        <p:nvCxnSpPr>
          <p:cNvPr id="38" name="Straight Connector 37">
            <a:extLst>
              <a:ext uri="{FF2B5EF4-FFF2-40B4-BE49-F238E27FC236}">
                <a16:creationId xmlns:a16="http://schemas.microsoft.com/office/drawing/2014/main" id="{3A7EDE99-02D4-B246-8DA9-9AD0BED7ACC6}"/>
              </a:ext>
            </a:extLst>
          </p:cNvPr>
          <p:cNvCxnSpPr>
            <a:cxnSpLocks/>
          </p:cNvCxnSpPr>
          <p:nvPr userDrawn="1"/>
        </p:nvCxnSpPr>
        <p:spPr>
          <a:xfrm>
            <a:off x="60960" y="6263641"/>
            <a:ext cx="11948160" cy="0"/>
          </a:xfrm>
          <a:prstGeom prst="line">
            <a:avLst/>
          </a:prstGeom>
          <a:ln w="66675" cmpd="tri">
            <a:solidFill>
              <a:srgbClr val="0432FF"/>
            </a:solidFill>
          </a:ln>
        </p:spPr>
        <p:style>
          <a:lnRef idx="1">
            <a:schemeClr val="accent1"/>
          </a:lnRef>
          <a:fillRef idx="0">
            <a:schemeClr val="accent1"/>
          </a:fillRef>
          <a:effectRef idx="0">
            <a:schemeClr val="accent1"/>
          </a:effectRef>
          <a:fontRef idx="minor">
            <a:schemeClr val="tx1"/>
          </a:fontRef>
        </p:style>
      </p:cxnSp>
      <p:sp>
        <p:nvSpPr>
          <p:cNvPr id="39" name="Slide Number Placeholder 4">
            <a:extLst>
              <a:ext uri="{FF2B5EF4-FFF2-40B4-BE49-F238E27FC236}">
                <a16:creationId xmlns:a16="http://schemas.microsoft.com/office/drawing/2014/main" id="{4858F7E9-B7D5-1546-AB36-1C78A498EBEC}"/>
              </a:ext>
            </a:extLst>
          </p:cNvPr>
          <p:cNvSpPr txBox="1">
            <a:spLocks/>
          </p:cNvSpPr>
          <p:nvPr userDrawn="1"/>
        </p:nvSpPr>
        <p:spPr bwMode="gray">
          <a:xfrm>
            <a:off x="6934200" y="6377864"/>
            <a:ext cx="5257801" cy="41189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70C0"/>
                </a:solidFill>
              </a:rPr>
              <a:t> © 2022 CCU</a:t>
            </a:r>
          </a:p>
        </p:txBody>
      </p:sp>
      <p:sp>
        <p:nvSpPr>
          <p:cNvPr id="40" name="Slide Number Placeholder 4">
            <a:extLst>
              <a:ext uri="{FF2B5EF4-FFF2-40B4-BE49-F238E27FC236}">
                <a16:creationId xmlns:a16="http://schemas.microsoft.com/office/drawing/2014/main" id="{DE814ACB-F96F-604D-9EB7-8792A675C4F5}"/>
              </a:ext>
            </a:extLst>
          </p:cNvPr>
          <p:cNvSpPr txBox="1">
            <a:spLocks/>
          </p:cNvSpPr>
          <p:nvPr userDrawn="1"/>
        </p:nvSpPr>
        <p:spPr bwMode="gray">
          <a:xfrm>
            <a:off x="148591" y="6472266"/>
            <a:ext cx="4149950" cy="191991"/>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7030A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rgbClr val="0432FF"/>
                </a:solidFill>
                <a:latin typeface="Arial" panose="020B0604020202020204" pitchFamily="34" charset="0"/>
                <a:cs typeface="Arial" panose="020B0604020202020204" pitchFamily="34" charset="0"/>
              </a:rPr>
              <a:t>Dissertation Presentation</a:t>
            </a:r>
          </a:p>
        </p:txBody>
      </p:sp>
      <p:sp>
        <p:nvSpPr>
          <p:cNvPr id="41" name="Pentagon 40">
            <a:extLst>
              <a:ext uri="{FF2B5EF4-FFF2-40B4-BE49-F238E27FC236}">
                <a16:creationId xmlns:a16="http://schemas.microsoft.com/office/drawing/2014/main" id="{DFBD3389-DC9A-9C4C-AFC5-0FFF3A8298A8}"/>
              </a:ext>
            </a:extLst>
          </p:cNvPr>
          <p:cNvSpPr/>
          <p:nvPr userDrawn="1"/>
        </p:nvSpPr>
        <p:spPr>
          <a:xfrm>
            <a:off x="7173" y="1228697"/>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64" r:id="rId9"/>
    <p:sldLayoutId id="2147483665" r:id="rId10"/>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3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0.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0214" y="2249485"/>
            <a:ext cx="10208482" cy="1069793"/>
          </a:xfrm>
        </p:spPr>
        <p:txBody>
          <a:bodyPr>
            <a:noAutofit/>
          </a:bodyPr>
          <a:lstStyle/>
          <a:p>
            <a:pPr algn="ctr"/>
            <a:r>
              <a:rPr lang="en-US" altLang="zh-TW" sz="2400" b="1" dirty="0">
                <a:latin typeface="Arial" panose="020B0604020202020204" pitchFamily="34" charset="0"/>
                <a:cs typeface="Arial" panose="020B0604020202020204" pitchFamily="34" charset="0"/>
              </a:rPr>
              <a:t>Intelligent Transmission Control Schemes for</a:t>
            </a:r>
            <a:br>
              <a:rPr lang="en-US" altLang="zh-TW" sz="2400" b="1" dirty="0">
                <a:latin typeface="Arial" panose="020B0604020202020204" pitchFamily="34" charset="0"/>
                <a:cs typeface="Arial" panose="020B0604020202020204" pitchFamily="34" charset="0"/>
              </a:rPr>
            </a:br>
            <a:r>
              <a:rPr lang="en-US" altLang="zh-TW" sz="2400" b="1" dirty="0">
                <a:latin typeface="Arial" panose="020B0604020202020204" pitchFamily="34" charset="0"/>
                <a:cs typeface="Arial" panose="020B0604020202020204" pitchFamily="34" charset="0"/>
              </a:rPr>
              <a:t> Enhancing Reliability in Vehicular Networks</a:t>
            </a:r>
            <a:endParaRPr lang="vi-VN" sz="2400" b="1" dirty="0">
              <a:latin typeface="Arial" panose="020B0604020202020204" pitchFamily="34" charset="0"/>
              <a:ea typeface="Segoe UI" panose="020B0502040204020203" pitchFamily="34" charset="0"/>
              <a:cs typeface="Arial" panose="020B0604020202020204" pitchFamily="34" charset="0"/>
            </a:endParaRPr>
          </a:p>
        </p:txBody>
      </p:sp>
      <p:sp>
        <p:nvSpPr>
          <p:cNvPr id="7" name="Subtitle 4"/>
          <p:cNvSpPr txBox="1">
            <a:spLocks/>
          </p:cNvSpPr>
          <p:nvPr/>
        </p:nvSpPr>
        <p:spPr>
          <a:xfrm>
            <a:off x="3012560" y="4487545"/>
            <a:ext cx="6222673" cy="4981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Tahoma" panose="020B0604030504040204" pitchFamily="34" charset="0"/>
                <a:ea typeface="Tahoma" panose="020B0604030504040204" pitchFamily="34" charset="0"/>
                <a:cs typeface="Tahoma" panose="020B0604030504040204" pitchFamily="34" charset="0"/>
              </a:rPr>
              <a:t>Advisor: Prof. Jian-</a:t>
            </a:r>
            <a:r>
              <a:rPr lang="en-US" sz="1800" b="1" dirty="0" err="1">
                <a:latin typeface="Tahoma" panose="020B0604030504040204" pitchFamily="34" charset="0"/>
                <a:ea typeface="Tahoma" panose="020B0604030504040204" pitchFamily="34" charset="0"/>
                <a:cs typeface="Tahoma" panose="020B0604030504040204" pitchFamily="34" charset="0"/>
              </a:rPr>
              <a:t>Jhih</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Kuo</a:t>
            </a:r>
            <a:r>
              <a:rPr lang="en-US" sz="1800" b="1" dirty="0">
                <a:latin typeface="Tahoma" panose="020B0604030504040204" pitchFamily="34" charset="0"/>
                <a:ea typeface="Tahoma" panose="020B0604030504040204" pitchFamily="34" charset="0"/>
                <a:cs typeface="Tahoma" panose="020B0604030504040204" pitchFamily="34" charset="0"/>
              </a:rPr>
              <a:t>, Ph.D.</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4901739" y="5969331"/>
            <a:ext cx="194732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Taiwan, Fall 2022</a:t>
            </a:r>
          </a:p>
        </p:txBody>
      </p:sp>
      <p:sp>
        <p:nvSpPr>
          <p:cNvPr id="15" name="Rectangle 2">
            <a:extLst>
              <a:ext uri="{FF2B5EF4-FFF2-40B4-BE49-F238E27FC236}">
                <a16:creationId xmlns:a16="http://schemas.microsoft.com/office/drawing/2014/main" id="{6796E237-FFC0-7143-8E2E-925909BE3032}"/>
              </a:ext>
            </a:extLst>
          </p:cNvPr>
          <p:cNvSpPr>
            <a:spLocks noChangeArrowheads="1"/>
          </p:cNvSpPr>
          <p:nvPr/>
        </p:nvSpPr>
        <p:spPr bwMode="auto">
          <a:xfrm>
            <a:off x="4598451" y="3460591"/>
            <a:ext cx="2553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folHlink"/>
              </a:buClr>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hlink"/>
              </a:buClr>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9pPr>
          </a:lstStyle>
          <a:p>
            <a:pPr>
              <a:buNone/>
            </a:pPr>
            <a:r>
              <a:rPr lang="es-ES" sz="2000" b="1" dirty="0" err="1"/>
              <a:t>Lan-Huong</a:t>
            </a:r>
            <a:r>
              <a:rPr lang="es-ES" sz="2000" b="1" dirty="0"/>
              <a:t> </a:t>
            </a:r>
            <a:r>
              <a:rPr lang="es-ES" sz="2000" b="1"/>
              <a:t>Nguyen</a:t>
            </a:r>
            <a:endParaRPr lang="en-US" sz="2000" dirty="0"/>
          </a:p>
        </p:txBody>
      </p:sp>
      <p:sp>
        <p:nvSpPr>
          <p:cNvPr id="4" name="Rectangle 3">
            <a:extLst>
              <a:ext uri="{FF2B5EF4-FFF2-40B4-BE49-F238E27FC236}">
                <a16:creationId xmlns:a16="http://schemas.microsoft.com/office/drawing/2014/main" id="{A06E87EF-7BF0-46E0-B475-F8FB0AA68E09}"/>
              </a:ext>
            </a:extLst>
          </p:cNvPr>
          <p:cNvSpPr/>
          <p:nvPr/>
        </p:nvSpPr>
        <p:spPr>
          <a:xfrm>
            <a:off x="4800715" y="1809497"/>
            <a:ext cx="2967479" cy="369332"/>
          </a:xfrm>
          <a:prstGeom prst="rect">
            <a:avLst/>
          </a:prstGeom>
        </p:spPr>
        <p:txBody>
          <a:bodyPr wrap="none">
            <a:spAutoFit/>
          </a:bodyPr>
          <a:lstStyle/>
          <a:p>
            <a:r>
              <a:rPr lang="en-US" altLang="zh-TW" b="1" dirty="0">
                <a:latin typeface="Arial" panose="020B0604020202020204" pitchFamily="34" charset="0"/>
                <a:cs typeface="Arial" panose="020B0604020202020204" pitchFamily="34" charset="0"/>
              </a:rPr>
              <a:t>Dissertation presentation</a:t>
            </a:r>
            <a:endParaRPr lang="en-US" dirty="0"/>
          </a:p>
        </p:txBody>
      </p:sp>
      <p:sp>
        <p:nvSpPr>
          <p:cNvPr id="10" name="TextBox 9">
            <a:extLst>
              <a:ext uri="{FF2B5EF4-FFF2-40B4-BE49-F238E27FC236}">
                <a16:creationId xmlns:a16="http://schemas.microsoft.com/office/drawing/2014/main" id="{27A01CD0-3421-4EE1-8822-837A6FF6986F}"/>
              </a:ext>
            </a:extLst>
          </p:cNvPr>
          <p:cNvSpPr txBox="1"/>
          <p:nvPr/>
        </p:nvSpPr>
        <p:spPr>
          <a:xfrm>
            <a:off x="3869012" y="436446"/>
            <a:ext cx="504561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latin typeface="Tahoma" panose="020B0604030504040204" pitchFamily="34" charset="0"/>
                <a:ea typeface="Tahoma" panose="020B0604030504040204" pitchFamily="34" charset="0"/>
                <a:cs typeface="Tahoma" panose="020B0604030504040204" pitchFamily="34" charset="0"/>
              </a:rPr>
              <a:t>Department of Computer Science and Information Engineering</a:t>
            </a:r>
            <a:endParaRPr kumimoji="0" lang="en-US" sz="1400" b="0" i="0" u="none" strike="noStrike" cap="none" spc="0" normalizeH="0" baseline="0">
              <a:ln>
                <a:noFill/>
              </a:ln>
              <a:solidFill>
                <a:srgbClr val="000000"/>
              </a:solidFill>
              <a:effectLst/>
              <a:uFillTx/>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TextBox 10">
            <a:extLst>
              <a:ext uri="{FF2B5EF4-FFF2-40B4-BE49-F238E27FC236}">
                <a16:creationId xmlns:a16="http://schemas.microsoft.com/office/drawing/2014/main" id="{89DE4CBE-0D1D-4B86-A663-EB2AC1FAA133}"/>
              </a:ext>
            </a:extLst>
          </p:cNvPr>
          <p:cNvSpPr txBox="1"/>
          <p:nvPr/>
        </p:nvSpPr>
        <p:spPr>
          <a:xfrm>
            <a:off x="4066181" y="718966"/>
            <a:ext cx="465127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a:latin typeface="Tahoma" panose="020B0604030504040204" pitchFamily="34" charset="0"/>
                <a:ea typeface="Tahoma" panose="020B0604030504040204" pitchFamily="34" charset="0"/>
                <a:cs typeface="Tahoma" panose="020B0604030504040204" pitchFamily="34" charset="0"/>
              </a:rPr>
              <a:t>College of Engineering, National Chung Cheng University</a:t>
            </a:r>
          </a:p>
        </p:txBody>
      </p:sp>
      <p:pic>
        <p:nvPicPr>
          <p:cNvPr id="12" name="Picture 8" descr="Related image">
            <a:extLst>
              <a:ext uri="{FF2B5EF4-FFF2-40B4-BE49-F238E27FC236}">
                <a16:creationId xmlns:a16="http://schemas.microsoft.com/office/drawing/2014/main" id="{848D5474-C615-49C6-9A4D-3F64053A7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96" y="302237"/>
            <a:ext cx="2260451" cy="72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1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System Model (2/2)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9A3CB0-BA0D-466F-918C-884700611A2A}"/>
                  </a:ext>
                </a:extLst>
              </p:cNvPr>
              <p:cNvSpPr>
                <a:spLocks noGrp="1"/>
              </p:cNvSpPr>
              <p:nvPr>
                <p:ph sz="half" idx="2"/>
              </p:nvPr>
            </p:nvSpPr>
            <p:spPr>
              <a:xfrm>
                <a:off x="1410790" y="2153056"/>
                <a:ext cx="10781210" cy="3777622"/>
              </a:xfrm>
            </p:spPr>
            <p:txBody>
              <a:bodyPr>
                <a:normAutofit lnSpcReduction="10000"/>
              </a:bodyPr>
              <a:lstStyle/>
              <a:p>
                <a:r>
                  <a:rPr lang="en-US" altLang="zh-TW" dirty="0"/>
                  <a:t>P</a:t>
                </a:r>
                <a:r>
                  <a:rPr lang="en-US" dirty="0"/>
                  <a:t>acket delivery rate </a:t>
                </a:r>
                <a:r>
                  <a:rPr lang="en-US" altLang="zh-TW" dirty="0"/>
                  <a:t>(</a:t>
                </a:r>
                <a:r>
                  <a:rPr lang="en-US" dirty="0"/>
                  <a:t>PDR</a:t>
                </a:r>
                <a:r>
                  <a:rPr lang="en-US" altLang="zh-TW" dirty="0"/>
                  <a:t>)</a:t>
                </a:r>
                <a:r>
                  <a:rPr lang="zh-TW" altLang="en-US" dirty="0"/>
                  <a:t> </a:t>
                </a:r>
                <a:r>
                  <a:rPr lang="en-US" dirty="0"/>
                  <a:t>is defined as the ratio of successfully received messages to the total number of</a:t>
                </a:r>
                <a:r>
                  <a:rPr lang="zh-TW" altLang="en-US" dirty="0"/>
                  <a:t> </a:t>
                </a:r>
                <a:r>
                  <a:rPr lang="en-US" dirty="0"/>
                  <a:t>messages sent by vehicle</a:t>
                </a:r>
                <a14:m>
                  <m:oMath xmlns:m="http://schemas.openxmlformats.org/officeDocument/2006/math">
                    <m:r>
                      <a:rPr lang="zh-TW" altLang="en-US" i="1" dirty="0" smtClean="0">
                        <a:latin typeface="Cambria Math" panose="02040503050406030204" pitchFamily="18" charset="0"/>
                      </a:rPr>
                      <m:t> </m:t>
                    </m:r>
                    <m:r>
                      <a:rPr lang="en-US" altLang="zh-TW" i="1" dirty="0" err="1" smtClean="0">
                        <a:latin typeface="Cambria Math" panose="02040503050406030204" pitchFamily="18" charset="0"/>
                      </a:rPr>
                      <m:t>𝑖</m:t>
                    </m:r>
                  </m:oMath>
                </a14:m>
                <a:endParaRPr lang="en-US" dirty="0"/>
              </a:p>
              <a:p>
                <a:endParaRPr lang="en-US" dirty="0"/>
              </a:p>
              <a:p>
                <a:pPr marL="0" indent="0" algn="ctr">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r>
                          <a:rPr lang="en-US" b="0" i="1" smtClean="0">
                            <a:latin typeface="Cambria Math" panose="02040503050406030204" pitchFamily="18" charset="0"/>
                          </a:rPr>
                          <m:t>𝐷</m:t>
                        </m:r>
                        <m:r>
                          <a:rPr lang="en-US" i="1">
                            <a:latin typeface="Cambria Math" panose="02040503050406030204" pitchFamily="18" charset="0"/>
                          </a:rPr>
                          <m:t>𝑅</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 </a:t>
                </a:r>
                <a14:m>
                  <m:oMath xmlns:m="http://schemas.openxmlformats.org/officeDocument/2006/math">
                    <m:f>
                      <m:fPr>
                        <m:ctrlPr>
                          <a:rPr lang="en-US" i="1" smtClean="0">
                            <a:latin typeface="Cambria Math" panose="02040503050406030204" pitchFamily="18" charset="0"/>
                          </a:rPr>
                        </m:ctrlPr>
                      </m:fPr>
                      <m:num>
                        <m:f>
                          <m:fPr>
                            <m:ctrlPr>
                              <a:rPr lang="en-US" i="1" dirty="0">
                                <a:latin typeface="Cambria Math" panose="02040503050406030204" pitchFamily="18" charset="0"/>
                              </a:rPr>
                            </m:ctrlPr>
                          </m:fPr>
                          <m:num>
                            <m:r>
                              <a:rPr lang="en-US" i="1" dirty="0">
                                <a:latin typeface="Cambria Math" panose="02040503050406030204" pitchFamily="18" charset="0"/>
                              </a:rPr>
                              <m:t>1</m:t>
                            </m:r>
                          </m:num>
                          <m:den>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𝑖</m:t>
                                </m:r>
                              </m:sub>
                              <m:sup>
                                <m:r>
                                  <a:rPr lang="en-US" i="1">
                                    <a:latin typeface="Cambria Math" panose="02040503050406030204" pitchFamily="18" charset="0"/>
                                  </a:rPr>
                                  <m:t>𝑡</m:t>
                                </m:r>
                              </m:sup>
                            </m:sSubSup>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𝑖</m:t>
                                </m:r>
                              </m:sub>
                              <m:sup>
                                <m:r>
                                  <a:rPr lang="en-US" i="1">
                                    <a:latin typeface="Cambria Math" panose="02040503050406030204" pitchFamily="18" charset="0"/>
                                  </a:rPr>
                                  <m:t>𝑡</m:t>
                                </m:r>
                              </m:sup>
                            </m:sSubSup>
                          </m:sup>
                          <m:e>
                            <m:sSubSup>
                              <m:sSubSupPr>
                                <m:ctrlPr>
                                  <a:rPr lang="en-US" i="1" dirty="0">
                                    <a:latin typeface="Cambria Math" panose="02040503050406030204" pitchFamily="18" charset="0"/>
                                  </a:rPr>
                                </m:ctrlPr>
                              </m:sSubSupPr>
                              <m:e>
                                <m:r>
                                  <a:rPr lang="en-US" i="1" dirty="0">
                                    <a:latin typeface="Cambria Math" panose="02040503050406030204" pitchFamily="18" charset="0"/>
                                    <a:ea typeface="Cambria Math" panose="02040503050406030204" pitchFamily="18" charset="0"/>
                                  </a:rPr>
                                  <m:t>𝜆</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sub>
                              <m:sup>
                                <m:r>
                                  <a:rPr lang="en-US" i="1" dirty="0">
                                    <a:latin typeface="Cambria Math" panose="02040503050406030204" pitchFamily="18" charset="0"/>
                                  </a:rPr>
                                  <m:t>𝑡</m:t>
                                </m:r>
                              </m:sup>
                            </m:sSubSup>
                          </m:e>
                        </m:nary>
                      </m:num>
                      <m:den>
                        <m:sSubSup>
                          <m:sSubSupPr>
                            <m:ctrlPr>
                              <a:rPr lang="en-US" i="1" dirty="0">
                                <a:latin typeface="Cambria Math" panose="02040503050406030204" pitchFamily="18" charset="0"/>
                              </a:rPr>
                            </m:ctrlPr>
                          </m:sSubSupPr>
                          <m:e>
                            <m:r>
                              <a:rPr lang="en-US" i="1" dirty="0" smtClean="0">
                                <a:latin typeface="Cambria Math" panose="02040503050406030204" pitchFamily="18" charset="0"/>
                                <a:ea typeface="Cambria Math" panose="02040503050406030204" pitchFamily="18" charset="0"/>
                              </a:rPr>
                              <m:t>𝜇</m:t>
                            </m:r>
                          </m:e>
                          <m:sub>
                            <m:r>
                              <a:rPr lang="en-US" i="1" dirty="0">
                                <a:latin typeface="Cambria Math" panose="02040503050406030204" pitchFamily="18" charset="0"/>
                              </a:rPr>
                              <m:t>𝑖</m:t>
                            </m:r>
                          </m:sub>
                          <m:sup>
                            <m:r>
                              <a:rPr lang="en-US" i="1" dirty="0">
                                <a:latin typeface="Cambria Math" panose="02040503050406030204" pitchFamily="18" charset="0"/>
                              </a:rPr>
                              <m:t>𝑡</m:t>
                            </m:r>
                          </m:sup>
                        </m:sSubSup>
                      </m:den>
                    </m:f>
                  </m:oMath>
                </a14:m>
                <a:r>
                  <a:rPr lang="en-US" dirty="0"/>
                  <a:t>                    (2)</a:t>
                </a:r>
              </a:p>
              <a:p>
                <a:pPr marL="0" indent="0">
                  <a:buNone/>
                </a:pPr>
                <a:r>
                  <a:rPr lang="en-US" dirty="0"/>
                  <a:t>where </a:t>
                </a:r>
                <a:br>
                  <a:rPr lang="en-US" dirty="0"/>
                </a:br>
                <a:r>
                  <a:rPr lang="en-US" dirty="0"/>
                  <a:t>            + </a:t>
                </a:r>
                <a14:m>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ea typeface="Cambria Math" panose="02040503050406030204" pitchFamily="18" charset="0"/>
                          </a:rPr>
                          <m:t>𝜇</m:t>
                        </m:r>
                      </m:e>
                      <m:sub>
                        <m:r>
                          <a:rPr lang="en-US" i="1" dirty="0">
                            <a:latin typeface="Cambria Math" panose="02040503050406030204" pitchFamily="18" charset="0"/>
                          </a:rPr>
                          <m:t>𝑖</m:t>
                        </m:r>
                      </m:sub>
                      <m:sup>
                        <m:r>
                          <a:rPr lang="en-US" i="1" dirty="0">
                            <a:latin typeface="Cambria Math" panose="02040503050406030204" pitchFamily="18" charset="0"/>
                          </a:rPr>
                          <m:t>𝑡</m:t>
                        </m:r>
                      </m:sup>
                    </m:sSubSup>
                    <m:r>
                      <a:rPr lang="en-US" i="1" dirty="0">
                        <a:latin typeface="Cambria Math" panose="02040503050406030204" pitchFamily="18" charset="0"/>
                      </a:rPr>
                      <m:t> </m:t>
                    </m:r>
                  </m:oMath>
                </a14:m>
                <a:r>
                  <a:rPr lang="en-US" dirty="0"/>
                  <a:t>is the number of transmitted messages by vehicle </a:t>
                </a:r>
                <a14:m>
                  <m:oMath xmlns:m="http://schemas.openxmlformats.org/officeDocument/2006/math">
                    <m:r>
                      <a:rPr lang="en-US" i="1" dirty="0" smtClean="0">
                        <a:latin typeface="Cambria Math" panose="02040503050406030204" pitchFamily="18" charset="0"/>
                      </a:rPr>
                      <m:t>𝑖</m:t>
                    </m:r>
                    <m:r>
                      <a:rPr lang="en-US" b="0" i="0" dirty="0" smtClean="0">
                        <a:latin typeface="Cambria Math" panose="02040503050406030204" pitchFamily="18" charset="0"/>
                      </a:rPr>
                      <m:t> </m:t>
                    </m:r>
                  </m:oMath>
                </a14:m>
                <a:r>
                  <a:rPr lang="en-US" dirty="0"/>
                  <a:t>to the vehicles</a:t>
                </a:r>
              </a:p>
              <a:p>
                <a:pPr marL="0" indent="0">
                  <a:buNone/>
                </a:pPr>
                <a:r>
                  <a:rPr lang="en-US" dirty="0"/>
                  <a:t>            + </a:t>
                </a:r>
                <a14:m>
                  <m:oMath xmlns:m="http://schemas.openxmlformats.org/officeDocument/2006/math">
                    <m:sSubSup>
                      <m:sSubSupPr>
                        <m:ctrlPr>
                          <a:rPr lang="en-US" i="1" dirty="0">
                            <a:latin typeface="Cambria Math" panose="02040503050406030204" pitchFamily="18" charset="0"/>
                          </a:rPr>
                        </m:ctrlPr>
                      </m:sSubSupPr>
                      <m:e>
                        <m:r>
                          <a:rPr lang="en-US" i="1" dirty="0" smtClean="0">
                            <a:latin typeface="Cambria Math" panose="02040503050406030204" pitchFamily="18" charset="0"/>
                            <a:ea typeface="Cambria Math" panose="02040503050406030204" pitchFamily="18" charset="0"/>
                          </a:rPr>
                          <m:t>𝜆</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sub>
                      <m:sup>
                        <m:r>
                          <a:rPr lang="en-US" i="1" dirty="0">
                            <a:latin typeface="Cambria Math" panose="02040503050406030204" pitchFamily="18" charset="0"/>
                          </a:rPr>
                          <m:t>𝑡</m:t>
                        </m:r>
                      </m:sup>
                    </m:sSubSup>
                    <m:r>
                      <a:rPr lang="en-US" i="1" dirty="0">
                        <a:latin typeface="Cambria Math" panose="02040503050406030204" pitchFamily="18" charset="0"/>
                      </a:rPr>
                      <m:t> </m:t>
                    </m:r>
                  </m:oMath>
                </a14:m>
                <a:r>
                  <a:rPr lang="en-US" dirty="0"/>
                  <a:t>denotes the number of messages successfully received by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vehicles</a:t>
                </a:r>
              </a:p>
              <a:p>
                <a:pPr marL="0" indent="0">
                  <a:buNone/>
                </a:pPr>
                <a:endParaRPr lang="en-US" dirty="0"/>
              </a:p>
              <a:p>
                <a:pPr marL="0" indent="0">
                  <a:buNone/>
                </a:pPr>
                <a:r>
                  <a:rPr lang="en-US" dirty="0"/>
                  <a:t>within a time interval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a:p>
            </p:txBody>
          </p:sp>
        </mc:Choice>
        <mc:Fallback xmlns="">
          <p:sp>
            <p:nvSpPr>
              <p:cNvPr id="5" name="Content Placeholder 4">
                <a:extLst>
                  <a:ext uri="{FF2B5EF4-FFF2-40B4-BE49-F238E27FC236}">
                    <a16:creationId xmlns:a16="http://schemas.microsoft.com/office/drawing/2014/main" id="{C09A3CB0-BA0D-466F-918C-884700611A2A}"/>
                  </a:ext>
                </a:extLst>
              </p:cNvPr>
              <p:cNvSpPr>
                <a:spLocks noGrp="1" noRot="1" noChangeAspect="1" noMove="1" noResize="1" noEditPoints="1" noAdjustHandles="1" noChangeArrowheads="1" noChangeShapeType="1" noTextEdit="1"/>
              </p:cNvSpPr>
              <p:nvPr>
                <p:ph sz="half" idx="2"/>
              </p:nvPr>
            </p:nvSpPr>
            <p:spPr>
              <a:xfrm>
                <a:off x="1410790" y="2153056"/>
                <a:ext cx="10781210" cy="3777622"/>
              </a:xfrm>
              <a:blipFill>
                <a:blip r:embed="rId3"/>
                <a:stretch>
                  <a:fillRect l="-452" t="-14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07952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C9EEE0-9155-4864-9E35-84842FDDF9B9}"/>
                  </a:ext>
                </a:extLst>
              </p:cNvPr>
              <p:cNvSpPr>
                <a:spLocks noGrp="1"/>
              </p:cNvSpPr>
              <p:nvPr>
                <p:ph sz="half" idx="1"/>
              </p:nvPr>
            </p:nvSpPr>
            <p:spPr>
              <a:xfrm>
                <a:off x="565445" y="1844351"/>
                <a:ext cx="9102989" cy="3777622"/>
              </a:xfrm>
            </p:spPr>
            <p:txBody>
              <a:bodyPr>
                <a:normAutofit/>
              </a:bodyPr>
              <a:lstStyle/>
              <a:p>
                <a:pPr marL="0" indent="0">
                  <a:buNone/>
                </a:pPr>
                <a:r>
                  <a:rPr lang="en-US" dirty="0"/>
                  <a:t>The problem of network congestion mitigation is equal to the objective of the following optimization problem function:</a:t>
                </a:r>
              </a:p>
              <a:p>
                <a:pPr marL="0" indent="0">
                  <a:buNone/>
                </a:pPr>
                <a:endParaRPr lang="en-US" i="1" dirty="0">
                  <a:latin typeface="Cambria Math" panose="02040503050406030204" pitchFamily="18" charset="0"/>
                </a:endParaRPr>
              </a:p>
              <a:p>
                <a:pPr marL="0" indent="0" algn="ctr">
                  <a:buNone/>
                </a:pP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b="0" i="0" smtClean="0">
                                <a:latin typeface="Cambria Math" panose="02040503050406030204" pitchFamily="18" charset="0"/>
                              </a:rPr>
                              <m:t>arg</m:t>
                            </m:r>
                            <m:r>
                              <m:rPr>
                                <m:sty m:val="p"/>
                              </m:rPr>
                              <a:rPr lang="en-US" i="0" smtClean="0">
                                <a:latin typeface="Cambria Math" panose="02040503050406030204" pitchFamily="18" charset="0"/>
                              </a:rPr>
                              <m:t>max</m:t>
                            </m:r>
                          </m:e>
                          <m:lim>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lim>
                        </m:limLow>
                      </m:fName>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𝑡</m:t>
                            </m:r>
                          </m:sub>
                          <m:sup>
                            <m:r>
                              <a:rPr lang="en-US" b="0" i="1" smtClean="0">
                                <a:latin typeface="Cambria Math" panose="02040503050406030204" pitchFamily="18" charset="0"/>
                              </a:rPr>
                              <m:t>𝑇</m:t>
                            </m:r>
                          </m:sup>
                          <m:e>
                            <m:r>
                              <a:rPr lang="en-US" b="0" i="1" smtClean="0">
                                <a:latin typeface="Cambria Math" panose="02040503050406030204" pitchFamily="18" charset="0"/>
                              </a:rPr>
                              <m:t> </m:t>
                            </m:r>
                          </m:e>
                        </m:nary>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𝑃𝐷𝑅</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e>
                        </m:nary>
                      </m:e>
                    </m:func>
                  </m:oMath>
                </a14:m>
                <a:r>
                  <a:rPr lang="en-US" dirty="0"/>
                  <a:t>                    (3)</a:t>
                </a:r>
              </a:p>
              <a:p>
                <a:pPr marL="0" indent="0">
                  <a:buNone/>
                </a:pPr>
                <a:r>
                  <a:rPr lang="en-US" dirty="0"/>
                  <a:t>                subject to </a:t>
                </a:r>
              </a:p>
              <a:p>
                <a:pPr marL="0" indent="0">
                  <a:buNone/>
                </a:pP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1. </m:t>
                        </m:r>
                        <m:r>
                          <a:rPr lang="en-US" b="0" i="1" smtClean="0">
                            <a:latin typeface="Cambria Math" panose="02040503050406030204" pitchFamily="18" charset="0"/>
                          </a:rPr>
                          <m:t>𝐷𝑅</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𝐷𝑅</m:t>
                        </m:r>
                      </m:e>
                      <m:sub>
                        <m:r>
                          <a:rPr lang="en-US" b="0" i="1" dirty="0" smtClean="0">
                            <a:latin typeface="Cambria Math" panose="02040503050406030204" pitchFamily="18" charset="0"/>
                          </a:rPr>
                          <m:t>𝑚𝑖𝑛</m:t>
                        </m:r>
                      </m:sub>
                    </m:sSub>
                  </m:oMath>
                </a14:m>
                <a:r>
                  <a:rPr lang="en-US" dirty="0"/>
                  <a:t>, </a:t>
                </a:r>
                <a14:m>
                  <m:oMath xmlns:m="http://schemas.openxmlformats.org/officeDocument/2006/math">
                    <m:r>
                      <a:rPr lang="en-US" b="0" i="1" dirty="0" smtClean="0">
                        <a:latin typeface="Cambria Math" panose="02040503050406030204" pitchFamily="18" charset="0"/>
                      </a:rPr>
                      <m:t>𝑖</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[1,</m:t>
                    </m:r>
                    <m:r>
                      <a:rPr lang="en-US" i="1" dirty="0" smtClean="0">
                        <a:latin typeface="Cambria Math" panose="02040503050406030204" pitchFamily="18" charset="0"/>
                      </a:rPr>
                      <m:t>𝑁</m:t>
                    </m:r>
                    <m:r>
                      <a:rPr lang="en-US" i="1" dirty="0" smtClean="0">
                        <a:latin typeface="Cambria Math" panose="02040503050406030204" pitchFamily="18" charset="0"/>
                      </a:rPr>
                      <m:t>], ∀ </m:t>
                    </m:r>
                    <m:r>
                      <a:rPr lang="en-US" i="1" dirty="0" smtClean="0">
                        <a:latin typeface="Cambria Math" panose="02040503050406030204" pitchFamily="18" charset="0"/>
                      </a:rPr>
                      <m:t>𝑡</m:t>
                    </m:r>
                    <m:r>
                      <a:rPr lang="en-US" i="1" dirty="0" smtClean="0">
                        <a:latin typeface="Cambria Math" panose="02040503050406030204" pitchFamily="18" charset="0"/>
                      </a:rPr>
                      <m:t> ∈ [0,1,..,</m:t>
                    </m:r>
                    <m:r>
                      <a:rPr lang="en-US" i="1" dirty="0" smtClean="0">
                        <a:latin typeface="Cambria Math" panose="02040503050406030204" pitchFamily="18" charset="0"/>
                      </a:rPr>
                      <m:t>𝑇</m:t>
                    </m:r>
                    <m:r>
                      <a:rPr lang="en-US" i="1" dirty="0" smtClean="0">
                        <a:latin typeface="Cambria Math" panose="02040503050406030204" pitchFamily="18" charset="0"/>
                      </a:rPr>
                      <m:t>]</m:t>
                    </m:r>
                  </m:oMath>
                </a14:m>
                <a:endParaRPr lang="en-US" dirty="0"/>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b="0" i="1" smtClean="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𝐷𝑅</m:t>
                        </m:r>
                      </m:e>
                      <m:sub>
                        <m:r>
                          <a:rPr lang="en-US" b="0" i="1" smtClean="0">
                            <a:latin typeface="Cambria Math" panose="02040503050406030204" pitchFamily="18" charset="0"/>
                          </a:rPr>
                          <m:t>𝑠𝑢𝑚</m:t>
                        </m:r>
                      </m:sub>
                      <m:sup>
                        <m:r>
                          <a:rPr lang="en-US" i="1">
                            <a:latin typeface="Cambria Math" panose="02040503050406030204" pitchFamily="18" charset="0"/>
                          </a:rPr>
                          <m:t>𝑡</m:t>
                        </m:r>
                      </m:sup>
                    </m:sSubSup>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𝐷𝑅</m:t>
                        </m:r>
                      </m:e>
                      <m:sub>
                        <m:r>
                          <a:rPr lang="en-US" i="1">
                            <a:latin typeface="Cambria Math" panose="02040503050406030204" pitchFamily="18" charset="0"/>
                          </a:rPr>
                          <m:t>𝑚𝑎𝑥</m:t>
                        </m:r>
                      </m:sub>
                    </m:sSub>
                  </m:oMath>
                </a14:m>
                <a:r>
                  <a:rPr lang="en-US" dirty="0"/>
                  <a:t>, </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𝑡</m:t>
                    </m:r>
                    <m:r>
                      <a:rPr lang="en-US" i="1" dirty="0">
                        <a:latin typeface="Cambria Math" panose="02040503050406030204" pitchFamily="18" charset="0"/>
                      </a:rPr>
                      <m:t> ∈ [0,1,..,</m:t>
                    </m:r>
                    <m:r>
                      <a:rPr lang="en-US" i="1" dirty="0">
                        <a:latin typeface="Cambria Math" panose="02040503050406030204" pitchFamily="18" charset="0"/>
                      </a:rPr>
                      <m:t>𝑇</m:t>
                    </m:r>
                    <m:r>
                      <a:rPr lang="en-US" i="1" dirty="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4EC9EEE0-9155-4864-9E35-84842FDDF9B9}"/>
                  </a:ext>
                </a:extLst>
              </p:cNvPr>
              <p:cNvSpPr>
                <a:spLocks noGrp="1" noRot="1" noChangeAspect="1" noMove="1" noResize="1" noEditPoints="1" noAdjustHandles="1" noChangeArrowheads="1" noChangeShapeType="1" noTextEdit="1"/>
              </p:cNvSpPr>
              <p:nvPr>
                <p:ph sz="half" idx="1"/>
              </p:nvPr>
            </p:nvSpPr>
            <p:spPr>
              <a:xfrm>
                <a:off x="565445" y="1844351"/>
                <a:ext cx="9102989" cy="3777622"/>
              </a:xfrm>
              <a:blipFill>
                <a:blip r:embed="rId3"/>
                <a:stretch>
                  <a:fillRect l="-603" t="-9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6" name="Straight Arrow Connector 5">
            <a:extLst>
              <a:ext uri="{FF2B5EF4-FFF2-40B4-BE49-F238E27FC236}">
                <a16:creationId xmlns:a16="http://schemas.microsoft.com/office/drawing/2014/main" id="{95648A6A-7C46-45D9-9FED-6FA350B13E04}"/>
              </a:ext>
            </a:extLst>
          </p:cNvPr>
          <p:cNvCxnSpPr>
            <a:cxnSpLocks/>
          </p:cNvCxnSpPr>
          <p:nvPr/>
        </p:nvCxnSpPr>
        <p:spPr>
          <a:xfrm flipH="1">
            <a:off x="6186313" y="4165600"/>
            <a:ext cx="66604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AFF8B50-689A-4F05-AE9E-DDFDE7B44C69}"/>
              </a:ext>
            </a:extLst>
          </p:cNvPr>
          <p:cNvSpPr txBox="1"/>
          <p:nvPr/>
        </p:nvSpPr>
        <p:spPr>
          <a:xfrm>
            <a:off x="6852356" y="3953605"/>
            <a:ext cx="5068712" cy="369332"/>
          </a:xfrm>
          <a:prstGeom prst="rect">
            <a:avLst/>
          </a:prstGeom>
          <a:noFill/>
        </p:spPr>
        <p:txBody>
          <a:bodyPr wrap="square" rtlCol="0">
            <a:spAutoFit/>
          </a:bodyPr>
          <a:lstStyle/>
          <a:p>
            <a:r>
              <a:rPr lang="en-US" dirty="0"/>
              <a:t>Minimum data rate for V2X applications</a:t>
            </a:r>
          </a:p>
        </p:txBody>
      </p:sp>
      <p:cxnSp>
        <p:nvCxnSpPr>
          <p:cNvPr id="11" name="Straight Arrow Connector 10">
            <a:extLst>
              <a:ext uri="{FF2B5EF4-FFF2-40B4-BE49-F238E27FC236}">
                <a16:creationId xmlns:a16="http://schemas.microsoft.com/office/drawing/2014/main" id="{504915C1-1462-4C61-BA9C-7BD0F195E89B}"/>
              </a:ext>
            </a:extLst>
          </p:cNvPr>
          <p:cNvCxnSpPr>
            <a:cxnSpLocks/>
          </p:cNvCxnSpPr>
          <p:nvPr/>
        </p:nvCxnSpPr>
        <p:spPr>
          <a:xfrm flipH="1">
            <a:off x="5429957" y="4583310"/>
            <a:ext cx="66604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4C64A3D-005A-4789-AF9D-84A41C384530}"/>
              </a:ext>
            </a:extLst>
          </p:cNvPr>
          <p:cNvSpPr txBox="1"/>
          <p:nvPr/>
        </p:nvSpPr>
        <p:spPr>
          <a:xfrm>
            <a:off x="6096000" y="4414504"/>
            <a:ext cx="2231701" cy="369332"/>
          </a:xfrm>
          <a:prstGeom prst="rect">
            <a:avLst/>
          </a:prstGeom>
          <a:noFill/>
        </p:spPr>
        <p:txBody>
          <a:bodyPr wrap="none" rtlCol="0">
            <a:spAutoFit/>
          </a:bodyPr>
          <a:lstStyle/>
          <a:p>
            <a:r>
              <a:rPr lang="en-US" dirty="0"/>
              <a:t>Channel capacity</a:t>
            </a:r>
          </a:p>
        </p:txBody>
      </p:sp>
    </p:spTree>
    <p:extLst>
      <p:ext uri="{BB962C8B-B14F-4D97-AF65-F5344CB8AC3E}">
        <p14:creationId xmlns:p14="http://schemas.microsoft.com/office/powerpoint/2010/main" val="11243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D480-E91E-B048-B706-51FFE1B167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Key Question</a:t>
            </a:r>
          </a:p>
        </p:txBody>
      </p:sp>
      <p:sp>
        <p:nvSpPr>
          <p:cNvPr id="4" name="Slide Number Placeholder 3">
            <a:extLst>
              <a:ext uri="{FF2B5EF4-FFF2-40B4-BE49-F238E27FC236}">
                <a16:creationId xmlns:a16="http://schemas.microsoft.com/office/drawing/2014/main" id="{78F1CCFF-9832-2E4E-B707-C21992A386D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Pentagon 6">
            <a:extLst>
              <a:ext uri="{FF2B5EF4-FFF2-40B4-BE49-F238E27FC236}">
                <a16:creationId xmlns:a16="http://schemas.microsoft.com/office/drawing/2014/main" id="{ECF9DB7F-0C55-504C-B6FA-CB8C6B6C11A4}"/>
              </a:ext>
            </a:extLst>
          </p:cNvPr>
          <p:cNvSpPr/>
          <p:nvPr/>
        </p:nvSpPr>
        <p:spPr>
          <a:xfrm>
            <a:off x="0" y="1118068"/>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61FC19-5249-42E2-AF78-EDE8F20081FD}"/>
              </a:ext>
            </a:extLst>
          </p:cNvPr>
          <p:cNvPicPr>
            <a:picLocks noChangeAspect="1"/>
          </p:cNvPicPr>
          <p:nvPr/>
        </p:nvPicPr>
        <p:blipFill>
          <a:blip r:embed="rId3"/>
          <a:stretch>
            <a:fillRect/>
          </a:stretch>
        </p:blipFill>
        <p:spPr>
          <a:xfrm>
            <a:off x="3634382" y="2525392"/>
            <a:ext cx="5646192" cy="3656239"/>
          </a:xfrm>
          <a:prstGeom prst="rect">
            <a:avLst/>
          </a:prstGeom>
        </p:spPr>
      </p:pic>
      <p:sp>
        <p:nvSpPr>
          <p:cNvPr id="5" name="Rectangle 4">
            <a:extLst>
              <a:ext uri="{FF2B5EF4-FFF2-40B4-BE49-F238E27FC236}">
                <a16:creationId xmlns:a16="http://schemas.microsoft.com/office/drawing/2014/main" id="{D3DD7AC4-4FCD-4253-87ED-AB96B38D7055}"/>
              </a:ext>
            </a:extLst>
          </p:cNvPr>
          <p:cNvSpPr/>
          <p:nvPr/>
        </p:nvSpPr>
        <p:spPr>
          <a:xfrm>
            <a:off x="368887" y="1706581"/>
            <a:ext cx="10373353" cy="369332"/>
          </a:xfrm>
          <a:prstGeom prst="rect">
            <a:avLst/>
          </a:prstGeom>
        </p:spPr>
        <p:txBody>
          <a:bodyPr wrap="none">
            <a:spAutoFit/>
          </a:bodyPr>
          <a:lstStyle/>
          <a:p>
            <a:pPr lvl="1"/>
            <a:r>
              <a:rPr lang="en-US" b="1" dirty="0">
                <a:solidFill>
                  <a:srgbClr val="0432FF"/>
                </a:solidFill>
              </a:rPr>
              <a:t>Which vehicles </a:t>
            </a:r>
            <a:r>
              <a:rPr lang="en-US" b="1" dirty="0">
                <a:solidFill>
                  <a:srgbClr val="FF0000"/>
                </a:solidFill>
              </a:rPr>
              <a:t>(low-risk </a:t>
            </a:r>
            <a:r>
              <a:rPr lang="en-US" b="1" dirty="0"/>
              <a:t>or</a:t>
            </a:r>
            <a:r>
              <a:rPr lang="en-US" b="1" dirty="0">
                <a:solidFill>
                  <a:srgbClr val="FF0000"/>
                </a:solidFill>
              </a:rPr>
              <a:t> high-risk) </a:t>
            </a:r>
            <a:r>
              <a:rPr lang="en-US" b="1" dirty="0"/>
              <a:t>should we reduce the sending/broadcasting rate?</a:t>
            </a:r>
          </a:p>
        </p:txBody>
      </p:sp>
      <p:sp>
        <p:nvSpPr>
          <p:cNvPr id="8" name="Rectangle 7">
            <a:extLst>
              <a:ext uri="{FF2B5EF4-FFF2-40B4-BE49-F238E27FC236}">
                <a16:creationId xmlns:a16="http://schemas.microsoft.com/office/drawing/2014/main" id="{EBD6A707-25BC-4B95-BD4D-320DD58BD06F}"/>
              </a:ext>
            </a:extLst>
          </p:cNvPr>
          <p:cNvSpPr/>
          <p:nvPr/>
        </p:nvSpPr>
        <p:spPr>
          <a:xfrm>
            <a:off x="7842243" y="2512884"/>
            <a:ext cx="4185761"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V2V communications under congestion</a:t>
            </a:r>
            <a:endParaRPr lang="en-US" dirty="0"/>
          </a:p>
        </p:txBody>
      </p:sp>
      <p:cxnSp>
        <p:nvCxnSpPr>
          <p:cNvPr id="10" name="Straight Arrow Connector 9">
            <a:extLst>
              <a:ext uri="{FF2B5EF4-FFF2-40B4-BE49-F238E27FC236}">
                <a16:creationId xmlns:a16="http://schemas.microsoft.com/office/drawing/2014/main" id="{2F5A48E0-DA65-4DCE-8A2B-3132F4D7B799}"/>
              </a:ext>
            </a:extLst>
          </p:cNvPr>
          <p:cNvCxnSpPr>
            <a:cxnSpLocks/>
          </p:cNvCxnSpPr>
          <p:nvPr/>
        </p:nvCxnSpPr>
        <p:spPr>
          <a:xfrm>
            <a:off x="3004457" y="4021494"/>
            <a:ext cx="1315616" cy="10170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12F05DE-4366-455F-86CA-3EAB1269209F}"/>
              </a:ext>
            </a:extLst>
          </p:cNvPr>
          <p:cNvSpPr txBox="1"/>
          <p:nvPr/>
        </p:nvSpPr>
        <p:spPr>
          <a:xfrm>
            <a:off x="1273666" y="3554046"/>
            <a:ext cx="2045753" cy="369332"/>
          </a:xfrm>
          <a:prstGeom prst="rect">
            <a:avLst/>
          </a:prstGeom>
          <a:noFill/>
        </p:spPr>
        <p:txBody>
          <a:bodyPr wrap="none" rtlCol="0">
            <a:spAutoFit/>
          </a:bodyPr>
          <a:lstStyle/>
          <a:p>
            <a:r>
              <a:rPr lang="en-US" b="1" dirty="0">
                <a:solidFill>
                  <a:srgbClr val="FF0000"/>
                </a:solidFill>
              </a:rPr>
              <a:t>Low-risk</a:t>
            </a:r>
            <a:r>
              <a:rPr lang="en-US" dirty="0"/>
              <a:t> vehicles</a:t>
            </a:r>
          </a:p>
        </p:txBody>
      </p:sp>
      <p:sp>
        <p:nvSpPr>
          <p:cNvPr id="17" name="TextBox 16">
            <a:extLst>
              <a:ext uri="{FF2B5EF4-FFF2-40B4-BE49-F238E27FC236}">
                <a16:creationId xmlns:a16="http://schemas.microsoft.com/office/drawing/2014/main" id="{4ECC3332-18F6-4D6D-8A7C-F1D27AE1952B}"/>
              </a:ext>
            </a:extLst>
          </p:cNvPr>
          <p:cNvSpPr txBox="1"/>
          <p:nvPr/>
        </p:nvSpPr>
        <p:spPr>
          <a:xfrm>
            <a:off x="9842437" y="4232420"/>
            <a:ext cx="2116285" cy="369332"/>
          </a:xfrm>
          <a:prstGeom prst="rect">
            <a:avLst/>
          </a:prstGeom>
          <a:noFill/>
        </p:spPr>
        <p:txBody>
          <a:bodyPr wrap="none" rtlCol="0">
            <a:spAutoFit/>
          </a:bodyPr>
          <a:lstStyle/>
          <a:p>
            <a:r>
              <a:rPr lang="en-US" b="1" dirty="0">
                <a:solidFill>
                  <a:srgbClr val="FF0000"/>
                </a:solidFill>
              </a:rPr>
              <a:t>High-risk</a:t>
            </a:r>
            <a:r>
              <a:rPr lang="en-US" dirty="0"/>
              <a:t> vehicles</a:t>
            </a:r>
          </a:p>
        </p:txBody>
      </p:sp>
      <p:cxnSp>
        <p:nvCxnSpPr>
          <p:cNvPr id="21" name="Straight Arrow Connector 20">
            <a:extLst>
              <a:ext uri="{FF2B5EF4-FFF2-40B4-BE49-F238E27FC236}">
                <a16:creationId xmlns:a16="http://schemas.microsoft.com/office/drawing/2014/main" id="{B4DF3FD5-13D1-4FFA-9EC7-73C3706BB28A}"/>
              </a:ext>
            </a:extLst>
          </p:cNvPr>
          <p:cNvCxnSpPr>
            <a:cxnSpLocks/>
            <a:stCxn id="17" idx="1"/>
          </p:cNvCxnSpPr>
          <p:nvPr/>
        </p:nvCxnSpPr>
        <p:spPr>
          <a:xfrm flipH="1">
            <a:off x="8854751" y="4417086"/>
            <a:ext cx="987686" cy="6214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DAACFBD-04F0-4900-8F2F-D2E4BDCC9E86}"/>
              </a:ext>
            </a:extLst>
          </p:cNvPr>
          <p:cNvCxnSpPr>
            <a:cxnSpLocks/>
          </p:cNvCxnSpPr>
          <p:nvPr/>
        </p:nvCxnSpPr>
        <p:spPr>
          <a:xfrm flipV="1">
            <a:off x="3186953" y="2008936"/>
            <a:ext cx="0" cy="71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EA459B4-3F89-45FD-93D3-A0316EA5C067}"/>
              </a:ext>
            </a:extLst>
          </p:cNvPr>
          <p:cNvCxnSpPr>
            <a:cxnSpLocks/>
          </p:cNvCxnSpPr>
          <p:nvPr/>
        </p:nvCxnSpPr>
        <p:spPr>
          <a:xfrm flipV="1">
            <a:off x="3319419" y="2075913"/>
            <a:ext cx="1000654" cy="64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205A057-20F2-41A3-9206-C2C0E3F25F92}"/>
              </a:ext>
            </a:extLst>
          </p:cNvPr>
          <p:cNvSpPr/>
          <p:nvPr/>
        </p:nvSpPr>
        <p:spPr>
          <a:xfrm>
            <a:off x="2011972" y="2733078"/>
            <a:ext cx="212109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How to determine?</a:t>
            </a:r>
            <a:endParaRPr lang="en-US" dirty="0"/>
          </a:p>
        </p:txBody>
      </p:sp>
    </p:spTree>
    <p:extLst>
      <p:ext uri="{BB962C8B-B14F-4D97-AF65-F5344CB8AC3E}">
        <p14:creationId xmlns:p14="http://schemas.microsoft.com/office/powerpoint/2010/main" val="4962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539B-A61B-4466-8B6D-F3F46E15DB44}"/>
              </a:ext>
            </a:extLst>
          </p:cNvPr>
          <p:cNvSpPr>
            <a:spLocks noGrp="1"/>
          </p:cNvSpPr>
          <p:nvPr>
            <p:ph type="title"/>
          </p:nvPr>
        </p:nvSpPr>
        <p:spPr>
          <a:xfrm>
            <a:off x="423467" y="268390"/>
            <a:ext cx="11081144" cy="1280890"/>
          </a:xfrm>
        </p:spPr>
        <p:txBody>
          <a:bodyPr/>
          <a:lstStyle/>
          <a:p>
            <a:r>
              <a:rPr lang="en-US" dirty="0">
                <a:latin typeface="Arial" panose="020B0604020202020204" pitchFamily="34" charset="0"/>
                <a:cs typeface="Arial" panose="020B0604020202020204" pitchFamily="34" charset="0"/>
              </a:rPr>
              <a:t>Our Idea to Reduce Vehicles’ Sending Rate</a:t>
            </a:r>
            <a:endParaRPr lang="en-US" dirty="0"/>
          </a:p>
        </p:txBody>
      </p:sp>
      <p:sp>
        <p:nvSpPr>
          <p:cNvPr id="6" name="Content Placeholder 5">
            <a:extLst>
              <a:ext uri="{FF2B5EF4-FFF2-40B4-BE49-F238E27FC236}">
                <a16:creationId xmlns:a16="http://schemas.microsoft.com/office/drawing/2014/main" id="{6A22190E-C5C9-444A-AF08-ED3CC5F171D1}"/>
              </a:ext>
            </a:extLst>
          </p:cNvPr>
          <p:cNvSpPr>
            <a:spLocks noGrp="1"/>
          </p:cNvSpPr>
          <p:nvPr>
            <p:ph sz="half" idx="1"/>
          </p:nvPr>
        </p:nvSpPr>
        <p:spPr>
          <a:xfrm>
            <a:off x="912623" y="1841976"/>
            <a:ext cx="4313864" cy="3777622"/>
          </a:xfrm>
        </p:spPr>
        <p:txBody>
          <a:bodyPr/>
          <a:lstStyle/>
          <a:p>
            <a:r>
              <a:rPr lang="en-US" b="1" dirty="0">
                <a:solidFill>
                  <a:schemeClr val="tx1"/>
                </a:solidFill>
              </a:rPr>
              <a:t>Decrease</a:t>
            </a:r>
            <a:r>
              <a:rPr lang="en-US" dirty="0"/>
              <a:t> the data rate of </a:t>
            </a:r>
            <a:r>
              <a:rPr lang="en-US" dirty="0">
                <a:solidFill>
                  <a:srgbClr val="0432FF"/>
                </a:solidFill>
              </a:rPr>
              <a:t>low-risk </a:t>
            </a:r>
            <a:r>
              <a:rPr lang="en-US" dirty="0"/>
              <a:t>vehicles</a:t>
            </a:r>
          </a:p>
          <a:p>
            <a:endParaRPr lang="en-US" dirty="0"/>
          </a:p>
          <a:p>
            <a:r>
              <a:rPr lang="en-US" b="1" dirty="0">
                <a:solidFill>
                  <a:schemeClr val="tx1"/>
                </a:solidFill>
              </a:rPr>
              <a:t>Maintain </a:t>
            </a:r>
            <a:r>
              <a:rPr lang="en-US" dirty="0">
                <a:solidFill>
                  <a:schemeClr val="tx1"/>
                </a:solidFill>
              </a:rPr>
              <a:t>the </a:t>
            </a:r>
            <a:r>
              <a:rPr lang="en-US" dirty="0"/>
              <a:t>data rate of </a:t>
            </a:r>
            <a:r>
              <a:rPr lang="en-US" dirty="0">
                <a:solidFill>
                  <a:srgbClr val="FF0000"/>
                </a:solidFill>
              </a:rPr>
              <a:t>high-risk</a:t>
            </a:r>
            <a:r>
              <a:rPr lang="en-US" dirty="0"/>
              <a:t> vehicles (if that is the current state)</a:t>
            </a:r>
          </a:p>
          <a:p>
            <a:endParaRPr lang="en-US" dirty="0"/>
          </a:p>
          <a:p>
            <a:r>
              <a:rPr lang="en-US" b="1" dirty="0">
                <a:solidFill>
                  <a:schemeClr val="tx1"/>
                </a:solidFill>
              </a:rPr>
              <a:t>Increase</a:t>
            </a:r>
            <a:r>
              <a:rPr lang="en-US" dirty="0"/>
              <a:t> the data rate of </a:t>
            </a:r>
            <a:r>
              <a:rPr lang="en-US" dirty="0">
                <a:solidFill>
                  <a:srgbClr val="FF0000"/>
                </a:solidFill>
              </a:rPr>
              <a:t>high-risk</a:t>
            </a:r>
            <a:r>
              <a:rPr lang="en-US" dirty="0"/>
              <a:t> vehicles (if the state is a transition from </a:t>
            </a:r>
            <a:r>
              <a:rPr lang="en-US" dirty="0">
                <a:solidFill>
                  <a:srgbClr val="0432FF"/>
                </a:solidFill>
              </a:rPr>
              <a:t>low risk </a:t>
            </a:r>
            <a:r>
              <a:rPr lang="en-US" dirty="0"/>
              <a:t>to </a:t>
            </a:r>
            <a:r>
              <a:rPr lang="en-US" dirty="0">
                <a:solidFill>
                  <a:srgbClr val="FF0000"/>
                </a:solidFill>
              </a:rPr>
              <a:t>high risk</a:t>
            </a:r>
            <a:r>
              <a:rPr lang="en-US" dirty="0"/>
              <a:t>)</a:t>
            </a:r>
          </a:p>
          <a:p>
            <a:endParaRPr lang="en-US" dirty="0"/>
          </a:p>
          <a:p>
            <a:endParaRPr lang="en-US" dirty="0"/>
          </a:p>
        </p:txBody>
      </p:sp>
      <p:sp>
        <p:nvSpPr>
          <p:cNvPr id="4" name="Slide Number Placeholder 3">
            <a:extLst>
              <a:ext uri="{FF2B5EF4-FFF2-40B4-BE49-F238E27FC236}">
                <a16:creationId xmlns:a16="http://schemas.microsoft.com/office/drawing/2014/main" id="{EE0890D4-AB87-438A-85EE-5BF60219862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a:extLst>
              <a:ext uri="{FF2B5EF4-FFF2-40B4-BE49-F238E27FC236}">
                <a16:creationId xmlns:a16="http://schemas.microsoft.com/office/drawing/2014/main" id="{2D168D7B-0427-4C7B-A089-6205BF7D2A64}"/>
              </a:ext>
            </a:extLst>
          </p:cNvPr>
          <p:cNvPicPr>
            <a:picLocks noChangeAspect="1"/>
          </p:cNvPicPr>
          <p:nvPr/>
        </p:nvPicPr>
        <p:blipFill>
          <a:blip r:embed="rId3"/>
          <a:stretch>
            <a:fillRect/>
          </a:stretch>
        </p:blipFill>
        <p:spPr>
          <a:xfrm>
            <a:off x="5311570" y="1751381"/>
            <a:ext cx="6657069" cy="3777622"/>
          </a:xfrm>
          <a:prstGeom prst="rect">
            <a:avLst/>
          </a:prstGeom>
        </p:spPr>
      </p:pic>
      <p:sp>
        <p:nvSpPr>
          <p:cNvPr id="5" name="TextBox 4">
            <a:extLst>
              <a:ext uri="{FF2B5EF4-FFF2-40B4-BE49-F238E27FC236}">
                <a16:creationId xmlns:a16="http://schemas.microsoft.com/office/drawing/2014/main" id="{9340EC14-B8F4-4A29-967D-17C4EEBDD124}"/>
              </a:ext>
            </a:extLst>
          </p:cNvPr>
          <p:cNvSpPr txBox="1"/>
          <p:nvPr/>
        </p:nvSpPr>
        <p:spPr>
          <a:xfrm>
            <a:off x="942203" y="5177535"/>
            <a:ext cx="3993401"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Our idea is to gain </a:t>
            </a:r>
            <a:r>
              <a:rPr lang="en-US" dirty="0">
                <a:solidFill>
                  <a:srgbClr val="FF0000"/>
                </a:solidFill>
                <a:latin typeface="Arial" panose="020B0604020202020204" pitchFamily="34" charset="0"/>
                <a:cs typeface="Arial" panose="020B0604020202020204" pitchFamily="34" charset="0"/>
              </a:rPr>
              <a:t>two goals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1. Help to mitigate congestion</a:t>
            </a:r>
          </a:p>
          <a:p>
            <a:r>
              <a:rPr lang="en-US" dirty="0">
                <a:latin typeface="Arial" panose="020B0604020202020204" pitchFamily="34" charset="0"/>
                <a:cs typeface="Arial" panose="020B0604020202020204" pitchFamily="34" charset="0"/>
              </a:rPr>
              <a:t>            2. Maintain the safety</a:t>
            </a:r>
          </a:p>
          <a:p>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570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467" y="268390"/>
            <a:ext cx="11146233" cy="1280890"/>
          </a:xfrm>
        </p:spPr>
        <p:txBody>
          <a:bodyPr>
            <a:normAutofit/>
          </a:bodyPr>
          <a:lstStyle/>
          <a:p>
            <a:r>
              <a:rPr lang="en-US" sz="4400" dirty="0">
                <a:latin typeface="Arial" panose="020B0604020202020204" pitchFamily="34" charset="0"/>
                <a:cs typeface="Arial" panose="020B0604020202020204" pitchFamily="34" charset="0"/>
              </a:rPr>
              <a:t>How to Define Collision Risk?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C9EEE0-9155-4864-9E35-84842FDDF9B9}"/>
                  </a:ext>
                </a:extLst>
              </p:cNvPr>
              <p:cNvSpPr>
                <a:spLocks noGrp="1"/>
              </p:cNvSpPr>
              <p:nvPr>
                <p:ph sz="half" idx="1"/>
              </p:nvPr>
            </p:nvSpPr>
            <p:spPr>
              <a:xfrm>
                <a:off x="7451078" y="1862161"/>
                <a:ext cx="4455399" cy="4526369"/>
              </a:xfrm>
            </p:spPr>
            <p:txBody>
              <a:bodyPr>
                <a:normAutofit fontScale="92500" lnSpcReduction="10000"/>
              </a:bodyPr>
              <a:lstStyle/>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𝑅𝐼𝑆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a:t>: the collision risk of two vehicles </a:t>
                </a:r>
                <a14:m>
                  <m:oMath xmlns:m="http://schemas.openxmlformats.org/officeDocument/2006/math">
                    <m:r>
                      <a:rPr lang="en-US" b="0" i="1" smtClean="0">
                        <a:latin typeface="Cambria Math" panose="02040503050406030204" pitchFamily="18" charset="0"/>
                      </a:rPr>
                      <m:t>𝑖</m:t>
                    </m:r>
                  </m:oMath>
                </a14:m>
                <a:r>
                  <a:rPr lang="en-US" dirty="0"/>
                  <a:t> and </a:t>
                </a:r>
                <a14:m>
                  <m:oMath xmlns:m="http://schemas.openxmlformats.org/officeDocument/2006/math">
                    <m:r>
                      <a:rPr lang="en-US" b="0" i="1" smtClean="0">
                        <a:latin typeface="Cambria Math" panose="02040503050406030204" pitchFamily="18" charset="0"/>
                      </a:rPr>
                      <m:t>𝑗</m:t>
                    </m:r>
                  </m:oMath>
                </a14:m>
                <a:r>
                  <a:rPr lang="en-US" dirty="0"/>
                  <a:t> at the time </a:t>
                </a:r>
                <a14:m>
                  <m:oMath xmlns:m="http://schemas.openxmlformats.org/officeDocument/2006/math">
                    <m:r>
                      <a:rPr lang="en-US" b="0" i="1" smtClean="0">
                        <a:latin typeface="Cambria Math" panose="02040503050406030204" pitchFamily="18" charset="0"/>
                      </a:rPr>
                      <m:t>𝑡</m:t>
                    </m:r>
                  </m:oMath>
                </a14:m>
                <a:endParaRPr lang="en-US" dirty="0"/>
              </a:p>
              <a:p>
                <a:pPr marL="0" indent="0">
                  <a:buNone/>
                </a:pP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𝑅𝐼𝑆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sup>
                            </m:sSubSup>
                            <m:r>
                              <a:rPr lang="en-US">
                                <a:latin typeface="Cambria Math" panose="02040503050406030204" pitchFamily="18" charset="0"/>
                              </a:rPr>
                              <m:t> </m:t>
                            </m:r>
                            <m: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α</m:t>
                            </m:r>
                            <m:r>
                              <a:rPr lang="en-US" i="1" smtClean="0">
                                <a:latin typeface="Cambria Math" panose="02040503050406030204" pitchFamily="18" charset="0"/>
                                <a:ea typeface="Cambria Math" panose="02040503050406030204" pitchFamily="18" charset="0"/>
                              </a:rPr>
                              <m:t>≤</m:t>
                            </m:r>
                            <m:r>
                              <m:rPr>
                                <m:nor/>
                              </m:rPr>
                              <a:rPr lang="en-US" dirty="0"/>
                              <m:t> </m:t>
                            </m:r>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𝑠𝑎𝑓𝑒</m:t>
                                </m:r>
                              </m:sub>
                            </m:sSub>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(4)</a:t>
                </a:r>
              </a:p>
              <a:p>
                <a:endParaRPr lang="en-US" dirty="0"/>
              </a:p>
              <a:p>
                <a:endParaRPr lang="en-US" i="1" dirty="0">
                  <a:latin typeface="Cambria Math" panose="02040503050406030204" pitchFamily="18" charset="0"/>
                </a:endParaRPr>
              </a:p>
              <a:p>
                <a:endParaRPr lang="en-US" i="1" dirty="0">
                  <a:latin typeface="Cambria Math" panose="02040503050406030204" pitchFamily="18" charset="0"/>
                </a:endParaRP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sup>
                    </m:sSubSup>
                  </m:oMath>
                </a14:m>
                <a:r>
                  <a:rPr lang="en-US" dirty="0"/>
                  <a:t> can be estimated through  </a:t>
                </a:r>
              </a:p>
              <a:p>
                <a:pPr lvl="1">
                  <a:buFont typeface="+mj-lt"/>
                  <a:buAutoNum type="arabicPeriod"/>
                </a:pPr>
                <a:r>
                  <a:rPr lang="en-US" dirty="0">
                    <a:solidFill>
                      <a:srgbClr val="FF0000"/>
                    </a:solidFill>
                  </a:rPr>
                  <a:t>Extracting from received messages</a:t>
                </a:r>
              </a:p>
              <a:p>
                <a:pPr lvl="1">
                  <a:buFont typeface="+mj-lt"/>
                  <a:buAutoNum type="arabicPeriod"/>
                </a:pPr>
                <a:r>
                  <a:rPr lang="en-US" dirty="0"/>
                  <a:t>Self-tracking through</a:t>
                </a:r>
                <a:r>
                  <a:rPr lang="en-US" dirty="0">
                    <a:solidFill>
                      <a:srgbClr val="FF0000"/>
                    </a:solidFill>
                  </a:rPr>
                  <a:t> cameras/signal-based localization</a:t>
                </a:r>
              </a:p>
              <a:p>
                <a:r>
                  <a:rPr lang="en-US" dirty="0"/>
                  <a:t>High risk vehicle: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𝑅𝐼𝑆</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sup>
                    </m:sSubSup>
                  </m:oMath>
                </a14:m>
                <a:r>
                  <a:rPr lang="en-US" dirty="0"/>
                  <a:t> = 1</a:t>
                </a:r>
              </a:p>
              <a:p>
                <a:r>
                  <a:rPr lang="en-US" dirty="0"/>
                  <a:t>Low risk vehicle: </a:t>
                </a:r>
                <a14:m>
                  <m:oMath xmlns:m="http://schemas.openxmlformats.org/officeDocument/2006/math">
                    <m:sSubSup>
                      <m:sSubSupPr>
                        <m:ctrlPr>
                          <a:rPr lang="en-US" i="1" smtClean="0">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𝑅𝐼𝑆</m:t>
                        </m:r>
                      </m:e>
                      <m:sub>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sub>
                      <m:sup>
                        <m:r>
                          <a:rPr lang="en-US" i="1">
                            <a:solidFill>
                              <a:srgbClr val="FF0000"/>
                            </a:solidFill>
                            <a:latin typeface="Cambria Math" panose="02040503050406030204" pitchFamily="18" charset="0"/>
                          </a:rPr>
                          <m:t>𝑡</m:t>
                        </m:r>
                      </m:sup>
                    </m:sSubSup>
                  </m:oMath>
                </a14:m>
                <a:r>
                  <a:rPr lang="en-US" dirty="0">
                    <a:solidFill>
                      <a:srgbClr val="FF0000"/>
                    </a:solidFill>
                  </a:rPr>
                  <a:t> = 0</a:t>
                </a:r>
              </a:p>
              <a:p>
                <a:endParaRPr lang="en-US" dirty="0"/>
              </a:p>
            </p:txBody>
          </p:sp>
        </mc:Choice>
        <mc:Fallback xmlns="">
          <p:sp>
            <p:nvSpPr>
              <p:cNvPr id="3" name="Content Placeholder 2">
                <a:extLst>
                  <a:ext uri="{FF2B5EF4-FFF2-40B4-BE49-F238E27FC236}">
                    <a16:creationId xmlns:a16="http://schemas.microsoft.com/office/drawing/2014/main" id="{4EC9EEE0-9155-4864-9E35-84842FDDF9B9}"/>
                  </a:ext>
                </a:extLst>
              </p:cNvPr>
              <p:cNvSpPr>
                <a:spLocks noGrp="1" noRot="1" noChangeAspect="1" noMove="1" noResize="1" noEditPoints="1" noAdjustHandles="1" noChangeArrowheads="1" noChangeShapeType="1" noTextEdit="1"/>
              </p:cNvSpPr>
              <p:nvPr>
                <p:ph sz="half" idx="1"/>
              </p:nvPr>
            </p:nvSpPr>
            <p:spPr>
              <a:xfrm>
                <a:off x="7451078" y="1862161"/>
                <a:ext cx="4455399" cy="4526369"/>
              </a:xfrm>
              <a:blipFill>
                <a:blip r:embed="rId3"/>
                <a:stretch>
                  <a:fillRect l="-5682" t="-151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F299870-B7BD-4A4C-9DC7-38C30CF56962}"/>
                  </a:ext>
                </a:extLst>
              </p:cNvPr>
              <p:cNvSpPr/>
              <p:nvPr/>
            </p:nvSpPr>
            <p:spPr>
              <a:xfrm>
                <a:off x="7451079" y="3169343"/>
                <a:ext cx="5159136" cy="1136530"/>
              </a:xfrm>
              <a:prstGeom prst="rect">
                <a:avLst/>
              </a:prstGeom>
            </p:spPr>
            <p:txBody>
              <a:bodyPr wrap="square">
                <a:spAutoFit/>
              </a:bodyPr>
              <a:lstStyle/>
              <a:p>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α</m:t>
                    </m:r>
                    <m:r>
                      <a:rPr lang="en-US" sz="1600" b="0" i="1" smtClean="0">
                        <a:latin typeface="Cambria Math" panose="02040503050406030204" pitchFamily="18" charset="0"/>
                        <a:ea typeface="Cambria Math" panose="02040503050406030204" pitchFamily="18" charset="0"/>
                      </a:rPr>
                      <m:t> </m:t>
                    </m:r>
                  </m:oMath>
                </a14:m>
                <a:r>
                  <a:rPr lang="en-US" sz="1600" dirty="0">
                    <a:latin typeface="Arial" panose="020B0604020202020204" pitchFamily="34" charset="0"/>
                    <a:cs typeface="Arial" panose="020B0604020202020204" pitchFamily="34" charset="0"/>
                  </a:rPr>
                  <a:t> is an expected error of distance estimation</a:t>
                </a:r>
              </a:p>
              <a:p>
                <a:r>
                  <a:rPr lang="en-US" sz="1600" dirty="0">
                    <a:latin typeface="Arial" panose="020B0604020202020204" pitchFamily="34" charset="0"/>
                    <a:cs typeface="Arial" panose="020B0604020202020204" pitchFamily="34" charset="0"/>
                  </a:rPr>
                  <a:t>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𝑑</m:t>
                        </m:r>
                      </m:e>
                      <m:sub>
                        <m:r>
                          <a:rPr lang="en-US" sz="1600" i="1" dirty="0">
                            <a:latin typeface="Cambria Math" panose="02040503050406030204" pitchFamily="18" charset="0"/>
                          </a:rPr>
                          <m:t>𝑠𝑎𝑓𝑒</m:t>
                        </m:r>
                      </m:sub>
                    </m:sSub>
                  </m:oMath>
                </a14:m>
                <a:r>
                  <a:rPr lang="en-US" sz="1600" dirty="0">
                    <a:latin typeface="Arial" panose="020B0604020202020204" pitchFamily="34" charset="0"/>
                    <a:cs typeface="Arial" panose="020B0604020202020204" pitchFamily="34" charset="0"/>
                  </a:rPr>
                  <a:t> is the threshold for a safe distance</a:t>
                </a:r>
              </a:p>
              <a:p>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 </m:t>
                        </m:r>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up>
                        <m:r>
                          <a:rPr lang="en-US" sz="1600" i="1">
                            <a:latin typeface="Cambria Math" panose="02040503050406030204" pitchFamily="18" charset="0"/>
                          </a:rPr>
                          <m:t>𝑡</m:t>
                        </m:r>
                      </m:sup>
                    </m:sSubSup>
                  </m:oMath>
                </a14:m>
                <a:r>
                  <a:rPr lang="en-US" sz="1600" dirty="0">
                    <a:latin typeface="Arial" panose="020B0604020202020204" pitchFamily="34" charset="0"/>
                    <a:cs typeface="Arial" panose="020B0604020202020204" pitchFamily="34" charset="0"/>
                  </a:rPr>
                  <a:t> is the distance between the vehicle </a:t>
                </a:r>
                <a14:m>
                  <m:oMath xmlns:m="http://schemas.openxmlformats.org/officeDocument/2006/math">
                    <m:r>
                      <a:rPr lang="en-US" sz="1600" i="1">
                        <a:latin typeface="Cambria Math" panose="02040503050406030204" pitchFamily="18" charset="0"/>
                      </a:rPr>
                      <m:t>𝑖</m:t>
                    </m:r>
                  </m:oMath>
                </a14:m>
                <a:r>
                  <a:rPr lang="en-US" sz="1600" dirty="0">
                    <a:latin typeface="Arial" panose="020B0604020202020204" pitchFamily="34" charset="0"/>
                    <a:cs typeface="Arial" panose="020B0604020202020204" pitchFamily="34" charset="0"/>
                  </a:rPr>
                  <a:t> and the vehicle </a:t>
                </a:r>
                <a14:m>
                  <m:oMath xmlns:m="http://schemas.openxmlformats.org/officeDocument/2006/math">
                    <m:r>
                      <a:rPr lang="en-US" sz="1600" i="1">
                        <a:latin typeface="Cambria Math" panose="02040503050406030204" pitchFamily="18" charset="0"/>
                      </a:rPr>
                      <m:t>𝑗</m:t>
                    </m:r>
                  </m:oMath>
                </a14:m>
                <a:endParaRPr lang="en-US" sz="1600" dirty="0">
                  <a:latin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FF299870-B7BD-4A4C-9DC7-38C30CF56962}"/>
                  </a:ext>
                </a:extLst>
              </p:cNvPr>
              <p:cNvSpPr>
                <a:spLocks noRot="1" noChangeAspect="1" noMove="1" noResize="1" noEditPoints="1" noAdjustHandles="1" noChangeArrowheads="1" noChangeShapeType="1" noTextEdit="1"/>
              </p:cNvSpPr>
              <p:nvPr/>
            </p:nvSpPr>
            <p:spPr>
              <a:xfrm>
                <a:off x="7451079" y="3169343"/>
                <a:ext cx="5159136" cy="1136530"/>
              </a:xfrm>
              <a:prstGeom prst="rect">
                <a:avLst/>
              </a:prstGeom>
              <a:blipFill>
                <a:blip r:embed="rId4"/>
                <a:stretch>
                  <a:fillRect l="-491" t="-1111" b="-666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2A890CC-E0DF-4F6D-B8F2-1C33162074E1}"/>
              </a:ext>
            </a:extLst>
          </p:cNvPr>
          <p:cNvPicPr>
            <a:picLocks noChangeAspect="1"/>
          </p:cNvPicPr>
          <p:nvPr/>
        </p:nvPicPr>
        <p:blipFill>
          <a:blip r:embed="rId5"/>
          <a:stretch>
            <a:fillRect/>
          </a:stretch>
        </p:blipFill>
        <p:spPr>
          <a:xfrm>
            <a:off x="774939" y="1540185"/>
            <a:ext cx="5426655" cy="3684766"/>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ED0B21C-CDB9-48FE-8947-4C7848AE75C0}"/>
                  </a:ext>
                </a:extLst>
              </p:cNvPr>
              <p:cNvSpPr/>
              <p:nvPr/>
            </p:nvSpPr>
            <p:spPr>
              <a:xfrm>
                <a:off x="774939" y="5318563"/>
                <a:ext cx="4495911" cy="703782"/>
              </a:xfrm>
              <a:prstGeom prst="rect">
                <a:avLst/>
              </a:prstGeom>
            </p:spPr>
            <p:txBody>
              <a:bodyPr wrap="none">
                <a:spAutoFit/>
              </a:bodyPr>
              <a:lstStyle/>
              <a:p>
                <a:r>
                  <a:rPr lang="en-US" dirty="0">
                    <a:latin typeface="Arial" panose="020B0604020202020204" pitchFamily="34" charset="0"/>
                    <a:cs typeface="Arial" panose="020B0604020202020204" pitchFamily="34" charset="0"/>
                  </a:rPr>
                  <a:t>Example: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latin typeface="Arial" panose="020B0604020202020204" pitchFamily="34" charset="0"/>
                    <a:cs typeface="Arial" panose="020B0604020202020204" pitchFamily="34" charset="0"/>
                  </a:rPr>
                  <a:t> = 72km/h (20m/s);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𝑇𝑇𝐶</m:t>
                        </m:r>
                      </m:e>
                      <m:sub>
                        <m:r>
                          <a:rPr lang="en-US" b="0" i="1" smtClean="0">
                            <a:latin typeface="Cambria Math" panose="02040503050406030204" pitchFamily="18" charset="0"/>
                          </a:rPr>
                          <m:t>𝑚𝑖𝑛</m:t>
                        </m:r>
                      </m:sub>
                    </m:sSub>
                  </m:oMath>
                </a14:m>
                <a:r>
                  <a:rPr lang="en-US" dirty="0">
                    <a:latin typeface="Arial" panose="020B0604020202020204" pitchFamily="34" charset="0"/>
                    <a:cs typeface="Arial" panose="020B0604020202020204" pitchFamily="34" charset="0"/>
                  </a:rPr>
                  <a:t>= 2</a:t>
                </a: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𝑠𝑎𝑓𝑒</m:t>
                        </m:r>
                      </m:sub>
                    </m:sSub>
                  </m:oMath>
                </a14:m>
                <a:r>
                  <a:rPr lang="en-US" dirty="0">
                    <a:latin typeface="Arial" panose="020B0604020202020204" pitchFamily="34" charset="0"/>
                    <a:cs typeface="Arial" panose="020B0604020202020204" pitchFamily="34" charset="0"/>
                  </a:rPr>
                  <a:t>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latin typeface="Arial" panose="020B0604020202020204" pitchFamily="34" charset="0"/>
                    <a:cs typeface="Arial" panose="020B0604020202020204" pitchFamily="34" charset="0"/>
                  </a:rPr>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𝑇𝑇𝐶</m:t>
                        </m:r>
                      </m:e>
                      <m:sub>
                        <m:r>
                          <a:rPr lang="en-US" i="1">
                            <a:latin typeface="Cambria Math" panose="02040503050406030204" pitchFamily="18" charset="0"/>
                          </a:rPr>
                          <m:t>𝑚𝑖𝑛</m:t>
                        </m:r>
                      </m:sub>
                    </m:sSub>
                  </m:oMath>
                </a14:m>
                <a:r>
                  <a:rPr lang="en-US" dirty="0">
                    <a:latin typeface="Arial" panose="020B0604020202020204" pitchFamily="34" charset="0"/>
                    <a:cs typeface="Arial" panose="020B0604020202020204" pitchFamily="34" charset="0"/>
                  </a:rPr>
                  <a:t> = 40m</a:t>
                </a:r>
              </a:p>
            </p:txBody>
          </p:sp>
        </mc:Choice>
        <mc:Fallback xmlns="">
          <p:sp>
            <p:nvSpPr>
              <p:cNvPr id="16" name="Rectangle 15">
                <a:extLst>
                  <a:ext uri="{FF2B5EF4-FFF2-40B4-BE49-F238E27FC236}">
                    <a16:creationId xmlns:a16="http://schemas.microsoft.com/office/drawing/2014/main" id="{9ED0B21C-CDB9-48FE-8947-4C7848AE75C0}"/>
                  </a:ext>
                </a:extLst>
              </p:cNvPr>
              <p:cNvSpPr>
                <a:spLocks noRot="1" noChangeAspect="1" noMove="1" noResize="1" noEditPoints="1" noAdjustHandles="1" noChangeArrowheads="1" noChangeShapeType="1" noTextEdit="1"/>
              </p:cNvSpPr>
              <p:nvPr/>
            </p:nvSpPr>
            <p:spPr>
              <a:xfrm>
                <a:off x="774939" y="5318563"/>
                <a:ext cx="4495911" cy="703782"/>
              </a:xfrm>
              <a:prstGeom prst="rect">
                <a:avLst/>
              </a:prstGeom>
              <a:blipFill>
                <a:blip r:embed="rId6"/>
                <a:stretch>
                  <a:fillRect l="-1084" t="-2586" r="-271" b="-6034"/>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A6B8867-236C-44C0-9A4C-59A131C0F7A2}"/>
              </a:ext>
            </a:extLst>
          </p:cNvPr>
          <p:cNvCxnSpPr/>
          <p:nvPr/>
        </p:nvCxnSpPr>
        <p:spPr>
          <a:xfrm flipV="1">
            <a:off x="5136444" y="2427111"/>
            <a:ext cx="2099734" cy="1907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DC31535-F22E-405E-BEEB-DCF45159D0AC}"/>
                  </a:ext>
                </a:extLst>
              </p:cNvPr>
              <p:cNvSpPr/>
              <p:nvPr/>
            </p:nvSpPr>
            <p:spPr>
              <a:xfrm rot="21367999">
                <a:off x="4950965" y="2052789"/>
                <a:ext cx="2064348" cy="391582"/>
              </a:xfrm>
              <a:prstGeom prst="rect">
                <a:avLst/>
              </a:prstGeom>
            </p:spPr>
            <p:txBody>
              <a:bodyPr wrap="none">
                <a:spAutoFit/>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𝑠𝑎𝑓𝑒</m:t>
                        </m:r>
                      </m:sub>
                    </m:sSub>
                  </m:oMath>
                </a14:m>
                <a:r>
                  <a:rPr lang="en-US" dirty="0">
                    <a:latin typeface="Arial" panose="020B0604020202020204" pitchFamily="34" charset="0"/>
                    <a:cs typeface="Arial" panose="020B0604020202020204" pitchFamily="34" charset="0"/>
                  </a:rPr>
                  <a:t> = </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𝑇𝑇𝐶</m:t>
                        </m:r>
                      </m:e>
                      <m:sub>
                        <m:r>
                          <a:rPr lang="en-US" b="0" i="1" smtClean="0">
                            <a:latin typeface="Cambria Math" panose="02040503050406030204" pitchFamily="18" charset="0"/>
                            <a:cs typeface="Arial" panose="020B0604020202020204" pitchFamily="34" charset="0"/>
                          </a:rPr>
                          <m:t>𝑚𝑖𝑛</m:t>
                        </m:r>
                      </m:sub>
                    </m:sSub>
                  </m:oMath>
                </a14:m>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i="1" dirty="0" smtClean="0">
                            <a:latin typeface="Cambria Math" panose="02040503050406030204" pitchFamily="18" charset="0"/>
                            <a:cs typeface="Arial" panose="020B0604020202020204" pitchFamily="34" charset="0"/>
                          </a:rPr>
                        </m:ctrlPr>
                      </m:sSubPr>
                      <m:e>
                        <m:r>
                          <a:rPr lang="en-US" b="0" i="1" dirty="0" smtClean="0">
                            <a:latin typeface="Cambria Math" panose="02040503050406030204" pitchFamily="18" charset="0"/>
                            <a:cs typeface="Arial" panose="020B0604020202020204" pitchFamily="34" charset="0"/>
                          </a:rPr>
                          <m:t>𝑣</m:t>
                        </m:r>
                      </m:e>
                      <m:sub>
                        <m:r>
                          <a:rPr lang="en-US" b="0" i="1" dirty="0" smtClean="0">
                            <a:latin typeface="Cambria Math" panose="02040503050406030204" pitchFamily="18" charset="0"/>
                            <a:cs typeface="Arial" panose="020B0604020202020204" pitchFamily="34" charset="0"/>
                          </a:rPr>
                          <m:t>𝑖</m:t>
                        </m:r>
                      </m:sub>
                    </m:sSub>
                  </m:oMath>
                </a14:m>
                <a:endParaRPr lang="en-US" dirty="0"/>
              </a:p>
            </p:txBody>
          </p:sp>
        </mc:Choice>
        <mc:Fallback xmlns="">
          <p:sp>
            <p:nvSpPr>
              <p:cNvPr id="20" name="Rectangle 19">
                <a:extLst>
                  <a:ext uri="{FF2B5EF4-FFF2-40B4-BE49-F238E27FC236}">
                    <a16:creationId xmlns:a16="http://schemas.microsoft.com/office/drawing/2014/main" id="{EDC31535-F22E-405E-BEEB-DCF45159D0AC}"/>
                  </a:ext>
                </a:extLst>
              </p:cNvPr>
              <p:cNvSpPr>
                <a:spLocks noRot="1" noChangeAspect="1" noMove="1" noResize="1" noEditPoints="1" noAdjustHandles="1" noChangeArrowheads="1" noChangeShapeType="1" noTextEdit="1"/>
              </p:cNvSpPr>
              <p:nvPr/>
            </p:nvSpPr>
            <p:spPr>
              <a:xfrm rot="21367999">
                <a:off x="4950965" y="2052789"/>
                <a:ext cx="2064348" cy="391582"/>
              </a:xfrm>
              <a:prstGeom prst="rect">
                <a:avLst/>
              </a:prstGeom>
              <a:blipFill>
                <a:blip r:embed="rId7"/>
                <a:stretch>
                  <a:fillRect t="-3409" b="-5682"/>
                </a:stretch>
              </a:blipFill>
            </p:spPr>
            <p:txBody>
              <a:bodyPr/>
              <a:lstStyle/>
              <a:p>
                <a:r>
                  <a:rPr lang="en-US">
                    <a:noFill/>
                  </a:rPr>
                  <a:t> </a:t>
                </a:r>
              </a:p>
            </p:txBody>
          </p:sp>
        </mc:Fallback>
      </mc:AlternateContent>
    </p:spTree>
    <p:extLst>
      <p:ext uri="{BB962C8B-B14F-4D97-AF65-F5344CB8AC3E}">
        <p14:creationId xmlns:p14="http://schemas.microsoft.com/office/powerpoint/2010/main" val="33113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6"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467" y="296389"/>
            <a:ext cx="11296580" cy="1280890"/>
          </a:xfrm>
        </p:spPr>
        <p:txBody>
          <a:bodyPr>
            <a:noAutofit/>
          </a:bodyPr>
          <a:lstStyle/>
          <a:p>
            <a:r>
              <a:rPr lang="en-US" dirty="0">
                <a:latin typeface="Arial" panose="020B0604020202020204" pitchFamily="34" charset="0"/>
                <a:cs typeface="Arial" panose="020B0604020202020204" pitchFamily="34" charset="0"/>
              </a:rPr>
              <a:t>RTC+: Simple Risk-Based Transmission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C9EEE0-9155-4864-9E35-84842FDDF9B9}"/>
                  </a:ext>
                </a:extLst>
              </p:cNvPr>
              <p:cNvSpPr>
                <a:spLocks noGrp="1"/>
              </p:cNvSpPr>
              <p:nvPr>
                <p:ph sz="half" idx="1"/>
              </p:nvPr>
            </p:nvSpPr>
            <p:spPr>
              <a:xfrm>
                <a:off x="685767" y="1851496"/>
                <a:ext cx="5127203" cy="4325114"/>
              </a:xfrm>
            </p:spPr>
            <p:txBody>
              <a:bodyPr>
                <a:normAutofit/>
              </a:bodyPr>
              <a:lstStyle/>
              <a:p>
                <a:pPr>
                  <a:lnSpc>
                    <a:spcPct val="120000"/>
                  </a:lnSpc>
                </a:pPr>
                <a:r>
                  <a:rPr lang="en-US" dirty="0"/>
                  <a:t>Sending rate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b="0" i="1" smtClean="0">
                            <a:latin typeface="Cambria Math" panose="02040503050406030204" pitchFamily="18" charset="0"/>
                          </a:rPr>
                          <m:t>𝑖</m:t>
                        </m:r>
                      </m:sub>
                      <m:sup>
                        <m:r>
                          <a:rPr lang="en-US" i="1">
                            <a:latin typeface="Cambria Math" panose="02040503050406030204" pitchFamily="18" charset="0"/>
                          </a:rPr>
                          <m:t>𝑡</m:t>
                        </m:r>
                      </m:sup>
                    </m:sSubSup>
                  </m:oMath>
                </a14:m>
                <a:r>
                  <a:rPr lang="en-US" dirty="0"/>
                  <a:t> = </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𝑖</m:t>
                            </m:r>
                          </m:sub>
                          <m:sup>
                            <m:r>
                              <a:rPr lang="en-US" i="1">
                                <a:latin typeface="Cambria Math" panose="02040503050406030204" pitchFamily="18" charset="0"/>
                              </a:rPr>
                              <m:t>𝑡</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𝑡</m:t>
                            </m:r>
                          </m:sup>
                        </m:sSubSup>
                      </m:den>
                    </m:f>
                  </m:oMath>
                </a14:m>
                <a:endParaRPr lang="en-US" dirty="0"/>
              </a:p>
              <a:p>
                <a:pPr marL="0" indent="0">
                  <a:lnSpc>
                    <a:spcPct val="120000"/>
                  </a:lnSpc>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i="1">
                        <a:latin typeface="Cambria Math" panose="02040503050406030204" pitchFamily="18" charset="0"/>
                      </a:rPr>
                      <m:t> </m:t>
                    </m:r>
                  </m:oMath>
                </a14:m>
                <a:r>
                  <a:rPr lang="en-US" dirty="0"/>
                  <a:t>is the time interval</a:t>
                </a:r>
              </a:p>
              <a:p>
                <a:pPr marL="457200" lvl="1" indent="0">
                  <a:buNone/>
                </a:pPr>
                <a:endParaRPr lang="en-US" dirty="0"/>
              </a:p>
              <a:p>
                <a:r>
                  <a:rPr lang="en-US" dirty="0"/>
                  <a:t>Reducing the sending rate by </a:t>
                </a:r>
                <a:r>
                  <a:rPr lang="en-US" dirty="0">
                    <a:solidFill>
                      <a:srgbClr val="FF0000"/>
                    </a:solidFill>
                  </a:rPr>
                  <a:t>increasing the time interval</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a:p>
              <a:p>
                <a:endParaRPr lang="en-US" dirty="0"/>
              </a:p>
              <a:p>
                <a:r>
                  <a:rPr lang="en-US" dirty="0"/>
                  <a:t>The parameter</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𝜌</m:t>
                    </m:r>
                  </m:oMath>
                </a14:m>
                <a:r>
                  <a:rPr lang="en-US" dirty="0"/>
                  <a:t> is an adjustable variable, </a:t>
                </a:r>
                <a14:m>
                  <m:oMath xmlns:m="http://schemas.openxmlformats.org/officeDocument/2006/math">
                    <m:r>
                      <a:rPr lang="en-US" i="1" dirty="0" smtClean="0">
                        <a:latin typeface="Cambria Math" panose="02040503050406030204" pitchFamily="18" charset="0"/>
                        <a:ea typeface="Cambria Math" panose="02040503050406030204" pitchFamily="18" charset="0"/>
                      </a:rPr>
                      <m:t>𝜌</m:t>
                    </m:r>
                    <m:r>
                      <a:rPr lang="en-US" i="1" dirty="0" smtClean="0">
                        <a:latin typeface="Cambria Math" panose="02040503050406030204" pitchFamily="18" charset="0"/>
                      </a:rPr>
                      <m:t> </m:t>
                    </m:r>
                  </m:oMath>
                </a14:m>
                <a:r>
                  <a:rPr lang="en-US" dirty="0"/>
                  <a:t>= 0.9 in default</a:t>
                </a:r>
              </a:p>
            </p:txBody>
          </p:sp>
        </mc:Choice>
        <mc:Fallback xmlns="">
          <p:sp>
            <p:nvSpPr>
              <p:cNvPr id="3" name="Content Placeholder 2">
                <a:extLst>
                  <a:ext uri="{FF2B5EF4-FFF2-40B4-BE49-F238E27FC236}">
                    <a16:creationId xmlns:a16="http://schemas.microsoft.com/office/drawing/2014/main" id="{4EC9EEE0-9155-4864-9E35-84842FDDF9B9}"/>
                  </a:ext>
                </a:extLst>
              </p:cNvPr>
              <p:cNvSpPr>
                <a:spLocks noGrp="1" noRot="1" noChangeAspect="1" noMove="1" noResize="1" noEditPoints="1" noAdjustHandles="1" noChangeArrowheads="1" noChangeShapeType="1" noTextEdit="1"/>
              </p:cNvSpPr>
              <p:nvPr>
                <p:ph sz="half" idx="1"/>
              </p:nvPr>
            </p:nvSpPr>
            <p:spPr>
              <a:xfrm>
                <a:off x="685767" y="1851496"/>
                <a:ext cx="5127203" cy="4325114"/>
              </a:xfrm>
              <a:blipFill>
                <a:blip r:embed="rId3"/>
                <a:stretch>
                  <a:fillRect l="-8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32" name="Content Placeholder 31">
            <a:extLst>
              <a:ext uri="{FF2B5EF4-FFF2-40B4-BE49-F238E27FC236}">
                <a16:creationId xmlns:a16="http://schemas.microsoft.com/office/drawing/2014/main" id="{25024B8A-F9A6-4D42-8FC9-0715C3A6FB2F}"/>
              </a:ext>
            </a:extLst>
          </p:cNvPr>
          <p:cNvPicPr>
            <a:picLocks noGrp="1" noChangeAspect="1"/>
          </p:cNvPicPr>
          <p:nvPr>
            <p:ph sz="half" idx="2"/>
          </p:nvPr>
        </p:nvPicPr>
        <p:blipFill>
          <a:blip r:embed="rId4"/>
          <a:stretch>
            <a:fillRect/>
          </a:stretch>
        </p:blipFill>
        <p:spPr>
          <a:xfrm>
            <a:off x="6006255" y="1965138"/>
            <a:ext cx="5713790" cy="3637007"/>
          </a:xfrm>
        </p:spPr>
      </p:pic>
      <p:sp>
        <p:nvSpPr>
          <p:cNvPr id="6" name="TextBox 5">
            <a:extLst>
              <a:ext uri="{FF2B5EF4-FFF2-40B4-BE49-F238E27FC236}">
                <a16:creationId xmlns:a16="http://schemas.microsoft.com/office/drawing/2014/main" id="{109D8A8A-B306-47C2-9CC9-88A44746AE59}"/>
              </a:ext>
            </a:extLst>
          </p:cNvPr>
          <p:cNvSpPr txBox="1"/>
          <p:nvPr/>
        </p:nvSpPr>
        <p:spPr>
          <a:xfrm>
            <a:off x="7694110" y="5710228"/>
            <a:ext cx="1786066"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Source: our work [1]</a:t>
            </a:r>
          </a:p>
        </p:txBody>
      </p:sp>
    </p:spTree>
    <p:extLst>
      <p:ext uri="{BB962C8B-B14F-4D97-AF65-F5344CB8AC3E}">
        <p14:creationId xmlns:p14="http://schemas.microsoft.com/office/powerpoint/2010/main" val="201165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12178" y="391999"/>
            <a:ext cx="10204100" cy="1280890"/>
          </a:xfrm>
        </p:spPr>
        <p:txBody>
          <a:bodyPr>
            <a:normAutofit/>
          </a:bodyPr>
          <a:lstStyle/>
          <a:p>
            <a:r>
              <a:rPr lang="en-US" sz="3200" dirty="0">
                <a:latin typeface="Arial" panose="020B0604020202020204" pitchFamily="34" charset="0"/>
                <a:cs typeface="Arial" panose="020B0604020202020204" pitchFamily="34" charset="0"/>
              </a:rPr>
              <a:t>DEEPCUT: Smart DRL-based Transmission Control</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4" name="Content Placeholder 3">
            <a:extLst>
              <a:ext uri="{FF2B5EF4-FFF2-40B4-BE49-F238E27FC236}">
                <a16:creationId xmlns:a16="http://schemas.microsoft.com/office/drawing/2014/main" id="{FA824C09-802A-42AE-89B1-F85F1B8B8309}"/>
              </a:ext>
            </a:extLst>
          </p:cNvPr>
          <p:cNvSpPr>
            <a:spLocks noGrp="1"/>
          </p:cNvSpPr>
          <p:nvPr>
            <p:ph sz="half" idx="1"/>
          </p:nvPr>
        </p:nvSpPr>
        <p:spPr>
          <a:xfrm>
            <a:off x="875300" y="1714597"/>
            <a:ext cx="4836877" cy="5028392"/>
          </a:xfrm>
        </p:spPr>
        <p:txBody>
          <a:bodyPr>
            <a:normAutofit/>
          </a:bodyPr>
          <a:lstStyle/>
          <a:p>
            <a:r>
              <a:rPr lang="en-US" dirty="0"/>
              <a:t>We use Deep Reinforcement Learning</a:t>
            </a:r>
          </a:p>
          <a:p>
            <a:pPr lvl="1">
              <a:buFont typeface="Wingdings" panose="05000000000000000000" pitchFamily="2" charset="2"/>
              <a:buChar char="ü"/>
            </a:pPr>
            <a:r>
              <a:rPr lang="en-US" dirty="0">
                <a:solidFill>
                  <a:srgbClr val="FF0000"/>
                </a:solidFill>
              </a:rPr>
              <a:t>Smart</a:t>
            </a:r>
            <a:r>
              <a:rPr lang="en-US" dirty="0"/>
              <a:t>: Vehicles can interact with V2V communications to adjust learning strategy and broadcasting rate properly</a:t>
            </a:r>
          </a:p>
          <a:p>
            <a:pPr lvl="1">
              <a:buFont typeface="Wingdings" panose="05000000000000000000" pitchFamily="2" charset="2"/>
              <a:buChar char="ü"/>
            </a:pPr>
            <a:r>
              <a:rPr lang="en-US" dirty="0"/>
              <a:t>Efficiency: </a:t>
            </a:r>
            <a:r>
              <a:rPr lang="en-US" dirty="0">
                <a:solidFill>
                  <a:srgbClr val="FF0000"/>
                </a:solidFill>
              </a:rPr>
              <a:t>Does not require labeled datasets</a:t>
            </a:r>
            <a:r>
              <a:rPr lang="en-US" dirty="0"/>
              <a:t> for training</a:t>
            </a:r>
          </a:p>
          <a:p>
            <a:r>
              <a:rPr lang="en-US" dirty="0"/>
              <a:t> We use the Double Deep Q-Networks (DDQN) type</a:t>
            </a:r>
          </a:p>
          <a:p>
            <a:pPr lvl="1">
              <a:buFont typeface="Wingdings" panose="05000000000000000000" pitchFamily="2" charset="2"/>
              <a:buChar char="ü"/>
            </a:pPr>
            <a:r>
              <a:rPr lang="en-US" dirty="0"/>
              <a:t>Easy to implement</a:t>
            </a:r>
          </a:p>
          <a:p>
            <a:pPr lvl="1">
              <a:buFont typeface="Wingdings" panose="05000000000000000000" pitchFamily="2" charset="2"/>
              <a:buChar char="ü"/>
            </a:pPr>
            <a:r>
              <a:rPr lang="en-US" dirty="0">
                <a:solidFill>
                  <a:srgbClr val="FF0000"/>
                </a:solidFill>
              </a:rPr>
              <a:t>Action space is discrete </a:t>
            </a:r>
            <a:r>
              <a:rPr lang="en-US" dirty="0"/>
              <a:t>so estimating </a:t>
            </a:r>
            <a:r>
              <a:rPr lang="en-US" dirty="0">
                <a:solidFill>
                  <a:srgbClr val="FF0000"/>
                </a:solidFill>
              </a:rPr>
              <a:t>max. Q-value </a:t>
            </a:r>
            <a:r>
              <a:rPr lang="en-US" dirty="0"/>
              <a:t>is feasible. </a:t>
            </a:r>
          </a:p>
          <a:p>
            <a:endParaRPr lang="en-US" dirty="0"/>
          </a:p>
          <a:p>
            <a:pPr marL="457200" lvl="1" indent="0">
              <a:buNone/>
            </a:pPr>
            <a:endParaRPr lang="en-US" dirty="0"/>
          </a:p>
          <a:p>
            <a:pPr marL="457200" lvl="1" indent="0">
              <a:buNone/>
            </a:pPr>
            <a:endParaRPr lang="en-US" dirty="0"/>
          </a:p>
        </p:txBody>
      </p:sp>
      <p:pic>
        <p:nvPicPr>
          <p:cNvPr id="1026" name="Picture 2" descr="A (Long) Peek into Reinforcement Learning | Lil'Log">
            <a:extLst>
              <a:ext uri="{FF2B5EF4-FFF2-40B4-BE49-F238E27FC236}">
                <a16:creationId xmlns:a16="http://schemas.microsoft.com/office/drawing/2014/main" id="{EC4A159B-B6A4-485A-AC40-707630E96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370" y="1940476"/>
            <a:ext cx="5876925" cy="2771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2A4A53-05A4-4583-831E-374E01963C8E}"/>
              </a:ext>
            </a:extLst>
          </p:cNvPr>
          <p:cNvSpPr txBox="1"/>
          <p:nvPr/>
        </p:nvSpPr>
        <p:spPr>
          <a:xfrm>
            <a:off x="7572812" y="4795670"/>
            <a:ext cx="1418978"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Source: </a:t>
            </a:r>
            <a:r>
              <a:rPr lang="en-US" sz="1400" i="1" dirty="0" err="1">
                <a:latin typeface="Arial" panose="020B0604020202020204" pitchFamily="34" charset="0"/>
                <a:cs typeface="Arial" panose="020B0604020202020204" pitchFamily="34" charset="0"/>
              </a:rPr>
              <a:t>Lil’Log</a:t>
            </a:r>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63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23466" y="268390"/>
            <a:ext cx="10726615" cy="1280890"/>
          </a:xfrm>
        </p:spPr>
        <p:txBody>
          <a:bodyPr/>
          <a:lstStyle/>
          <a:p>
            <a:r>
              <a:rPr lang="en-US" dirty="0">
                <a:latin typeface="Arial" panose="020B0604020202020204" pitchFamily="34" charset="0"/>
                <a:cs typeface="Arial" panose="020B0604020202020204" pitchFamily="34" charset="0"/>
              </a:rPr>
              <a:t>Deep Reinforcement Learning Definition (1/3)</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17</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A824C09-802A-42AE-89B1-F85F1B8B8309}"/>
                  </a:ext>
                </a:extLst>
              </p:cNvPr>
              <p:cNvSpPr>
                <a:spLocks noGrp="1"/>
              </p:cNvSpPr>
              <p:nvPr>
                <p:ph sz="half" idx="1"/>
              </p:nvPr>
            </p:nvSpPr>
            <p:spPr>
              <a:xfrm>
                <a:off x="875301" y="1714598"/>
                <a:ext cx="4313864" cy="3777622"/>
              </a:xfrm>
            </p:spPr>
            <p:txBody>
              <a:bodyPr>
                <a:normAutofit/>
              </a:bodyPr>
              <a:lstStyle/>
              <a:p>
                <a:r>
                  <a:rPr lang="en-US" dirty="0"/>
                  <a:t>State: Each vehicle state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t> at the time t represents by</a:t>
                </a:r>
              </a:p>
              <a:p>
                <a:pPr marL="800100" lvl="1" indent="-342900">
                  <a:buFont typeface="+mj-lt"/>
                  <a:buAutoNum type="arabicPeriod"/>
                </a:pPr>
                <a:r>
                  <a:rPr lang="en-US" dirty="0"/>
                  <a:t>Position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oMath>
                </a14:m>
                <a:r>
                  <a:rPr lang="en-US" dirty="0"/>
                  <a:t> </a:t>
                </a:r>
              </a:p>
              <a:p>
                <a:pPr marL="800100" lvl="1" indent="-342900">
                  <a:buFont typeface="+mj-lt"/>
                  <a:buAutoNum type="arabicPeriod"/>
                </a:pPr>
                <a:r>
                  <a:rPr lang="en-US" dirty="0"/>
                  <a:t>Data rate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a:p>
              <a:p>
                <a:pPr marL="800100" lvl="1" indent="-342900">
                  <a:buFont typeface="+mj-lt"/>
                  <a:buAutoNum type="arabicPeriod"/>
                </a:pPr>
                <a:r>
                  <a:rPr lang="en-US" dirty="0"/>
                  <a:t>Channel busy ratio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𝐶𝐵𝑅</m:t>
                        </m:r>
                      </m:e>
                      <m:sup>
                        <m:r>
                          <a:rPr lang="en-US" b="0" i="1" smtClean="0">
                            <a:latin typeface="Cambria Math" panose="02040503050406030204" pitchFamily="18" charset="0"/>
                          </a:rPr>
                          <m:t>𝑡</m:t>
                        </m:r>
                        <m:r>
                          <a:rPr lang="en-US" b="0" i="1" smtClean="0">
                            <a:latin typeface="Cambria Math" panose="02040503050406030204" pitchFamily="18" charset="0"/>
                          </a:rPr>
                          <m:t>−1</m:t>
                        </m:r>
                      </m:sup>
                    </m:sSup>
                  </m:oMath>
                </a14:m>
                <a:endParaRPr lang="en-US" dirty="0"/>
              </a:p>
              <a:p>
                <a:pPr marL="457200" lvl="1" indent="0">
                  <a:buNone/>
                </a:pPr>
                <a:r>
                  <a:rPr lang="en-US" dirty="0"/>
                  <a:t>For multi-agent environment</a:t>
                </a:r>
              </a:p>
              <a:p>
                <a:pPr marL="457200" lvl="1"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𝑡</m:t>
                        </m:r>
                      </m:sup>
                    </m:sSup>
                  </m:oMath>
                </a14:m>
                <a:r>
                  <a:rPr lang="en-US" dirty="0"/>
                  <a:t>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1</m:t>
                        </m:r>
                      </m:sub>
                      <m:sup>
                        <m:r>
                          <a:rPr lang="en-US" i="1">
                            <a:latin typeface="Cambria Math" panose="02040503050406030204" pitchFamily="18" charset="0"/>
                          </a:rPr>
                          <m:t>𝑡</m:t>
                        </m:r>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𝑡</m:t>
                        </m:r>
                      </m:sup>
                    </m:sSubSup>
                  </m:oMath>
                </a14:m>
                <a:r>
                  <a:rPr lang="en-US" dirty="0"/>
                  <a:t>,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𝑁</m:t>
                        </m:r>
                      </m:sub>
                      <m:sup>
                        <m:r>
                          <a:rPr lang="en-US" i="1">
                            <a:latin typeface="Cambria Math" panose="02040503050406030204" pitchFamily="18" charset="0"/>
                          </a:rPr>
                          <m:t>𝑡</m:t>
                        </m:r>
                      </m:sup>
                    </m:sSubSup>
                  </m:oMath>
                </a14:m>
                <a:r>
                  <a:rPr lang="en-US" dirty="0"/>
                  <a:t>}</a:t>
                </a:r>
              </a:p>
              <a:p>
                <a:r>
                  <a:rPr lang="en-US" dirty="0"/>
                  <a:t>Action: Each vehicle takes an action </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to adjust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𝐷𝑅</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endParaRPr lang="en-US" dirty="0"/>
              </a:p>
              <a:p>
                <a:pPr lvl="1">
                  <a:buFont typeface="+mj-lt"/>
                  <a:buAutoNum type="arabicPeriod"/>
                </a:pP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oMath>
                </a14:m>
                <a:r>
                  <a:rPr lang="en-US" dirty="0"/>
                  <a:t>, 0,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t>
                </a:r>
              </a:p>
            </p:txBody>
          </p:sp>
        </mc:Choice>
        <mc:Fallback xmlns="">
          <p:sp>
            <p:nvSpPr>
              <p:cNvPr id="4" name="Content Placeholder 3">
                <a:extLst>
                  <a:ext uri="{FF2B5EF4-FFF2-40B4-BE49-F238E27FC236}">
                    <a16:creationId xmlns:a16="http://schemas.microsoft.com/office/drawing/2014/main" id="{FA824C09-802A-42AE-89B1-F85F1B8B8309}"/>
                  </a:ext>
                </a:extLst>
              </p:cNvPr>
              <p:cNvSpPr>
                <a:spLocks noGrp="1" noRot="1" noChangeAspect="1" noMove="1" noResize="1" noEditPoints="1" noAdjustHandles="1" noChangeArrowheads="1" noChangeShapeType="1" noTextEdit="1"/>
              </p:cNvSpPr>
              <p:nvPr>
                <p:ph sz="half" idx="1"/>
              </p:nvPr>
            </p:nvSpPr>
            <p:spPr>
              <a:xfrm>
                <a:off x="875301" y="1714598"/>
                <a:ext cx="4313864" cy="3777622"/>
              </a:xfrm>
              <a:blipFill>
                <a:blip r:embed="rId3"/>
                <a:stretch>
                  <a:fillRect l="-990" t="-484"/>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8BA6DA1D-1DC6-453D-BE33-F622CB3902D8}"/>
              </a:ext>
            </a:extLst>
          </p:cNvPr>
          <p:cNvPicPr>
            <a:picLocks noChangeAspect="1"/>
          </p:cNvPicPr>
          <p:nvPr/>
        </p:nvPicPr>
        <p:blipFill>
          <a:blip r:embed="rId4"/>
          <a:stretch>
            <a:fillRect/>
          </a:stretch>
        </p:blipFill>
        <p:spPr>
          <a:xfrm>
            <a:off x="5514392" y="1829494"/>
            <a:ext cx="6677608" cy="3199012"/>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FB87282-09BD-4C65-AC04-EA6ECDAAE612}"/>
                  </a:ext>
                </a:extLst>
              </p:cNvPr>
              <p:cNvSpPr/>
              <p:nvPr/>
            </p:nvSpPr>
            <p:spPr>
              <a:xfrm>
                <a:off x="748128" y="5089901"/>
                <a:ext cx="6096000" cy="936410"/>
              </a:xfrm>
              <a:prstGeom prst="rect">
                <a:avLst/>
              </a:prstGeom>
            </p:spPr>
            <p:txBody>
              <a:bodyPr>
                <a:spAutoFit/>
              </a:bodyPr>
              <a:lstStyle/>
              <a:p>
                <a:br>
                  <a:rPr lang="en-US" dirty="0">
                    <a:latin typeface="Arial" panose="020B0604020202020204" pitchFamily="34" charset="0"/>
                  </a:rPr>
                </a:br>
                <a14:m>
                  <m:oMath xmlns:m="http://schemas.openxmlformats.org/officeDocument/2006/math">
                    <m:r>
                      <a:rPr lang="en-US" i="1" dirty="0" smtClean="0">
                        <a:latin typeface="Cambria Math" panose="02040503050406030204" pitchFamily="18" charset="0"/>
                      </a:rPr>
                      <m:t>𝛽</m:t>
                    </m:r>
                  </m:oMath>
                </a14:m>
                <a:r>
                  <a:rPr lang="en-US" dirty="0">
                    <a:latin typeface="Arial" panose="020B0604020202020204" pitchFamily="34" charset="0"/>
                  </a:rPr>
                  <a:t> is the step change for the sending rate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br>
                  <a:rPr lang="en-US" dirty="0"/>
                </a:br>
                <a:endParaRPr lang="en-US" dirty="0"/>
              </a:p>
            </p:txBody>
          </p:sp>
        </mc:Choice>
        <mc:Fallback xmlns="">
          <p:sp>
            <p:nvSpPr>
              <p:cNvPr id="3" name="Rectangle 2">
                <a:extLst>
                  <a:ext uri="{FF2B5EF4-FFF2-40B4-BE49-F238E27FC236}">
                    <a16:creationId xmlns:a16="http://schemas.microsoft.com/office/drawing/2014/main" id="{0FB87282-09BD-4C65-AC04-EA6ECDAAE612}"/>
                  </a:ext>
                </a:extLst>
              </p:cNvPr>
              <p:cNvSpPr>
                <a:spLocks noRot="1" noChangeAspect="1" noMove="1" noResize="1" noEditPoints="1" noAdjustHandles="1" noChangeArrowheads="1" noChangeShapeType="1" noTextEdit="1"/>
              </p:cNvSpPr>
              <p:nvPr/>
            </p:nvSpPr>
            <p:spPr>
              <a:xfrm>
                <a:off x="748128" y="5089901"/>
                <a:ext cx="6096000" cy="936410"/>
              </a:xfrm>
              <a:prstGeom prst="rect">
                <a:avLst/>
              </a:prstGeom>
              <a:blipFill>
                <a:blip r:embed="rId5"/>
                <a:stretch>
                  <a:fillRect l="-3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12232FE-EBD0-430B-8A45-590A62F26DF6}"/>
              </a:ext>
            </a:extLst>
          </p:cNvPr>
          <p:cNvSpPr txBox="1"/>
          <p:nvPr/>
        </p:nvSpPr>
        <p:spPr>
          <a:xfrm>
            <a:off x="7960163" y="5184443"/>
            <a:ext cx="3129383"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Our DDQN-based model architecture</a:t>
            </a:r>
          </a:p>
        </p:txBody>
      </p:sp>
      <p:cxnSp>
        <p:nvCxnSpPr>
          <p:cNvPr id="8" name="Straight Arrow Connector 7">
            <a:extLst>
              <a:ext uri="{FF2B5EF4-FFF2-40B4-BE49-F238E27FC236}">
                <a16:creationId xmlns:a16="http://schemas.microsoft.com/office/drawing/2014/main" id="{751F8506-F867-4D92-917C-36F42B7657C8}"/>
              </a:ext>
            </a:extLst>
          </p:cNvPr>
          <p:cNvCxnSpPr>
            <a:cxnSpLocks/>
          </p:cNvCxnSpPr>
          <p:nvPr/>
        </p:nvCxnSpPr>
        <p:spPr>
          <a:xfrm>
            <a:off x="4199467" y="2088444"/>
            <a:ext cx="3599827" cy="7623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8E5EA5-07F4-4E27-8A33-3B4FCD2A2A3E}"/>
              </a:ext>
            </a:extLst>
          </p:cNvPr>
          <p:cNvCxnSpPr>
            <a:cxnSpLocks/>
          </p:cNvCxnSpPr>
          <p:nvPr/>
        </p:nvCxnSpPr>
        <p:spPr>
          <a:xfrm flipV="1">
            <a:off x="3883378" y="3556000"/>
            <a:ext cx="2381955" cy="5471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23466" y="268390"/>
            <a:ext cx="10857243" cy="1280890"/>
          </a:xfrm>
        </p:spPr>
        <p:txBody>
          <a:bodyPr/>
          <a:lstStyle/>
          <a:p>
            <a:r>
              <a:rPr lang="en-US" dirty="0">
                <a:latin typeface="Arial" panose="020B0604020202020204" pitchFamily="34" charset="0"/>
                <a:cs typeface="Arial" panose="020B0604020202020204" pitchFamily="34" charset="0"/>
              </a:rPr>
              <a:t>Deep Reinforcement Learning Definition (2/3)</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18</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A824C09-802A-42AE-89B1-F85F1B8B8309}"/>
                  </a:ext>
                </a:extLst>
              </p:cNvPr>
              <p:cNvSpPr>
                <a:spLocks noGrp="1"/>
              </p:cNvSpPr>
              <p:nvPr>
                <p:ph sz="half" idx="1"/>
              </p:nvPr>
            </p:nvSpPr>
            <p:spPr>
              <a:xfrm>
                <a:off x="875300" y="1714598"/>
                <a:ext cx="8296691" cy="3777622"/>
              </a:xfrm>
            </p:spPr>
            <p:txBody>
              <a:bodyPr>
                <a:normAutofit/>
              </a:bodyPr>
              <a:lstStyle/>
              <a:p>
                <a:pPr marL="0" indent="0">
                  <a:buNone/>
                </a:pPr>
                <a:r>
                  <a:rPr lang="en-US" dirty="0"/>
                  <a:t>The problem of network congestion mitigation is equal to the objective of the following optimization problem function: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lim>
                          </m:limLow>
                        </m:fName>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rPr>
                                    <m:t>𝑘</m:t>
                                  </m:r>
                                </m:sup>
                              </m:sSup>
                            </m:e>
                          </m:nary>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p>
                          </m:sSubSup>
                        </m:e>
                      </m:func>
                    </m:oMath>
                  </m:oMathPara>
                </a14:m>
                <a:endParaRPr lang="en-US" dirty="0"/>
              </a:p>
              <a:p>
                <a:pPr marL="0" indent="0">
                  <a:buNone/>
                </a:pPr>
                <a:r>
                  <a:rPr lang="en-US" dirty="0"/>
                  <a:t>                   subject to </a:t>
                </a:r>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1. </m:t>
                        </m:r>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𝐷𝑅</m:t>
                        </m:r>
                      </m:e>
                      <m:sub>
                        <m:r>
                          <a:rPr lang="en-US" i="1" dirty="0">
                            <a:latin typeface="Cambria Math" panose="02040503050406030204" pitchFamily="18" charset="0"/>
                          </a:rPr>
                          <m:t>𝑚𝑖𝑛</m:t>
                        </m:r>
                      </m:sub>
                    </m:sSub>
                  </m:oMath>
                </a14:m>
                <a:r>
                  <a:rPr lang="en-US" dirty="0"/>
                  <a:t>,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[1,</m:t>
                    </m:r>
                    <m:r>
                      <a:rPr lang="en-US" i="1" dirty="0">
                        <a:latin typeface="Cambria Math" panose="02040503050406030204" pitchFamily="18" charset="0"/>
                      </a:rPr>
                      <m:t>𝑁</m:t>
                    </m:r>
                    <m:r>
                      <a:rPr lang="en-US" i="1" dirty="0">
                        <a:latin typeface="Cambria Math" panose="02040503050406030204" pitchFamily="18" charset="0"/>
                      </a:rPr>
                      <m:t>], ∀ </m:t>
                    </m:r>
                    <m:r>
                      <a:rPr lang="en-US" i="1" dirty="0">
                        <a:latin typeface="Cambria Math" panose="02040503050406030204" pitchFamily="18" charset="0"/>
                      </a:rPr>
                      <m:t>𝑡</m:t>
                    </m:r>
                    <m:r>
                      <a:rPr lang="en-US" i="1" dirty="0">
                        <a:latin typeface="Cambria Math" panose="02040503050406030204" pitchFamily="18" charset="0"/>
                      </a:rPr>
                      <m:t> ∈ [0,1,..,</m:t>
                    </m:r>
                    <m:r>
                      <a:rPr lang="en-US" i="1" dirty="0">
                        <a:latin typeface="Cambria Math" panose="02040503050406030204" pitchFamily="18" charset="0"/>
                      </a:rPr>
                      <m:t>𝑇</m:t>
                    </m:r>
                    <m:r>
                      <a:rPr lang="en-US" i="1" dirty="0">
                        <a:latin typeface="Cambria Math" panose="02040503050406030204" pitchFamily="18" charset="0"/>
                      </a:rPr>
                      <m:t>]</m:t>
                    </m:r>
                  </m:oMath>
                </a14:m>
                <a:endParaRPr lang="en-US" dirty="0"/>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2. </m:t>
                        </m:r>
                        <m:r>
                          <a:rPr lang="en-US" i="1">
                            <a:latin typeface="Cambria Math" panose="02040503050406030204" pitchFamily="18" charset="0"/>
                          </a:rPr>
                          <m:t>𝐷𝑅</m:t>
                        </m:r>
                      </m:e>
                      <m:sub>
                        <m:r>
                          <a:rPr lang="en-US" i="1">
                            <a:latin typeface="Cambria Math" panose="02040503050406030204" pitchFamily="18" charset="0"/>
                          </a:rPr>
                          <m:t>𝑠𝑢𝑚</m:t>
                        </m:r>
                      </m:sub>
                      <m:sup>
                        <m:r>
                          <a:rPr lang="en-US" i="1">
                            <a:latin typeface="Cambria Math" panose="02040503050406030204" pitchFamily="18" charset="0"/>
                          </a:rPr>
                          <m:t>𝑡</m:t>
                        </m:r>
                      </m:sup>
                    </m:sSubSup>
                    <m:r>
                      <a:rPr lang="en-US">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𝐷𝑅</m:t>
                        </m:r>
                      </m:e>
                      <m:sub>
                        <m:r>
                          <a:rPr lang="en-US" b="0" i="1" dirty="0" smtClean="0">
                            <a:latin typeface="Cambria Math" panose="02040503050406030204" pitchFamily="18" charset="0"/>
                          </a:rPr>
                          <m:t>𝑚𝑎𝑥</m:t>
                        </m:r>
                      </m:sub>
                    </m:sSub>
                  </m:oMath>
                </a14:m>
                <a:r>
                  <a:rPr lang="en-US" dirty="0"/>
                  <a:t>, </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𝑡</m:t>
                    </m:r>
                    <m:r>
                      <a:rPr lang="en-US" i="1" dirty="0">
                        <a:latin typeface="Cambria Math" panose="02040503050406030204" pitchFamily="18" charset="0"/>
                      </a:rPr>
                      <m:t> ∈ [0,1,..,</m:t>
                    </m:r>
                    <m:r>
                      <a:rPr lang="en-US" i="1" dirty="0">
                        <a:latin typeface="Cambria Math" panose="02040503050406030204" pitchFamily="18" charset="0"/>
                      </a:rPr>
                      <m:t>𝑇</m:t>
                    </m:r>
                    <m:r>
                      <a:rPr lang="en-US" i="1" dirty="0">
                        <a:latin typeface="Cambria Math" panose="02040503050406030204" pitchFamily="18" charset="0"/>
                      </a:rPr>
                      <m:t>]</m:t>
                    </m:r>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FA824C09-802A-42AE-89B1-F85F1B8B8309}"/>
                  </a:ext>
                </a:extLst>
              </p:cNvPr>
              <p:cNvSpPr>
                <a:spLocks noGrp="1" noRot="1" noChangeAspect="1" noMove="1" noResize="1" noEditPoints="1" noAdjustHandles="1" noChangeArrowheads="1" noChangeShapeType="1" noTextEdit="1"/>
              </p:cNvSpPr>
              <p:nvPr>
                <p:ph sz="half" idx="1"/>
              </p:nvPr>
            </p:nvSpPr>
            <p:spPr>
              <a:xfrm>
                <a:off x="875300" y="1714598"/>
                <a:ext cx="8296691" cy="3777622"/>
              </a:xfrm>
              <a:blipFill>
                <a:blip r:embed="rId3"/>
                <a:stretch>
                  <a:fillRect l="-661" t="-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FB87282-09BD-4C65-AC04-EA6ECDAAE612}"/>
                  </a:ext>
                </a:extLst>
              </p:cNvPr>
              <p:cNvSpPr/>
              <p:nvPr/>
            </p:nvSpPr>
            <p:spPr>
              <a:xfrm>
                <a:off x="875301" y="4929107"/>
                <a:ext cx="6096000" cy="683072"/>
              </a:xfrm>
              <a:prstGeom prst="rect">
                <a:avLst/>
              </a:prstGeom>
            </p:spPr>
            <p:txBody>
              <a:bodyPr>
                <a:spAutoFit/>
              </a:bodyPr>
              <a:lstStyle/>
              <a:p>
                <a:r>
                  <a:rPr lang="en-US" dirty="0">
                    <a:latin typeface="Arial" panose="020B0604020202020204" pitchFamily="34" charset="0"/>
                  </a:rPr>
                  <a:t>where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latin typeface="Arial" panose="020B0604020202020204" pitchFamily="34" charset="0"/>
                  </a:rPr>
                  <a:t> is the reward for the action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a:latin typeface="Arial" panose="020B0604020202020204" pitchFamily="34" charset="0"/>
                </a:endParaRPr>
              </a:p>
              <a:p>
                <a:r>
                  <a:rPr lang="en-US" dirty="0">
                    <a:latin typeface="Arial" panose="020B0604020202020204" pitchFamily="34"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ea typeface="Cambria Math" panose="02040503050406030204" pitchFamily="18" charset="0"/>
                          </a:rPr>
                          <m:t>𝑘</m:t>
                        </m:r>
                      </m:sup>
                    </m:sSup>
                  </m:oMath>
                </a14:m>
                <a:r>
                  <a:rPr lang="en-US" dirty="0">
                    <a:latin typeface="Arial" panose="020B0604020202020204" pitchFamily="34" charset="0"/>
                  </a:rPr>
                  <a:t> is the discount factor </a:t>
                </a:r>
                <a:endParaRPr lang="en-US" dirty="0"/>
              </a:p>
            </p:txBody>
          </p:sp>
        </mc:Choice>
        <mc:Fallback xmlns="">
          <p:sp>
            <p:nvSpPr>
              <p:cNvPr id="3" name="Rectangle 2">
                <a:extLst>
                  <a:ext uri="{FF2B5EF4-FFF2-40B4-BE49-F238E27FC236}">
                    <a16:creationId xmlns:a16="http://schemas.microsoft.com/office/drawing/2014/main" id="{0FB87282-09BD-4C65-AC04-EA6ECDAAE612}"/>
                  </a:ext>
                </a:extLst>
              </p:cNvPr>
              <p:cNvSpPr>
                <a:spLocks noRot="1" noChangeAspect="1" noMove="1" noResize="1" noEditPoints="1" noAdjustHandles="1" noChangeArrowheads="1" noChangeShapeType="1" noTextEdit="1"/>
              </p:cNvSpPr>
              <p:nvPr/>
            </p:nvSpPr>
            <p:spPr>
              <a:xfrm>
                <a:off x="875301" y="4929107"/>
                <a:ext cx="6096000" cy="683072"/>
              </a:xfrm>
              <a:prstGeom prst="rect">
                <a:avLst/>
              </a:prstGeom>
              <a:blipFill>
                <a:blip r:embed="rId4"/>
                <a:stretch>
                  <a:fillRect l="-832" t="-3636"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FB7497-D237-4872-99E1-EB20FB9C3999}"/>
                  </a:ext>
                </a:extLst>
              </p:cNvPr>
              <p:cNvSpPr/>
              <p:nvPr/>
            </p:nvSpPr>
            <p:spPr>
              <a:xfrm>
                <a:off x="7837714" y="2897782"/>
                <a:ext cx="4068147" cy="2031325"/>
              </a:xfrm>
              <a:prstGeom prst="rect">
                <a:avLst/>
              </a:prstGeom>
              <a:ln>
                <a:solidFill>
                  <a:srgbClr val="FF0000"/>
                </a:solidFill>
              </a:ln>
            </p:spPr>
            <p:txBody>
              <a:bodyPr wrap="square">
                <a:spAutoFit/>
              </a:bodyPr>
              <a:lstStyle/>
              <a:p>
                <a:r>
                  <a:rPr lang="en-US" dirty="0">
                    <a:latin typeface="Arial" panose="020B0604020202020204" pitchFamily="34" charset="0"/>
                  </a:rPr>
                  <a:t>The goal of the DRL-based optimization problem is to optimize the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rPr>
                  <a:t> to maximize the cumulative reward values, i.e., total number of all transmitter vehicles’ neighbors that can decode the messages at time </a:t>
                </a:r>
                <a14:m>
                  <m:oMath xmlns:m="http://schemas.openxmlformats.org/officeDocument/2006/math">
                    <m:r>
                      <a:rPr lang="en-US" i="1" dirty="0" smtClean="0">
                        <a:latin typeface="Cambria Math" panose="02040503050406030204" pitchFamily="18" charset="0"/>
                      </a:rPr>
                      <m:t>𝑡</m:t>
                    </m:r>
                  </m:oMath>
                </a14:m>
                <a:r>
                  <a:rPr lang="en-US" dirty="0">
                    <a:latin typeface="Arial" panose="020B0604020202020204" pitchFamily="34" charset="0"/>
                  </a:rPr>
                  <a:t>.</a:t>
                </a:r>
                <a:endParaRPr lang="en-US" dirty="0"/>
              </a:p>
            </p:txBody>
          </p:sp>
        </mc:Choice>
        <mc:Fallback xmlns="">
          <p:sp>
            <p:nvSpPr>
              <p:cNvPr id="6" name="Rectangle 5">
                <a:extLst>
                  <a:ext uri="{FF2B5EF4-FFF2-40B4-BE49-F238E27FC236}">
                    <a16:creationId xmlns:a16="http://schemas.microsoft.com/office/drawing/2014/main" id="{29FB7497-D237-4872-99E1-EB20FB9C3999}"/>
                  </a:ext>
                </a:extLst>
              </p:cNvPr>
              <p:cNvSpPr>
                <a:spLocks noRot="1" noChangeAspect="1" noMove="1" noResize="1" noEditPoints="1" noAdjustHandles="1" noChangeArrowheads="1" noChangeShapeType="1" noTextEdit="1"/>
              </p:cNvSpPr>
              <p:nvPr/>
            </p:nvSpPr>
            <p:spPr>
              <a:xfrm>
                <a:off x="7837714" y="2897782"/>
                <a:ext cx="4068147" cy="2031325"/>
              </a:xfrm>
              <a:prstGeom prst="rect">
                <a:avLst/>
              </a:prstGeom>
              <a:blipFill>
                <a:blip r:embed="rId5"/>
                <a:stretch>
                  <a:fillRect l="-1196" t="-1190" b="-4167"/>
                </a:stretch>
              </a:blipFill>
              <a:ln>
                <a:solidFill>
                  <a:srgbClr val="FF0000"/>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D668AE5-D36E-4DF1-A2A6-B89BFDE4650A}"/>
              </a:ext>
            </a:extLst>
          </p:cNvPr>
          <p:cNvSpPr txBox="1"/>
          <p:nvPr/>
        </p:nvSpPr>
        <p:spPr>
          <a:xfrm>
            <a:off x="6488477" y="2889436"/>
            <a:ext cx="482824"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35981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23466" y="268390"/>
            <a:ext cx="11188311" cy="1280890"/>
          </a:xfrm>
        </p:spPr>
        <p:txBody>
          <a:bodyPr/>
          <a:lstStyle/>
          <a:p>
            <a:r>
              <a:rPr lang="en-US" dirty="0">
                <a:latin typeface="Arial" panose="020B0604020202020204" pitchFamily="34" charset="0"/>
                <a:cs typeface="Arial" panose="020B0604020202020204" pitchFamily="34" charset="0"/>
              </a:rPr>
              <a:t>Deep Reinforcement Learning Definition (3/3)</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19</a:t>
            </a:fld>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094B7A-C920-4991-8667-C4F9775E7827}"/>
                  </a:ext>
                </a:extLst>
              </p:cNvPr>
              <p:cNvSpPr>
                <a:spLocks noGrp="1"/>
              </p:cNvSpPr>
              <p:nvPr>
                <p:ph sz="half" idx="1"/>
              </p:nvPr>
            </p:nvSpPr>
            <p:spPr>
              <a:xfrm>
                <a:off x="1487277" y="2133600"/>
                <a:ext cx="5415799" cy="3777622"/>
              </a:xfrm>
            </p:spPr>
            <p:txBody>
              <a:bodyPr/>
              <a:lstStyle/>
              <a:p>
                <a:r>
                  <a:rPr lang="en-US" dirty="0"/>
                  <a:t>Reward</a:t>
                </a:r>
              </a:p>
              <a:p>
                <a:pPr marL="0" indent="0" algn="ctr">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a:t>
                </a:r>
                <a14:m>
                  <m:oMath xmlns:m="http://schemas.openxmlformats.org/officeDocument/2006/math">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𝑎</m:t>
                            </m:r>
                            <m:r>
                              <a:rPr lang="en-US" b="0" i="1" smtClean="0">
                                <a:latin typeface="Cambria Math" panose="02040503050406030204" pitchFamily="18" charset="0"/>
                              </a:rPr>
                              <m:t> </m:t>
                            </m:r>
                            <m:r>
                              <m:rPr>
                                <m:nor/>
                              </m:rPr>
                              <a:rPr lang="en-US"/>
                              <m:t>if</m:t>
                            </m:r>
                            <m:r>
                              <m:rPr>
                                <m:nor/>
                              </m:rPr>
                              <a:rPr lang="en-US"/>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𝐶𝐵𝑅</m:t>
                                </m:r>
                              </m:e>
                              <m:sup>
                                <m:r>
                                  <a:rPr lang="en-US" b="0" i="1" smtClean="0">
                                    <a:latin typeface="Cambria Math" panose="02040503050406030204" pitchFamily="18" charset="0"/>
                                  </a:rPr>
                                  <m:t>𝑡</m:t>
                                </m:r>
                              </m:sup>
                            </m:sSup>
                            <m:r>
                              <m:rPr>
                                <m:nor/>
                              </m:rPr>
                              <a:rPr lang="en-US" b="0" i="0" smtClean="0">
                                <a:latin typeface="Cambria Math" panose="02040503050406030204" pitchFamily="18" charset="0"/>
                              </a:rPr>
                              <m:t> </m:t>
                            </m:r>
                            <m:r>
                              <m:rPr>
                                <m:nor/>
                              </m:rPr>
                              <a:rPr lang="en-US"/>
                              <m:t>&gt;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𝑡h𝑟𝑒𝑠h𝑜𝑙𝑑</m:t>
                                </m:r>
                              </m:sub>
                            </m:sSub>
                            <m:r>
                              <m:rPr>
                                <m:nor/>
                              </m:rPr>
                              <a:rPr lang="en-US" b="0" i="0" smtClean="0">
                                <a:latin typeface="Cambria Math" panose="02040503050406030204" pitchFamily="18" charset="0"/>
                              </a:rPr>
                              <m:t> &amp;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𝑅𝐼𝑆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r>
                              <m:rPr>
                                <m:nor/>
                              </m:rPr>
                              <a:rPr lang="en-US"/>
                              <m:t> = 1</m:t>
                            </m:r>
                          </m:e>
                          <m:e>
                            <m:r>
                              <a:rPr lang="en-US" b="0" i="1" smtClean="0">
                                <a:latin typeface="Cambria Math" panose="02040503050406030204" pitchFamily="18" charset="0"/>
                              </a:rPr>
                              <m:t>𝑏</m:t>
                            </m:r>
                            <m:r>
                              <a:rPr lang="en-US" b="0" i="1" smtClean="0">
                                <a:latin typeface="Cambria Math" panose="02040503050406030204" pitchFamily="18" charset="0"/>
                              </a:rPr>
                              <m:t> </m:t>
                            </m:r>
                            <m:r>
                              <m:rPr>
                                <m:nor/>
                              </m:rPr>
                              <a:rPr lang="en-US"/>
                              <m:t>if</m:t>
                            </m:r>
                            <m:r>
                              <m:rPr>
                                <m:nor/>
                              </m:rPr>
                              <a:rPr lang="en-US"/>
                              <m:t>  </m:t>
                            </m:r>
                            <m:sSup>
                              <m:sSupPr>
                                <m:ctrlPr>
                                  <a:rPr lang="en-US" i="1">
                                    <a:latin typeface="Cambria Math" panose="02040503050406030204" pitchFamily="18" charset="0"/>
                                  </a:rPr>
                                </m:ctrlPr>
                              </m:sSupPr>
                              <m:e>
                                <m:r>
                                  <a:rPr lang="en-US" i="1">
                                    <a:latin typeface="Cambria Math" panose="02040503050406030204" pitchFamily="18" charset="0"/>
                                  </a:rPr>
                                  <m:t>𝐶𝐵𝑅</m:t>
                                </m:r>
                              </m:e>
                              <m:sup>
                                <m:r>
                                  <a:rPr lang="en-US" i="1">
                                    <a:latin typeface="Cambria Math" panose="02040503050406030204" pitchFamily="18" charset="0"/>
                                  </a:rPr>
                                  <m:t>𝑡</m:t>
                                </m:r>
                              </m:sup>
                            </m:sSup>
                            <m:r>
                              <m:rPr>
                                <m:nor/>
                              </m:rPr>
                              <a:rPr lang="en-US">
                                <a:latin typeface="Cambria Math" panose="02040503050406030204" pitchFamily="18" charset="0"/>
                              </a:rPr>
                              <m:t> </m:t>
                            </m:r>
                            <m:r>
                              <m:rPr>
                                <m:nor/>
                              </m:rPr>
                              <a:rPr lang="en-US"/>
                              <m:t>&gt;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𝑡h𝑟𝑒𝑠h𝑜𝑙𝑑</m:t>
                                </m:r>
                              </m:sub>
                            </m:sSub>
                            <m:r>
                              <m:rPr>
                                <m:nor/>
                              </m:rPr>
                              <a:rPr lang="en-US">
                                <a:latin typeface="Cambria Math" panose="02040503050406030204" pitchFamily="18" charset="0"/>
                              </a:rPr>
                              <m:t> &amp; </m:t>
                            </m:r>
                            <m:sSubSup>
                              <m:sSubSupPr>
                                <m:ctrlPr>
                                  <a:rPr lang="en-US" i="1">
                                    <a:latin typeface="Cambria Math" panose="02040503050406030204" pitchFamily="18" charset="0"/>
                                  </a:rPr>
                                </m:ctrlPr>
                              </m:sSubSupPr>
                              <m:e>
                                <m:r>
                                  <a:rPr lang="en-US" i="1">
                                    <a:latin typeface="Cambria Math" panose="02040503050406030204" pitchFamily="18" charset="0"/>
                                  </a:rPr>
                                  <m:t>𝑅𝐼𝑆</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sup>
                            </m:sSubSup>
                            <m:r>
                              <m:rPr>
                                <m:nor/>
                              </m:rPr>
                              <a:rPr lang="en-US"/>
                              <m:t> = </m:t>
                            </m:r>
                            <m:r>
                              <m:rPr>
                                <m:nor/>
                              </m:rPr>
                              <a:rPr lang="en-US" b="0" i="0" smtClean="0"/>
                              <m:t>0</m:t>
                            </m:r>
                          </m:e>
                          <m:e>
                            <m:r>
                              <a:rPr lang="en-US" i="1" smtClean="0">
                                <a:latin typeface="Cambria Math" panose="02040503050406030204" pitchFamily="18" charset="0"/>
                              </a:rPr>
                              <m:t>𝑐</m:t>
                            </m:r>
                            <m:r>
                              <a:rPr lang="en-US" b="0" i="1" smtClean="0">
                                <a:latin typeface="Cambria Math" panose="02040503050406030204" pitchFamily="18" charset="0"/>
                              </a:rPr>
                              <m:t> </m:t>
                            </m:r>
                            <m:r>
                              <m:rPr>
                                <m:nor/>
                              </m:rPr>
                              <a:rPr lang="en-US"/>
                              <m:t>if</m:t>
                            </m:r>
                            <m:r>
                              <m:rPr>
                                <m:nor/>
                              </m:rPr>
                              <a:rPr lang="en-US"/>
                              <m:t>  </m:t>
                            </m:r>
                            <m:sSup>
                              <m:sSupPr>
                                <m:ctrlPr>
                                  <a:rPr lang="en-US" i="1">
                                    <a:latin typeface="Cambria Math" panose="02040503050406030204" pitchFamily="18" charset="0"/>
                                  </a:rPr>
                                </m:ctrlPr>
                              </m:sSupPr>
                              <m:e>
                                <m:r>
                                  <a:rPr lang="en-US" i="1">
                                    <a:latin typeface="Cambria Math" panose="02040503050406030204" pitchFamily="18" charset="0"/>
                                  </a:rPr>
                                  <m:t>𝐶𝐵𝑅</m:t>
                                </m:r>
                              </m:e>
                              <m:sup>
                                <m:r>
                                  <a:rPr lang="en-US" i="1">
                                    <a:latin typeface="Cambria Math" panose="02040503050406030204" pitchFamily="18" charset="0"/>
                                  </a:rPr>
                                  <m:t>𝑡</m:t>
                                </m:r>
                              </m:sup>
                            </m:sSup>
                            <m:r>
                              <m:rPr>
                                <m:nor/>
                              </m:rPr>
                              <a:rPr lang="en-US">
                                <a:latin typeface="Cambria Math" panose="02040503050406030204" pitchFamily="18" charset="0"/>
                              </a:rPr>
                              <m:t> </m:t>
                            </m:r>
                            <m:r>
                              <m:rPr>
                                <m:nor/>
                              </m:rPr>
                              <a:rPr lang="en-US" b="0" i="0" smtClean="0"/>
                              <m:t>&lt;</m:t>
                            </m:r>
                            <m:r>
                              <m:rPr>
                                <m:nor/>
                              </m:rPr>
                              <a:rPr lang="en-US"/>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𝑡h𝑟𝑒𝑠h𝑜𝑙𝑑</m:t>
                                </m:r>
                              </m:sub>
                            </m:sSub>
                            <m:r>
                              <m:rPr>
                                <m:nor/>
                              </m:rPr>
                              <a:rPr lang="en-US">
                                <a:latin typeface="Cambria Math" panose="02040503050406030204" pitchFamily="18" charset="0"/>
                              </a:rPr>
                              <m:t> &amp; </m:t>
                            </m:r>
                            <m:sSubSup>
                              <m:sSubSupPr>
                                <m:ctrlPr>
                                  <a:rPr lang="en-US" i="1">
                                    <a:latin typeface="Cambria Math" panose="02040503050406030204" pitchFamily="18" charset="0"/>
                                  </a:rPr>
                                </m:ctrlPr>
                              </m:sSubSupPr>
                              <m:e>
                                <m:r>
                                  <a:rPr lang="en-US" i="1">
                                    <a:latin typeface="Cambria Math" panose="02040503050406030204" pitchFamily="18" charset="0"/>
                                  </a:rPr>
                                  <m:t>𝑅𝐼𝑆</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sup>
                            </m:sSubSup>
                            <m:r>
                              <m:rPr>
                                <m:nor/>
                              </m:rPr>
                              <a:rPr lang="en-US"/>
                              <m:t> = </m:t>
                            </m:r>
                            <m:r>
                              <m:rPr>
                                <m:nor/>
                              </m:rPr>
                              <a:rPr lang="en-US" b="0" i="0" smtClean="0"/>
                              <m:t>1</m:t>
                            </m:r>
                          </m:e>
                          <m:e>
                            <m:r>
                              <a:rPr lang="en-US" b="0" i="1" smtClean="0">
                                <a:latin typeface="Cambria Math" panose="02040503050406030204" pitchFamily="18" charset="0"/>
                              </a:rPr>
                              <m:t>𝑑</m:t>
                            </m:r>
                            <m:r>
                              <a:rPr lang="en-US" i="1">
                                <a:latin typeface="Cambria Math" panose="02040503050406030204" pitchFamily="18" charset="0"/>
                              </a:rPr>
                              <m:t>  </m:t>
                            </m:r>
                            <m:r>
                              <m:rPr>
                                <m:nor/>
                              </m:rPr>
                              <a:rPr lang="en-US"/>
                              <m:t>if</m:t>
                            </m:r>
                            <m:r>
                              <m:rPr>
                                <m:nor/>
                              </m:rPr>
                              <a:rPr lang="en-US"/>
                              <m:t>  </m:t>
                            </m:r>
                            <m:sSup>
                              <m:sSupPr>
                                <m:ctrlPr>
                                  <a:rPr lang="en-US" i="1">
                                    <a:latin typeface="Cambria Math" panose="02040503050406030204" pitchFamily="18" charset="0"/>
                                  </a:rPr>
                                </m:ctrlPr>
                              </m:sSupPr>
                              <m:e>
                                <m:r>
                                  <a:rPr lang="en-US" i="1">
                                    <a:latin typeface="Cambria Math" panose="02040503050406030204" pitchFamily="18" charset="0"/>
                                  </a:rPr>
                                  <m:t>𝐶𝐵𝑅</m:t>
                                </m:r>
                              </m:e>
                              <m:sup>
                                <m:r>
                                  <a:rPr lang="en-US" i="1">
                                    <a:latin typeface="Cambria Math" panose="02040503050406030204" pitchFamily="18" charset="0"/>
                                  </a:rPr>
                                  <m:t>𝑡</m:t>
                                </m:r>
                              </m:sup>
                            </m:sSup>
                            <m:r>
                              <m:rPr>
                                <m:nor/>
                              </m:rPr>
                              <a:rPr lang="en-US">
                                <a:latin typeface="Cambria Math" panose="02040503050406030204" pitchFamily="18" charset="0"/>
                              </a:rPr>
                              <m:t> </m:t>
                            </m:r>
                            <m:r>
                              <m:rPr>
                                <m:nor/>
                              </m:rPr>
                              <a:rPr lang="en-US"/>
                              <m:t>&lt;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𝑡h𝑟𝑒𝑠h𝑜𝑙𝑑</m:t>
                                </m:r>
                              </m:sub>
                            </m:sSub>
                            <m:r>
                              <m:rPr>
                                <m:nor/>
                              </m:rPr>
                              <a:rPr lang="en-US">
                                <a:latin typeface="Cambria Math" panose="02040503050406030204" pitchFamily="18" charset="0"/>
                              </a:rPr>
                              <m:t> &amp; </m:t>
                            </m:r>
                            <m:sSubSup>
                              <m:sSubSupPr>
                                <m:ctrlPr>
                                  <a:rPr lang="en-US" i="1">
                                    <a:latin typeface="Cambria Math" panose="02040503050406030204" pitchFamily="18" charset="0"/>
                                  </a:rPr>
                                </m:ctrlPr>
                              </m:sSubSupPr>
                              <m:e>
                                <m:r>
                                  <a:rPr lang="en-US" i="1">
                                    <a:latin typeface="Cambria Math" panose="02040503050406030204" pitchFamily="18" charset="0"/>
                                  </a:rPr>
                                  <m:t>𝑅𝐼𝑆</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sup>
                            </m:sSubSup>
                            <m:r>
                              <m:rPr>
                                <m:nor/>
                              </m:rPr>
                              <a:rPr lang="en-US"/>
                              <m:t> = </m:t>
                            </m:r>
                            <m:r>
                              <m:rPr>
                                <m:nor/>
                              </m:rPr>
                              <a:rPr lang="en-US" b="0" i="0" smtClean="0"/>
                              <m:t>0</m:t>
                            </m:r>
                          </m:e>
                        </m:eqArr>
                      </m:e>
                    </m:d>
                  </m:oMath>
                </a14:m>
                <a:r>
                  <a:rPr lang="en-US" dirty="0"/>
                  <a:t>   (6)</a:t>
                </a:r>
              </a:p>
            </p:txBody>
          </p:sp>
        </mc:Choice>
        <mc:Fallback xmlns="">
          <p:sp>
            <p:nvSpPr>
              <p:cNvPr id="8" name="Content Placeholder 7">
                <a:extLst>
                  <a:ext uri="{FF2B5EF4-FFF2-40B4-BE49-F238E27FC236}">
                    <a16:creationId xmlns:a16="http://schemas.microsoft.com/office/drawing/2014/main" id="{82094B7A-C920-4991-8667-C4F9775E7827}"/>
                  </a:ext>
                </a:extLst>
              </p:cNvPr>
              <p:cNvSpPr>
                <a:spLocks noGrp="1" noRot="1" noChangeAspect="1" noMove="1" noResize="1" noEditPoints="1" noAdjustHandles="1" noChangeArrowheads="1" noChangeShapeType="1" noTextEdit="1"/>
              </p:cNvSpPr>
              <p:nvPr>
                <p:ph sz="half" idx="1"/>
              </p:nvPr>
            </p:nvSpPr>
            <p:spPr>
              <a:xfrm>
                <a:off x="1487277" y="2133600"/>
                <a:ext cx="5415799" cy="3777622"/>
              </a:xfrm>
              <a:blipFill>
                <a:blip r:embed="rId3"/>
                <a:stretch>
                  <a:fillRect l="-788" t="-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69BC4AC-3450-43FB-9FD5-7B05F78C3E0C}"/>
                  </a:ext>
                </a:extLst>
              </p:cNvPr>
              <p:cNvSpPr/>
              <p:nvPr/>
            </p:nvSpPr>
            <p:spPr>
              <a:xfrm>
                <a:off x="1487276" y="4449893"/>
                <a:ext cx="9217447" cy="646331"/>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𝑡h𝑟𝑒𝑠h𝑜𝑙𝑑</m:t>
                        </m:r>
                      </m:sub>
                    </m:sSub>
                  </m:oMath>
                </a14:m>
                <a:r>
                  <a:rPr lang="en-US" dirty="0">
                    <a:latin typeface="Arial" panose="020B0604020202020204" pitchFamily="34" charset="0"/>
                  </a:rPr>
                  <a:t> is the CBR threshold to </a:t>
                </a:r>
              </a:p>
              <a:p>
                <a:r>
                  <a:rPr lang="en-US" dirty="0">
                    <a:latin typeface="Arial" panose="020B0604020202020204" pitchFamily="34" charset="0"/>
                  </a:rPr>
                  <a:t>determine the channel busy, e.g., = 0.85 (85%).</a:t>
                </a:r>
                <a:endParaRPr lang="en-US" dirty="0"/>
              </a:p>
            </p:txBody>
          </p:sp>
        </mc:Choice>
        <mc:Fallback xmlns="">
          <p:sp>
            <p:nvSpPr>
              <p:cNvPr id="9" name="Rectangle 8">
                <a:extLst>
                  <a:ext uri="{FF2B5EF4-FFF2-40B4-BE49-F238E27FC236}">
                    <a16:creationId xmlns:a16="http://schemas.microsoft.com/office/drawing/2014/main" id="{A69BC4AC-3450-43FB-9FD5-7B05F78C3E0C}"/>
                  </a:ext>
                </a:extLst>
              </p:cNvPr>
              <p:cNvSpPr>
                <a:spLocks noRot="1" noChangeAspect="1" noMove="1" noResize="1" noEditPoints="1" noAdjustHandles="1" noChangeArrowheads="1" noChangeShapeType="1" noTextEdit="1"/>
              </p:cNvSpPr>
              <p:nvPr/>
            </p:nvSpPr>
            <p:spPr>
              <a:xfrm>
                <a:off x="1487276" y="4449893"/>
                <a:ext cx="9217447" cy="646331"/>
              </a:xfrm>
              <a:prstGeom prst="rect">
                <a:avLst/>
              </a:prstGeom>
              <a:blipFill>
                <a:blip r:embed="rId4"/>
                <a:stretch>
                  <a:fillRect l="-595" t="-5660" b="-1509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EFEC6F2-3E83-4378-9111-AD13F53D14F9}"/>
              </a:ext>
            </a:extLst>
          </p:cNvPr>
          <p:cNvSpPr txBox="1"/>
          <p:nvPr/>
        </p:nvSpPr>
        <p:spPr>
          <a:xfrm>
            <a:off x="6903076" y="2133600"/>
            <a:ext cx="4820355" cy="2585323"/>
          </a:xfrm>
          <a:prstGeom prst="rect">
            <a:avLst/>
          </a:prstGeom>
          <a:noFill/>
        </p:spPr>
        <p:txBody>
          <a:bodyPr wrap="square" rtlCol="0">
            <a:spAutoFit/>
          </a:bodyPr>
          <a:lstStyle/>
          <a:p>
            <a:pPr marL="285750" indent="-285750">
              <a:buFontTx/>
              <a:buChar char="-"/>
            </a:pPr>
            <a:r>
              <a:rPr lang="en-US" dirty="0">
                <a:latin typeface="Arial" panose="020B0604020202020204" pitchFamily="34" charset="0"/>
                <a:cs typeface="Arial" panose="020B0604020202020204" pitchFamily="34" charset="0"/>
              </a:rPr>
              <a:t>The value of a, b, c, d are adjustable values but should be proportional to the state of the channel and risks</a:t>
            </a:r>
          </a:p>
          <a:p>
            <a:pPr marL="285750" indent="-285750">
              <a:buFontTx/>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  </a:t>
            </a:r>
            <a:r>
              <a:rPr lang="en-US" dirty="0">
                <a:solidFill>
                  <a:srgbClr val="FF0000"/>
                </a:solidFill>
                <a:latin typeface="Arial" panose="020B0604020202020204" pitchFamily="34" charset="0"/>
                <a:cs typeface="Arial" panose="020B0604020202020204" pitchFamily="34" charset="0"/>
              </a:rPr>
              <a:t>The higher risk + congestion </a:t>
            </a:r>
            <a:r>
              <a:rPr lang="en-US" dirty="0">
                <a:latin typeface="Arial" panose="020B0604020202020204" pitchFamily="34" charset="0"/>
                <a:cs typeface="Arial" panose="020B0604020202020204" pitchFamily="34" charset="0"/>
              </a:rPr>
              <a:t>the action causes</a:t>
            </a:r>
            <a:r>
              <a:rPr lang="en-US" dirty="0">
                <a:solidFill>
                  <a:srgbClr val="FF0000"/>
                </a:solidFill>
                <a:latin typeface="Arial" panose="020B0604020202020204" pitchFamily="34" charset="0"/>
                <a:cs typeface="Arial" panose="020B0604020202020204" pitchFamily="34" charset="0"/>
              </a:rPr>
              <a:t>, the higher penalty </a:t>
            </a:r>
            <a:r>
              <a:rPr lang="en-US" dirty="0">
                <a:latin typeface="Arial" panose="020B0604020202020204" pitchFamily="34" charset="0"/>
                <a:cs typeface="Arial" panose="020B0604020202020204" pitchFamily="34" charset="0"/>
              </a:rPr>
              <a:t>it gets </a:t>
            </a:r>
            <a:r>
              <a:rPr lang="en-US" dirty="0">
                <a:solidFill>
                  <a:srgbClr val="FF0000"/>
                </a:solidFill>
                <a:latin typeface="Arial" panose="020B0604020202020204" pitchFamily="34" charset="0"/>
                <a:cs typeface="Arial" panose="020B0604020202020204" pitchFamily="34" charset="0"/>
              </a:rPr>
              <a:t>(negative value)</a:t>
            </a:r>
          </a:p>
          <a:p>
            <a:r>
              <a:rPr lang="en-US" dirty="0">
                <a:solidFill>
                  <a:srgbClr val="FF0000"/>
                </a:solidFill>
                <a:latin typeface="Arial" panose="020B0604020202020204" pitchFamily="34" charset="0"/>
                <a:cs typeface="Arial" panose="020B0604020202020204" pitchFamily="34" charset="0"/>
              </a:rPr>
              <a:t> </a:t>
            </a:r>
          </a:p>
          <a:p>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For example, a=-10, b=-2, c=-4, d = 2</a:t>
            </a:r>
          </a:p>
        </p:txBody>
      </p:sp>
    </p:spTree>
    <p:extLst>
      <p:ext uri="{BB962C8B-B14F-4D97-AF65-F5344CB8AC3E}">
        <p14:creationId xmlns:p14="http://schemas.microsoft.com/office/powerpoint/2010/main" val="95851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873" y="368616"/>
            <a:ext cx="8911687" cy="1280890"/>
          </a:xfrm>
        </p:spPr>
        <p:txBody>
          <a:bodyPr>
            <a:normAutofit/>
          </a:bodyPr>
          <a:lstStyle/>
          <a:p>
            <a:r>
              <a:rPr lang="en-US" sz="4400" dirty="0">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1261873" y="2032000"/>
            <a:ext cx="10930128" cy="3777622"/>
          </a:xfrm>
        </p:spPr>
        <p:txBody>
          <a:bodyPr>
            <a:norm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 Motivation &amp; literature review</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 Problem identification</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 Our proposed methods</a:t>
            </a:r>
          </a:p>
          <a:p>
            <a:pPr>
              <a:buFont typeface="Wingdings" panose="05000000000000000000" pitchFamily="2" charset="2"/>
              <a:buChar char="q"/>
            </a:pPr>
            <a:r>
              <a:rPr lang="en-US" sz="2400" dirty="0"/>
              <a:t> Evaluation results </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 Conclusion</a:t>
            </a:r>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5128717" y="6355164"/>
            <a:ext cx="779767" cy="365125"/>
          </a:xfrm>
        </p:spPr>
        <p:txBody>
          <a:bodyPr/>
          <a:lstStyle/>
          <a:p>
            <a:fld id="{D57F1E4F-1CFF-5643-939E-217C01CDF565}" type="slidenum">
              <a:rPr lang="en-US" smtClean="0"/>
              <a:pPr/>
              <a:t>2</a:t>
            </a:fld>
            <a:endParaRPr lang="en-US" dirty="0"/>
          </a:p>
        </p:txBody>
      </p:sp>
      <p:sp>
        <p:nvSpPr>
          <p:cNvPr id="6" name="Pentagon 5">
            <a:extLst>
              <a:ext uri="{FF2B5EF4-FFF2-40B4-BE49-F238E27FC236}">
                <a16:creationId xmlns:a16="http://schemas.microsoft.com/office/drawing/2014/main" id="{202B8835-6D91-A84E-994D-011153FD201B}"/>
              </a:ext>
            </a:extLst>
          </p:cNvPr>
          <p:cNvSpPr/>
          <p:nvPr/>
        </p:nvSpPr>
        <p:spPr>
          <a:xfrm>
            <a:off x="23235" y="1243571"/>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508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23466" y="268390"/>
            <a:ext cx="11188311" cy="1280890"/>
          </a:xfrm>
        </p:spPr>
        <p:txBody>
          <a:bodyPr/>
          <a:lstStyle/>
          <a:p>
            <a:r>
              <a:rPr lang="en-US" dirty="0">
                <a:latin typeface="Arial" panose="020B0604020202020204" pitchFamily="34" charset="0"/>
                <a:cs typeface="Arial" panose="020B0604020202020204" pitchFamily="34" charset="0"/>
              </a:rPr>
              <a:t>DDQN-based Transmission Control Algorithm</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Content Placeholder 5">
            <a:extLst>
              <a:ext uri="{FF2B5EF4-FFF2-40B4-BE49-F238E27FC236}">
                <a16:creationId xmlns:a16="http://schemas.microsoft.com/office/drawing/2014/main" id="{D7F7FCE8-2B67-4057-BACB-AF084DA6CFAF}"/>
              </a:ext>
            </a:extLst>
          </p:cNvPr>
          <p:cNvPicPr>
            <a:picLocks noGrp="1" noChangeAspect="1"/>
          </p:cNvPicPr>
          <p:nvPr>
            <p:ph sz="half" idx="1"/>
          </p:nvPr>
        </p:nvPicPr>
        <p:blipFill>
          <a:blip r:embed="rId3"/>
          <a:stretch>
            <a:fillRect/>
          </a:stretch>
        </p:blipFill>
        <p:spPr>
          <a:xfrm>
            <a:off x="554955" y="1717797"/>
            <a:ext cx="4171282" cy="4491549"/>
          </a:xfrm>
          <a:prstGeom prst="rect">
            <a:avLst/>
          </a:prstGeom>
        </p:spPr>
      </p:pic>
      <p:pic>
        <p:nvPicPr>
          <p:cNvPr id="11" name="Picture 10">
            <a:extLst>
              <a:ext uri="{FF2B5EF4-FFF2-40B4-BE49-F238E27FC236}">
                <a16:creationId xmlns:a16="http://schemas.microsoft.com/office/drawing/2014/main" id="{0E9A2372-DBDF-4BEB-A8A4-0A59D3746C05}"/>
              </a:ext>
            </a:extLst>
          </p:cNvPr>
          <p:cNvPicPr>
            <a:picLocks noChangeAspect="1"/>
          </p:cNvPicPr>
          <p:nvPr/>
        </p:nvPicPr>
        <p:blipFill>
          <a:blip r:embed="rId4"/>
          <a:stretch>
            <a:fillRect/>
          </a:stretch>
        </p:blipFill>
        <p:spPr>
          <a:xfrm>
            <a:off x="4876743" y="1945077"/>
            <a:ext cx="7138987" cy="3420043"/>
          </a:xfrm>
          <a:prstGeom prst="rect">
            <a:avLst/>
          </a:prstGeom>
        </p:spPr>
      </p:pic>
      <p:sp>
        <p:nvSpPr>
          <p:cNvPr id="7" name="TextBox 6">
            <a:extLst>
              <a:ext uri="{FF2B5EF4-FFF2-40B4-BE49-F238E27FC236}">
                <a16:creationId xmlns:a16="http://schemas.microsoft.com/office/drawing/2014/main" id="{C37C7CD4-44E8-4D76-BF3C-1600F747BE0F}"/>
              </a:ext>
            </a:extLst>
          </p:cNvPr>
          <p:cNvSpPr txBox="1"/>
          <p:nvPr/>
        </p:nvSpPr>
        <p:spPr>
          <a:xfrm>
            <a:off x="6503236" y="5563714"/>
            <a:ext cx="4182555" cy="307777"/>
          </a:xfrm>
          <a:prstGeom prst="rect">
            <a:avLst/>
          </a:prstGeom>
          <a:noFill/>
        </p:spPr>
        <p:txBody>
          <a:bodyPr wrap="none" rtlCol="0">
            <a:spAutoFit/>
          </a:bodyPr>
          <a:lstStyle/>
          <a:p>
            <a:r>
              <a:rPr lang="en-US" sz="1400" b="1" i="1" dirty="0">
                <a:latin typeface="Arial" panose="020B0604020202020204" pitchFamily="34" charset="0"/>
                <a:cs typeface="Arial" panose="020B0604020202020204" pitchFamily="34" charset="0"/>
              </a:rPr>
              <a:t>DDQN-based transmission control architecture</a:t>
            </a:r>
          </a:p>
        </p:txBody>
      </p:sp>
      <p:cxnSp>
        <p:nvCxnSpPr>
          <p:cNvPr id="4" name="Straight Arrow Connector 3">
            <a:extLst>
              <a:ext uri="{FF2B5EF4-FFF2-40B4-BE49-F238E27FC236}">
                <a16:creationId xmlns:a16="http://schemas.microsoft.com/office/drawing/2014/main" id="{B27013ED-511C-4E73-80BC-0A99FCBC7299}"/>
              </a:ext>
            </a:extLst>
          </p:cNvPr>
          <p:cNvCxnSpPr/>
          <p:nvPr/>
        </p:nvCxnSpPr>
        <p:spPr>
          <a:xfrm flipH="1">
            <a:off x="6006254" y="1343378"/>
            <a:ext cx="496982" cy="699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0AC720E-E4D6-48BF-91E6-776BEEAE92D8}"/>
              </a:ext>
            </a:extLst>
          </p:cNvPr>
          <p:cNvSpPr txBox="1"/>
          <p:nvPr/>
        </p:nvSpPr>
        <p:spPr>
          <a:xfrm>
            <a:off x="5226487" y="932333"/>
            <a:ext cx="5737468" cy="369332"/>
          </a:xfrm>
          <a:prstGeom prst="rect">
            <a:avLst/>
          </a:prstGeom>
          <a:noFill/>
        </p:spPr>
        <p:txBody>
          <a:bodyPr wrap="none" rtlCol="0">
            <a:spAutoFit/>
          </a:bodyPr>
          <a:lstStyle/>
          <a:p>
            <a:r>
              <a:rPr lang="en-US" dirty="0"/>
              <a:t>Multi-agent model to make a consensus decision</a:t>
            </a:r>
          </a:p>
        </p:txBody>
      </p:sp>
      <p:sp>
        <p:nvSpPr>
          <p:cNvPr id="10" name="Rectangle: Rounded Corners 9">
            <a:extLst>
              <a:ext uri="{FF2B5EF4-FFF2-40B4-BE49-F238E27FC236}">
                <a16:creationId xmlns:a16="http://schemas.microsoft.com/office/drawing/2014/main" id="{B24F8493-BDD2-404B-A6EB-2E52C783BCAE}"/>
              </a:ext>
            </a:extLst>
          </p:cNvPr>
          <p:cNvSpPr/>
          <p:nvPr/>
        </p:nvSpPr>
        <p:spPr>
          <a:xfrm>
            <a:off x="1388533" y="5238044"/>
            <a:ext cx="2856089" cy="214488"/>
          </a:xfrm>
          <a:prstGeom prst="roundRect">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76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23466" y="268390"/>
            <a:ext cx="11188311" cy="1280890"/>
          </a:xfrm>
        </p:spPr>
        <p:txBody>
          <a:bodyPr/>
          <a:lstStyle/>
          <a:p>
            <a:r>
              <a:rPr lang="en-US" dirty="0">
                <a:latin typeface="Arial" panose="020B0604020202020204" pitchFamily="34" charset="0"/>
                <a:cs typeface="Arial" panose="020B0604020202020204" pitchFamily="34" charset="0"/>
              </a:rPr>
              <a:t>DDQN-based Transmission Control Algorithm</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2" name="Picture 11">
            <a:extLst>
              <a:ext uri="{FF2B5EF4-FFF2-40B4-BE49-F238E27FC236}">
                <a16:creationId xmlns:a16="http://schemas.microsoft.com/office/drawing/2014/main" id="{B059DE46-D9BC-4DD2-92F1-9D61D527A232}"/>
              </a:ext>
            </a:extLst>
          </p:cNvPr>
          <p:cNvPicPr>
            <a:picLocks noChangeAspect="1"/>
          </p:cNvPicPr>
          <p:nvPr/>
        </p:nvPicPr>
        <p:blipFill>
          <a:blip r:embed="rId3"/>
          <a:stretch>
            <a:fillRect/>
          </a:stretch>
        </p:blipFill>
        <p:spPr>
          <a:xfrm>
            <a:off x="4726237" y="2206499"/>
            <a:ext cx="5889246" cy="3103133"/>
          </a:xfrm>
          <a:prstGeom prst="rect">
            <a:avLst/>
          </a:prstGeom>
        </p:spPr>
      </p:pic>
      <p:sp>
        <p:nvSpPr>
          <p:cNvPr id="7" name="TextBox 6">
            <a:extLst>
              <a:ext uri="{FF2B5EF4-FFF2-40B4-BE49-F238E27FC236}">
                <a16:creationId xmlns:a16="http://schemas.microsoft.com/office/drawing/2014/main" id="{EAB55D79-FB96-40D0-ADD0-8A36148CEA0E}"/>
              </a:ext>
            </a:extLst>
          </p:cNvPr>
          <p:cNvSpPr txBox="1"/>
          <p:nvPr/>
        </p:nvSpPr>
        <p:spPr>
          <a:xfrm>
            <a:off x="8058004" y="5696638"/>
            <a:ext cx="1786066"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Source: our work [2]</a:t>
            </a:r>
          </a:p>
        </p:txBody>
      </p:sp>
      <p:sp>
        <p:nvSpPr>
          <p:cNvPr id="3" name="TextBox 2">
            <a:extLst>
              <a:ext uri="{FF2B5EF4-FFF2-40B4-BE49-F238E27FC236}">
                <a16:creationId xmlns:a16="http://schemas.microsoft.com/office/drawing/2014/main" id="{0BD4F935-DCDC-4704-8811-F3710474ED0F}"/>
              </a:ext>
            </a:extLst>
          </p:cNvPr>
          <p:cNvSpPr txBox="1"/>
          <p:nvPr/>
        </p:nvSpPr>
        <p:spPr>
          <a:xfrm>
            <a:off x="7424657" y="1643664"/>
            <a:ext cx="1266693" cy="369332"/>
          </a:xfrm>
          <a:prstGeom prst="rect">
            <a:avLst/>
          </a:prstGeom>
          <a:noFill/>
        </p:spPr>
        <p:txBody>
          <a:bodyPr wrap="none" rtlCol="0">
            <a:spAutoFit/>
          </a:bodyPr>
          <a:lstStyle/>
          <a:p>
            <a:r>
              <a:rPr lang="en-US" dirty="0"/>
              <a:t>Workflow </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169ECCC-028A-4089-A2F3-C6ADAE2F01B3}"/>
                  </a:ext>
                </a:extLst>
              </p:cNvPr>
              <p:cNvSpPr>
                <a:spLocks noGrp="1"/>
              </p:cNvSpPr>
              <p:nvPr>
                <p:ph sz="half" idx="1"/>
              </p:nvPr>
            </p:nvSpPr>
            <p:spPr>
              <a:xfrm>
                <a:off x="624945" y="2024285"/>
                <a:ext cx="4101292" cy="3777622"/>
              </a:xfrm>
            </p:spPr>
            <p:txBody>
              <a:bodyPr/>
              <a:lstStyle/>
              <a:p>
                <a:r>
                  <a:rPr lang="en-US" dirty="0"/>
                  <a:t>DDQN-based learning model is trained on the congested/heavy traffic cases in </a:t>
                </a:r>
                <a:r>
                  <a:rPr lang="en-US" dirty="0">
                    <a:solidFill>
                      <a:srgbClr val="FF0000"/>
                    </a:solidFill>
                  </a:rPr>
                  <a:t>an offline training</a:t>
                </a:r>
              </a:p>
              <a:p>
                <a:endParaRPr lang="en-US" dirty="0"/>
              </a:p>
              <a:p>
                <a:r>
                  <a:rPr lang="en-US" dirty="0"/>
                  <a:t>Each vehicle is equipped with a </a:t>
                </a:r>
                <a:r>
                  <a:rPr lang="en-US" dirty="0">
                    <a:solidFill>
                      <a:srgbClr val="FF0000"/>
                    </a:solidFill>
                  </a:rPr>
                  <a:t>pre-trained DDQN-based model</a:t>
                </a:r>
              </a:p>
              <a:p>
                <a:endParaRPr lang="en-US" dirty="0"/>
              </a:p>
              <a:p>
                <a:r>
                  <a:rPr lang="en-US" dirty="0"/>
                  <a:t>The DDQN-based rate control will adjust the sending rate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𝐷𝑅</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t> </a:t>
                </a:r>
                <a:r>
                  <a:rPr lang="en-US" dirty="0">
                    <a:solidFill>
                      <a:srgbClr val="FF0000"/>
                    </a:solidFill>
                  </a:rPr>
                  <a:t>based on its assessment on the channel </a:t>
                </a:r>
                <a:r>
                  <a:rPr lang="en-US" dirty="0"/>
                  <a:t>(RIS, CBR) at the time </a:t>
                </a:r>
                <a14:m>
                  <m:oMath xmlns:m="http://schemas.openxmlformats.org/officeDocument/2006/math">
                    <m:r>
                      <a:rPr lang="en-US" i="1" dirty="0" smtClean="0">
                        <a:latin typeface="Cambria Math" panose="02040503050406030204" pitchFamily="18" charset="0"/>
                      </a:rPr>
                      <m:t>𝑡</m:t>
                    </m:r>
                  </m:oMath>
                </a14:m>
                <a:endParaRPr lang="en-US" dirty="0"/>
              </a:p>
            </p:txBody>
          </p:sp>
        </mc:Choice>
        <mc:Fallback xmlns="">
          <p:sp>
            <p:nvSpPr>
              <p:cNvPr id="8" name="Content Placeholder 7">
                <a:extLst>
                  <a:ext uri="{FF2B5EF4-FFF2-40B4-BE49-F238E27FC236}">
                    <a16:creationId xmlns:a16="http://schemas.microsoft.com/office/drawing/2014/main" id="{2169ECCC-028A-4089-A2F3-C6ADAE2F01B3}"/>
                  </a:ext>
                </a:extLst>
              </p:cNvPr>
              <p:cNvSpPr>
                <a:spLocks noGrp="1" noRot="1" noChangeAspect="1" noMove="1" noResize="1" noEditPoints="1" noAdjustHandles="1" noChangeArrowheads="1" noChangeShapeType="1" noTextEdit="1"/>
              </p:cNvSpPr>
              <p:nvPr>
                <p:ph sz="half" idx="1"/>
              </p:nvPr>
            </p:nvSpPr>
            <p:spPr>
              <a:xfrm>
                <a:off x="624945" y="2024285"/>
                <a:ext cx="4101292" cy="3777622"/>
              </a:xfrm>
              <a:blipFill>
                <a:blip r:embed="rId4"/>
                <a:stretch>
                  <a:fillRect l="-1042" t="-806"/>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77C33963-C6AB-4A48-A977-31B21D35CA19}"/>
              </a:ext>
            </a:extLst>
          </p:cNvPr>
          <p:cNvSpPr/>
          <p:nvPr/>
        </p:nvSpPr>
        <p:spPr>
          <a:xfrm>
            <a:off x="549851" y="3366911"/>
            <a:ext cx="349956"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3BD0652C-8BAC-4F40-A41B-2432E761F446}"/>
              </a:ext>
            </a:extLst>
          </p:cNvPr>
          <p:cNvSpPr/>
          <p:nvPr/>
        </p:nvSpPr>
        <p:spPr>
          <a:xfrm>
            <a:off x="549851" y="2024285"/>
            <a:ext cx="349956"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75CB638B-9F6D-438F-8CF1-5FB0EC909882}"/>
              </a:ext>
            </a:extLst>
          </p:cNvPr>
          <p:cNvSpPr/>
          <p:nvPr/>
        </p:nvSpPr>
        <p:spPr>
          <a:xfrm>
            <a:off x="565196" y="4501445"/>
            <a:ext cx="349956"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2529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84DC-324F-4C9D-8E3A-F5DCFAAA3146}"/>
              </a:ext>
            </a:extLst>
          </p:cNvPr>
          <p:cNvSpPr>
            <a:spLocks noGrp="1"/>
          </p:cNvSpPr>
          <p:nvPr>
            <p:ph type="title"/>
          </p:nvPr>
        </p:nvSpPr>
        <p:spPr>
          <a:xfrm>
            <a:off x="423467" y="268390"/>
            <a:ext cx="11362133" cy="1280890"/>
          </a:xfrm>
        </p:spPr>
        <p:txBody>
          <a:bodyPr/>
          <a:lstStyle/>
          <a:p>
            <a:r>
              <a:rPr lang="en-US" dirty="0">
                <a:latin typeface="Arial" panose="020B0604020202020204" pitchFamily="34" charset="0"/>
                <a:cs typeface="Arial" panose="020B0604020202020204" pitchFamily="34" charset="0"/>
              </a:rPr>
              <a:t>Centralized vs Decentralized</a:t>
            </a:r>
          </a:p>
        </p:txBody>
      </p:sp>
      <p:sp>
        <p:nvSpPr>
          <p:cNvPr id="3" name="Content Placeholder 2">
            <a:extLst>
              <a:ext uri="{FF2B5EF4-FFF2-40B4-BE49-F238E27FC236}">
                <a16:creationId xmlns:a16="http://schemas.microsoft.com/office/drawing/2014/main" id="{ECD469E1-A9CF-4A50-AA13-E321B086F6D4}"/>
              </a:ext>
            </a:extLst>
          </p:cNvPr>
          <p:cNvSpPr>
            <a:spLocks noGrp="1"/>
          </p:cNvSpPr>
          <p:nvPr>
            <p:ph sz="half" idx="1"/>
          </p:nvPr>
        </p:nvSpPr>
        <p:spPr>
          <a:xfrm>
            <a:off x="1509712" y="2126222"/>
            <a:ext cx="4313864" cy="3777622"/>
          </a:xfrm>
        </p:spPr>
        <p:txBody>
          <a:bodyPr>
            <a:normAutofit/>
          </a:bodyPr>
          <a:lstStyle/>
          <a:p>
            <a:r>
              <a:rPr lang="en-US" dirty="0"/>
              <a:t>Centralized method: Road-side unit to play the role of data rate control</a:t>
            </a:r>
          </a:p>
          <a:p>
            <a:pPr marL="0" indent="0">
              <a:buNone/>
            </a:pPr>
            <a:r>
              <a:rPr lang="en-US" dirty="0">
                <a:solidFill>
                  <a:srgbClr val="0432FF"/>
                </a:solidFill>
              </a:rPr>
              <a:t>Advantage</a:t>
            </a:r>
          </a:p>
          <a:p>
            <a:pPr lvl="1">
              <a:buFont typeface="Wingdings" panose="05000000000000000000" pitchFamily="2" charset="2"/>
              <a:buChar char="ü"/>
            </a:pPr>
            <a:r>
              <a:rPr lang="en-US" dirty="0"/>
              <a:t>Fast learning convergence </a:t>
            </a:r>
          </a:p>
          <a:p>
            <a:pPr lvl="1">
              <a:buFont typeface="Wingdings" panose="05000000000000000000" pitchFamily="2" charset="2"/>
              <a:buChar char="ü"/>
            </a:pPr>
            <a:r>
              <a:rPr lang="en-US" dirty="0"/>
              <a:t>Easy to adjust hyperparameters</a:t>
            </a:r>
          </a:p>
          <a:p>
            <a:pPr marL="0" indent="0">
              <a:buNone/>
            </a:pPr>
            <a:r>
              <a:rPr lang="en-US" dirty="0">
                <a:solidFill>
                  <a:srgbClr val="FF0000"/>
                </a:solidFill>
              </a:rPr>
              <a:t>Disadvantage</a:t>
            </a:r>
          </a:p>
          <a:p>
            <a:pPr lvl="1">
              <a:buFont typeface="Arial" panose="020B0604020202020204" pitchFamily="34" charset="0"/>
              <a:buChar char="×"/>
            </a:pPr>
            <a:r>
              <a:rPr lang="en-US" dirty="0"/>
              <a:t>Require centralized server connections (V2I), e.g., cloud server, road side units</a:t>
            </a:r>
          </a:p>
          <a:p>
            <a:pPr lvl="1">
              <a:buFont typeface="Arial" panose="020B0604020202020204" pitchFamily="34" charset="0"/>
              <a:buChar char="×"/>
            </a:pPr>
            <a:r>
              <a:rPr lang="en-US" dirty="0"/>
              <a:t>Challenge to deploy in the areas without core network infrastructure</a:t>
            </a:r>
          </a:p>
        </p:txBody>
      </p:sp>
      <p:sp>
        <p:nvSpPr>
          <p:cNvPr id="4" name="Content Placeholder 3">
            <a:extLst>
              <a:ext uri="{FF2B5EF4-FFF2-40B4-BE49-F238E27FC236}">
                <a16:creationId xmlns:a16="http://schemas.microsoft.com/office/drawing/2014/main" id="{387E54C9-C385-4E11-AD85-69B12768B99E}"/>
              </a:ext>
            </a:extLst>
          </p:cNvPr>
          <p:cNvSpPr>
            <a:spLocks noGrp="1"/>
          </p:cNvSpPr>
          <p:nvPr>
            <p:ph sz="half" idx="2"/>
          </p:nvPr>
        </p:nvSpPr>
        <p:spPr>
          <a:xfrm>
            <a:off x="6006254" y="2079422"/>
            <a:ext cx="4817256" cy="3777622"/>
          </a:xfrm>
        </p:spPr>
        <p:txBody>
          <a:bodyPr>
            <a:normAutofit/>
          </a:bodyPr>
          <a:lstStyle/>
          <a:p>
            <a:r>
              <a:rPr lang="en-US" dirty="0"/>
              <a:t>Decentralized method: Vehicles negotiate with each other to determine the data rate</a:t>
            </a:r>
          </a:p>
          <a:p>
            <a:pPr marL="0" indent="0">
              <a:buNone/>
            </a:pPr>
            <a:r>
              <a:rPr lang="en-US" dirty="0">
                <a:solidFill>
                  <a:srgbClr val="0432FF"/>
                </a:solidFill>
              </a:rPr>
              <a:t>Advantage</a:t>
            </a:r>
          </a:p>
          <a:p>
            <a:pPr lvl="1">
              <a:buFont typeface="Wingdings" panose="05000000000000000000" pitchFamily="2" charset="2"/>
              <a:buChar char="ü"/>
            </a:pPr>
            <a:r>
              <a:rPr lang="en-US" dirty="0"/>
              <a:t>Work well with V2V environments</a:t>
            </a:r>
          </a:p>
          <a:p>
            <a:pPr marL="0" indent="0">
              <a:buNone/>
            </a:pPr>
            <a:endParaRPr lang="en-US" dirty="0">
              <a:solidFill>
                <a:srgbClr val="FF0000"/>
              </a:solidFill>
            </a:endParaRPr>
          </a:p>
          <a:p>
            <a:pPr marL="0" indent="0">
              <a:buNone/>
            </a:pPr>
            <a:r>
              <a:rPr lang="en-US" dirty="0">
                <a:solidFill>
                  <a:srgbClr val="FF0000"/>
                </a:solidFill>
              </a:rPr>
              <a:t>Disadvantage</a:t>
            </a:r>
          </a:p>
          <a:p>
            <a:pPr lvl="1">
              <a:buFont typeface="Arial" panose="020B0604020202020204" pitchFamily="34" charset="0"/>
              <a:buChar char="×"/>
            </a:pPr>
            <a:r>
              <a:rPr lang="en-US" dirty="0"/>
              <a:t>Slower  learning convergence</a:t>
            </a:r>
          </a:p>
          <a:p>
            <a:pPr lvl="1">
              <a:buFont typeface="Arial" panose="020B0604020202020204" pitchFamily="34" charset="0"/>
              <a:buChar char="×"/>
            </a:pPr>
            <a:r>
              <a:rPr lang="en-US" dirty="0"/>
              <a:t>Difficult to maintain the consistency of learning models for vehicles with different computation capabilities.</a:t>
            </a:r>
          </a:p>
          <a:p>
            <a:pPr lvl="1">
              <a:buFont typeface="Arial" panose="020B0604020202020204" pitchFamily="34" charset="0"/>
              <a:buChar char="×"/>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20AA6AD4-5A86-47E3-AE45-6AFFB63084F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cxnSp>
        <p:nvCxnSpPr>
          <p:cNvPr id="10" name="Straight Arrow Connector 9">
            <a:extLst>
              <a:ext uri="{FF2B5EF4-FFF2-40B4-BE49-F238E27FC236}">
                <a16:creationId xmlns:a16="http://schemas.microsoft.com/office/drawing/2014/main" id="{FA7F8D0A-1B13-482F-B879-22AF700654FB}"/>
              </a:ext>
            </a:extLst>
          </p:cNvPr>
          <p:cNvCxnSpPr>
            <a:cxnSpLocks/>
          </p:cNvCxnSpPr>
          <p:nvPr/>
        </p:nvCxnSpPr>
        <p:spPr>
          <a:xfrm>
            <a:off x="7725747" y="1863141"/>
            <a:ext cx="0" cy="21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E7550B2-709A-4E10-815D-21D566FF2D6A}"/>
              </a:ext>
            </a:extLst>
          </p:cNvPr>
          <p:cNvSpPr txBox="1"/>
          <p:nvPr/>
        </p:nvSpPr>
        <p:spPr>
          <a:xfrm>
            <a:off x="6559419" y="1547993"/>
            <a:ext cx="2714205" cy="369332"/>
          </a:xfrm>
          <a:prstGeom prst="rect">
            <a:avLst/>
          </a:prstGeom>
          <a:noFill/>
        </p:spPr>
        <p:txBody>
          <a:bodyPr wrap="none" rtlCol="0">
            <a:spAutoFit/>
          </a:bodyPr>
          <a:lstStyle/>
          <a:p>
            <a:r>
              <a:rPr lang="en-US" dirty="0"/>
              <a:t>Suitable for rural areas</a:t>
            </a:r>
          </a:p>
        </p:txBody>
      </p:sp>
      <p:sp>
        <p:nvSpPr>
          <p:cNvPr id="13" name="TextBox 12">
            <a:extLst>
              <a:ext uri="{FF2B5EF4-FFF2-40B4-BE49-F238E27FC236}">
                <a16:creationId xmlns:a16="http://schemas.microsoft.com/office/drawing/2014/main" id="{683248D6-7F06-4D4F-8A27-F677A3AF8347}"/>
              </a:ext>
            </a:extLst>
          </p:cNvPr>
          <p:cNvSpPr txBox="1"/>
          <p:nvPr/>
        </p:nvSpPr>
        <p:spPr>
          <a:xfrm>
            <a:off x="1958441" y="1576187"/>
            <a:ext cx="2850460" cy="369332"/>
          </a:xfrm>
          <a:prstGeom prst="rect">
            <a:avLst/>
          </a:prstGeom>
          <a:noFill/>
        </p:spPr>
        <p:txBody>
          <a:bodyPr wrap="none" rtlCol="0">
            <a:spAutoFit/>
          </a:bodyPr>
          <a:lstStyle/>
          <a:p>
            <a:r>
              <a:rPr lang="en-US" dirty="0"/>
              <a:t>Suitable for urban areas</a:t>
            </a:r>
          </a:p>
        </p:txBody>
      </p:sp>
      <p:cxnSp>
        <p:nvCxnSpPr>
          <p:cNvPr id="14" name="Straight Arrow Connector 13">
            <a:extLst>
              <a:ext uri="{FF2B5EF4-FFF2-40B4-BE49-F238E27FC236}">
                <a16:creationId xmlns:a16="http://schemas.microsoft.com/office/drawing/2014/main" id="{964E2E72-CD3E-466D-BEC6-EEC5B3B6F57A}"/>
              </a:ext>
            </a:extLst>
          </p:cNvPr>
          <p:cNvCxnSpPr>
            <a:cxnSpLocks/>
            <a:stCxn id="13" idx="2"/>
          </p:cNvCxnSpPr>
          <p:nvPr/>
        </p:nvCxnSpPr>
        <p:spPr>
          <a:xfrm flipH="1">
            <a:off x="3319551" y="1945519"/>
            <a:ext cx="64120" cy="28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7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23467" y="268390"/>
            <a:ext cx="11342435" cy="1280890"/>
          </a:xfrm>
        </p:spPr>
        <p:txBody>
          <a:bodyPr/>
          <a:lstStyle/>
          <a:p>
            <a:r>
              <a:rPr lang="en-US" dirty="0">
                <a:latin typeface="Arial" panose="020B0604020202020204" pitchFamily="34" charset="0"/>
                <a:cs typeface="Arial" panose="020B0604020202020204" pitchFamily="34" charset="0"/>
              </a:rPr>
              <a:t>Evaluation Results</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3" name="Picture 2">
            <a:extLst>
              <a:ext uri="{FF2B5EF4-FFF2-40B4-BE49-F238E27FC236}">
                <a16:creationId xmlns:a16="http://schemas.microsoft.com/office/drawing/2014/main" id="{5AC8C18D-F9EF-4F81-810E-B5171502622C}"/>
              </a:ext>
            </a:extLst>
          </p:cNvPr>
          <p:cNvPicPr>
            <a:picLocks noChangeAspect="1"/>
          </p:cNvPicPr>
          <p:nvPr/>
        </p:nvPicPr>
        <p:blipFill>
          <a:blip r:embed="rId3"/>
          <a:stretch>
            <a:fillRect/>
          </a:stretch>
        </p:blipFill>
        <p:spPr>
          <a:xfrm>
            <a:off x="685106" y="2190750"/>
            <a:ext cx="5705475" cy="1238250"/>
          </a:xfrm>
          <a:prstGeom prst="rect">
            <a:avLst/>
          </a:prstGeom>
        </p:spPr>
      </p:pic>
      <p:sp>
        <p:nvSpPr>
          <p:cNvPr id="8" name="TextBox 7">
            <a:extLst>
              <a:ext uri="{FF2B5EF4-FFF2-40B4-BE49-F238E27FC236}">
                <a16:creationId xmlns:a16="http://schemas.microsoft.com/office/drawing/2014/main" id="{ECCC0F7C-4843-4B36-9B4E-85830B9F97B7}"/>
              </a:ext>
            </a:extLst>
          </p:cNvPr>
          <p:cNvSpPr txBox="1"/>
          <p:nvPr/>
        </p:nvSpPr>
        <p:spPr>
          <a:xfrm>
            <a:off x="423467" y="1685349"/>
            <a:ext cx="684803" cy="369332"/>
          </a:xfrm>
          <a:prstGeom prst="rect">
            <a:avLst/>
          </a:prstGeom>
          <a:noFill/>
        </p:spPr>
        <p:txBody>
          <a:bodyPr wrap="none" rtlCol="0">
            <a:spAutoFit/>
          </a:bodyPr>
          <a:lstStyle/>
          <a:p>
            <a:r>
              <a:rPr lang="en-US" dirty="0"/>
              <a:t>Ours</a:t>
            </a:r>
          </a:p>
        </p:txBody>
      </p:sp>
      <p:cxnSp>
        <p:nvCxnSpPr>
          <p:cNvPr id="10" name="Connector: Curved 9">
            <a:extLst>
              <a:ext uri="{FF2B5EF4-FFF2-40B4-BE49-F238E27FC236}">
                <a16:creationId xmlns:a16="http://schemas.microsoft.com/office/drawing/2014/main" id="{B1E1751A-7122-4B05-9375-55A4964123F0}"/>
              </a:ext>
            </a:extLst>
          </p:cNvPr>
          <p:cNvCxnSpPr>
            <a:cxnSpLocks/>
            <a:stCxn id="8" idx="2"/>
            <a:endCxn id="3" idx="1"/>
          </p:cNvCxnSpPr>
          <p:nvPr/>
        </p:nvCxnSpPr>
        <p:spPr>
          <a:xfrm rot="5400000">
            <a:off x="347891" y="2391897"/>
            <a:ext cx="755194" cy="80763"/>
          </a:xfrm>
          <a:prstGeom prst="curvedConnector4">
            <a:avLst>
              <a:gd name="adj1" fmla="val 9009"/>
              <a:gd name="adj2" fmla="val 3830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47393A-1569-4EAD-B1B3-5488720C1D6D}"/>
              </a:ext>
            </a:extLst>
          </p:cNvPr>
          <p:cNvCxnSpPr>
            <a:cxnSpLocks/>
          </p:cNvCxnSpPr>
          <p:nvPr/>
        </p:nvCxnSpPr>
        <p:spPr>
          <a:xfrm>
            <a:off x="1841590" y="3289647"/>
            <a:ext cx="1044829" cy="27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D63D9D-0F2C-4B0D-984E-017DDE6E1DE8}"/>
              </a:ext>
            </a:extLst>
          </p:cNvPr>
          <p:cNvSpPr txBox="1"/>
          <p:nvPr/>
        </p:nvSpPr>
        <p:spPr>
          <a:xfrm>
            <a:off x="2265638" y="3565069"/>
            <a:ext cx="2167581" cy="369332"/>
          </a:xfrm>
          <a:prstGeom prst="rect">
            <a:avLst/>
          </a:prstGeom>
          <a:noFill/>
        </p:spPr>
        <p:txBody>
          <a:bodyPr wrap="none" rtlCol="0">
            <a:spAutoFit/>
          </a:bodyPr>
          <a:lstStyle/>
          <a:p>
            <a:r>
              <a:rPr lang="en-US" dirty="0"/>
              <a:t>DSRC rate control</a:t>
            </a:r>
          </a:p>
        </p:txBody>
      </p:sp>
      <p:sp>
        <p:nvSpPr>
          <p:cNvPr id="23" name="TextBox 22">
            <a:extLst>
              <a:ext uri="{FF2B5EF4-FFF2-40B4-BE49-F238E27FC236}">
                <a16:creationId xmlns:a16="http://schemas.microsoft.com/office/drawing/2014/main" id="{50DC646D-4014-4D3C-BF66-32F1FECB6610}"/>
              </a:ext>
            </a:extLst>
          </p:cNvPr>
          <p:cNvSpPr txBox="1"/>
          <p:nvPr/>
        </p:nvSpPr>
        <p:spPr>
          <a:xfrm>
            <a:off x="685106" y="4099642"/>
            <a:ext cx="2964273" cy="369332"/>
          </a:xfrm>
          <a:prstGeom prst="rect">
            <a:avLst/>
          </a:prstGeom>
          <a:noFill/>
        </p:spPr>
        <p:txBody>
          <a:bodyPr wrap="none" rtlCol="0">
            <a:spAutoFit/>
          </a:bodyPr>
          <a:lstStyle/>
          <a:p>
            <a:r>
              <a:rPr lang="en-US" dirty="0"/>
              <a:t>C-V2X/DSRC rate control</a:t>
            </a:r>
          </a:p>
        </p:txBody>
      </p:sp>
      <p:cxnSp>
        <p:nvCxnSpPr>
          <p:cNvPr id="25" name="Connector: Curved 24">
            <a:extLst>
              <a:ext uri="{FF2B5EF4-FFF2-40B4-BE49-F238E27FC236}">
                <a16:creationId xmlns:a16="http://schemas.microsoft.com/office/drawing/2014/main" id="{31874032-E9E7-4F5F-BFD2-2667F1CE7C20}"/>
              </a:ext>
            </a:extLst>
          </p:cNvPr>
          <p:cNvCxnSpPr>
            <a:cxnSpLocks/>
            <a:stCxn id="28" idx="2"/>
            <a:endCxn id="23" idx="1"/>
          </p:cNvCxnSpPr>
          <p:nvPr/>
        </p:nvCxnSpPr>
        <p:spPr>
          <a:xfrm rot="10800000" flipV="1">
            <a:off x="685107" y="3038278"/>
            <a:ext cx="196243" cy="1246030"/>
          </a:xfrm>
          <a:prstGeom prst="curvedConnector3">
            <a:avLst>
              <a:gd name="adj1" fmla="val 21648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3168BDC-63AC-4D50-B13F-63B9FE137B1E}"/>
              </a:ext>
            </a:extLst>
          </p:cNvPr>
          <p:cNvSpPr/>
          <p:nvPr/>
        </p:nvSpPr>
        <p:spPr>
          <a:xfrm>
            <a:off x="881349" y="2945945"/>
            <a:ext cx="176270" cy="1846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89EE6CE-CF11-4C75-88D0-E0D05EABACE7}"/>
              </a:ext>
            </a:extLst>
          </p:cNvPr>
          <p:cNvPicPr>
            <a:picLocks noChangeAspect="1"/>
          </p:cNvPicPr>
          <p:nvPr/>
        </p:nvPicPr>
        <p:blipFill>
          <a:blip r:embed="rId4"/>
          <a:stretch>
            <a:fillRect/>
          </a:stretch>
        </p:blipFill>
        <p:spPr>
          <a:xfrm>
            <a:off x="5226487" y="3749735"/>
            <a:ext cx="6721376" cy="2492850"/>
          </a:xfrm>
          <a:prstGeom prst="rect">
            <a:avLst/>
          </a:prstGeom>
        </p:spPr>
      </p:pic>
      <p:sp>
        <p:nvSpPr>
          <p:cNvPr id="31" name="TextBox 30">
            <a:extLst>
              <a:ext uri="{FF2B5EF4-FFF2-40B4-BE49-F238E27FC236}">
                <a16:creationId xmlns:a16="http://schemas.microsoft.com/office/drawing/2014/main" id="{0F5EECCB-4DA3-4A79-A72B-5DC1496713F0}"/>
              </a:ext>
            </a:extLst>
          </p:cNvPr>
          <p:cNvSpPr txBox="1"/>
          <p:nvPr/>
        </p:nvSpPr>
        <p:spPr>
          <a:xfrm>
            <a:off x="7828566" y="3380403"/>
            <a:ext cx="2521844" cy="369332"/>
          </a:xfrm>
          <a:prstGeom prst="rect">
            <a:avLst/>
          </a:prstGeom>
          <a:noFill/>
        </p:spPr>
        <p:txBody>
          <a:bodyPr wrap="none" rtlCol="0">
            <a:spAutoFit/>
          </a:bodyPr>
          <a:lstStyle/>
          <a:p>
            <a:r>
              <a:rPr lang="en-US" b="1" dirty="0"/>
              <a:t>System configuration</a:t>
            </a:r>
          </a:p>
        </p:txBody>
      </p:sp>
      <p:sp>
        <p:nvSpPr>
          <p:cNvPr id="32" name="TextBox 31">
            <a:extLst>
              <a:ext uri="{FF2B5EF4-FFF2-40B4-BE49-F238E27FC236}">
                <a16:creationId xmlns:a16="http://schemas.microsoft.com/office/drawing/2014/main" id="{618516F7-C939-491B-8D13-8729D09AE840}"/>
              </a:ext>
            </a:extLst>
          </p:cNvPr>
          <p:cNvSpPr txBox="1"/>
          <p:nvPr/>
        </p:nvSpPr>
        <p:spPr>
          <a:xfrm>
            <a:off x="7542866" y="2594324"/>
            <a:ext cx="3320140" cy="369332"/>
          </a:xfrm>
          <a:prstGeom prst="rect">
            <a:avLst/>
          </a:prstGeom>
          <a:noFill/>
        </p:spPr>
        <p:txBody>
          <a:bodyPr wrap="none" rtlCol="0">
            <a:spAutoFit/>
          </a:bodyPr>
          <a:lstStyle/>
          <a:p>
            <a:r>
              <a:rPr lang="en-US" b="1" dirty="0"/>
              <a:t>Simulator</a:t>
            </a:r>
            <a:r>
              <a:rPr lang="en-US" dirty="0"/>
              <a:t>: Veins, OpenCV2X</a:t>
            </a:r>
          </a:p>
        </p:txBody>
      </p:sp>
      <p:cxnSp>
        <p:nvCxnSpPr>
          <p:cNvPr id="9" name="Straight Arrow Connector 8">
            <a:extLst>
              <a:ext uri="{FF2B5EF4-FFF2-40B4-BE49-F238E27FC236}">
                <a16:creationId xmlns:a16="http://schemas.microsoft.com/office/drawing/2014/main" id="{45B09275-A96D-49DC-8D7D-72E9DF2C75ED}"/>
              </a:ext>
            </a:extLst>
          </p:cNvPr>
          <p:cNvCxnSpPr>
            <a:cxnSpLocks/>
          </p:cNvCxnSpPr>
          <p:nvPr/>
        </p:nvCxnSpPr>
        <p:spPr>
          <a:xfrm>
            <a:off x="3933022" y="3934401"/>
            <a:ext cx="0" cy="95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45CC53-0800-4267-A90B-5A271908403C}"/>
              </a:ext>
            </a:extLst>
          </p:cNvPr>
          <p:cNvCxnSpPr>
            <a:stCxn id="23" idx="2"/>
          </p:cNvCxnSpPr>
          <p:nvPr/>
        </p:nvCxnSpPr>
        <p:spPr>
          <a:xfrm flipH="1">
            <a:off x="2167242" y="4468974"/>
            <a:ext cx="1" cy="389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65EA7A6-51BA-47AB-847F-2B4510C78DED}"/>
              </a:ext>
            </a:extLst>
          </p:cNvPr>
          <p:cNvSpPr txBox="1"/>
          <p:nvPr/>
        </p:nvSpPr>
        <p:spPr>
          <a:xfrm>
            <a:off x="423468" y="4883785"/>
            <a:ext cx="4930730" cy="646331"/>
          </a:xfrm>
          <a:prstGeom prst="rect">
            <a:avLst/>
          </a:prstGeom>
          <a:noFill/>
          <a:ln>
            <a:solidFill>
              <a:srgbClr val="0432FF"/>
            </a:solidFill>
            <a:prstDash val="dash"/>
          </a:ln>
        </p:spPr>
        <p:txBody>
          <a:bodyPr wrap="square" rtlCol="0">
            <a:spAutoFit/>
          </a:bodyPr>
          <a:lstStyle/>
          <a:p>
            <a:r>
              <a:rPr lang="en-US" dirty="0">
                <a:latin typeface="Arial" panose="020B0604020202020204" pitchFamily="34" charset="0"/>
                <a:cs typeface="Arial" panose="020B0604020202020204" pitchFamily="34" charset="0"/>
              </a:rPr>
              <a:t>Adjust the broadcasting rate based on</a:t>
            </a:r>
          </a:p>
          <a:p>
            <a:r>
              <a:rPr lang="en-US" dirty="0">
                <a:latin typeface="Arial" panose="020B0604020202020204" pitchFamily="34" charset="0"/>
                <a:cs typeface="Arial" panose="020B0604020202020204" pitchFamily="34" charset="0"/>
              </a:rPr>
              <a:t>the CBR level, regardless of risk/no-risk states </a:t>
            </a:r>
          </a:p>
        </p:txBody>
      </p:sp>
    </p:spTree>
    <p:extLst>
      <p:ext uri="{BB962C8B-B14F-4D97-AF65-F5344CB8AC3E}">
        <p14:creationId xmlns:p14="http://schemas.microsoft.com/office/powerpoint/2010/main" val="41723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3" grpId="0"/>
      <p:bldP spid="31" grpId="0"/>
      <p:bldP spid="32"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1AB4C4-BEA7-8743-8845-2FD6BB60CB7A}"/>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Measurement Metric</a:t>
            </a:r>
          </a:p>
        </p:txBody>
      </p:sp>
      <p:sp>
        <p:nvSpPr>
          <p:cNvPr id="2" name="Content Placeholder 1">
            <a:extLst>
              <a:ext uri="{FF2B5EF4-FFF2-40B4-BE49-F238E27FC236}">
                <a16:creationId xmlns:a16="http://schemas.microsoft.com/office/drawing/2014/main" id="{AD82B5FC-47CC-4C20-B1FA-2BECB3884B5B}"/>
              </a:ext>
            </a:extLst>
          </p:cNvPr>
          <p:cNvSpPr>
            <a:spLocks noGrp="1"/>
          </p:cNvSpPr>
          <p:nvPr>
            <p:ph sz="half" idx="1"/>
          </p:nvPr>
        </p:nvSpPr>
        <p:spPr>
          <a:xfrm>
            <a:off x="1782135" y="2027409"/>
            <a:ext cx="4861035" cy="3777622"/>
          </a:xfrm>
        </p:spPr>
        <p:txBody>
          <a:bodyPr>
            <a:normAutofit fontScale="92500" lnSpcReduction="10000"/>
          </a:bodyPr>
          <a:lstStyle/>
          <a:p>
            <a:r>
              <a:rPr lang="en-US" b="1" dirty="0"/>
              <a:t>Packet Delivery Rate</a:t>
            </a:r>
          </a:p>
          <a:p>
            <a:pPr marL="0" indent="0">
              <a:buNone/>
            </a:pPr>
            <a:r>
              <a:rPr lang="en-US" sz="2000" dirty="0">
                <a:sym typeface="Wingdings" panose="05000000000000000000" pitchFamily="2" charset="2"/>
              </a:rPr>
              <a:t> </a:t>
            </a:r>
            <a:r>
              <a:rPr lang="en-US" sz="1600" dirty="0"/>
              <a:t>the ratio of successfully received messages to the total number of</a:t>
            </a:r>
            <a:r>
              <a:rPr lang="zh-TW" altLang="en-US" sz="1600" dirty="0"/>
              <a:t> </a:t>
            </a:r>
            <a:r>
              <a:rPr lang="en-US" sz="1600" dirty="0"/>
              <a:t>messages sent</a:t>
            </a:r>
          </a:p>
          <a:p>
            <a:r>
              <a:rPr lang="en-US" b="1" dirty="0"/>
              <a:t>Channel Busy Ratio</a:t>
            </a:r>
          </a:p>
          <a:p>
            <a:pPr marL="0" indent="0">
              <a:buNone/>
            </a:pPr>
            <a:r>
              <a:rPr lang="en-US" sz="1600" dirty="0">
                <a:sym typeface="Wingdings" panose="05000000000000000000" pitchFamily="2" charset="2"/>
              </a:rPr>
              <a:t> </a:t>
            </a:r>
            <a:r>
              <a:rPr lang="en-US" sz="1600" dirty="0"/>
              <a:t>the ratio of time that the channel has been sensed busy in a given time window T</a:t>
            </a:r>
            <a:endParaRPr lang="en-US" dirty="0"/>
          </a:p>
          <a:p>
            <a:r>
              <a:rPr lang="en-US" b="1" dirty="0"/>
              <a:t>Collision risk </a:t>
            </a:r>
          </a:p>
          <a:p>
            <a:pPr marL="0" indent="0">
              <a:buNone/>
            </a:pPr>
            <a:r>
              <a:rPr lang="en-US" sz="1600" dirty="0">
                <a:sym typeface="Wingdings" panose="05000000000000000000" pitchFamily="2" charset="2"/>
              </a:rPr>
              <a:t> the total times each pair of vehicles exceeds the safe distance at their relative speed </a:t>
            </a:r>
          </a:p>
          <a:p>
            <a:r>
              <a:rPr lang="en-US" b="1" dirty="0"/>
              <a:t>Computing time</a:t>
            </a:r>
          </a:p>
          <a:p>
            <a:pPr marL="0" indent="0">
              <a:buNone/>
            </a:pPr>
            <a:r>
              <a:rPr lang="en-US" sz="1600" dirty="0">
                <a:sym typeface="Wingdings" panose="05000000000000000000" pitchFamily="2" charset="2"/>
              </a:rPr>
              <a:t> The latency of suggesting a proper broadcasting rate adjustment once the congestion occurs</a:t>
            </a:r>
          </a:p>
        </p:txBody>
      </p:sp>
      <p:sp>
        <p:nvSpPr>
          <p:cNvPr id="4" name="Slide Number Placeholder 3">
            <a:extLst>
              <a:ext uri="{FF2B5EF4-FFF2-40B4-BE49-F238E27FC236}">
                <a16:creationId xmlns:a16="http://schemas.microsoft.com/office/drawing/2014/main" id="{78A8584B-E345-9E49-A662-5606899AE18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8" name="Pentagon 7">
            <a:extLst>
              <a:ext uri="{FF2B5EF4-FFF2-40B4-BE49-F238E27FC236}">
                <a16:creationId xmlns:a16="http://schemas.microsoft.com/office/drawing/2014/main" id="{2E3D317E-5945-3F49-9963-F2F2EF54F67A}"/>
              </a:ext>
            </a:extLst>
          </p:cNvPr>
          <p:cNvSpPr/>
          <p:nvPr/>
        </p:nvSpPr>
        <p:spPr>
          <a:xfrm>
            <a:off x="0" y="105296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E08A5A2-C5E6-4FD4-8393-B55733982BCB}"/>
              </a:ext>
            </a:extLst>
          </p:cNvPr>
          <p:cNvSpPr>
            <a:spLocks noGrp="1"/>
          </p:cNvSpPr>
          <p:nvPr>
            <p:ph sz="half" idx="2"/>
          </p:nvPr>
        </p:nvSpPr>
        <p:spPr>
          <a:xfrm>
            <a:off x="6951306" y="2126222"/>
            <a:ext cx="5240693" cy="3777622"/>
          </a:xfrm>
        </p:spPr>
        <p:txBody>
          <a:bodyPr>
            <a:normAutofit fontScale="92500" lnSpcReduction="10000"/>
          </a:bodyPr>
          <a:lstStyle/>
          <a:p>
            <a:r>
              <a:rPr lang="en-US" dirty="0"/>
              <a:t>V2V communication standard</a:t>
            </a:r>
          </a:p>
          <a:p>
            <a:pPr lvl="1">
              <a:buFont typeface="+mj-lt"/>
              <a:buAutoNum type="arabicPeriod"/>
            </a:pPr>
            <a:r>
              <a:rPr lang="en-US" dirty="0"/>
              <a:t>IEEE 802.11p: 5.9GHz</a:t>
            </a:r>
          </a:p>
          <a:p>
            <a:pPr lvl="1">
              <a:buFont typeface="+mj-lt"/>
              <a:buAutoNum type="arabicPeriod"/>
            </a:pPr>
            <a:r>
              <a:rPr lang="en-US" dirty="0"/>
              <a:t>5G C-V2X NR: 40GHz</a:t>
            </a:r>
          </a:p>
          <a:p>
            <a:r>
              <a:rPr lang="en-US" dirty="0"/>
              <a:t>V2X communication scenario</a:t>
            </a:r>
          </a:p>
          <a:p>
            <a:pPr lvl="1">
              <a:buFont typeface="+mj-lt"/>
              <a:buAutoNum type="arabicPeriod"/>
            </a:pPr>
            <a:r>
              <a:rPr lang="en-US" dirty="0"/>
              <a:t>Heavy traffic (5-10 vehicles broadcasting) </a:t>
            </a:r>
          </a:p>
          <a:p>
            <a:pPr marL="457200" lvl="1" indent="0">
              <a:buNone/>
            </a:pPr>
            <a:r>
              <a:rPr lang="en-US" dirty="0"/>
              <a:t>    </a:t>
            </a:r>
            <a:r>
              <a:rPr lang="en-US" dirty="0">
                <a:sym typeface="Wingdings" panose="05000000000000000000" pitchFamily="2" charset="2"/>
              </a:rPr>
              <a:t> 200 vehicles/km</a:t>
            </a:r>
            <a:endParaRPr lang="en-US" dirty="0"/>
          </a:p>
          <a:p>
            <a:pPr marL="800100" lvl="1" indent="-342900">
              <a:buFont typeface="+mj-lt"/>
              <a:buAutoNum type="arabicPeriod" startAt="2"/>
            </a:pPr>
            <a:r>
              <a:rPr lang="en-US" dirty="0"/>
              <a:t>Network congestion (&gt; 20 vehicles broadcasting)</a:t>
            </a:r>
          </a:p>
          <a:p>
            <a:pPr marL="457200" lvl="1" indent="0">
              <a:buNone/>
            </a:pPr>
            <a:r>
              <a:rPr lang="en-US" dirty="0"/>
              <a:t>    </a:t>
            </a:r>
            <a:r>
              <a:rPr lang="en-US" dirty="0">
                <a:sym typeface="Wingdings" panose="05000000000000000000" pitchFamily="2" charset="2"/>
              </a:rPr>
              <a:t> 300 vehicles/km</a:t>
            </a:r>
            <a:endParaRPr lang="en-US" dirty="0"/>
          </a:p>
        </p:txBody>
      </p:sp>
      <p:cxnSp>
        <p:nvCxnSpPr>
          <p:cNvPr id="7" name="Straight Arrow Connector 6">
            <a:extLst>
              <a:ext uri="{FF2B5EF4-FFF2-40B4-BE49-F238E27FC236}">
                <a16:creationId xmlns:a16="http://schemas.microsoft.com/office/drawing/2014/main" id="{AEB22ED6-467F-4D6E-90CB-0ADD1B8781DF}"/>
              </a:ext>
            </a:extLst>
          </p:cNvPr>
          <p:cNvCxnSpPr>
            <a:cxnSpLocks/>
            <a:stCxn id="3" idx="2"/>
            <a:endCxn id="3" idx="2"/>
          </p:cNvCxnSpPr>
          <p:nvPr/>
        </p:nvCxnSpPr>
        <p:spPr>
          <a:xfrm>
            <a:off x="9633079" y="5086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F9848D1-5EF9-4966-B13C-F969A0E7ED79}"/>
              </a:ext>
            </a:extLst>
          </p:cNvPr>
          <p:cNvGrpSpPr/>
          <p:nvPr/>
        </p:nvGrpSpPr>
        <p:grpSpPr>
          <a:xfrm>
            <a:off x="6876661" y="3429001"/>
            <a:ext cx="5098402" cy="2763526"/>
            <a:chOff x="6919427" y="3546892"/>
            <a:chExt cx="5098402" cy="2714726"/>
          </a:xfrm>
        </p:grpSpPr>
        <p:sp>
          <p:nvSpPr>
            <p:cNvPr id="3" name="Rectangle 2">
              <a:extLst>
                <a:ext uri="{FF2B5EF4-FFF2-40B4-BE49-F238E27FC236}">
                  <a16:creationId xmlns:a16="http://schemas.microsoft.com/office/drawing/2014/main" id="{289C927B-AA20-46FE-A4A7-CA051ACB0461}"/>
                </a:ext>
              </a:extLst>
            </p:cNvPr>
            <p:cNvSpPr/>
            <p:nvPr/>
          </p:nvSpPr>
          <p:spPr>
            <a:xfrm>
              <a:off x="7333861" y="3546892"/>
              <a:ext cx="4683968" cy="16281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5A4D9C-A0CB-475D-A593-E84AE7E99300}"/>
                </a:ext>
              </a:extLst>
            </p:cNvPr>
            <p:cNvSpPr/>
            <p:nvPr/>
          </p:nvSpPr>
          <p:spPr>
            <a:xfrm>
              <a:off x="6919427" y="5422560"/>
              <a:ext cx="5036973" cy="83905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Luxembourg SUMO Traffic</a:t>
              </a:r>
            </a:p>
            <a:p>
              <a:pPr algn="ctr"/>
              <a:r>
                <a:rPr lang="en-US" dirty="0">
                  <a:ln w="0"/>
                  <a:solidFill>
                    <a:schemeClr val="tx1"/>
                  </a:solidFill>
                  <a:effectLst>
                    <a:outerShdw blurRad="38100" dist="19050" dir="2700000" algn="tl" rotWithShape="0">
                      <a:schemeClr val="dk1">
                        <a:alpha val="40000"/>
                      </a:schemeClr>
                    </a:outerShdw>
                  </a:effectLst>
                </a:rPr>
                <a:t>(mobility model follows real traffic patterns)</a:t>
              </a:r>
            </a:p>
          </p:txBody>
        </p:sp>
        <p:cxnSp>
          <p:nvCxnSpPr>
            <p:cNvPr id="12" name="Straight Arrow Connector 11">
              <a:extLst>
                <a:ext uri="{FF2B5EF4-FFF2-40B4-BE49-F238E27FC236}">
                  <a16:creationId xmlns:a16="http://schemas.microsoft.com/office/drawing/2014/main" id="{C2229FB6-F1D2-4D20-BAE7-C5CF8C250A42}"/>
                </a:ext>
              </a:extLst>
            </p:cNvPr>
            <p:cNvCxnSpPr>
              <a:cxnSpLocks/>
            </p:cNvCxnSpPr>
            <p:nvPr/>
          </p:nvCxnSpPr>
          <p:spPr>
            <a:xfrm flipV="1">
              <a:off x="9346137" y="5113483"/>
              <a:ext cx="311142" cy="4295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65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1AB4C4-BEA7-8743-8845-2FD6BB60CB7A}"/>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Result – DDQN training</a:t>
            </a:r>
          </a:p>
        </p:txBody>
      </p:sp>
      <p:sp>
        <p:nvSpPr>
          <p:cNvPr id="2" name="Content Placeholder 1">
            <a:extLst>
              <a:ext uri="{FF2B5EF4-FFF2-40B4-BE49-F238E27FC236}">
                <a16:creationId xmlns:a16="http://schemas.microsoft.com/office/drawing/2014/main" id="{AD82B5FC-47CC-4C20-B1FA-2BECB3884B5B}"/>
              </a:ext>
            </a:extLst>
          </p:cNvPr>
          <p:cNvSpPr>
            <a:spLocks noGrp="1"/>
          </p:cNvSpPr>
          <p:nvPr>
            <p:ph sz="half" idx="1"/>
          </p:nvPr>
        </p:nvSpPr>
        <p:spPr>
          <a:xfrm>
            <a:off x="1066039" y="2782804"/>
            <a:ext cx="4891267" cy="2658440"/>
          </a:xfrm>
        </p:spPr>
        <p:txBody>
          <a:bodyPr>
            <a:normAutofit/>
          </a:bodyPr>
          <a:lstStyle/>
          <a:p>
            <a:r>
              <a:rPr lang="en-US" dirty="0"/>
              <a:t>The training converges after 2500 episodes</a:t>
            </a:r>
          </a:p>
          <a:p>
            <a:endParaRPr lang="en-US" dirty="0"/>
          </a:p>
          <a:p>
            <a:r>
              <a:rPr lang="en-US" dirty="0"/>
              <a:t>If we set a high timestep and replay memory (large exploration), the training convergence is expected to be longer than this result</a:t>
            </a:r>
          </a:p>
          <a:p>
            <a:endParaRPr lang="en-US" dirty="0"/>
          </a:p>
        </p:txBody>
      </p:sp>
      <p:sp>
        <p:nvSpPr>
          <p:cNvPr id="4" name="Slide Number Placeholder 3">
            <a:extLst>
              <a:ext uri="{FF2B5EF4-FFF2-40B4-BE49-F238E27FC236}">
                <a16:creationId xmlns:a16="http://schemas.microsoft.com/office/drawing/2014/main" id="{78A8584B-E345-9E49-A662-5606899AE18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Pentagon 7">
            <a:extLst>
              <a:ext uri="{FF2B5EF4-FFF2-40B4-BE49-F238E27FC236}">
                <a16:creationId xmlns:a16="http://schemas.microsoft.com/office/drawing/2014/main" id="{2E3D317E-5945-3F49-9963-F2F2EF54F67A}"/>
              </a:ext>
            </a:extLst>
          </p:cNvPr>
          <p:cNvSpPr/>
          <p:nvPr/>
        </p:nvSpPr>
        <p:spPr>
          <a:xfrm>
            <a:off x="0" y="105296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1E836FC-AF32-4A33-B87E-FEE177717B86}"/>
              </a:ext>
            </a:extLst>
          </p:cNvPr>
          <p:cNvSpPr/>
          <p:nvPr/>
        </p:nvSpPr>
        <p:spPr>
          <a:xfrm>
            <a:off x="7281581" y="5233509"/>
            <a:ext cx="2775119" cy="369332"/>
          </a:xfrm>
          <a:prstGeom prst="rect">
            <a:avLst/>
          </a:prstGeom>
        </p:spPr>
        <p:txBody>
          <a:bodyPr wrap="none">
            <a:spAutoFit/>
          </a:bodyPr>
          <a:lstStyle/>
          <a:p>
            <a:r>
              <a:rPr lang="en-US" i="1" dirty="0">
                <a:latin typeface="Arial" panose="020B0604020202020204" pitchFamily="34" charset="0"/>
                <a:cs typeface="Arial" panose="020B0604020202020204" pitchFamily="34" charset="0"/>
              </a:rPr>
              <a:t>Source: from our work [2]</a:t>
            </a:r>
          </a:p>
        </p:txBody>
      </p:sp>
      <p:pic>
        <p:nvPicPr>
          <p:cNvPr id="11" name="Picture 10">
            <a:extLst>
              <a:ext uri="{FF2B5EF4-FFF2-40B4-BE49-F238E27FC236}">
                <a16:creationId xmlns:a16="http://schemas.microsoft.com/office/drawing/2014/main" id="{3CADA909-5FDA-457F-8E7E-B804DA9E4E77}"/>
              </a:ext>
            </a:extLst>
          </p:cNvPr>
          <p:cNvPicPr>
            <a:picLocks noChangeAspect="1"/>
          </p:cNvPicPr>
          <p:nvPr/>
        </p:nvPicPr>
        <p:blipFill>
          <a:blip r:embed="rId3"/>
          <a:stretch>
            <a:fillRect/>
          </a:stretch>
        </p:blipFill>
        <p:spPr>
          <a:xfrm>
            <a:off x="6371343" y="1975429"/>
            <a:ext cx="4010025" cy="2971800"/>
          </a:xfrm>
          <a:prstGeom prst="rect">
            <a:avLst/>
          </a:prstGeom>
        </p:spPr>
      </p:pic>
      <p:sp>
        <p:nvSpPr>
          <p:cNvPr id="9" name="Rectangle 8">
            <a:extLst>
              <a:ext uri="{FF2B5EF4-FFF2-40B4-BE49-F238E27FC236}">
                <a16:creationId xmlns:a16="http://schemas.microsoft.com/office/drawing/2014/main" id="{F833AA6E-8C88-4A8E-B3C0-710D0549317D}"/>
              </a:ext>
            </a:extLst>
          </p:cNvPr>
          <p:cNvSpPr/>
          <p:nvPr/>
        </p:nvSpPr>
        <p:spPr>
          <a:xfrm>
            <a:off x="9335154" y="2523159"/>
            <a:ext cx="632178" cy="51928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85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539B-A61B-4466-8B6D-F3F46E15DB4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Packet Delivery Rate </a:t>
            </a:r>
            <a:r>
              <a:rPr lang="en-US" dirty="0">
                <a:latin typeface="Arial" panose="020B0604020202020204" pitchFamily="34" charset="0"/>
                <a:cs typeface="Arial" panose="020B0604020202020204" pitchFamily="34" charset="0"/>
              </a:rPr>
              <a:t>performance</a:t>
            </a:r>
            <a:endParaRPr lang="en-US" dirty="0"/>
          </a:p>
        </p:txBody>
      </p:sp>
      <p:sp>
        <p:nvSpPr>
          <p:cNvPr id="3" name="Content Placeholder 2">
            <a:extLst>
              <a:ext uri="{FF2B5EF4-FFF2-40B4-BE49-F238E27FC236}">
                <a16:creationId xmlns:a16="http://schemas.microsoft.com/office/drawing/2014/main" id="{C35470DF-A5C2-49E3-B5BE-C9D7C98F8FE0}"/>
              </a:ext>
            </a:extLst>
          </p:cNvPr>
          <p:cNvSpPr>
            <a:spLocks noGrp="1"/>
          </p:cNvSpPr>
          <p:nvPr>
            <p:ph sz="half" idx="1"/>
          </p:nvPr>
        </p:nvSpPr>
        <p:spPr>
          <a:xfrm>
            <a:off x="1302506" y="2074761"/>
            <a:ext cx="4564894" cy="3777622"/>
          </a:xfrm>
        </p:spPr>
        <p:txBody>
          <a:bodyPr>
            <a:normAutofit fontScale="92500" lnSpcReduction="10000"/>
          </a:bodyPr>
          <a:lstStyle/>
          <a:p>
            <a:r>
              <a:rPr lang="en-US" dirty="0"/>
              <a:t>DEEPCUT yields 22.63% PDR performance better than DCC/LIMERIC with TX-RX distance &lt; 200m</a:t>
            </a:r>
          </a:p>
          <a:p>
            <a:endParaRPr lang="en-US" dirty="0"/>
          </a:p>
          <a:p>
            <a:r>
              <a:rPr lang="en-US" dirty="0"/>
              <a:t>If the TX-RX distance &gt; 200m (far distance), </a:t>
            </a:r>
            <a:r>
              <a:rPr lang="en-US" dirty="0">
                <a:solidFill>
                  <a:srgbClr val="FF0000"/>
                </a:solidFill>
              </a:rPr>
              <a:t>collision risk is less critical </a:t>
            </a:r>
            <a:r>
              <a:rPr lang="en-US" dirty="0">
                <a:sym typeface="Wingdings" panose="05000000000000000000" pitchFamily="2" charset="2"/>
              </a:rPr>
              <a:t> high cut + </a:t>
            </a:r>
            <a:r>
              <a:rPr lang="en-US" dirty="0">
                <a:solidFill>
                  <a:srgbClr val="FF0000"/>
                </a:solidFill>
                <a:sym typeface="Wingdings" panose="05000000000000000000" pitchFamily="2" charset="2"/>
              </a:rPr>
              <a:t>poor communication for far distance </a:t>
            </a:r>
            <a:r>
              <a:rPr lang="en-US" dirty="0">
                <a:sym typeface="Wingdings" panose="05000000000000000000" pitchFamily="2" charset="2"/>
              </a:rPr>
              <a:t> low PDR but OK</a:t>
            </a:r>
            <a:endParaRPr lang="en-US" dirty="0"/>
          </a:p>
          <a:p>
            <a:endParaRPr lang="en-US" dirty="0"/>
          </a:p>
          <a:p>
            <a:r>
              <a:rPr lang="en-US" dirty="0"/>
              <a:t>Advantage of DEEPCUT:</a:t>
            </a:r>
          </a:p>
          <a:p>
            <a:pPr lvl="1">
              <a:buFont typeface="Wingdings" panose="05000000000000000000" pitchFamily="2" charset="2"/>
              <a:buChar char="ü"/>
            </a:pPr>
            <a:r>
              <a:rPr lang="en-US" dirty="0"/>
              <a:t> Hundreds of thousands of trial-and-fail training to find the best sending rate for multiple vehicle (multi-agent DRL)</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E0890D4-AB87-438A-85EE-5BF602198628}"/>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TextBox 5">
            <a:extLst>
              <a:ext uri="{FF2B5EF4-FFF2-40B4-BE49-F238E27FC236}">
                <a16:creationId xmlns:a16="http://schemas.microsoft.com/office/drawing/2014/main" id="{0676ED58-0D78-41BC-852E-87C4B0A60F1D}"/>
              </a:ext>
            </a:extLst>
          </p:cNvPr>
          <p:cNvSpPr txBox="1"/>
          <p:nvPr/>
        </p:nvSpPr>
        <p:spPr>
          <a:xfrm>
            <a:off x="7521424" y="5313990"/>
            <a:ext cx="2775119"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Source: from our work [2]</a:t>
            </a:r>
          </a:p>
        </p:txBody>
      </p:sp>
      <p:pic>
        <p:nvPicPr>
          <p:cNvPr id="7" name="Picture 6">
            <a:extLst>
              <a:ext uri="{FF2B5EF4-FFF2-40B4-BE49-F238E27FC236}">
                <a16:creationId xmlns:a16="http://schemas.microsoft.com/office/drawing/2014/main" id="{6BD742F5-3D1E-47D3-85F0-D1E9268D2A08}"/>
              </a:ext>
            </a:extLst>
          </p:cNvPr>
          <p:cNvPicPr>
            <a:picLocks noChangeAspect="1"/>
          </p:cNvPicPr>
          <p:nvPr/>
        </p:nvPicPr>
        <p:blipFill>
          <a:blip r:embed="rId3"/>
          <a:stretch>
            <a:fillRect/>
          </a:stretch>
        </p:blipFill>
        <p:spPr>
          <a:xfrm>
            <a:off x="5860031" y="1890095"/>
            <a:ext cx="5948615" cy="2897303"/>
          </a:xfrm>
          <a:prstGeom prst="rect">
            <a:avLst/>
          </a:prstGeom>
        </p:spPr>
      </p:pic>
      <p:sp>
        <p:nvSpPr>
          <p:cNvPr id="8" name="TextBox 7">
            <a:extLst>
              <a:ext uri="{FF2B5EF4-FFF2-40B4-BE49-F238E27FC236}">
                <a16:creationId xmlns:a16="http://schemas.microsoft.com/office/drawing/2014/main" id="{46711CF6-F25A-42DA-93AF-7ED273EB45A0}"/>
              </a:ext>
            </a:extLst>
          </p:cNvPr>
          <p:cNvSpPr txBox="1"/>
          <p:nvPr/>
        </p:nvSpPr>
        <p:spPr>
          <a:xfrm>
            <a:off x="6715328" y="4758881"/>
            <a:ext cx="132228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Heavy traffic</a:t>
            </a:r>
          </a:p>
        </p:txBody>
      </p:sp>
      <p:sp>
        <p:nvSpPr>
          <p:cNvPr id="9" name="TextBox 8">
            <a:extLst>
              <a:ext uri="{FF2B5EF4-FFF2-40B4-BE49-F238E27FC236}">
                <a16:creationId xmlns:a16="http://schemas.microsoft.com/office/drawing/2014/main" id="{10EF6A21-C391-49D2-A6DE-B6BCCF6E592B}"/>
              </a:ext>
            </a:extLst>
          </p:cNvPr>
          <p:cNvSpPr txBox="1"/>
          <p:nvPr/>
        </p:nvSpPr>
        <p:spPr>
          <a:xfrm>
            <a:off x="9480300" y="4758881"/>
            <a:ext cx="194957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Congested channel</a:t>
            </a:r>
          </a:p>
        </p:txBody>
      </p:sp>
      <p:sp>
        <p:nvSpPr>
          <p:cNvPr id="5" name="Rectangle 4">
            <a:extLst>
              <a:ext uri="{FF2B5EF4-FFF2-40B4-BE49-F238E27FC236}">
                <a16:creationId xmlns:a16="http://schemas.microsoft.com/office/drawing/2014/main" id="{6D1D1366-F67A-4CD7-BDC0-BD9EA2DF2849}"/>
              </a:ext>
            </a:extLst>
          </p:cNvPr>
          <p:cNvSpPr/>
          <p:nvPr/>
        </p:nvSpPr>
        <p:spPr>
          <a:xfrm>
            <a:off x="7614355" y="3038503"/>
            <a:ext cx="632178" cy="51928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FE987D-6CFD-4116-AA62-DF6EDEBD917B}"/>
              </a:ext>
            </a:extLst>
          </p:cNvPr>
          <p:cNvSpPr/>
          <p:nvPr/>
        </p:nvSpPr>
        <p:spPr>
          <a:xfrm>
            <a:off x="10717418" y="3081923"/>
            <a:ext cx="632178" cy="51364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30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5"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539B-A61B-4466-8B6D-F3F46E15DB4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Channel Busy Ratio </a:t>
            </a:r>
            <a:r>
              <a:rPr lang="en-US" dirty="0">
                <a:latin typeface="Arial" panose="020B0604020202020204" pitchFamily="34" charset="0"/>
                <a:cs typeface="Arial" panose="020B0604020202020204" pitchFamily="34" charset="0"/>
              </a:rPr>
              <a:t>performance</a:t>
            </a:r>
            <a:endParaRPr lang="en-US" dirty="0"/>
          </a:p>
        </p:txBody>
      </p:sp>
      <p:sp>
        <p:nvSpPr>
          <p:cNvPr id="3" name="Content Placeholder 2">
            <a:extLst>
              <a:ext uri="{FF2B5EF4-FFF2-40B4-BE49-F238E27FC236}">
                <a16:creationId xmlns:a16="http://schemas.microsoft.com/office/drawing/2014/main" id="{C35470DF-A5C2-49E3-B5BE-C9D7C98F8FE0}"/>
              </a:ext>
            </a:extLst>
          </p:cNvPr>
          <p:cNvSpPr>
            <a:spLocks noGrp="1"/>
          </p:cNvSpPr>
          <p:nvPr>
            <p:ph sz="half" idx="1"/>
          </p:nvPr>
        </p:nvSpPr>
        <p:spPr>
          <a:xfrm>
            <a:off x="912623" y="1975609"/>
            <a:ext cx="4313864" cy="3777622"/>
          </a:xfrm>
        </p:spPr>
        <p:txBody>
          <a:bodyPr/>
          <a:lstStyle/>
          <a:p>
            <a:r>
              <a:rPr lang="en-US" dirty="0"/>
              <a:t>DEEPCUT maintains 20% </a:t>
            </a:r>
            <a:r>
              <a:rPr lang="en-US" dirty="0">
                <a:solidFill>
                  <a:srgbClr val="FF0000"/>
                </a:solidFill>
              </a:rPr>
              <a:t>better </a:t>
            </a:r>
            <a:r>
              <a:rPr lang="en-US" dirty="0"/>
              <a:t>performance in overall CBR</a:t>
            </a:r>
          </a:p>
          <a:p>
            <a:endParaRPr lang="en-US" dirty="0"/>
          </a:p>
          <a:p>
            <a:endParaRPr lang="en-US" dirty="0"/>
          </a:p>
          <a:p>
            <a:r>
              <a:rPr lang="en-US" dirty="0"/>
              <a:t>If traffic jam occurs ( after 150</a:t>
            </a:r>
            <a:r>
              <a:rPr lang="en-US" baseline="30000" dirty="0"/>
              <a:t>th</a:t>
            </a:r>
            <a:r>
              <a:rPr lang="en-US" dirty="0"/>
              <a:t> seconds), </a:t>
            </a:r>
            <a:r>
              <a:rPr lang="en-US" dirty="0">
                <a:solidFill>
                  <a:srgbClr val="FF0000"/>
                </a:solidFill>
              </a:rPr>
              <a:t>the risk of slow-moving vehicles is low </a:t>
            </a:r>
            <a:r>
              <a:rPr lang="en-US" dirty="0">
                <a:sym typeface="Wingdings" panose="05000000000000000000" pitchFamily="2" charset="2"/>
              </a:rPr>
              <a:t> an aggressive rate control like ours can significantly reduce the CBR</a:t>
            </a:r>
            <a:br>
              <a:rPr lang="en-US" dirty="0"/>
            </a:br>
            <a:endParaRPr lang="en-US" dirty="0"/>
          </a:p>
        </p:txBody>
      </p:sp>
      <p:sp>
        <p:nvSpPr>
          <p:cNvPr id="4" name="Slide Number Placeholder 3">
            <a:extLst>
              <a:ext uri="{FF2B5EF4-FFF2-40B4-BE49-F238E27FC236}">
                <a16:creationId xmlns:a16="http://schemas.microsoft.com/office/drawing/2014/main" id="{EE0890D4-AB87-438A-85EE-5BF60219862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 name="Picture 4">
            <a:extLst>
              <a:ext uri="{FF2B5EF4-FFF2-40B4-BE49-F238E27FC236}">
                <a16:creationId xmlns:a16="http://schemas.microsoft.com/office/drawing/2014/main" id="{0263BEA0-200E-457B-A356-3FDA2E6A6811}"/>
              </a:ext>
            </a:extLst>
          </p:cNvPr>
          <p:cNvPicPr>
            <a:picLocks noChangeAspect="1"/>
          </p:cNvPicPr>
          <p:nvPr/>
        </p:nvPicPr>
        <p:blipFill>
          <a:blip r:embed="rId3"/>
          <a:stretch>
            <a:fillRect/>
          </a:stretch>
        </p:blipFill>
        <p:spPr>
          <a:xfrm>
            <a:off x="5404527" y="1645434"/>
            <a:ext cx="6727309" cy="3198086"/>
          </a:xfrm>
          <a:prstGeom prst="rect">
            <a:avLst/>
          </a:prstGeom>
        </p:spPr>
      </p:pic>
      <p:sp>
        <p:nvSpPr>
          <p:cNvPr id="7" name="TextBox 6">
            <a:extLst>
              <a:ext uri="{FF2B5EF4-FFF2-40B4-BE49-F238E27FC236}">
                <a16:creationId xmlns:a16="http://schemas.microsoft.com/office/drawing/2014/main" id="{23A6FB03-DE14-4362-B50F-C9797203ACD9}"/>
              </a:ext>
            </a:extLst>
          </p:cNvPr>
          <p:cNvSpPr txBox="1"/>
          <p:nvPr/>
        </p:nvSpPr>
        <p:spPr>
          <a:xfrm>
            <a:off x="7528407" y="5468345"/>
            <a:ext cx="2775119"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Source: from our work [2]</a:t>
            </a:r>
          </a:p>
        </p:txBody>
      </p:sp>
      <p:sp>
        <p:nvSpPr>
          <p:cNvPr id="9" name="TextBox 8">
            <a:extLst>
              <a:ext uri="{FF2B5EF4-FFF2-40B4-BE49-F238E27FC236}">
                <a16:creationId xmlns:a16="http://schemas.microsoft.com/office/drawing/2014/main" id="{BC49203F-F725-414C-B6BF-F31EC56056BD}"/>
              </a:ext>
            </a:extLst>
          </p:cNvPr>
          <p:cNvSpPr txBox="1"/>
          <p:nvPr/>
        </p:nvSpPr>
        <p:spPr>
          <a:xfrm>
            <a:off x="9335154" y="4843520"/>
            <a:ext cx="194957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Congested channel</a:t>
            </a:r>
          </a:p>
        </p:txBody>
      </p:sp>
      <p:sp>
        <p:nvSpPr>
          <p:cNvPr id="11" name="TextBox 10">
            <a:extLst>
              <a:ext uri="{FF2B5EF4-FFF2-40B4-BE49-F238E27FC236}">
                <a16:creationId xmlns:a16="http://schemas.microsoft.com/office/drawing/2014/main" id="{6FE3D649-22EC-4D4B-B842-DA8FD3F44D3C}"/>
              </a:ext>
            </a:extLst>
          </p:cNvPr>
          <p:cNvSpPr txBox="1"/>
          <p:nvPr/>
        </p:nvSpPr>
        <p:spPr>
          <a:xfrm>
            <a:off x="6454219" y="4817379"/>
            <a:ext cx="132228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Heavy traffic</a:t>
            </a:r>
          </a:p>
        </p:txBody>
      </p:sp>
      <p:cxnSp>
        <p:nvCxnSpPr>
          <p:cNvPr id="8" name="Straight Arrow Connector 7">
            <a:extLst>
              <a:ext uri="{FF2B5EF4-FFF2-40B4-BE49-F238E27FC236}">
                <a16:creationId xmlns:a16="http://schemas.microsoft.com/office/drawing/2014/main" id="{5B3E552D-B120-4C44-A1F5-D3B873540EFD}"/>
              </a:ext>
            </a:extLst>
          </p:cNvPr>
          <p:cNvCxnSpPr>
            <a:cxnSpLocks/>
          </p:cNvCxnSpPr>
          <p:nvPr/>
        </p:nvCxnSpPr>
        <p:spPr>
          <a:xfrm flipV="1">
            <a:off x="6333067" y="3070578"/>
            <a:ext cx="846666" cy="118533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404B73-5321-42A2-B479-4D07B72DB0BC}"/>
              </a:ext>
            </a:extLst>
          </p:cNvPr>
          <p:cNvSpPr txBox="1"/>
          <p:nvPr/>
        </p:nvSpPr>
        <p:spPr>
          <a:xfrm>
            <a:off x="5705508" y="4320397"/>
            <a:ext cx="780983"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150</a:t>
            </a:r>
            <a:r>
              <a:rPr lang="en-US" baseline="30000" dirty="0">
                <a:solidFill>
                  <a:srgbClr val="FF0000"/>
                </a:solidFill>
                <a:latin typeface="Arial" panose="020B0604020202020204" pitchFamily="34" charset="0"/>
                <a:cs typeface="Arial" panose="020B0604020202020204" pitchFamily="34" charset="0"/>
              </a:rPr>
              <a:t>th</a:t>
            </a:r>
            <a:r>
              <a:rPr lang="en-US" dirty="0">
                <a:solidFill>
                  <a:srgbClr val="FF0000"/>
                </a:solidFill>
                <a:latin typeface="Arial" panose="020B0604020202020204" pitchFamily="34" charset="0"/>
                <a:cs typeface="Arial" panose="020B0604020202020204" pitchFamily="34" charset="0"/>
              </a:rPr>
              <a:t> </a:t>
            </a:r>
          </a:p>
        </p:txBody>
      </p:sp>
      <p:sp>
        <p:nvSpPr>
          <p:cNvPr id="12" name="Rectangle 11">
            <a:extLst>
              <a:ext uri="{FF2B5EF4-FFF2-40B4-BE49-F238E27FC236}">
                <a16:creationId xmlns:a16="http://schemas.microsoft.com/office/drawing/2014/main" id="{C98AD5AA-7037-45B9-8F7A-D9C96894F104}"/>
              </a:ext>
            </a:extLst>
          </p:cNvPr>
          <p:cNvSpPr/>
          <p:nvPr/>
        </p:nvSpPr>
        <p:spPr>
          <a:xfrm>
            <a:off x="9993851" y="2987655"/>
            <a:ext cx="632178" cy="51364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8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539B-A61B-4466-8B6D-F3F46E15DB4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Collision risk </a:t>
            </a:r>
            <a:r>
              <a:rPr lang="en-US" dirty="0">
                <a:latin typeface="Arial" panose="020B0604020202020204" pitchFamily="34" charset="0"/>
                <a:cs typeface="Arial" panose="020B0604020202020204" pitchFamily="34" charset="0"/>
              </a:rPr>
              <a:t>performance</a:t>
            </a:r>
            <a:endParaRPr lang="en-US" dirty="0"/>
          </a:p>
        </p:txBody>
      </p:sp>
      <p:sp>
        <p:nvSpPr>
          <p:cNvPr id="3" name="Content Placeholder 2">
            <a:extLst>
              <a:ext uri="{FF2B5EF4-FFF2-40B4-BE49-F238E27FC236}">
                <a16:creationId xmlns:a16="http://schemas.microsoft.com/office/drawing/2014/main" id="{C35470DF-A5C2-49E3-B5BE-C9D7C98F8FE0}"/>
              </a:ext>
            </a:extLst>
          </p:cNvPr>
          <p:cNvSpPr>
            <a:spLocks noGrp="1"/>
          </p:cNvSpPr>
          <p:nvPr>
            <p:ph sz="half" idx="1"/>
          </p:nvPr>
        </p:nvSpPr>
        <p:spPr>
          <a:xfrm>
            <a:off x="685579" y="1959039"/>
            <a:ext cx="4540908" cy="4063297"/>
          </a:xfrm>
        </p:spPr>
        <p:txBody>
          <a:bodyPr>
            <a:normAutofit/>
          </a:bodyPr>
          <a:lstStyle/>
          <a:p>
            <a:r>
              <a:rPr lang="en-US" dirty="0"/>
              <a:t>DEEPCUT/RTC+ can reduce average 21% less collision risk in all the cases of traffic density </a:t>
            </a:r>
          </a:p>
          <a:p>
            <a:endParaRPr lang="en-US" dirty="0"/>
          </a:p>
          <a:p>
            <a:r>
              <a:rPr lang="en-US" dirty="0"/>
              <a:t>Our risk-based assessment model contributed </a:t>
            </a:r>
            <a:r>
              <a:rPr lang="en-US" dirty="0">
                <a:solidFill>
                  <a:srgbClr val="0432FF"/>
                </a:solidFill>
              </a:rPr>
              <a:t>positive results</a:t>
            </a:r>
          </a:p>
          <a:p>
            <a:endParaRPr lang="en-US" dirty="0"/>
          </a:p>
          <a:p>
            <a:r>
              <a:rPr lang="en-US" dirty="0"/>
              <a:t>Collision risk still occurs in some cases, if traffic jam or group vehicles moving near each others </a:t>
            </a:r>
            <a:r>
              <a:rPr lang="en-US" dirty="0">
                <a:sym typeface="Wingdings" panose="05000000000000000000" pitchFamily="2" charset="2"/>
              </a:rPr>
              <a:t> we didn’t control the vehicle behavior in this work</a:t>
            </a:r>
            <a:br>
              <a:rPr lang="en-US" dirty="0"/>
            </a:br>
            <a:endParaRPr lang="en-US" dirty="0"/>
          </a:p>
        </p:txBody>
      </p:sp>
      <p:sp>
        <p:nvSpPr>
          <p:cNvPr id="4" name="Slide Number Placeholder 3">
            <a:extLst>
              <a:ext uri="{FF2B5EF4-FFF2-40B4-BE49-F238E27FC236}">
                <a16:creationId xmlns:a16="http://schemas.microsoft.com/office/drawing/2014/main" id="{EE0890D4-AB87-438A-85EE-5BF60219862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Picture 4">
            <a:extLst>
              <a:ext uri="{FF2B5EF4-FFF2-40B4-BE49-F238E27FC236}">
                <a16:creationId xmlns:a16="http://schemas.microsoft.com/office/drawing/2014/main" id="{A1A7933A-6493-4209-8541-3E10634D3658}"/>
              </a:ext>
            </a:extLst>
          </p:cNvPr>
          <p:cNvPicPr>
            <a:picLocks noChangeAspect="1"/>
          </p:cNvPicPr>
          <p:nvPr/>
        </p:nvPicPr>
        <p:blipFill>
          <a:blip r:embed="rId3"/>
          <a:stretch>
            <a:fillRect/>
          </a:stretch>
        </p:blipFill>
        <p:spPr>
          <a:xfrm>
            <a:off x="5113176" y="1959040"/>
            <a:ext cx="7078824" cy="2865238"/>
          </a:xfrm>
          <a:prstGeom prst="rect">
            <a:avLst/>
          </a:prstGeom>
        </p:spPr>
      </p:pic>
      <p:sp>
        <p:nvSpPr>
          <p:cNvPr id="7" name="TextBox 6">
            <a:extLst>
              <a:ext uri="{FF2B5EF4-FFF2-40B4-BE49-F238E27FC236}">
                <a16:creationId xmlns:a16="http://schemas.microsoft.com/office/drawing/2014/main" id="{A30238C6-5FCA-42BF-89A9-0EF860FA6BBB}"/>
              </a:ext>
            </a:extLst>
          </p:cNvPr>
          <p:cNvSpPr txBox="1"/>
          <p:nvPr/>
        </p:nvSpPr>
        <p:spPr>
          <a:xfrm>
            <a:off x="7192558" y="5466077"/>
            <a:ext cx="2775119"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Source: from our work [2]</a:t>
            </a:r>
          </a:p>
        </p:txBody>
      </p:sp>
      <p:sp>
        <p:nvSpPr>
          <p:cNvPr id="8" name="TextBox 7">
            <a:extLst>
              <a:ext uri="{FF2B5EF4-FFF2-40B4-BE49-F238E27FC236}">
                <a16:creationId xmlns:a16="http://schemas.microsoft.com/office/drawing/2014/main" id="{3A913AED-2BD2-47CD-9FAF-4C02B85DCD42}"/>
              </a:ext>
            </a:extLst>
          </p:cNvPr>
          <p:cNvSpPr txBox="1"/>
          <p:nvPr/>
        </p:nvSpPr>
        <p:spPr>
          <a:xfrm>
            <a:off x="6006254" y="4841252"/>
            <a:ext cx="132228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Heavy traffic</a:t>
            </a:r>
          </a:p>
        </p:txBody>
      </p:sp>
      <p:sp>
        <p:nvSpPr>
          <p:cNvPr id="9" name="TextBox 8">
            <a:extLst>
              <a:ext uri="{FF2B5EF4-FFF2-40B4-BE49-F238E27FC236}">
                <a16:creationId xmlns:a16="http://schemas.microsoft.com/office/drawing/2014/main" id="{A711FEC4-4230-4F6F-A126-64FE5B4EC601}"/>
              </a:ext>
            </a:extLst>
          </p:cNvPr>
          <p:cNvSpPr txBox="1"/>
          <p:nvPr/>
        </p:nvSpPr>
        <p:spPr>
          <a:xfrm>
            <a:off x="8999305" y="4841252"/>
            <a:ext cx="194957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Congested channel</a:t>
            </a:r>
          </a:p>
        </p:txBody>
      </p:sp>
      <p:cxnSp>
        <p:nvCxnSpPr>
          <p:cNvPr id="12" name="Straight Arrow Connector 11">
            <a:extLst>
              <a:ext uri="{FF2B5EF4-FFF2-40B4-BE49-F238E27FC236}">
                <a16:creationId xmlns:a16="http://schemas.microsoft.com/office/drawing/2014/main" id="{B8E822D2-2BE4-49C5-B4F4-5B185927EDDB}"/>
              </a:ext>
            </a:extLst>
          </p:cNvPr>
          <p:cNvCxnSpPr>
            <a:cxnSpLocks/>
          </p:cNvCxnSpPr>
          <p:nvPr/>
        </p:nvCxnSpPr>
        <p:spPr>
          <a:xfrm flipH="1" flipV="1">
            <a:off x="7769325" y="3279487"/>
            <a:ext cx="290622" cy="1422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4F023C3-547B-49FE-B061-9C86CAE4E8D9}"/>
              </a:ext>
            </a:extLst>
          </p:cNvPr>
          <p:cNvSpPr/>
          <p:nvPr/>
        </p:nvSpPr>
        <p:spPr>
          <a:xfrm>
            <a:off x="7368822" y="2727677"/>
            <a:ext cx="632178" cy="51364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3A0D55-FD51-4949-AD9C-5F33F284EF8A}"/>
              </a:ext>
            </a:extLst>
          </p:cNvPr>
          <p:cNvSpPr/>
          <p:nvPr/>
        </p:nvSpPr>
        <p:spPr>
          <a:xfrm>
            <a:off x="10462011" y="2710703"/>
            <a:ext cx="632178" cy="51364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BE3D8D-6DDC-5041-B896-5AE2F72BE23F}"/>
              </a:ext>
            </a:extLst>
          </p:cNvPr>
          <p:cNvSpPr txBox="1"/>
          <p:nvPr/>
        </p:nvSpPr>
        <p:spPr>
          <a:xfrm>
            <a:off x="7819973" y="4682256"/>
            <a:ext cx="760144" cy="369332"/>
          </a:xfrm>
          <a:prstGeom prst="rect">
            <a:avLst/>
          </a:prstGeom>
          <a:noFill/>
        </p:spPr>
        <p:txBody>
          <a:bodyPr wrap="none" rtlCol="0">
            <a:spAutoFit/>
          </a:bodyPr>
          <a:lstStyle/>
          <a:p>
            <a:r>
              <a:rPr lang="en-US" dirty="0"/>
              <a:t>~21%</a:t>
            </a:r>
          </a:p>
        </p:txBody>
      </p:sp>
    </p:spTree>
    <p:extLst>
      <p:ext uri="{BB962C8B-B14F-4D97-AF65-F5344CB8AC3E}">
        <p14:creationId xmlns:p14="http://schemas.microsoft.com/office/powerpoint/2010/main" val="40616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P spid="13" grpId="0" animBg="1"/>
      <p:bldP spid="14" grpId="0"/>
      <p:bldP spid="1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539B-A61B-4466-8B6D-F3F46E15DB4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Computing Time </a:t>
            </a:r>
            <a:r>
              <a:rPr lang="en-US" dirty="0">
                <a:latin typeface="Arial" panose="020B0604020202020204" pitchFamily="34" charset="0"/>
                <a:cs typeface="Arial" panose="020B0604020202020204" pitchFamily="34" charset="0"/>
              </a:rPr>
              <a:t>performance</a:t>
            </a:r>
            <a:endParaRPr lang="en-US" dirty="0"/>
          </a:p>
        </p:txBody>
      </p:sp>
      <p:sp>
        <p:nvSpPr>
          <p:cNvPr id="3" name="Content Placeholder 2">
            <a:extLst>
              <a:ext uri="{FF2B5EF4-FFF2-40B4-BE49-F238E27FC236}">
                <a16:creationId xmlns:a16="http://schemas.microsoft.com/office/drawing/2014/main" id="{19546F3B-C191-4502-8192-D85D06B3624C}"/>
              </a:ext>
            </a:extLst>
          </p:cNvPr>
          <p:cNvSpPr>
            <a:spLocks noGrp="1"/>
          </p:cNvSpPr>
          <p:nvPr>
            <p:ph sz="half" idx="1"/>
          </p:nvPr>
        </p:nvSpPr>
        <p:spPr>
          <a:xfrm>
            <a:off x="876186" y="1984073"/>
            <a:ext cx="5122131" cy="4010329"/>
          </a:xfrm>
        </p:spPr>
        <p:txBody>
          <a:bodyPr>
            <a:normAutofit fontScale="92500" lnSpcReduction="10000"/>
          </a:bodyPr>
          <a:lstStyle/>
          <a:p>
            <a:r>
              <a:rPr lang="en-US" dirty="0"/>
              <a:t>DEEPCUT gives the highest computing time, particularly to support many vehicles</a:t>
            </a:r>
          </a:p>
          <a:p>
            <a:pPr lvl="1">
              <a:buFont typeface="Wingdings" panose="05000000000000000000" pitchFamily="2" charset="2"/>
              <a:buChar char="ü"/>
            </a:pPr>
            <a:r>
              <a:rPr lang="en-US" dirty="0"/>
              <a:t> Hard to find the consensus </a:t>
            </a:r>
          </a:p>
          <a:p>
            <a:pPr lvl="1">
              <a:buFont typeface="Wingdings" panose="05000000000000000000" pitchFamily="2" charset="2"/>
              <a:buChar char="ü"/>
            </a:pPr>
            <a:r>
              <a:rPr lang="en-US" dirty="0"/>
              <a:t> Include the extensive computation (risk assessment)</a:t>
            </a:r>
          </a:p>
          <a:p>
            <a:pPr lvl="1">
              <a:buFont typeface="Wingdings" panose="05000000000000000000" pitchFamily="2" charset="2"/>
              <a:buChar char="ü"/>
            </a:pPr>
            <a:endParaRPr lang="en-US" dirty="0"/>
          </a:p>
          <a:p>
            <a:pPr marL="457200" lvl="1" indent="0">
              <a:buNone/>
            </a:pPr>
            <a:endParaRPr lang="en-US" dirty="0"/>
          </a:p>
          <a:p>
            <a:r>
              <a:rPr lang="en-US" dirty="0">
                <a:solidFill>
                  <a:srgbClr val="FF0000"/>
                </a:solidFill>
              </a:rPr>
              <a:t>Computing time is still acceptable</a:t>
            </a:r>
          </a:p>
          <a:p>
            <a:pPr lvl="1">
              <a:buFont typeface="Wingdings" panose="05000000000000000000" pitchFamily="2" charset="2"/>
              <a:buChar char="ü"/>
            </a:pPr>
            <a:r>
              <a:rPr lang="en-US" dirty="0"/>
              <a:t>Many V2X road-safety apps can accept latency </a:t>
            </a:r>
            <a:r>
              <a:rPr lang="en-US" i="1" dirty="0"/>
              <a:t>up to </a:t>
            </a:r>
            <a:r>
              <a:rPr lang="en-US" dirty="0"/>
              <a:t>100ms [5]</a:t>
            </a:r>
          </a:p>
          <a:p>
            <a:pPr lvl="1">
              <a:buFont typeface="Wingdings" panose="05000000000000000000" pitchFamily="2" charset="2"/>
              <a:buChar char="ü"/>
            </a:pPr>
            <a:r>
              <a:rPr lang="en-US" dirty="0"/>
              <a:t>In the future, computers in vehicles will be much stronger </a:t>
            </a:r>
          </a:p>
          <a:p>
            <a:pPr lvl="1">
              <a:buFont typeface="Wingdings" panose="05000000000000000000" pitchFamily="2" charset="2"/>
              <a:buChar char="ü"/>
            </a:pPr>
            <a:r>
              <a:rPr lang="en-US" dirty="0"/>
              <a:t>The case of 300 vehicles per km is not common</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E0890D4-AB87-438A-85EE-5BF602198628}"/>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6" name="Picture 5">
            <a:extLst>
              <a:ext uri="{FF2B5EF4-FFF2-40B4-BE49-F238E27FC236}">
                <a16:creationId xmlns:a16="http://schemas.microsoft.com/office/drawing/2014/main" id="{5297E180-133E-4E4B-9F73-5DD9BD436060}"/>
              </a:ext>
            </a:extLst>
          </p:cNvPr>
          <p:cNvPicPr>
            <a:picLocks noChangeAspect="1"/>
          </p:cNvPicPr>
          <p:nvPr/>
        </p:nvPicPr>
        <p:blipFill>
          <a:blip r:embed="rId3"/>
          <a:stretch>
            <a:fillRect/>
          </a:stretch>
        </p:blipFill>
        <p:spPr>
          <a:xfrm>
            <a:off x="5894054" y="1593515"/>
            <a:ext cx="6297945" cy="3502741"/>
          </a:xfrm>
          <a:prstGeom prst="rect">
            <a:avLst/>
          </a:prstGeom>
        </p:spPr>
      </p:pic>
      <p:sp>
        <p:nvSpPr>
          <p:cNvPr id="7" name="Rectangle 6">
            <a:extLst>
              <a:ext uri="{FF2B5EF4-FFF2-40B4-BE49-F238E27FC236}">
                <a16:creationId xmlns:a16="http://schemas.microsoft.com/office/drawing/2014/main" id="{4DE9BC56-36F2-4FFB-B617-7E176B8D0B98}"/>
              </a:ext>
            </a:extLst>
          </p:cNvPr>
          <p:cNvSpPr/>
          <p:nvPr/>
        </p:nvSpPr>
        <p:spPr>
          <a:xfrm>
            <a:off x="6458399" y="5817025"/>
            <a:ext cx="2775119" cy="369332"/>
          </a:xfrm>
          <a:prstGeom prst="rect">
            <a:avLst/>
          </a:prstGeom>
        </p:spPr>
        <p:txBody>
          <a:bodyPr wrap="none">
            <a:spAutoFit/>
          </a:bodyPr>
          <a:lstStyle/>
          <a:p>
            <a:r>
              <a:rPr lang="en-US" i="1" dirty="0">
                <a:latin typeface="Arial" panose="020B0604020202020204" pitchFamily="34" charset="0"/>
                <a:cs typeface="Arial" panose="020B0604020202020204" pitchFamily="34" charset="0"/>
              </a:rPr>
              <a:t>Source: from our work [2]</a:t>
            </a:r>
          </a:p>
        </p:txBody>
      </p:sp>
      <p:cxnSp>
        <p:nvCxnSpPr>
          <p:cNvPr id="10" name="Straight Arrow Connector 9">
            <a:extLst>
              <a:ext uri="{FF2B5EF4-FFF2-40B4-BE49-F238E27FC236}">
                <a16:creationId xmlns:a16="http://schemas.microsoft.com/office/drawing/2014/main" id="{175592B2-5CAF-4289-B789-32DA071562C7}"/>
              </a:ext>
            </a:extLst>
          </p:cNvPr>
          <p:cNvCxnSpPr>
            <a:cxnSpLocks/>
          </p:cNvCxnSpPr>
          <p:nvPr/>
        </p:nvCxnSpPr>
        <p:spPr>
          <a:xfrm flipH="1">
            <a:off x="7168898" y="1493170"/>
            <a:ext cx="1604619" cy="220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FCCC8D2-954F-4B1D-8D38-CC18A5D86E75}"/>
              </a:ext>
            </a:extLst>
          </p:cNvPr>
          <p:cNvCxnSpPr>
            <a:cxnSpLocks/>
          </p:cNvCxnSpPr>
          <p:nvPr/>
        </p:nvCxnSpPr>
        <p:spPr>
          <a:xfrm flipH="1">
            <a:off x="8089062" y="1493170"/>
            <a:ext cx="684455" cy="157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BE68EF-0238-4211-84C0-3672AB7E7A04}"/>
              </a:ext>
            </a:extLst>
          </p:cNvPr>
          <p:cNvSpPr txBox="1"/>
          <p:nvPr/>
        </p:nvSpPr>
        <p:spPr>
          <a:xfrm>
            <a:off x="8528900" y="561835"/>
            <a:ext cx="1237839" cy="923330"/>
          </a:xfrm>
          <a:prstGeom prst="rect">
            <a:avLst/>
          </a:prstGeom>
          <a:noFill/>
        </p:spPr>
        <p:txBody>
          <a:bodyPr wrap="none" rtlCol="0">
            <a:spAutoFit/>
          </a:bodyPr>
          <a:lstStyle/>
          <a:p>
            <a:r>
              <a:rPr lang="en-US" dirty="0"/>
              <a:t>The most </a:t>
            </a:r>
          </a:p>
          <a:p>
            <a:r>
              <a:rPr lang="en-US" dirty="0"/>
              <a:t>common</a:t>
            </a:r>
          </a:p>
          <a:p>
            <a:r>
              <a:rPr lang="en-US" dirty="0"/>
              <a:t> case</a:t>
            </a:r>
          </a:p>
        </p:txBody>
      </p:sp>
      <p:cxnSp>
        <p:nvCxnSpPr>
          <p:cNvPr id="21" name="Straight Arrow Connector 20">
            <a:extLst>
              <a:ext uri="{FF2B5EF4-FFF2-40B4-BE49-F238E27FC236}">
                <a16:creationId xmlns:a16="http://schemas.microsoft.com/office/drawing/2014/main" id="{770894B4-D293-40C8-8C26-36B3E036BEBE}"/>
              </a:ext>
            </a:extLst>
          </p:cNvPr>
          <p:cNvCxnSpPr>
            <a:cxnSpLocks/>
          </p:cNvCxnSpPr>
          <p:nvPr/>
        </p:nvCxnSpPr>
        <p:spPr>
          <a:xfrm flipH="1">
            <a:off x="9335155" y="1493170"/>
            <a:ext cx="1520578" cy="98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E919769-7031-4077-B58D-A911D92C884F}"/>
              </a:ext>
            </a:extLst>
          </p:cNvPr>
          <p:cNvCxnSpPr>
            <a:cxnSpLocks/>
          </p:cNvCxnSpPr>
          <p:nvPr/>
        </p:nvCxnSpPr>
        <p:spPr>
          <a:xfrm flipH="1">
            <a:off x="10470672" y="1476157"/>
            <a:ext cx="385061" cy="57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C2B3941-6F69-4F9E-BAF2-B64C7E4B2438}"/>
              </a:ext>
            </a:extLst>
          </p:cNvPr>
          <p:cNvSpPr txBox="1"/>
          <p:nvPr/>
        </p:nvSpPr>
        <p:spPr>
          <a:xfrm>
            <a:off x="10658830" y="569840"/>
            <a:ext cx="758541" cy="923330"/>
          </a:xfrm>
          <a:prstGeom prst="rect">
            <a:avLst/>
          </a:prstGeom>
          <a:noFill/>
        </p:spPr>
        <p:txBody>
          <a:bodyPr wrap="none" rtlCol="0">
            <a:spAutoFit/>
          </a:bodyPr>
          <a:lstStyle/>
          <a:p>
            <a:r>
              <a:rPr lang="en-US" dirty="0"/>
              <a:t>The</a:t>
            </a:r>
          </a:p>
          <a:p>
            <a:r>
              <a:rPr lang="en-US" dirty="0"/>
              <a:t> rare </a:t>
            </a:r>
          </a:p>
          <a:p>
            <a:r>
              <a:rPr lang="en-US" dirty="0"/>
              <a:t>case</a:t>
            </a:r>
          </a:p>
        </p:txBody>
      </p:sp>
    </p:spTree>
    <p:extLst>
      <p:ext uri="{BB962C8B-B14F-4D97-AF65-F5344CB8AC3E}">
        <p14:creationId xmlns:p14="http://schemas.microsoft.com/office/powerpoint/2010/main" val="405318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1AB4C4-BEA7-8743-8845-2FD6BB60CB7A}"/>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Motivation</a:t>
            </a:r>
          </a:p>
        </p:txBody>
      </p:sp>
      <p:sp>
        <p:nvSpPr>
          <p:cNvPr id="2" name="Content Placeholder 1">
            <a:extLst>
              <a:ext uri="{FF2B5EF4-FFF2-40B4-BE49-F238E27FC236}">
                <a16:creationId xmlns:a16="http://schemas.microsoft.com/office/drawing/2014/main" id="{41BFB97F-ECB2-4B8D-B86B-3F131A063C9C}"/>
              </a:ext>
            </a:extLst>
          </p:cNvPr>
          <p:cNvSpPr>
            <a:spLocks noGrp="1"/>
          </p:cNvSpPr>
          <p:nvPr>
            <p:ph idx="1"/>
          </p:nvPr>
        </p:nvSpPr>
        <p:spPr>
          <a:xfrm>
            <a:off x="630621" y="1593913"/>
            <a:ext cx="6167470" cy="4664519"/>
          </a:xfrm>
        </p:spPr>
        <p:txBody>
          <a:bodyPr>
            <a:normAutofit/>
          </a:bodyPr>
          <a:lstStyle/>
          <a:p>
            <a:pPr>
              <a:buFont typeface="Wingdings" panose="05000000000000000000" pitchFamily="2" charset="2"/>
              <a:buChar char="q"/>
            </a:pPr>
            <a:r>
              <a:rPr lang="en-US" dirty="0">
                <a:solidFill>
                  <a:srgbClr val="FF0000"/>
                </a:solidFill>
              </a:rPr>
              <a:t>Factors</a:t>
            </a:r>
            <a:r>
              <a:rPr lang="en-US" dirty="0"/>
              <a:t> influence the reliability of vehicular communications</a:t>
            </a:r>
            <a:endParaRPr lang="en-US" dirty="0">
              <a:solidFill>
                <a:srgbClr val="FF0000"/>
              </a:solidFill>
            </a:endParaRPr>
          </a:p>
          <a:p>
            <a:pPr lvl="1">
              <a:buFont typeface="Arial" panose="020B0604020202020204" pitchFamily="34" charset="0"/>
              <a:buChar char="×"/>
            </a:pPr>
            <a:r>
              <a:rPr lang="en-US" dirty="0">
                <a:solidFill>
                  <a:srgbClr val="0432FF"/>
                </a:solidFill>
              </a:rPr>
              <a:t>Channel congestion</a:t>
            </a:r>
          </a:p>
          <a:p>
            <a:pPr lvl="1">
              <a:buFont typeface="Arial" panose="020B0604020202020204" pitchFamily="34" charset="0"/>
              <a:buChar char="×"/>
            </a:pPr>
            <a:r>
              <a:rPr lang="en-US" dirty="0"/>
              <a:t>Security attacks</a:t>
            </a:r>
          </a:p>
          <a:p>
            <a:pPr lvl="1">
              <a:buFont typeface="Arial" panose="020B0604020202020204" pitchFamily="34" charset="0"/>
              <a:buChar char="×"/>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Mitigating vehicular network congestion can be done by</a:t>
            </a:r>
          </a:p>
          <a:p>
            <a:pPr lvl="1">
              <a:buFont typeface="Wingdings" panose="05000000000000000000" pitchFamily="2" charset="2"/>
              <a:buChar char="ü"/>
            </a:pPr>
            <a:r>
              <a:rPr lang="en-US" dirty="0"/>
              <a:t>Increasing V2V channel bandwidth</a:t>
            </a:r>
          </a:p>
          <a:p>
            <a:pPr lvl="1">
              <a:buFont typeface="Wingdings" panose="05000000000000000000" pitchFamily="2" charset="2"/>
              <a:buChar char="ü"/>
            </a:pPr>
            <a:r>
              <a:rPr lang="en-US" dirty="0"/>
              <a:t>Utilizing resource allocation</a:t>
            </a:r>
          </a:p>
          <a:p>
            <a:pPr lvl="1">
              <a:buFont typeface="Wingdings" panose="05000000000000000000" pitchFamily="2" charset="2"/>
              <a:buChar char="ü"/>
            </a:pPr>
            <a:r>
              <a:rPr lang="en-US" dirty="0">
                <a:solidFill>
                  <a:srgbClr val="FF0000"/>
                </a:solidFill>
              </a:rPr>
              <a:t>Controlling sending data rate</a:t>
            </a:r>
          </a:p>
        </p:txBody>
      </p:sp>
      <p:sp>
        <p:nvSpPr>
          <p:cNvPr id="4" name="Slide Number Placeholder 3">
            <a:extLst>
              <a:ext uri="{FF2B5EF4-FFF2-40B4-BE49-F238E27FC236}">
                <a16:creationId xmlns:a16="http://schemas.microsoft.com/office/drawing/2014/main" id="{78A8584B-E345-9E49-A662-5606899AE18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Pentagon 7">
            <a:extLst>
              <a:ext uri="{FF2B5EF4-FFF2-40B4-BE49-F238E27FC236}">
                <a16:creationId xmlns:a16="http://schemas.microsoft.com/office/drawing/2014/main" id="{2E3D317E-5945-3F49-9963-F2F2EF54F67A}"/>
              </a:ext>
            </a:extLst>
          </p:cNvPr>
          <p:cNvSpPr/>
          <p:nvPr/>
        </p:nvSpPr>
        <p:spPr>
          <a:xfrm>
            <a:off x="0" y="105296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905EAB-C1B4-44E0-A9CE-1754A921F684}"/>
              </a:ext>
            </a:extLst>
          </p:cNvPr>
          <p:cNvSpPr txBox="1"/>
          <p:nvPr/>
        </p:nvSpPr>
        <p:spPr>
          <a:xfrm>
            <a:off x="7233265" y="5620365"/>
            <a:ext cx="474724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Channel congestion in V2V communications</a:t>
            </a:r>
          </a:p>
        </p:txBody>
      </p:sp>
      <p:pic>
        <p:nvPicPr>
          <p:cNvPr id="9" name="Picture 8">
            <a:extLst>
              <a:ext uri="{FF2B5EF4-FFF2-40B4-BE49-F238E27FC236}">
                <a16:creationId xmlns:a16="http://schemas.microsoft.com/office/drawing/2014/main" id="{50319D64-1969-4C4C-9D1E-76D3C41785B9}"/>
              </a:ext>
            </a:extLst>
          </p:cNvPr>
          <p:cNvPicPr>
            <a:picLocks noChangeAspect="1"/>
          </p:cNvPicPr>
          <p:nvPr/>
        </p:nvPicPr>
        <p:blipFill>
          <a:blip r:embed="rId3"/>
          <a:stretch>
            <a:fillRect/>
          </a:stretch>
        </p:blipFill>
        <p:spPr>
          <a:xfrm>
            <a:off x="6807054" y="1854026"/>
            <a:ext cx="5296615" cy="3429867"/>
          </a:xfrm>
          <a:prstGeom prst="rect">
            <a:avLst/>
          </a:prstGeom>
        </p:spPr>
      </p:pic>
      <p:sp>
        <p:nvSpPr>
          <p:cNvPr id="11" name="TextBox 10">
            <a:extLst>
              <a:ext uri="{FF2B5EF4-FFF2-40B4-BE49-F238E27FC236}">
                <a16:creationId xmlns:a16="http://schemas.microsoft.com/office/drawing/2014/main" id="{E865AE95-995D-4503-957B-DE1F9D5DF662}"/>
              </a:ext>
            </a:extLst>
          </p:cNvPr>
          <p:cNvSpPr txBox="1"/>
          <p:nvPr/>
        </p:nvSpPr>
        <p:spPr>
          <a:xfrm>
            <a:off x="9606885" y="1537681"/>
            <a:ext cx="2249334"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Source: our work [2]</a:t>
            </a:r>
          </a:p>
        </p:txBody>
      </p:sp>
      <p:cxnSp>
        <p:nvCxnSpPr>
          <p:cNvPr id="14" name="Straight Arrow Connector 13">
            <a:extLst>
              <a:ext uri="{FF2B5EF4-FFF2-40B4-BE49-F238E27FC236}">
                <a16:creationId xmlns:a16="http://schemas.microsoft.com/office/drawing/2014/main" id="{FF26EB0E-5BAA-4A32-9E2F-B1360915C978}"/>
              </a:ext>
            </a:extLst>
          </p:cNvPr>
          <p:cNvCxnSpPr>
            <a:cxnSpLocks/>
          </p:cNvCxnSpPr>
          <p:nvPr/>
        </p:nvCxnSpPr>
        <p:spPr>
          <a:xfrm flipH="1">
            <a:off x="3396344" y="2453951"/>
            <a:ext cx="4351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43B1FFB-1EB4-4C89-AA33-466DF076A2E2}"/>
              </a:ext>
            </a:extLst>
          </p:cNvPr>
          <p:cNvSpPr txBox="1"/>
          <p:nvPr/>
        </p:nvSpPr>
        <p:spPr>
          <a:xfrm>
            <a:off x="3840482" y="2250125"/>
            <a:ext cx="1887055" cy="369332"/>
          </a:xfrm>
          <a:prstGeom prst="rect">
            <a:avLst/>
          </a:prstGeom>
          <a:noFill/>
        </p:spPr>
        <p:txBody>
          <a:bodyPr wrap="none" rtlCol="0">
            <a:spAutoFit/>
          </a:bodyPr>
          <a:lstStyle/>
          <a:p>
            <a:r>
              <a:rPr lang="en-US" dirty="0"/>
              <a:t>Our main focus</a:t>
            </a:r>
          </a:p>
        </p:txBody>
      </p:sp>
      <p:cxnSp>
        <p:nvCxnSpPr>
          <p:cNvPr id="16" name="Straight Arrow Connector 15">
            <a:extLst>
              <a:ext uri="{FF2B5EF4-FFF2-40B4-BE49-F238E27FC236}">
                <a16:creationId xmlns:a16="http://schemas.microsoft.com/office/drawing/2014/main" id="{5F201B23-BA04-4BC8-BD29-97E2B34F965C}"/>
              </a:ext>
            </a:extLst>
          </p:cNvPr>
          <p:cNvCxnSpPr>
            <a:cxnSpLocks/>
          </p:cNvCxnSpPr>
          <p:nvPr/>
        </p:nvCxnSpPr>
        <p:spPr>
          <a:xfrm flipH="1">
            <a:off x="4011321" y="4755776"/>
            <a:ext cx="46718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7E82C63-4BC1-42EE-BA43-1FC69A100CAA}"/>
              </a:ext>
            </a:extLst>
          </p:cNvPr>
          <p:cNvSpPr txBox="1"/>
          <p:nvPr/>
        </p:nvSpPr>
        <p:spPr>
          <a:xfrm>
            <a:off x="4496495" y="4546119"/>
            <a:ext cx="2286203" cy="369332"/>
          </a:xfrm>
          <a:prstGeom prst="rect">
            <a:avLst/>
          </a:prstGeom>
          <a:noFill/>
        </p:spPr>
        <p:txBody>
          <a:bodyPr wrap="none" rtlCol="0">
            <a:spAutoFit/>
          </a:bodyPr>
          <a:lstStyle/>
          <a:p>
            <a:r>
              <a:rPr lang="en-US" dirty="0"/>
              <a:t>3GPP specification</a:t>
            </a:r>
          </a:p>
        </p:txBody>
      </p:sp>
      <p:sp>
        <p:nvSpPr>
          <p:cNvPr id="19" name="TextBox 18">
            <a:extLst>
              <a:ext uri="{FF2B5EF4-FFF2-40B4-BE49-F238E27FC236}">
                <a16:creationId xmlns:a16="http://schemas.microsoft.com/office/drawing/2014/main" id="{CB8C3BC3-48A8-4853-946F-1A976DB461EE}"/>
              </a:ext>
            </a:extLst>
          </p:cNvPr>
          <p:cNvSpPr txBox="1"/>
          <p:nvPr/>
        </p:nvSpPr>
        <p:spPr>
          <a:xfrm>
            <a:off x="4567572" y="4915451"/>
            <a:ext cx="2448106" cy="369332"/>
          </a:xfrm>
          <a:prstGeom prst="rect">
            <a:avLst/>
          </a:prstGeom>
          <a:noFill/>
        </p:spPr>
        <p:txBody>
          <a:bodyPr wrap="none" rtlCol="0">
            <a:spAutoFit/>
          </a:bodyPr>
          <a:lstStyle/>
          <a:p>
            <a:r>
              <a:rPr lang="en-US" dirty="0"/>
              <a:t>Under development</a:t>
            </a:r>
          </a:p>
        </p:txBody>
      </p:sp>
      <p:cxnSp>
        <p:nvCxnSpPr>
          <p:cNvPr id="20" name="Straight Arrow Connector 19">
            <a:extLst>
              <a:ext uri="{FF2B5EF4-FFF2-40B4-BE49-F238E27FC236}">
                <a16:creationId xmlns:a16="http://schemas.microsoft.com/office/drawing/2014/main" id="{B0BF0C39-ED7F-47E1-A0CD-EF135F4EE902}"/>
              </a:ext>
            </a:extLst>
          </p:cNvPr>
          <p:cNvCxnSpPr>
            <a:cxnSpLocks/>
          </p:cNvCxnSpPr>
          <p:nvPr/>
        </p:nvCxnSpPr>
        <p:spPr>
          <a:xfrm flipH="1">
            <a:off x="4100389" y="5113564"/>
            <a:ext cx="46718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5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1AB4C4-BEA7-8743-8845-2FD6BB60CB7A}"/>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Conclusion</a:t>
            </a:r>
          </a:p>
        </p:txBody>
      </p:sp>
      <p:sp>
        <p:nvSpPr>
          <p:cNvPr id="2" name="Content Placeholder 1">
            <a:extLst>
              <a:ext uri="{FF2B5EF4-FFF2-40B4-BE49-F238E27FC236}">
                <a16:creationId xmlns:a16="http://schemas.microsoft.com/office/drawing/2014/main" id="{E85CEE99-5B06-4304-9363-1402967A4499}"/>
              </a:ext>
            </a:extLst>
          </p:cNvPr>
          <p:cNvSpPr>
            <a:spLocks noGrp="1"/>
          </p:cNvSpPr>
          <p:nvPr>
            <p:ph idx="1"/>
          </p:nvPr>
        </p:nvSpPr>
        <p:spPr>
          <a:xfrm>
            <a:off x="944430" y="1903271"/>
            <a:ext cx="10482636" cy="4474593"/>
          </a:xfrm>
        </p:spPr>
        <p:txBody>
          <a:bodyPr>
            <a:normAutofit/>
          </a:bodyPr>
          <a:lstStyle/>
          <a:p>
            <a:r>
              <a:rPr lang="en-US" sz="2000" dirty="0">
                <a:solidFill>
                  <a:srgbClr val="FF0000"/>
                </a:solidFill>
              </a:rPr>
              <a:t>Two novel intelligent control schemes </a:t>
            </a:r>
            <a:r>
              <a:rPr lang="en-US" sz="2000" dirty="0"/>
              <a:t>are efficient to resolve the channel congestion in V2V communications while still maintaining the safety proportionally. </a:t>
            </a:r>
          </a:p>
          <a:p>
            <a:endParaRPr lang="en-US" sz="2000" dirty="0"/>
          </a:p>
          <a:p>
            <a:r>
              <a:rPr lang="en-US" sz="2000" dirty="0"/>
              <a:t>The risk factor is </a:t>
            </a:r>
            <a:r>
              <a:rPr lang="en-US" sz="2000" dirty="0">
                <a:solidFill>
                  <a:srgbClr val="FF0000"/>
                </a:solidFill>
              </a:rPr>
              <a:t>an advantage </a:t>
            </a:r>
            <a:r>
              <a:rPr lang="en-US" sz="2000" dirty="0"/>
              <a:t>of our methods. It can help to the rate control to know  exactly which vehicles should reduce the sending rate.</a:t>
            </a:r>
          </a:p>
          <a:p>
            <a:pPr marL="0" indent="0">
              <a:buNone/>
            </a:pPr>
            <a:endParaRPr lang="en-US" sz="2000" dirty="0"/>
          </a:p>
          <a:p>
            <a:r>
              <a:rPr lang="en-US" sz="2000" dirty="0"/>
              <a:t>Ongoing work: Support the fairness index in data rate control</a:t>
            </a:r>
          </a:p>
          <a:p>
            <a:endParaRPr lang="en-US" sz="2000" dirty="0"/>
          </a:p>
          <a:p>
            <a:r>
              <a:rPr lang="en-US" sz="2000" dirty="0"/>
              <a:t>Future work: We move to support </a:t>
            </a:r>
            <a:r>
              <a:rPr lang="en-US" sz="2000" dirty="0">
                <a:solidFill>
                  <a:srgbClr val="FF0000"/>
                </a:solidFill>
              </a:rPr>
              <a:t>aerial </a:t>
            </a:r>
            <a:r>
              <a:rPr lang="en-US" sz="2000" dirty="0"/>
              <a:t>vehicular communications, given their prospective to be deployed in 6G networks</a:t>
            </a:r>
            <a:endParaRPr lang="en-US" dirty="0"/>
          </a:p>
        </p:txBody>
      </p:sp>
      <p:sp>
        <p:nvSpPr>
          <p:cNvPr id="4" name="Slide Number Placeholder 3">
            <a:extLst>
              <a:ext uri="{FF2B5EF4-FFF2-40B4-BE49-F238E27FC236}">
                <a16:creationId xmlns:a16="http://schemas.microsoft.com/office/drawing/2014/main" id="{78A8584B-E345-9E49-A662-5606899AE18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8" name="Pentagon 7">
            <a:extLst>
              <a:ext uri="{FF2B5EF4-FFF2-40B4-BE49-F238E27FC236}">
                <a16:creationId xmlns:a16="http://schemas.microsoft.com/office/drawing/2014/main" id="{2E3D317E-5945-3F49-9963-F2F2EF54F67A}"/>
              </a:ext>
            </a:extLst>
          </p:cNvPr>
          <p:cNvSpPr/>
          <p:nvPr/>
        </p:nvSpPr>
        <p:spPr>
          <a:xfrm>
            <a:off x="0" y="105296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5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FB7AB3-B012-4565-A866-92F48062A850}"/>
              </a:ext>
            </a:extLst>
          </p:cNvPr>
          <p:cNvSpPr>
            <a:spLocks noGrp="1"/>
          </p:cNvSpPr>
          <p:nvPr>
            <p:ph type="title"/>
          </p:nvPr>
        </p:nvSpPr>
        <p:spPr>
          <a:xfrm>
            <a:off x="368887" y="306333"/>
            <a:ext cx="8911687" cy="1280890"/>
          </a:xfrm>
        </p:spPr>
        <p:txBody>
          <a:bodyPr/>
          <a:lstStyle/>
          <a:p>
            <a:r>
              <a:rPr lang="en-US" dirty="0">
                <a:latin typeface="Arial" panose="020B0604020202020204" pitchFamily="34" charset="0"/>
                <a:cs typeface="Arial" panose="020B0604020202020204" pitchFamily="34" charset="0"/>
              </a:rPr>
              <a:t>Publication Overview</a:t>
            </a:r>
          </a:p>
        </p:txBody>
      </p:sp>
      <p:sp>
        <p:nvSpPr>
          <p:cNvPr id="6" name="Content Placeholder 5">
            <a:extLst>
              <a:ext uri="{FF2B5EF4-FFF2-40B4-BE49-F238E27FC236}">
                <a16:creationId xmlns:a16="http://schemas.microsoft.com/office/drawing/2014/main" id="{1FCBB36D-6103-409A-AD56-1C5F117D43C7}"/>
              </a:ext>
            </a:extLst>
          </p:cNvPr>
          <p:cNvSpPr>
            <a:spLocks noGrp="1"/>
          </p:cNvSpPr>
          <p:nvPr>
            <p:ph idx="1"/>
          </p:nvPr>
        </p:nvSpPr>
        <p:spPr>
          <a:xfrm>
            <a:off x="944430" y="2286179"/>
            <a:ext cx="10482636" cy="4091685"/>
          </a:xfrm>
        </p:spPr>
        <p:txBody>
          <a:bodyPr>
            <a:normAutofit/>
          </a:bodyPr>
          <a:lstStyle/>
          <a:p>
            <a:pPr lvl="0">
              <a:buFont typeface="+mj-lt"/>
              <a:buAutoNum type="arabicPeriod"/>
            </a:pPr>
            <a:r>
              <a:rPr lang="en-US" sz="1400" b="1" dirty="0"/>
              <a:t>Lan-Huong Nguyen</a:t>
            </a:r>
            <a:r>
              <a:rPr lang="en-US" sz="1400" dirty="0"/>
              <a:t>, Van-Linh Nguyen, and Jian-</a:t>
            </a:r>
            <a:r>
              <a:rPr lang="en-US" sz="1400" dirty="0" err="1"/>
              <a:t>Jhih</a:t>
            </a:r>
            <a:r>
              <a:rPr lang="en-US" sz="1400" dirty="0"/>
              <a:t> </a:t>
            </a:r>
            <a:r>
              <a:rPr lang="en-US" sz="1400" dirty="0" err="1"/>
              <a:t>Kuo</a:t>
            </a:r>
            <a:r>
              <a:rPr lang="en-US" sz="1400" dirty="0"/>
              <a:t>, “</a:t>
            </a:r>
            <a:r>
              <a:rPr lang="en-US" sz="1400" i="1" dirty="0">
                <a:solidFill>
                  <a:srgbClr val="FF0000"/>
                </a:solidFill>
              </a:rPr>
              <a:t>Risk-Based Transmission Control </a:t>
            </a:r>
            <a:r>
              <a:rPr lang="en-US" sz="1400" i="1" dirty="0"/>
              <a:t>for Mitigating Network Congestion in Vehicle-to-Everything Communications</a:t>
            </a:r>
            <a:r>
              <a:rPr lang="en-US" sz="1400" dirty="0"/>
              <a:t>,” IEEE Access, vol. 9, pp. 144469-144480, Oct. 2021 </a:t>
            </a:r>
          </a:p>
          <a:p>
            <a:pPr lvl="0">
              <a:buFont typeface="+mj-lt"/>
              <a:buAutoNum type="arabicPeriod"/>
            </a:pPr>
            <a:r>
              <a:rPr lang="en-US" sz="1400" b="1" dirty="0">
                <a:solidFill>
                  <a:schemeClr val="tx1"/>
                </a:solidFill>
              </a:rPr>
              <a:t>Lan-Huong Nguyen</a:t>
            </a:r>
            <a:r>
              <a:rPr lang="en-US" sz="1400" dirty="0"/>
              <a:t>, Van-Linh Nguyen, and Jian-</a:t>
            </a:r>
            <a:r>
              <a:rPr lang="en-US" sz="1400" dirty="0" err="1"/>
              <a:t>Jhih</a:t>
            </a:r>
            <a:r>
              <a:rPr lang="en-US" sz="1400" dirty="0"/>
              <a:t> </a:t>
            </a:r>
            <a:r>
              <a:rPr lang="en-US" sz="1400" dirty="0" err="1"/>
              <a:t>Kuo</a:t>
            </a:r>
            <a:r>
              <a:rPr lang="en-US" sz="1400" dirty="0"/>
              <a:t>, “</a:t>
            </a:r>
            <a:r>
              <a:rPr lang="en-US" sz="1400" i="1" dirty="0"/>
              <a:t>Efficient </a:t>
            </a:r>
            <a:r>
              <a:rPr lang="en-US" sz="1400" i="1" dirty="0">
                <a:solidFill>
                  <a:srgbClr val="FF0000"/>
                </a:solidFill>
              </a:rPr>
              <a:t>Reinforcement Learning-based Transmission Control </a:t>
            </a:r>
            <a:r>
              <a:rPr lang="en-US" sz="1400" i="1" dirty="0"/>
              <a:t>for Mitigating Channel Congestion in 5G V2X </a:t>
            </a:r>
            <a:r>
              <a:rPr lang="en-US" sz="1400" i="1" dirty="0" err="1"/>
              <a:t>Sidelink</a:t>
            </a:r>
            <a:r>
              <a:rPr lang="en-US" sz="1400" dirty="0"/>
              <a:t>,” IEEE Access, vol. 10, pp. 62268 - 62281, Jun. 2022</a:t>
            </a:r>
          </a:p>
          <a:p>
            <a:pPr lvl="0">
              <a:buFont typeface="+mj-lt"/>
              <a:buAutoNum type="arabicPeriod"/>
            </a:pPr>
            <a:r>
              <a:rPr lang="en-US" sz="1400" b="1" dirty="0"/>
              <a:t>Lan-Huong Nguyen</a:t>
            </a:r>
            <a:r>
              <a:rPr lang="en-US" sz="1400" dirty="0"/>
              <a:t>, Ren-Hung Hwang, Po-Ching Lin, Van-Linh Nguyen, and Jian-</a:t>
            </a:r>
            <a:r>
              <a:rPr lang="en-US" sz="1400" dirty="0" err="1"/>
              <a:t>Jhih</a:t>
            </a:r>
            <a:r>
              <a:rPr lang="en-US" sz="1400" dirty="0"/>
              <a:t> </a:t>
            </a:r>
            <a:r>
              <a:rPr lang="en-US" sz="1400" dirty="0" err="1"/>
              <a:t>Kuo</a:t>
            </a:r>
            <a:r>
              <a:rPr lang="en-US" sz="1400" dirty="0"/>
              <a:t>, ”</a:t>
            </a:r>
            <a:r>
              <a:rPr lang="en-US" sz="1400" i="1" dirty="0"/>
              <a:t>Robust Positioning-based Verification Scheme for Enhancing Reliability of Vehicle Platoon Control</a:t>
            </a:r>
            <a:r>
              <a:rPr lang="en-US" sz="1400" dirty="0"/>
              <a:t>,” in IEEE Vehicular Technology Conference (VTC), Sep. 2021</a:t>
            </a:r>
          </a:p>
          <a:p>
            <a:pPr lvl="0">
              <a:buFont typeface="+mj-lt"/>
              <a:buAutoNum type="arabicPeriod"/>
            </a:pPr>
            <a:r>
              <a:rPr lang="en-US" sz="1400" dirty="0"/>
              <a:t>Yun-Hao Ye, </a:t>
            </a:r>
            <a:r>
              <a:rPr lang="en-US" sz="1400" dirty="0" err="1"/>
              <a:t>Zhi</a:t>
            </a:r>
            <a:r>
              <a:rPr lang="en-US" sz="1400" dirty="0"/>
              <a:t>-Yang Lin, </a:t>
            </a:r>
            <a:r>
              <a:rPr lang="en-US" sz="1400" dirty="0" err="1"/>
              <a:t>Chih-Chiung</a:t>
            </a:r>
            <a:r>
              <a:rPr lang="en-US" sz="1400" dirty="0"/>
              <a:t> Yao, </a:t>
            </a:r>
            <a:r>
              <a:rPr lang="en-US" sz="1400" b="1" dirty="0"/>
              <a:t>Lan-Huong Nguyen</a:t>
            </a:r>
            <a:r>
              <a:rPr lang="en-US" sz="1400" dirty="0"/>
              <a:t>, Jian-</a:t>
            </a:r>
            <a:r>
              <a:rPr lang="en-US" sz="1400" dirty="0" err="1"/>
              <a:t>Jhih</a:t>
            </a:r>
            <a:r>
              <a:rPr lang="en-US" sz="1400" dirty="0"/>
              <a:t> </a:t>
            </a:r>
            <a:r>
              <a:rPr lang="en-US" sz="1400" dirty="0" err="1"/>
              <a:t>Kuo</a:t>
            </a:r>
            <a:r>
              <a:rPr lang="en-US" sz="1400" dirty="0"/>
              <a:t>, and Ren-Hung Hwang “</a:t>
            </a:r>
            <a:r>
              <a:rPr lang="en-US" sz="1400" i="1" dirty="0"/>
              <a:t>Efficient Multi-maneuver Platooning Framework for Autonomous Vehicles on Multi-lane Highways</a:t>
            </a:r>
            <a:r>
              <a:rPr lang="en-US" sz="1400" dirty="0"/>
              <a:t>” in IEEE Vehicular Technology Conference (VTC), Sep. 2021.</a:t>
            </a:r>
          </a:p>
          <a:p>
            <a:pPr lvl="0">
              <a:buFont typeface="+mj-lt"/>
              <a:buAutoNum type="arabicPeriod"/>
            </a:pPr>
            <a:r>
              <a:rPr lang="en-US" sz="1400" dirty="0"/>
              <a:t>Van-Linh Nguyen, </a:t>
            </a:r>
            <a:r>
              <a:rPr lang="en-US" sz="1400" b="1" dirty="0"/>
              <a:t>Lan-Huong Nguyen</a:t>
            </a:r>
            <a:r>
              <a:rPr lang="en-US" sz="1400" dirty="0"/>
              <a:t>, Jian-</a:t>
            </a:r>
            <a:r>
              <a:rPr lang="en-US" sz="1400" dirty="0" err="1"/>
              <a:t>Jhih</a:t>
            </a:r>
            <a:r>
              <a:rPr lang="en-US" sz="1400" dirty="0"/>
              <a:t> </a:t>
            </a:r>
            <a:r>
              <a:rPr lang="en-US" sz="1400" dirty="0" err="1"/>
              <a:t>Kuo</a:t>
            </a:r>
            <a:r>
              <a:rPr lang="en-US" sz="1400" dirty="0"/>
              <a:t>, Po-Ching Lin, Ren-Hung Hwang “</a:t>
            </a:r>
            <a:r>
              <a:rPr lang="en-US" sz="1400" i="1" dirty="0"/>
              <a:t>Intelligent </a:t>
            </a:r>
            <a:r>
              <a:rPr lang="en-US" sz="1400" i="1" dirty="0">
                <a:solidFill>
                  <a:srgbClr val="FF0000"/>
                </a:solidFill>
              </a:rPr>
              <a:t>Aerial Relay Deployment </a:t>
            </a:r>
            <a:r>
              <a:rPr lang="en-US" sz="1400" i="1" dirty="0"/>
              <a:t>for Enhancing Connectivity in Emergency Communications</a:t>
            </a:r>
            <a:r>
              <a:rPr lang="en-US" sz="1400" dirty="0"/>
              <a:t>,” IEEE Transactions on Vehicular Technology (Major revision)</a:t>
            </a:r>
          </a:p>
          <a:p>
            <a:pPr lvl="0">
              <a:buFont typeface="+mj-lt"/>
              <a:buAutoNum type="arabicPeriod"/>
            </a:pPr>
            <a:r>
              <a:rPr lang="en-US" sz="1400" dirty="0"/>
              <a:t>Van-Linh Nguyen, </a:t>
            </a:r>
            <a:r>
              <a:rPr lang="en-US" sz="1400" b="1" dirty="0"/>
              <a:t>Lan-Huong Nguyen, </a:t>
            </a:r>
            <a:r>
              <a:rPr lang="en-US" sz="1400" dirty="0"/>
              <a:t>Jian- </a:t>
            </a:r>
            <a:r>
              <a:rPr lang="en-US" sz="1400" dirty="0" err="1"/>
              <a:t>Jhih</a:t>
            </a:r>
            <a:r>
              <a:rPr lang="en-US" sz="1400" dirty="0"/>
              <a:t> </a:t>
            </a:r>
            <a:r>
              <a:rPr lang="en-US" sz="1400" dirty="0" err="1"/>
              <a:t>Kuo</a:t>
            </a:r>
            <a:r>
              <a:rPr lang="en-US" sz="1400" dirty="0"/>
              <a:t>, Ren-Hung Hwang, Po-Ching Lin,” </a:t>
            </a:r>
            <a:r>
              <a:rPr lang="en-US" sz="1400" i="1" dirty="0"/>
              <a:t>Efficient Aerial Relaying Station Path Planning for Emergency Event-based Communications</a:t>
            </a:r>
            <a:r>
              <a:rPr lang="en-US" sz="1400" dirty="0"/>
              <a:t>”, accepted to appear  in IEEE CCNC 2023, Jan 2023.</a:t>
            </a:r>
            <a:br>
              <a:rPr lang="en-US" sz="1400" dirty="0"/>
            </a:br>
            <a:endParaRPr lang="en-US" sz="1400" dirty="0"/>
          </a:p>
          <a:p>
            <a:pPr lvl="0"/>
            <a:endParaRPr lang="en-US" dirty="0"/>
          </a:p>
        </p:txBody>
      </p:sp>
      <p:sp>
        <p:nvSpPr>
          <p:cNvPr id="4" name="Slide Number Placeholder 3">
            <a:extLst>
              <a:ext uri="{FF2B5EF4-FFF2-40B4-BE49-F238E27FC236}">
                <a16:creationId xmlns:a16="http://schemas.microsoft.com/office/drawing/2014/main" id="{EE0890D4-AB87-438A-85EE-5BF602198628}"/>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111391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1AB4C4-BEA7-8743-8845-2FD6BB60CB7A}"/>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Reference</a:t>
            </a:r>
          </a:p>
        </p:txBody>
      </p:sp>
      <p:sp>
        <p:nvSpPr>
          <p:cNvPr id="2" name="Content Placeholder 1">
            <a:extLst>
              <a:ext uri="{FF2B5EF4-FFF2-40B4-BE49-F238E27FC236}">
                <a16:creationId xmlns:a16="http://schemas.microsoft.com/office/drawing/2014/main" id="{6E489989-B6DA-4520-9579-6CD99B1C1BD1}"/>
              </a:ext>
            </a:extLst>
          </p:cNvPr>
          <p:cNvSpPr>
            <a:spLocks noGrp="1"/>
          </p:cNvSpPr>
          <p:nvPr>
            <p:ph idx="1"/>
          </p:nvPr>
        </p:nvSpPr>
        <p:spPr>
          <a:xfrm>
            <a:off x="823672" y="1656340"/>
            <a:ext cx="10854207" cy="4558327"/>
          </a:xfrm>
        </p:spPr>
        <p:txBody>
          <a:bodyPr>
            <a:normAutofit/>
          </a:bodyPr>
          <a:lstStyle/>
          <a:p>
            <a:pPr>
              <a:lnSpc>
                <a:spcPct val="110000"/>
              </a:lnSpc>
              <a:buFont typeface="+mj-lt"/>
              <a:buAutoNum type="arabicPeriod"/>
            </a:pPr>
            <a:r>
              <a:rPr lang="en-US" sz="1200" dirty="0"/>
              <a:t> </a:t>
            </a:r>
            <a:r>
              <a:rPr lang="en-US" sz="1400" dirty="0"/>
              <a:t>S. </a:t>
            </a:r>
            <a:r>
              <a:rPr lang="en-US" sz="1400" dirty="0" err="1"/>
              <a:t>Kühlmorgen</a:t>
            </a:r>
            <a:r>
              <a:rPr lang="en-US" sz="1400" dirty="0"/>
              <a:t>, H. Lu, A. </a:t>
            </a:r>
            <a:r>
              <a:rPr lang="en-US" sz="1400" dirty="0" err="1"/>
              <a:t>Festag</a:t>
            </a:r>
            <a:r>
              <a:rPr lang="en-US" sz="1400" dirty="0"/>
              <a:t>, J. Kenney, S. </a:t>
            </a:r>
            <a:r>
              <a:rPr lang="en-US" sz="1400" dirty="0" err="1"/>
              <a:t>Gemsheim</a:t>
            </a:r>
            <a:r>
              <a:rPr lang="en-US" sz="1400" dirty="0"/>
              <a:t>, and G. </a:t>
            </a:r>
            <a:r>
              <a:rPr lang="en-US" sz="1400" dirty="0" err="1"/>
              <a:t>Fettweis</a:t>
            </a:r>
            <a:r>
              <a:rPr lang="en-US" sz="1400" dirty="0"/>
              <a:t>, “Evaluation of congestion-enabled forwarding with mixed data traffic in vehicular communications,” IEEE Transactions on Intelligent Transportation Systems, vol. 21, no. 1, pp. 233–247, 2020.</a:t>
            </a:r>
          </a:p>
          <a:p>
            <a:pPr>
              <a:lnSpc>
                <a:spcPct val="110000"/>
              </a:lnSpc>
              <a:buFont typeface="+mj-lt"/>
              <a:buAutoNum type="arabicPeriod"/>
            </a:pPr>
            <a:r>
              <a:rPr lang="en-US" sz="1400" dirty="0"/>
              <a:t>G. </a:t>
            </a:r>
            <a:r>
              <a:rPr lang="en-US" sz="1400" dirty="0" err="1"/>
              <a:t>Thandavarayan</a:t>
            </a:r>
            <a:r>
              <a:rPr lang="en-US" sz="1400" dirty="0"/>
              <a:t>, M. </a:t>
            </a:r>
            <a:r>
              <a:rPr lang="en-US" sz="1400" dirty="0" err="1"/>
              <a:t>Sepulcre</a:t>
            </a:r>
            <a:r>
              <a:rPr lang="en-US" sz="1400" dirty="0"/>
              <a:t>, and J. </a:t>
            </a:r>
            <a:r>
              <a:rPr lang="en-US" sz="1400" dirty="0" err="1"/>
              <a:t>Gozalvez</a:t>
            </a:r>
            <a:r>
              <a:rPr lang="en-US" sz="1400" dirty="0"/>
              <a:t>, “Cooperative perception for connected and automated vehicles: Evaluation and impact of conges- </a:t>
            </a:r>
            <a:r>
              <a:rPr lang="en-US" sz="1400" dirty="0" err="1"/>
              <a:t>tion</a:t>
            </a:r>
            <a:r>
              <a:rPr lang="en-US" sz="1400" dirty="0"/>
              <a:t> control,” IEEE Access, vol. 8, pp. 197 665–197 683, 2020.</a:t>
            </a:r>
          </a:p>
          <a:p>
            <a:pPr>
              <a:lnSpc>
                <a:spcPct val="110000"/>
              </a:lnSpc>
              <a:buFont typeface="+mj-lt"/>
              <a:buAutoNum type="arabicPeriod"/>
            </a:pPr>
            <a:r>
              <a:rPr lang="en-US" sz="1400" dirty="0"/>
              <a:t> S. Husain, A. Kunz, A. Prasad, E. </a:t>
            </a:r>
            <a:r>
              <a:rPr lang="en-US" sz="1400" dirty="0" err="1"/>
              <a:t>Pateromichelakis</a:t>
            </a:r>
            <a:r>
              <a:rPr lang="en-US" sz="1400" dirty="0"/>
              <a:t>, K. </a:t>
            </a:r>
            <a:r>
              <a:rPr lang="en-US" sz="1400" dirty="0" err="1"/>
              <a:t>Samdanis</a:t>
            </a:r>
            <a:r>
              <a:rPr lang="en-US" sz="1400" dirty="0"/>
              <a:t>, and J. Song, “The road to 5G V2X: Ultra-high reliable communications,” in 2018 IEEE Conference on Standards for Communications and Networking (CSCN), 2018, pp. 1–6.</a:t>
            </a:r>
          </a:p>
          <a:p>
            <a:pPr>
              <a:lnSpc>
                <a:spcPct val="110000"/>
              </a:lnSpc>
              <a:buFont typeface="+mj-lt"/>
              <a:buAutoNum type="arabicPeriod"/>
            </a:pPr>
            <a:r>
              <a:rPr lang="en-US" sz="1400" dirty="0"/>
              <a:t>H. Zhou, W. Xu, J. Chen, and W. Wang, “Evolutionary V2X technologies toward the internet of vehicles: Challenges and opportunities,” Proceeding of IEEE, vol. 108, no. 2, pp. 309–323, 2020.</a:t>
            </a:r>
          </a:p>
          <a:p>
            <a:pPr>
              <a:lnSpc>
                <a:spcPct val="110000"/>
              </a:lnSpc>
              <a:buFont typeface="+mj-lt"/>
              <a:buAutoNum type="arabicPeriod"/>
            </a:pPr>
            <a:r>
              <a:rPr lang="en-US" sz="1400" dirty="0"/>
              <a:t>3GPP.TR.22.886, “Study on enhancement of 3gpp support for 5G V2X services,” 3GPP TR 22.886 V16.1.1 (2018-09), 2018.</a:t>
            </a:r>
          </a:p>
          <a:p>
            <a:pPr>
              <a:lnSpc>
                <a:spcPct val="110000"/>
              </a:lnSpc>
              <a:buFont typeface="+mj-lt"/>
              <a:buAutoNum type="arabicPeriod"/>
            </a:pPr>
            <a:r>
              <a:rPr lang="en-US" sz="1400" dirty="0"/>
              <a:t>R. Liu, J. Wang, and B. Zhang, “High definition map for automated driving: Overview and analysis,” The Journal of Navigation, vol. 73, no. 2, pp. 324–341, 2020.</a:t>
            </a:r>
          </a:p>
          <a:p>
            <a:pPr>
              <a:lnSpc>
                <a:spcPct val="110000"/>
              </a:lnSpc>
              <a:buFont typeface="+mj-lt"/>
              <a:buAutoNum type="arabicPeriod"/>
            </a:pPr>
            <a:r>
              <a:rPr lang="en-US" sz="1400" dirty="0"/>
              <a:t>5GAA, “V2X functional and performance test procedures – selected assessment of device to device communication aspects,” 5G Automotive Association, 2018.</a:t>
            </a:r>
          </a:p>
          <a:p>
            <a:pPr>
              <a:lnSpc>
                <a:spcPct val="110000"/>
              </a:lnSpc>
              <a:buFont typeface="+mj-lt"/>
              <a:buAutoNum type="arabicPeriod"/>
            </a:pPr>
            <a:r>
              <a:rPr lang="en-US" sz="1400" dirty="0"/>
              <a:t>3GPP, “Study on LTE-based V2X services (v14.0.0, release 14),” Techni- </a:t>
            </a:r>
            <a:r>
              <a:rPr lang="en-US" sz="1400" dirty="0" err="1"/>
              <a:t>cal</a:t>
            </a:r>
            <a:r>
              <a:rPr lang="en-US" sz="1400" dirty="0"/>
              <a:t> Specification Group Radio Access Network, 2016</a:t>
            </a:r>
          </a:p>
        </p:txBody>
      </p:sp>
      <p:sp>
        <p:nvSpPr>
          <p:cNvPr id="4" name="Slide Number Placeholder 3">
            <a:extLst>
              <a:ext uri="{FF2B5EF4-FFF2-40B4-BE49-F238E27FC236}">
                <a16:creationId xmlns:a16="http://schemas.microsoft.com/office/drawing/2014/main" id="{78A8584B-E345-9E49-A662-5606899AE18C}"/>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8" name="Pentagon 7">
            <a:extLst>
              <a:ext uri="{FF2B5EF4-FFF2-40B4-BE49-F238E27FC236}">
                <a16:creationId xmlns:a16="http://schemas.microsoft.com/office/drawing/2014/main" id="{2E3D317E-5945-3F49-9963-F2F2EF54F67A}"/>
              </a:ext>
            </a:extLst>
          </p:cNvPr>
          <p:cNvSpPr/>
          <p:nvPr/>
        </p:nvSpPr>
        <p:spPr>
          <a:xfrm>
            <a:off x="0" y="105296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577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1AB4C4-BEA7-8743-8845-2FD6BB60CB7A}"/>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Reference</a:t>
            </a:r>
          </a:p>
        </p:txBody>
      </p:sp>
      <p:sp>
        <p:nvSpPr>
          <p:cNvPr id="2" name="Content Placeholder 1">
            <a:extLst>
              <a:ext uri="{FF2B5EF4-FFF2-40B4-BE49-F238E27FC236}">
                <a16:creationId xmlns:a16="http://schemas.microsoft.com/office/drawing/2014/main" id="{6E489989-B6DA-4520-9579-6CD99B1C1BD1}"/>
              </a:ext>
            </a:extLst>
          </p:cNvPr>
          <p:cNvSpPr>
            <a:spLocks noGrp="1"/>
          </p:cNvSpPr>
          <p:nvPr>
            <p:ph idx="1"/>
          </p:nvPr>
        </p:nvSpPr>
        <p:spPr>
          <a:xfrm>
            <a:off x="823672" y="1656340"/>
            <a:ext cx="10854207" cy="4558327"/>
          </a:xfrm>
        </p:spPr>
        <p:txBody>
          <a:bodyPr>
            <a:normAutofit/>
          </a:bodyPr>
          <a:lstStyle/>
          <a:p>
            <a:pPr>
              <a:lnSpc>
                <a:spcPct val="120000"/>
              </a:lnSpc>
              <a:buFont typeface="+mj-lt"/>
              <a:buAutoNum type="arabicPeriod" startAt="9"/>
            </a:pPr>
            <a:r>
              <a:rPr lang="en-US" sz="1400" dirty="0"/>
              <a:t>P. </a:t>
            </a:r>
            <a:r>
              <a:rPr lang="en-US" sz="1400" dirty="0" err="1"/>
              <a:t>Sewalkar</a:t>
            </a:r>
            <a:r>
              <a:rPr lang="en-US" sz="1400" dirty="0"/>
              <a:t> and J. Seitz, “Mc-coco4v2p: Multi-channel clustering-based congestion control for vehicle-to-pedestrian communication,” IEEE Transactions on Intelligent Vehicles, pp. 1–1, 2020.</a:t>
            </a:r>
          </a:p>
          <a:p>
            <a:pPr>
              <a:lnSpc>
                <a:spcPct val="120000"/>
              </a:lnSpc>
              <a:buFont typeface="+mj-lt"/>
              <a:buAutoNum type="arabicPeriod" startAt="9"/>
            </a:pPr>
            <a:r>
              <a:rPr lang="en-US" sz="1400" dirty="0"/>
              <a:t>N. </a:t>
            </a:r>
            <a:r>
              <a:rPr lang="en-US" sz="1400" dirty="0" err="1"/>
              <a:t>Lyamin</a:t>
            </a:r>
            <a:r>
              <a:rPr lang="en-US" sz="1400" dirty="0"/>
              <a:t>, B. </a:t>
            </a:r>
            <a:r>
              <a:rPr lang="en-US" sz="1400" dirty="0" err="1"/>
              <a:t>Bellalta</a:t>
            </a:r>
            <a:r>
              <a:rPr lang="en-US" sz="1400" dirty="0"/>
              <a:t>, and A. </a:t>
            </a:r>
            <a:r>
              <a:rPr lang="en-US" sz="1400" dirty="0" err="1"/>
              <a:t>Vinel</a:t>
            </a:r>
            <a:r>
              <a:rPr lang="en-US" sz="1400" dirty="0"/>
              <a:t>, “Age-of-information-aware decentralized congestion control in VANETs,” IEEE Networking Letters, vol. 2, no. 1, pp. 33–37, 2020.</a:t>
            </a:r>
          </a:p>
          <a:p>
            <a:pPr>
              <a:lnSpc>
                <a:spcPct val="120000"/>
              </a:lnSpc>
              <a:buFont typeface="+mj-lt"/>
              <a:buAutoNum type="arabicPeriod" startAt="9"/>
            </a:pPr>
            <a:r>
              <a:rPr lang="en-US" sz="1400" dirty="0"/>
              <a:t>C. </a:t>
            </a:r>
            <a:r>
              <a:rPr lang="en-US" sz="1400" dirty="0" err="1"/>
              <a:t>Belagal</a:t>
            </a:r>
            <a:r>
              <a:rPr lang="en-US" sz="1400" dirty="0"/>
              <a:t> Math, H. Li, S. </a:t>
            </a:r>
            <a:r>
              <a:rPr lang="en-US" sz="1400" dirty="0" err="1"/>
              <a:t>Heemstra</a:t>
            </a:r>
            <a:r>
              <a:rPr lang="en-US" sz="1400" dirty="0"/>
              <a:t> de Groot, and I. G. </a:t>
            </a:r>
            <a:r>
              <a:rPr lang="en-US" sz="1400" dirty="0" err="1"/>
              <a:t>Niemegeers</a:t>
            </a:r>
            <a:r>
              <a:rPr lang="en-US" sz="1400" dirty="0"/>
              <a:t>, “V2X application-reliability analysis of data-rate and message-rate congestion control algorithms,” IEEE Communications Letters, vol. 21, no. 6, pp. 1285–1288, 2017.</a:t>
            </a:r>
          </a:p>
          <a:p>
            <a:pPr>
              <a:lnSpc>
                <a:spcPct val="120000"/>
              </a:lnSpc>
              <a:buFont typeface="+mj-lt"/>
              <a:buAutoNum type="arabicPeriod" startAt="9"/>
            </a:pPr>
            <a:r>
              <a:rPr lang="en-US" sz="1400" dirty="0"/>
              <a:t> ETSI, “Intelligent transport systems (ITS);decentralized congestion control mechanisms for intelligent transport systems operating in the 5 GHz range; access layer part,” ETSI TS 102 687 V1.2.1, 2018.</a:t>
            </a:r>
          </a:p>
          <a:p>
            <a:pPr>
              <a:lnSpc>
                <a:spcPct val="120000"/>
              </a:lnSpc>
              <a:buFont typeface="+mj-lt"/>
              <a:buAutoNum type="arabicPeriod" startAt="9"/>
            </a:pPr>
            <a:r>
              <a:rPr lang="en-US" sz="1400" dirty="0"/>
              <a:t>——, “Intelligent transport systems (its); vehicular communications; basic set of applications; part 2: Specification of cooperative awareness basic service,” ETSI - EN 302 637-2, 2014. </a:t>
            </a:r>
          </a:p>
          <a:p>
            <a:pPr>
              <a:lnSpc>
                <a:spcPct val="120000"/>
              </a:lnSpc>
              <a:buFont typeface="+mj-lt"/>
              <a:buAutoNum type="arabicPeriod" startAt="9"/>
            </a:pPr>
            <a:r>
              <a:rPr lang="en-US" sz="1400" dirty="0"/>
              <a:t>G. Bansal, J. B. Kenney, and C. E. </a:t>
            </a:r>
            <a:r>
              <a:rPr lang="en-US" sz="1400" dirty="0" err="1"/>
              <a:t>Rohrs</a:t>
            </a:r>
            <a:r>
              <a:rPr lang="en-US" sz="1400" dirty="0"/>
              <a:t>, “</a:t>
            </a:r>
            <a:r>
              <a:rPr lang="en-US" sz="1400" dirty="0" err="1"/>
              <a:t>Limeric</a:t>
            </a:r>
            <a:r>
              <a:rPr lang="en-US" sz="1400" dirty="0"/>
              <a:t>: A linear adaptive message rate algorithm for </a:t>
            </a:r>
            <a:r>
              <a:rPr lang="en-US" sz="1400" dirty="0" err="1"/>
              <a:t>dsrc</a:t>
            </a:r>
            <a:r>
              <a:rPr lang="en-US" sz="1400" dirty="0"/>
              <a:t> congestion control,” IEEE Transactions on Vehicular Technology, vol. 62, no. 9, pp. 4182–4197, 2013.</a:t>
            </a:r>
          </a:p>
          <a:p>
            <a:pPr>
              <a:lnSpc>
                <a:spcPct val="120000"/>
              </a:lnSpc>
              <a:buFont typeface="+mj-lt"/>
              <a:buAutoNum type="arabicPeriod" startAt="9"/>
            </a:pPr>
            <a:r>
              <a:rPr lang="en-US" sz="1400" dirty="0"/>
              <a:t>A. </a:t>
            </a:r>
            <a:r>
              <a:rPr lang="en-US" sz="1400" dirty="0" err="1"/>
              <a:t>Balador</a:t>
            </a:r>
            <a:r>
              <a:rPr lang="en-US" sz="1400" dirty="0"/>
              <a:t>, E. Cinque, M. </a:t>
            </a:r>
            <a:r>
              <a:rPr lang="en-US" sz="1400" dirty="0" err="1"/>
              <a:t>Pratesi</a:t>
            </a:r>
            <a:r>
              <a:rPr lang="en-US" sz="1400" dirty="0"/>
              <a:t>, F. </a:t>
            </a:r>
            <a:r>
              <a:rPr lang="en-US" sz="1400" dirty="0" err="1"/>
              <a:t>Valentini</a:t>
            </a:r>
            <a:r>
              <a:rPr lang="en-US" sz="1400" dirty="0"/>
              <a:t>, C. Bai, A. A. Gómez, and M. </a:t>
            </a:r>
            <a:r>
              <a:rPr lang="en-US" sz="1400" dirty="0" err="1"/>
              <a:t>Mohammadi</a:t>
            </a:r>
            <a:r>
              <a:rPr lang="en-US" sz="1400" dirty="0"/>
              <a:t>, “Survey on decentralized congestion control methods for vehicular communication,” Vehicular Communications, vol. 2021, p. 100394, 2021</a:t>
            </a:r>
          </a:p>
        </p:txBody>
      </p:sp>
      <p:sp>
        <p:nvSpPr>
          <p:cNvPr id="4" name="Slide Number Placeholder 3">
            <a:extLst>
              <a:ext uri="{FF2B5EF4-FFF2-40B4-BE49-F238E27FC236}">
                <a16:creationId xmlns:a16="http://schemas.microsoft.com/office/drawing/2014/main" id="{78A8584B-E345-9E49-A662-5606899AE18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8" name="Pentagon 7">
            <a:extLst>
              <a:ext uri="{FF2B5EF4-FFF2-40B4-BE49-F238E27FC236}">
                <a16:creationId xmlns:a16="http://schemas.microsoft.com/office/drawing/2014/main" id="{2E3D317E-5945-3F49-9963-F2F2EF54F67A}"/>
              </a:ext>
            </a:extLst>
          </p:cNvPr>
          <p:cNvSpPr/>
          <p:nvPr/>
        </p:nvSpPr>
        <p:spPr>
          <a:xfrm>
            <a:off x="0" y="1052969"/>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38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F5C3DC-DB7A-43FA-B937-E662C38EC505}"/>
              </a:ext>
            </a:extLst>
          </p:cNvPr>
          <p:cNvSpPr>
            <a:spLocks noGrp="1"/>
          </p:cNvSpPr>
          <p:nvPr>
            <p:ph type="title"/>
          </p:nvPr>
        </p:nvSpPr>
        <p:spPr>
          <a:xfrm>
            <a:off x="2679523" y="1496651"/>
            <a:ext cx="8915399" cy="2880020"/>
          </a:xfrm>
        </p:spPr>
        <p:txBody>
          <a:bodyPr/>
          <a:lstStyle/>
          <a:p>
            <a:r>
              <a:rPr lang="en-US" dirty="0">
                <a:latin typeface="Arial" panose="020B0604020202020204" pitchFamily="34" charset="0"/>
                <a:cs typeface="Arial" panose="020B0604020202020204" pitchFamily="34" charset="0"/>
              </a:rPr>
              <a:t>Thank you for listening!</a:t>
            </a:r>
          </a:p>
        </p:txBody>
      </p:sp>
    </p:spTree>
    <p:extLst>
      <p:ext uri="{BB962C8B-B14F-4D97-AF65-F5344CB8AC3E}">
        <p14:creationId xmlns:p14="http://schemas.microsoft.com/office/powerpoint/2010/main" val="3407621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4C78-B3D4-4D93-99BA-2833FF70272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Ongoing work</a:t>
            </a:r>
          </a:p>
        </p:txBody>
      </p:sp>
      <p:sp>
        <p:nvSpPr>
          <p:cNvPr id="4" name="Content Placeholder 3">
            <a:extLst>
              <a:ext uri="{FF2B5EF4-FFF2-40B4-BE49-F238E27FC236}">
                <a16:creationId xmlns:a16="http://schemas.microsoft.com/office/drawing/2014/main" id="{7DBEC1B1-5ACB-468B-BC3A-7403590C3B82}"/>
              </a:ext>
            </a:extLst>
          </p:cNvPr>
          <p:cNvSpPr>
            <a:spLocks noGrp="1"/>
          </p:cNvSpPr>
          <p:nvPr>
            <p:ph idx="1"/>
          </p:nvPr>
        </p:nvSpPr>
        <p:spPr/>
        <p:txBody>
          <a:bodyPr/>
          <a:lstStyle/>
          <a:p>
            <a:r>
              <a:rPr lang="en-US" dirty="0"/>
              <a:t>If there are so many vehicles with the same risk assessment level, how to manage the fairness in cutting data for all vehicles? </a:t>
            </a:r>
          </a:p>
          <a:p>
            <a:r>
              <a:rPr lang="en-US" dirty="0">
                <a:solidFill>
                  <a:srgbClr val="FF0000"/>
                </a:solidFill>
              </a:rPr>
              <a:t>This part is addressed in our ongoing work which partially submitted to ICC 2023 for reviewing</a:t>
            </a:r>
          </a:p>
        </p:txBody>
      </p:sp>
      <p:sp>
        <p:nvSpPr>
          <p:cNvPr id="5" name="Slide Number Placeholder 4">
            <a:extLst>
              <a:ext uri="{FF2B5EF4-FFF2-40B4-BE49-F238E27FC236}">
                <a16:creationId xmlns:a16="http://schemas.microsoft.com/office/drawing/2014/main" id="{2C07C444-6995-440C-A8BB-5F6C27820941}"/>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7" name="Picture 6">
            <a:extLst>
              <a:ext uri="{FF2B5EF4-FFF2-40B4-BE49-F238E27FC236}">
                <a16:creationId xmlns:a16="http://schemas.microsoft.com/office/drawing/2014/main" id="{6537314D-6303-4CBF-96DE-42605959FDEF}"/>
              </a:ext>
            </a:extLst>
          </p:cNvPr>
          <p:cNvPicPr>
            <a:picLocks noChangeAspect="1"/>
          </p:cNvPicPr>
          <p:nvPr/>
        </p:nvPicPr>
        <p:blipFill>
          <a:blip r:embed="rId3"/>
          <a:stretch>
            <a:fillRect/>
          </a:stretch>
        </p:blipFill>
        <p:spPr>
          <a:xfrm>
            <a:off x="1614466" y="3042960"/>
            <a:ext cx="8793231" cy="3156168"/>
          </a:xfrm>
          <a:prstGeom prst="rect">
            <a:avLst/>
          </a:prstGeom>
        </p:spPr>
      </p:pic>
      <p:sp>
        <p:nvSpPr>
          <p:cNvPr id="8" name="Rectangle 7">
            <a:extLst>
              <a:ext uri="{FF2B5EF4-FFF2-40B4-BE49-F238E27FC236}">
                <a16:creationId xmlns:a16="http://schemas.microsoft.com/office/drawing/2014/main" id="{601ED658-D6BD-49FA-80B6-ACC38ACFE0E9}"/>
              </a:ext>
            </a:extLst>
          </p:cNvPr>
          <p:cNvSpPr/>
          <p:nvPr/>
        </p:nvSpPr>
        <p:spPr>
          <a:xfrm>
            <a:off x="4009712" y="5703190"/>
            <a:ext cx="1388522" cy="369332"/>
          </a:xfrm>
          <a:prstGeom prst="rect">
            <a:avLst/>
          </a:prstGeom>
        </p:spPr>
        <p:txBody>
          <a:bodyPr wrap="none">
            <a:spAutoFit/>
          </a:bodyPr>
          <a:lstStyle/>
          <a:p>
            <a:r>
              <a:rPr lang="en-US" dirty="0"/>
              <a:t>Platooning</a:t>
            </a:r>
          </a:p>
        </p:txBody>
      </p:sp>
      <p:sp>
        <p:nvSpPr>
          <p:cNvPr id="9" name="Rectangle 8">
            <a:extLst>
              <a:ext uri="{FF2B5EF4-FFF2-40B4-BE49-F238E27FC236}">
                <a16:creationId xmlns:a16="http://schemas.microsoft.com/office/drawing/2014/main" id="{9D7E1FDC-510F-45C0-A7C7-FB9F1387F18C}"/>
              </a:ext>
            </a:extLst>
          </p:cNvPr>
          <p:cNvSpPr/>
          <p:nvPr/>
        </p:nvSpPr>
        <p:spPr>
          <a:xfrm>
            <a:off x="7996287" y="5674630"/>
            <a:ext cx="2182008" cy="369332"/>
          </a:xfrm>
          <a:prstGeom prst="rect">
            <a:avLst/>
          </a:prstGeom>
        </p:spPr>
        <p:txBody>
          <a:bodyPr wrap="none">
            <a:spAutoFit/>
          </a:bodyPr>
          <a:lstStyle/>
          <a:p>
            <a:r>
              <a:rPr lang="en-US" dirty="0"/>
              <a:t>Mixed traffic case</a:t>
            </a:r>
          </a:p>
        </p:txBody>
      </p:sp>
    </p:spTree>
    <p:extLst>
      <p:ext uri="{BB962C8B-B14F-4D97-AF65-F5344CB8AC3E}">
        <p14:creationId xmlns:p14="http://schemas.microsoft.com/office/powerpoint/2010/main" val="1113742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3B1B-B4B0-412C-990D-10CAC2B7B3F3}"/>
              </a:ext>
            </a:extLst>
          </p:cNvPr>
          <p:cNvSpPr>
            <a:spLocks noGrp="1"/>
          </p:cNvSpPr>
          <p:nvPr>
            <p:ph type="title"/>
          </p:nvPr>
        </p:nvSpPr>
        <p:spPr>
          <a:xfrm>
            <a:off x="331564" y="444211"/>
            <a:ext cx="8911687" cy="1280890"/>
          </a:xfrm>
        </p:spPr>
        <p:txBody>
          <a:bodyPr/>
          <a:lstStyle/>
          <a:p>
            <a:r>
              <a:rPr lang="en-US" dirty="0">
                <a:latin typeface="Arial" panose="020B0604020202020204" pitchFamily="34" charset="0"/>
                <a:cs typeface="Arial" panose="020B0604020202020204" pitchFamily="34" charset="0"/>
              </a:rPr>
              <a:t>Support fairness assessment factor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D91C9F7-016E-4215-B513-577A71E9547B}"/>
                  </a:ext>
                </a:extLst>
              </p:cNvPr>
              <p:cNvSpPr>
                <a:spLocks noGrp="1"/>
              </p:cNvSpPr>
              <p:nvPr>
                <p:ph idx="1"/>
              </p:nvPr>
            </p:nvSpPr>
            <p:spPr/>
            <p:txBody>
              <a:bodyPr/>
              <a:lstStyle/>
              <a:p>
                <a:r>
                  <a:rPr lang="en-US" dirty="0"/>
                  <a:t>We supply the fairness index</a:t>
                </a:r>
              </a:p>
              <a:p>
                <a:endParaRPr lang="en-US" dirty="0"/>
              </a:p>
              <a:p>
                <a:r>
                  <a:rPr lang="en-US" dirty="0"/>
                  <a:t>Jain’s fairness index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𝑡</m:t>
                        </m:r>
                      </m:sup>
                    </m:sSup>
                  </m:oMath>
                </a14:m>
                <a:r>
                  <a:rPr lang="en-US" dirty="0"/>
                  <a:t>of data rate for all vehicles is defined as follows: </a:t>
                </a:r>
              </a:p>
              <a:p>
                <a:endParaRPr lang="en-US" dirty="0"/>
              </a:p>
              <a:p>
                <a:pPr marL="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𝑡</m:t>
                        </m:r>
                      </m:sup>
                    </m:sSup>
                  </m:oMath>
                </a14:m>
                <a:r>
                  <a:rPr lang="en-US" dirty="0"/>
                  <a:t>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𝑁</m:t>
                                </m:r>
                              </m:sup>
                              <m:e>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i="1">
                                    <a:latin typeface="Cambria Math" panose="02040503050406030204" pitchFamily="18" charset="0"/>
                                  </a:rPr>
                                  <m:t>) </m:t>
                                </m:r>
                              </m:e>
                            </m:nary>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𝑁</m:t>
                            </m:r>
                          </m:sup>
                          <m:e>
                            <m:sSup>
                              <m:sSupPr>
                                <m:ctrlPr>
                                  <a:rPr lang="en-US" i="1" smtClean="0">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i="1">
                                    <a:latin typeface="Cambria Math" panose="02040503050406030204" pitchFamily="18" charset="0"/>
                                  </a:rPr>
                                  <m:t>)</m:t>
                                </m:r>
                              </m:e>
                              <m:sup>
                                <m:r>
                                  <a:rPr lang="en-US" b="0" i="1" smtClean="0">
                                    <a:latin typeface="Cambria Math" panose="02040503050406030204" pitchFamily="18" charset="0"/>
                                  </a:rPr>
                                  <m:t>2</m:t>
                                </m:r>
                              </m:sup>
                            </m:sSup>
                          </m:e>
                        </m:nary>
                      </m:den>
                    </m:f>
                  </m:oMath>
                </a14:m>
                <a:r>
                  <a:rPr lang="en-US" dirty="0"/>
                  <a:t> </a:t>
                </a:r>
              </a:p>
            </p:txBody>
          </p:sp>
        </mc:Choice>
        <mc:Fallback xmlns="">
          <p:sp>
            <p:nvSpPr>
              <p:cNvPr id="6" name="Content Placeholder 5">
                <a:extLst>
                  <a:ext uri="{FF2B5EF4-FFF2-40B4-BE49-F238E27FC236}">
                    <a16:creationId xmlns:a16="http://schemas.microsoft.com/office/drawing/2014/main" id="{9D91C9F7-016E-4215-B513-577A71E9547B}"/>
                  </a:ext>
                </a:extLst>
              </p:cNvPr>
              <p:cNvSpPr>
                <a:spLocks noGrp="1" noRot="1" noChangeAspect="1" noMove="1" noResize="1" noEditPoints="1" noAdjustHandles="1" noChangeArrowheads="1" noChangeShapeType="1" noTextEdit="1"/>
              </p:cNvSpPr>
              <p:nvPr>
                <p:ph idx="1"/>
              </p:nvPr>
            </p:nvSpPr>
            <p:spPr>
              <a:blipFill>
                <a:blip r:embed="rId3"/>
                <a:stretch>
                  <a:fillRect l="-407" t="-74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2D217CAD-9CDD-4761-A3F0-3698A77B3ECB}"/>
              </a:ext>
            </a:extLst>
          </p:cNvPr>
          <p:cNvSpPr>
            <a:spLocks noGrp="1"/>
          </p:cNvSpPr>
          <p:nvPr>
            <p:ph type="sldNum" sz="quarter" idx="12"/>
          </p:nvPr>
        </p:nvSpPr>
        <p:spPr/>
        <p:txBody>
          <a:bodyPr/>
          <a:lstStyle/>
          <a:p>
            <a:fld id="{D57F1E4F-1CFF-5643-939E-217C01CDF565}" type="slidenum">
              <a:rPr lang="en-US" smtClean="0"/>
              <a:pPr/>
              <a:t>36</a:t>
            </a:fld>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FABFCB2-74B8-4CE4-B53A-DB03C0FA051D}"/>
                  </a:ext>
                </a:extLst>
              </p:cNvPr>
              <p:cNvSpPr/>
              <p:nvPr/>
            </p:nvSpPr>
            <p:spPr>
              <a:xfrm>
                <a:off x="1163216" y="4434665"/>
                <a:ext cx="10789298" cy="1754326"/>
              </a:xfrm>
              <a:prstGeom prst="rect">
                <a:avLst/>
              </a:prstGeom>
            </p:spPr>
            <p:txBody>
              <a:bodyPr wrap="square">
                <a:spAutoFit/>
              </a:bodyPr>
              <a:lstStyle/>
              <a:p>
                <a:r>
                  <a:rPr lang="en-US" dirty="0">
                    <a:latin typeface="Arial" panose="020B0604020202020204" pitchFamily="34" charset="0"/>
                  </a:rPr>
                  <a:t>This fairness index varies in accordance with the number of vehicles </a:t>
                </a:r>
                <a14:m>
                  <m:oMath xmlns:m="http://schemas.openxmlformats.org/officeDocument/2006/math">
                    <m:r>
                      <a:rPr lang="en-US" i="1" dirty="0" smtClean="0">
                        <a:latin typeface="Cambria Math" panose="02040503050406030204" pitchFamily="18" charset="0"/>
                      </a:rPr>
                      <m:t>𝑁</m:t>
                    </m:r>
                  </m:oMath>
                </a14:m>
                <a:r>
                  <a:rPr lang="en-US" dirty="0">
                    <a:latin typeface="Arial" panose="020B0604020202020204" pitchFamily="34" charset="0"/>
                  </a:rPr>
                  <a:t> and the achieved data rate. Given that multiple</a:t>
                </a:r>
                <a:r>
                  <a:rPr lang="en-US" dirty="0"/>
                  <a:t> </a:t>
                </a:r>
                <a:r>
                  <a:rPr lang="en-US" dirty="0">
                    <a:latin typeface="Arial" panose="020B0604020202020204" pitchFamily="34" charset="0"/>
                  </a:rPr>
                  <a:t>vehicles can be in the same group of high-risk/low-risk assessment, cutting the sending rate or lengthening the time interval</a:t>
                </a:r>
                <a:r>
                  <a:rPr lang="en-US" dirty="0"/>
                  <a:t> </a:t>
                </a:r>
                <a:r>
                  <a:rPr lang="en-US" dirty="0">
                    <a:latin typeface="Arial" panose="020B0604020202020204" pitchFamily="34" charset="0"/>
                  </a:rPr>
                  <a:t>for any vehicle should be flexibly adjusted to maintain the</a:t>
                </a:r>
                <a:r>
                  <a:rPr lang="en-US" dirty="0"/>
                  <a:t> </a:t>
                </a:r>
                <a:r>
                  <a:rPr lang="en-US" dirty="0">
                    <a:latin typeface="Arial" panose="020B0604020202020204" pitchFamily="34" charset="0"/>
                  </a:rPr>
                  <a:t>fairness of QoS gains for all vehicles of the group.</a:t>
                </a:r>
                <a:endParaRPr lang="en-US" dirty="0"/>
              </a:p>
              <a:p>
                <a:br>
                  <a:rPr lang="en-US" dirty="0">
                    <a:solidFill>
                      <a:srgbClr val="5D6879"/>
                    </a:solidFill>
                    <a:latin typeface="Lato"/>
                  </a:rPr>
                </a:br>
                <a:endParaRPr lang="en-US" dirty="0"/>
              </a:p>
            </p:txBody>
          </p:sp>
        </mc:Choice>
        <mc:Fallback xmlns="">
          <p:sp>
            <p:nvSpPr>
              <p:cNvPr id="7" name="Rectangle 6">
                <a:extLst>
                  <a:ext uri="{FF2B5EF4-FFF2-40B4-BE49-F238E27FC236}">
                    <a16:creationId xmlns:a16="http://schemas.microsoft.com/office/drawing/2014/main" id="{7FABFCB2-74B8-4CE4-B53A-DB03C0FA051D}"/>
                  </a:ext>
                </a:extLst>
              </p:cNvPr>
              <p:cNvSpPr>
                <a:spLocks noRot="1" noChangeAspect="1" noMove="1" noResize="1" noEditPoints="1" noAdjustHandles="1" noChangeArrowheads="1" noChangeShapeType="1" noTextEdit="1"/>
              </p:cNvSpPr>
              <p:nvPr/>
            </p:nvSpPr>
            <p:spPr>
              <a:xfrm>
                <a:off x="1163216" y="4434665"/>
                <a:ext cx="10789298" cy="1754326"/>
              </a:xfrm>
              <a:prstGeom prst="rect">
                <a:avLst/>
              </a:prstGeom>
              <a:blipFill>
                <a:blip r:embed="rId4"/>
                <a:stretch>
                  <a:fillRect l="-508" t="-173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F077CC3-CF9F-4A83-9F92-28104AE46317}"/>
              </a:ext>
            </a:extLst>
          </p:cNvPr>
          <p:cNvSpPr txBox="1"/>
          <p:nvPr/>
        </p:nvSpPr>
        <p:spPr>
          <a:xfrm>
            <a:off x="7072371" y="3540115"/>
            <a:ext cx="482824"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26082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337993-7C98-459B-A39E-F412058E631C}"/>
              </a:ext>
            </a:extLst>
          </p:cNvPr>
          <p:cNvSpPr>
            <a:spLocks noGrp="1"/>
          </p:cNvSpPr>
          <p:nvPr>
            <p:ph type="title"/>
          </p:nvPr>
        </p:nvSpPr>
        <p:spPr>
          <a:xfrm>
            <a:off x="294242" y="400096"/>
            <a:ext cx="8911687" cy="1280890"/>
          </a:xfrm>
        </p:spPr>
        <p:txBody>
          <a:bodyPr/>
          <a:lstStyle/>
          <a:p>
            <a:r>
              <a:rPr lang="en-US" dirty="0">
                <a:latin typeface="Arial" panose="020B0604020202020204" pitchFamily="34" charset="0"/>
                <a:cs typeface="Arial" panose="020B0604020202020204" pitchFamily="34" charset="0"/>
              </a:rPr>
              <a:t>Rewritten problem statement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2A2153A-7B4A-4756-BF22-CCA1341009A3}"/>
                  </a:ext>
                </a:extLst>
              </p:cNvPr>
              <p:cNvSpPr>
                <a:spLocks noGrp="1"/>
              </p:cNvSpPr>
              <p:nvPr>
                <p:ph idx="1"/>
              </p:nvPr>
            </p:nvSpPr>
            <p:spPr/>
            <p:txBody>
              <a:bodyPr>
                <a:normAutofit/>
              </a:bodyPr>
              <a:lstStyle/>
              <a:p>
                <a:r>
                  <a:rPr lang="en-US" dirty="0"/>
                  <a:t>The goal is to adjust the number of messages that transmit from </a:t>
                </a:r>
                <a14:m>
                  <m:oMath xmlns:m="http://schemas.openxmlformats.org/officeDocument/2006/math">
                    <m:r>
                      <a:rPr lang="en-US" i="1" dirty="0" smtClean="0">
                        <a:latin typeface="Cambria Math" panose="02040503050406030204" pitchFamily="18" charset="0"/>
                      </a:rPr>
                      <m:t>𝑁</m:t>
                    </m:r>
                  </m:oMath>
                </a14:m>
                <a:r>
                  <a:rPr lang="en-US" i="1" dirty="0"/>
                  <a:t> </a:t>
                </a:r>
                <a:r>
                  <a:rPr lang="en-US" dirty="0"/>
                  <a:t>vehicles or the time interval for</a:t>
                </a:r>
                <a:br>
                  <a:rPr lang="en-US" dirty="0"/>
                </a:br>
                <a:r>
                  <a:rPr lang="en-US" dirty="0"/>
                  <a:t>maximizing packet delivery rate of each vehicle </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𝑃𝐷</m:t>
                        </m:r>
                        <m:r>
                          <a:rPr lang="en-US" i="1">
                            <a:latin typeface="Cambria Math" panose="02040503050406030204" pitchFamily="18" charset="0"/>
                          </a:rPr>
                          <m:t>𝑅</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This target is equal to the objective of the following optimization problem function </a:t>
                </a:r>
              </a:p>
              <a:p>
                <a:endParaRPr lang="en-US" dirty="0"/>
              </a:p>
              <a:p>
                <a:endParaRPr lang="en-US" dirty="0"/>
              </a:p>
              <a:p>
                <a:endParaRPr lang="en-US" dirty="0"/>
              </a:p>
              <a:p>
                <a:endParaRPr lang="en-US" dirty="0"/>
              </a:p>
              <a:p>
                <a:endParaRPr lang="en-US" dirty="0"/>
              </a:p>
              <a:p>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𝑚𝑖𝑛</m:t>
                        </m:r>
                      </m:sub>
                    </m:sSub>
                  </m:oMath>
                </a14:m>
                <a:r>
                  <a:rPr lang="en-US" dirty="0"/>
                  <a:t> is the minimum Jain’s fairness index value. </a:t>
                </a:r>
                <a:br>
                  <a:rPr lang="en-US" dirty="0"/>
                </a:br>
                <a:endParaRPr lang="en-US" dirty="0"/>
              </a:p>
            </p:txBody>
          </p:sp>
        </mc:Choice>
        <mc:Fallback xmlns="">
          <p:sp>
            <p:nvSpPr>
              <p:cNvPr id="6" name="Content Placeholder 5">
                <a:extLst>
                  <a:ext uri="{FF2B5EF4-FFF2-40B4-BE49-F238E27FC236}">
                    <a16:creationId xmlns:a16="http://schemas.microsoft.com/office/drawing/2014/main" id="{C2A2153A-7B4A-4756-BF22-CCA1341009A3}"/>
                  </a:ext>
                </a:extLst>
              </p:cNvPr>
              <p:cNvSpPr>
                <a:spLocks noGrp="1" noRot="1" noChangeAspect="1" noMove="1" noResize="1" noEditPoints="1" noAdjustHandles="1" noChangeArrowheads="1" noChangeShapeType="1" noTextEdit="1"/>
              </p:cNvSpPr>
              <p:nvPr>
                <p:ph idx="1"/>
              </p:nvPr>
            </p:nvSpPr>
            <p:spPr>
              <a:blipFill>
                <a:blip r:embed="rId3"/>
                <a:stretch>
                  <a:fillRect l="-524" t="-7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6B274C-990A-4790-A71C-41287CF0B94B}"/>
              </a:ext>
            </a:extLst>
          </p:cNvPr>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8" name="Picture 7">
            <a:extLst>
              <a:ext uri="{FF2B5EF4-FFF2-40B4-BE49-F238E27FC236}">
                <a16:creationId xmlns:a16="http://schemas.microsoft.com/office/drawing/2014/main" id="{44DC8CEF-72BE-4AE8-8072-D6453C710DC8}"/>
              </a:ext>
            </a:extLst>
          </p:cNvPr>
          <p:cNvPicPr>
            <a:picLocks noChangeAspect="1"/>
          </p:cNvPicPr>
          <p:nvPr/>
        </p:nvPicPr>
        <p:blipFill>
          <a:blip r:embed="rId4"/>
          <a:stretch>
            <a:fillRect/>
          </a:stretch>
        </p:blipFill>
        <p:spPr>
          <a:xfrm>
            <a:off x="3158279" y="2808126"/>
            <a:ext cx="5695950" cy="2324100"/>
          </a:xfrm>
          <a:prstGeom prst="rect">
            <a:avLst/>
          </a:prstGeom>
        </p:spPr>
      </p:pic>
      <p:sp>
        <p:nvSpPr>
          <p:cNvPr id="9" name="TextBox 8">
            <a:extLst>
              <a:ext uri="{FF2B5EF4-FFF2-40B4-BE49-F238E27FC236}">
                <a16:creationId xmlns:a16="http://schemas.microsoft.com/office/drawing/2014/main" id="{521ED9E0-19A2-49E3-BBED-0DFF988D6389}"/>
              </a:ext>
            </a:extLst>
          </p:cNvPr>
          <p:cNvSpPr txBox="1"/>
          <p:nvPr/>
        </p:nvSpPr>
        <p:spPr>
          <a:xfrm>
            <a:off x="6263294" y="2933503"/>
            <a:ext cx="482824" cy="369332"/>
          </a:xfrm>
          <a:prstGeom prst="rect">
            <a:avLst/>
          </a:prstGeom>
          <a:noFill/>
        </p:spPr>
        <p:txBody>
          <a:bodyPr wrap="none" rtlCol="0">
            <a:spAutoFit/>
          </a:bodyPr>
          <a:lstStyle/>
          <a:p>
            <a:r>
              <a:rPr lang="en-US" dirty="0"/>
              <a:t>(7)</a:t>
            </a:r>
          </a:p>
        </p:txBody>
      </p:sp>
      <p:sp>
        <p:nvSpPr>
          <p:cNvPr id="10" name="Rectangle: Rounded Corners 9">
            <a:extLst>
              <a:ext uri="{FF2B5EF4-FFF2-40B4-BE49-F238E27FC236}">
                <a16:creationId xmlns:a16="http://schemas.microsoft.com/office/drawing/2014/main" id="{D07D8D83-7847-4B01-A431-306C0DAC0219}"/>
              </a:ext>
            </a:extLst>
          </p:cNvPr>
          <p:cNvSpPr/>
          <p:nvPr/>
        </p:nvSpPr>
        <p:spPr>
          <a:xfrm>
            <a:off x="4948633" y="4683640"/>
            <a:ext cx="3203850" cy="36933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02E8CFA-E8B0-4EB6-909A-91BE4C7DBC61}"/>
              </a:ext>
            </a:extLst>
          </p:cNvPr>
          <p:cNvCxnSpPr>
            <a:cxnSpLocks/>
          </p:cNvCxnSpPr>
          <p:nvPr/>
        </p:nvCxnSpPr>
        <p:spPr>
          <a:xfrm flipH="1">
            <a:off x="8350897" y="4493578"/>
            <a:ext cx="1562019" cy="23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B0B98BD-55B8-4C7F-B8C9-834669B8B68B}"/>
              </a:ext>
            </a:extLst>
          </p:cNvPr>
          <p:cNvSpPr txBox="1"/>
          <p:nvPr/>
        </p:nvSpPr>
        <p:spPr>
          <a:xfrm>
            <a:off x="9966089" y="4253722"/>
            <a:ext cx="2372705" cy="646331"/>
          </a:xfrm>
          <a:prstGeom prst="rect">
            <a:avLst/>
          </a:prstGeom>
          <a:noFill/>
        </p:spPr>
        <p:txBody>
          <a:bodyPr wrap="square" rtlCol="0">
            <a:spAutoFit/>
          </a:bodyPr>
          <a:lstStyle/>
          <a:p>
            <a:r>
              <a:rPr lang="en-US" dirty="0"/>
              <a:t>Update this constraint</a:t>
            </a:r>
          </a:p>
        </p:txBody>
      </p:sp>
    </p:spTree>
    <p:extLst>
      <p:ext uri="{BB962C8B-B14F-4D97-AF65-F5344CB8AC3E}">
        <p14:creationId xmlns:p14="http://schemas.microsoft.com/office/powerpoint/2010/main" val="20743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A37E-E6BA-4EC5-9D20-65F6F49E04BD}"/>
              </a:ext>
            </a:extLst>
          </p:cNvPr>
          <p:cNvSpPr>
            <a:spLocks noGrp="1"/>
          </p:cNvSpPr>
          <p:nvPr>
            <p:ph type="title"/>
          </p:nvPr>
        </p:nvSpPr>
        <p:spPr>
          <a:xfrm>
            <a:off x="459457" y="433708"/>
            <a:ext cx="10857243" cy="1280890"/>
          </a:xfrm>
        </p:spPr>
        <p:txBody>
          <a:bodyPr/>
          <a:lstStyle/>
          <a:p>
            <a:r>
              <a:rPr lang="en-US" dirty="0">
                <a:latin typeface="Arial" panose="020B0604020202020204" pitchFamily="34" charset="0"/>
                <a:cs typeface="Arial" panose="020B0604020202020204" pitchFamily="34" charset="0"/>
              </a:rPr>
              <a:t>Updated Deep Reinforcement Learning</a:t>
            </a:r>
          </a:p>
        </p:txBody>
      </p:sp>
      <p:sp>
        <p:nvSpPr>
          <p:cNvPr id="5" name="Slide Number Placeholder 4">
            <a:extLst>
              <a:ext uri="{FF2B5EF4-FFF2-40B4-BE49-F238E27FC236}">
                <a16:creationId xmlns:a16="http://schemas.microsoft.com/office/drawing/2014/main" id="{46DDBD2E-AB11-43D5-815F-D95CB8005ADD}"/>
              </a:ext>
            </a:extLst>
          </p:cNvPr>
          <p:cNvSpPr>
            <a:spLocks noGrp="1"/>
          </p:cNvSpPr>
          <p:nvPr>
            <p:ph type="sldNum" sz="quarter" idx="12"/>
          </p:nvPr>
        </p:nvSpPr>
        <p:spPr/>
        <p:txBody>
          <a:bodyPr/>
          <a:lstStyle/>
          <a:p>
            <a:fld id="{D57F1E4F-1CFF-5643-939E-217C01CDF565}"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A824C09-802A-42AE-89B1-F85F1B8B8309}"/>
                  </a:ext>
                </a:extLst>
              </p:cNvPr>
              <p:cNvSpPr>
                <a:spLocks noGrp="1"/>
              </p:cNvSpPr>
              <p:nvPr>
                <p:ph sz="half" idx="1"/>
              </p:nvPr>
            </p:nvSpPr>
            <p:spPr>
              <a:xfrm>
                <a:off x="875300" y="1714598"/>
                <a:ext cx="8296691" cy="3777622"/>
              </a:xfrm>
            </p:spPr>
            <p:txBody>
              <a:bodyPr>
                <a:normAutofit/>
              </a:bodyPr>
              <a:lstStyle/>
              <a:p>
                <a:pPr marL="0" indent="0">
                  <a:buNone/>
                </a:pPr>
                <a:r>
                  <a:rPr lang="en-US" dirty="0"/>
                  <a:t>The problem of network congestion mitigation is equal to the objective of the following optimization problem function: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lim>
                          </m:limLow>
                        </m:fName>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rPr>
                                    <m:t>𝑘</m:t>
                                  </m:r>
                                </m:sup>
                              </m:sSup>
                            </m:e>
                          </m:nary>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p>
                          </m:sSubSup>
                        </m:e>
                      </m:func>
                    </m:oMath>
                  </m:oMathPara>
                </a14:m>
                <a:endParaRPr lang="en-US" dirty="0"/>
              </a:p>
              <a:p>
                <a:pPr marL="0" indent="0">
                  <a:buNone/>
                </a:pPr>
                <a:r>
                  <a:rPr lang="en-US" dirty="0"/>
                  <a:t>                   subject to </a:t>
                </a:r>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1. </m:t>
                        </m:r>
                        <m:r>
                          <a:rPr lang="en-US" b="0" i="1" smtClean="0">
                            <a:latin typeface="Cambria Math" panose="02040503050406030204" pitchFamily="18" charset="0"/>
                          </a:rPr>
                          <m:t>   </m:t>
                        </m:r>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𝐷𝑅</m:t>
                        </m:r>
                      </m:e>
                      <m:sub>
                        <m:r>
                          <a:rPr lang="en-US" i="1" dirty="0">
                            <a:latin typeface="Cambria Math" panose="02040503050406030204" pitchFamily="18" charset="0"/>
                          </a:rPr>
                          <m:t>𝑚𝑖𝑛</m:t>
                        </m:r>
                      </m:sub>
                    </m:sSub>
                  </m:oMath>
                </a14:m>
                <a:r>
                  <a:rPr lang="en-US" dirty="0"/>
                  <a:t>,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[1,</m:t>
                    </m:r>
                    <m:r>
                      <a:rPr lang="en-US" i="1" dirty="0">
                        <a:latin typeface="Cambria Math" panose="02040503050406030204" pitchFamily="18" charset="0"/>
                      </a:rPr>
                      <m:t>𝑁</m:t>
                    </m:r>
                    <m:r>
                      <a:rPr lang="en-US" i="1" dirty="0">
                        <a:latin typeface="Cambria Math" panose="02040503050406030204" pitchFamily="18" charset="0"/>
                      </a:rPr>
                      <m:t>], ∀ </m:t>
                    </m:r>
                    <m:r>
                      <a:rPr lang="en-US" i="1" dirty="0">
                        <a:latin typeface="Cambria Math" panose="02040503050406030204" pitchFamily="18" charset="0"/>
                      </a:rPr>
                      <m:t>𝑡</m:t>
                    </m:r>
                    <m:r>
                      <a:rPr lang="en-US" i="1" dirty="0">
                        <a:latin typeface="Cambria Math" panose="02040503050406030204" pitchFamily="18" charset="0"/>
                      </a:rPr>
                      <m:t> ∈ [0,1,..,</m:t>
                    </m:r>
                    <m:r>
                      <a:rPr lang="en-US" i="1" dirty="0">
                        <a:latin typeface="Cambria Math" panose="02040503050406030204" pitchFamily="18" charset="0"/>
                      </a:rPr>
                      <m:t>𝑇</m:t>
                    </m:r>
                    <m:r>
                      <a:rPr lang="en-US" i="1" dirty="0">
                        <a:latin typeface="Cambria Math" panose="02040503050406030204" pitchFamily="18" charset="0"/>
                      </a:rPr>
                      <m:t>]</m:t>
                    </m:r>
                  </m:oMath>
                </a14:m>
                <a:endParaRPr lang="en-US" dirty="0"/>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2. </m:t>
                        </m:r>
                        <m:r>
                          <a:rPr lang="en-US" b="0" i="1" smtClean="0">
                            <a:latin typeface="Cambria Math" panose="02040503050406030204" pitchFamily="18" charset="0"/>
                          </a:rPr>
                          <m:t>  </m:t>
                        </m:r>
                        <m:r>
                          <a:rPr lang="en-US" b="0" i="1" smtClean="0">
                            <a:latin typeface="Cambria Math" panose="02040503050406030204" pitchFamily="18" charset="0"/>
                          </a:rPr>
                          <m:t>𝑅𝐼𝑆</m:t>
                        </m:r>
                      </m:e>
                      <m:sub>
                        <m:r>
                          <a:rPr lang="en-US" b="0" i="1" smtClean="0">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 &lt;</m:t>
                    </m:r>
                    <m:r>
                      <a:rPr lang="en-US" i="1" dirty="0" smtClean="0">
                        <a:latin typeface="Cambria Math" panose="02040503050406030204" pitchFamily="18" charset="0"/>
                      </a:rPr>
                      <m:t>1</m:t>
                    </m:r>
                  </m:oMath>
                </a14:m>
                <a:r>
                  <a:rPr lang="en-US" dirty="0"/>
                  <a:t>,</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d>
                      <m:dPr>
                        <m:begChr m:val="["/>
                        <m:endChr m:val="]"/>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𝑁</m:t>
                        </m:r>
                      </m:e>
                    </m:d>
                    <m:r>
                      <a:rPr lang="en-US" i="1" dirty="0">
                        <a:latin typeface="Cambria Math" panose="02040503050406030204" pitchFamily="18" charset="0"/>
                      </a:rPr>
                      <m:t>,∀ </m:t>
                    </m:r>
                    <m:r>
                      <a:rPr lang="en-US" i="1" dirty="0">
                        <a:latin typeface="Cambria Math" panose="02040503050406030204" pitchFamily="18" charset="0"/>
                      </a:rPr>
                      <m:t>𝑡</m:t>
                    </m:r>
                    <m:r>
                      <a:rPr lang="en-US" i="1" dirty="0">
                        <a:latin typeface="Cambria Math" panose="02040503050406030204" pitchFamily="18" charset="0"/>
                      </a:rPr>
                      <m:t> ∈ [0,1,..,</m:t>
                    </m:r>
                    <m:r>
                      <a:rPr lang="en-US" i="1" dirty="0">
                        <a:latin typeface="Cambria Math" panose="02040503050406030204" pitchFamily="18" charset="0"/>
                      </a:rPr>
                      <m:t>𝑇</m:t>
                    </m:r>
                    <m:r>
                      <a:rPr lang="en-US" i="1" dirty="0">
                        <a:latin typeface="Cambria Math" panose="02040503050406030204" pitchFamily="18" charset="0"/>
                      </a:rPr>
                      <m:t>]</m:t>
                    </m:r>
                  </m:oMath>
                </a14:m>
                <a:endParaRPr lang="en-US" dirty="0"/>
              </a:p>
              <a:p>
                <a:pPr marL="0" indent="0">
                  <a:buNone/>
                </a:pPr>
                <a:r>
                  <a:rPr lang="en-US" dirty="0"/>
                  <a:t>                3.  </a:t>
                </a:r>
                <a14:m>
                  <m:oMath xmlns:m="http://schemas.openxmlformats.org/officeDocument/2006/math">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𝑡</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𝑚𝑖𝑛</m:t>
                        </m:r>
                      </m:sub>
                    </m:sSub>
                  </m:oMath>
                </a14:m>
                <a:r>
                  <a:rPr lang="en-US" dirty="0"/>
                  <a:t> , </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𝑡</m:t>
                    </m:r>
                    <m:r>
                      <a:rPr lang="en-US" i="1" dirty="0">
                        <a:latin typeface="Cambria Math" panose="02040503050406030204" pitchFamily="18" charset="0"/>
                      </a:rPr>
                      <m:t> ∈ [0,1,..,</m:t>
                    </m:r>
                    <m:r>
                      <a:rPr lang="en-US" i="1" dirty="0">
                        <a:latin typeface="Cambria Math" panose="02040503050406030204" pitchFamily="18" charset="0"/>
                      </a:rPr>
                      <m:t>𝑇</m:t>
                    </m:r>
                    <m:r>
                      <a:rPr lang="en-US" i="1" dirty="0">
                        <a:latin typeface="Cambria Math" panose="02040503050406030204" pitchFamily="18" charset="0"/>
                      </a:rPr>
                      <m:t>]</m:t>
                    </m:r>
                  </m:oMath>
                </a14:m>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FA824C09-802A-42AE-89B1-F85F1B8B8309}"/>
                  </a:ext>
                </a:extLst>
              </p:cNvPr>
              <p:cNvSpPr>
                <a:spLocks noGrp="1" noRot="1" noChangeAspect="1" noMove="1" noResize="1" noEditPoints="1" noAdjustHandles="1" noChangeArrowheads="1" noChangeShapeType="1" noTextEdit="1"/>
              </p:cNvSpPr>
              <p:nvPr>
                <p:ph sz="half" idx="1"/>
              </p:nvPr>
            </p:nvSpPr>
            <p:spPr>
              <a:xfrm>
                <a:off x="875300" y="1714598"/>
                <a:ext cx="8296691" cy="3777622"/>
              </a:xfrm>
              <a:blipFill>
                <a:blip r:embed="rId3"/>
                <a:stretch>
                  <a:fillRect l="-661" t="-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FB87282-09BD-4C65-AC04-EA6ECDAAE612}"/>
                  </a:ext>
                </a:extLst>
              </p:cNvPr>
              <p:cNvSpPr/>
              <p:nvPr/>
            </p:nvSpPr>
            <p:spPr>
              <a:xfrm>
                <a:off x="977938" y="5301014"/>
                <a:ext cx="6096000" cy="382412"/>
              </a:xfrm>
              <a:prstGeom prst="rect">
                <a:avLst/>
              </a:prstGeom>
            </p:spPr>
            <p:txBody>
              <a:bodyPr>
                <a:spAutoFit/>
              </a:bodyPr>
              <a:lstStyle/>
              <a:p>
                <a:r>
                  <a:rPr lang="en-US" dirty="0">
                    <a:latin typeface="Arial" panose="020B0604020202020204" pitchFamily="34" charset="0"/>
                  </a:rPr>
                  <a:t>where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a:latin typeface="Arial" panose="020B0604020202020204" pitchFamily="34" charset="0"/>
                  </a:rPr>
                  <a:t> is the reward for the action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latin typeface="Arial" panose="020B0604020202020204" pitchFamily="34" charset="0"/>
                  </a:rPr>
                  <a:t>   </a:t>
                </a:r>
                <a:endParaRPr lang="en-US" dirty="0"/>
              </a:p>
            </p:txBody>
          </p:sp>
        </mc:Choice>
        <mc:Fallback xmlns="">
          <p:sp>
            <p:nvSpPr>
              <p:cNvPr id="3" name="Rectangle 2">
                <a:extLst>
                  <a:ext uri="{FF2B5EF4-FFF2-40B4-BE49-F238E27FC236}">
                    <a16:creationId xmlns:a16="http://schemas.microsoft.com/office/drawing/2014/main" id="{0FB87282-09BD-4C65-AC04-EA6ECDAAE612}"/>
                  </a:ext>
                </a:extLst>
              </p:cNvPr>
              <p:cNvSpPr>
                <a:spLocks noRot="1" noChangeAspect="1" noMove="1" noResize="1" noEditPoints="1" noAdjustHandles="1" noChangeArrowheads="1" noChangeShapeType="1" noTextEdit="1"/>
              </p:cNvSpPr>
              <p:nvPr/>
            </p:nvSpPr>
            <p:spPr>
              <a:xfrm>
                <a:off x="977938" y="5301014"/>
                <a:ext cx="6096000" cy="382412"/>
              </a:xfrm>
              <a:prstGeom prst="rect">
                <a:avLst/>
              </a:prstGeom>
              <a:blipFill>
                <a:blip r:embed="rId4"/>
                <a:stretch>
                  <a:fillRect l="-800" t="-6452" b="-258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D668AE5-D36E-4DF1-A2A6-B89BFDE4650A}"/>
              </a:ext>
            </a:extLst>
          </p:cNvPr>
          <p:cNvSpPr txBox="1"/>
          <p:nvPr/>
        </p:nvSpPr>
        <p:spPr>
          <a:xfrm>
            <a:off x="6488477" y="2889436"/>
            <a:ext cx="482824" cy="369332"/>
          </a:xfrm>
          <a:prstGeom prst="rect">
            <a:avLst/>
          </a:prstGeom>
          <a:noFill/>
        </p:spPr>
        <p:txBody>
          <a:bodyPr wrap="none" rtlCol="0">
            <a:spAutoFit/>
          </a:bodyPr>
          <a:lstStyle/>
          <a:p>
            <a:r>
              <a:rPr lang="en-US" dirty="0"/>
              <a:t>(8)</a:t>
            </a:r>
          </a:p>
        </p:txBody>
      </p:sp>
      <p:sp>
        <p:nvSpPr>
          <p:cNvPr id="8" name="Rectangle: Rounded Corners 7">
            <a:extLst>
              <a:ext uri="{FF2B5EF4-FFF2-40B4-BE49-F238E27FC236}">
                <a16:creationId xmlns:a16="http://schemas.microsoft.com/office/drawing/2014/main" id="{2BCBDBBB-7887-49AA-9922-1E16D32E4B74}"/>
              </a:ext>
            </a:extLst>
          </p:cNvPr>
          <p:cNvSpPr/>
          <p:nvPr/>
        </p:nvSpPr>
        <p:spPr>
          <a:xfrm>
            <a:off x="1810139" y="4721290"/>
            <a:ext cx="3489649" cy="47586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CF53445-C9DF-4428-8DA7-441B6C05DA93}"/>
              </a:ext>
            </a:extLst>
          </p:cNvPr>
          <p:cNvCxnSpPr/>
          <p:nvPr/>
        </p:nvCxnSpPr>
        <p:spPr>
          <a:xfrm flipH="1">
            <a:off x="5409282" y="4721290"/>
            <a:ext cx="1562019" cy="23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D53021-63CD-4C45-BE9E-3CFF817B1E08}"/>
              </a:ext>
            </a:extLst>
          </p:cNvPr>
          <p:cNvSpPr txBox="1"/>
          <p:nvPr/>
        </p:nvSpPr>
        <p:spPr>
          <a:xfrm>
            <a:off x="7073938" y="4572000"/>
            <a:ext cx="2622834" cy="369332"/>
          </a:xfrm>
          <a:prstGeom prst="rect">
            <a:avLst/>
          </a:prstGeom>
          <a:noFill/>
        </p:spPr>
        <p:txBody>
          <a:bodyPr wrap="none" rtlCol="0">
            <a:spAutoFit/>
          </a:bodyPr>
          <a:lstStyle/>
          <a:p>
            <a:r>
              <a:rPr lang="en-US" dirty="0"/>
              <a:t>Update this constraint</a:t>
            </a:r>
          </a:p>
        </p:txBody>
      </p:sp>
    </p:spTree>
    <p:extLst>
      <p:ext uri="{BB962C8B-B14F-4D97-AF65-F5344CB8AC3E}">
        <p14:creationId xmlns:p14="http://schemas.microsoft.com/office/powerpoint/2010/main" val="134679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7" grpId="0"/>
      <p:bldP spid="8"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28FB-7581-4879-8BEA-AB83DD718B2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Some performance comparison (1/2)</a:t>
            </a:r>
          </a:p>
        </p:txBody>
      </p:sp>
      <p:sp>
        <p:nvSpPr>
          <p:cNvPr id="3" name="Content Placeholder 2">
            <a:extLst>
              <a:ext uri="{FF2B5EF4-FFF2-40B4-BE49-F238E27FC236}">
                <a16:creationId xmlns:a16="http://schemas.microsoft.com/office/drawing/2014/main" id="{5EB76C6D-2A39-4344-8065-887BBDA05AFA}"/>
              </a:ext>
            </a:extLst>
          </p:cNvPr>
          <p:cNvSpPr>
            <a:spLocks noGrp="1"/>
          </p:cNvSpPr>
          <p:nvPr>
            <p:ph sz="half" idx="1"/>
          </p:nvPr>
        </p:nvSpPr>
        <p:spPr>
          <a:xfrm>
            <a:off x="423467" y="1847161"/>
            <a:ext cx="4313864" cy="3777622"/>
          </a:xfrm>
        </p:spPr>
        <p:txBody>
          <a:bodyPr/>
          <a:lstStyle/>
          <a:p>
            <a:r>
              <a:rPr lang="en-US" dirty="0"/>
              <a:t>F-RTC : Fairness Risk-based Transmission Control</a:t>
            </a:r>
          </a:p>
          <a:p>
            <a:endParaRPr lang="en-US" dirty="0"/>
          </a:p>
          <a:p>
            <a:r>
              <a:rPr lang="en-US" dirty="0"/>
              <a:t>Performance comparison</a:t>
            </a:r>
          </a:p>
          <a:p>
            <a:pPr>
              <a:buAutoNum type="alphaLcParenR"/>
            </a:pPr>
            <a:r>
              <a:rPr lang="en-US" dirty="0"/>
              <a:t>Reward accumulation</a:t>
            </a:r>
          </a:p>
          <a:p>
            <a:pPr>
              <a:buAutoNum type="alphaLcParenR"/>
            </a:pPr>
            <a:r>
              <a:rPr lang="en-US" dirty="0"/>
              <a:t>Packet Delivery Rate </a:t>
            </a:r>
          </a:p>
          <a:p>
            <a:pPr>
              <a:buAutoNum type="alphaLcParenR"/>
            </a:pPr>
            <a:r>
              <a:rPr lang="en-US" dirty="0"/>
              <a:t>Channel Busy Ratio</a:t>
            </a:r>
          </a:p>
          <a:p>
            <a:pPr>
              <a:buAutoNum type="alphaLcParenR"/>
            </a:pPr>
            <a:r>
              <a:rPr lang="en-US" dirty="0"/>
              <a:t>Collision risk </a:t>
            </a:r>
          </a:p>
          <a:p>
            <a:pPr>
              <a:buAutoNum type="alphaLcParenR"/>
            </a:pPr>
            <a:endParaRPr lang="en-US" dirty="0"/>
          </a:p>
        </p:txBody>
      </p:sp>
      <p:sp>
        <p:nvSpPr>
          <p:cNvPr id="5" name="Slide Number Placeholder 4">
            <a:extLst>
              <a:ext uri="{FF2B5EF4-FFF2-40B4-BE49-F238E27FC236}">
                <a16:creationId xmlns:a16="http://schemas.microsoft.com/office/drawing/2014/main" id="{C1F97951-12AA-4FDC-AC29-BDE8C2010AC4}"/>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6" name="Picture 5">
            <a:extLst>
              <a:ext uri="{FF2B5EF4-FFF2-40B4-BE49-F238E27FC236}">
                <a16:creationId xmlns:a16="http://schemas.microsoft.com/office/drawing/2014/main" id="{2CC82C21-C41E-4958-A5C8-BC8E68725C71}"/>
              </a:ext>
            </a:extLst>
          </p:cNvPr>
          <p:cNvPicPr>
            <a:picLocks noChangeAspect="1"/>
          </p:cNvPicPr>
          <p:nvPr/>
        </p:nvPicPr>
        <p:blipFill>
          <a:blip r:embed="rId3"/>
          <a:stretch>
            <a:fillRect/>
          </a:stretch>
        </p:blipFill>
        <p:spPr>
          <a:xfrm>
            <a:off x="5497417" y="1455539"/>
            <a:ext cx="5279598" cy="4737136"/>
          </a:xfrm>
          <a:prstGeom prst="rect">
            <a:avLst/>
          </a:prstGeom>
        </p:spPr>
      </p:pic>
    </p:spTree>
    <p:extLst>
      <p:ext uri="{BB962C8B-B14F-4D97-AF65-F5344CB8AC3E}">
        <p14:creationId xmlns:p14="http://schemas.microsoft.com/office/powerpoint/2010/main" val="302566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87" y="212254"/>
            <a:ext cx="8911687" cy="1280890"/>
          </a:xfrm>
        </p:spPr>
        <p:txBody>
          <a:bodyPr>
            <a:normAutofit/>
          </a:bodyPr>
          <a:lstStyle/>
          <a:p>
            <a:r>
              <a:rPr lang="en-US" sz="4400" dirty="0">
                <a:latin typeface="Arial" panose="020B0604020202020204" pitchFamily="34" charset="0"/>
                <a:cs typeface="Arial" panose="020B0604020202020204" pitchFamily="34" charset="0"/>
              </a:rPr>
              <a:t>Literature Review (1/2)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5" name="Table 4">
            <a:extLst>
              <a:ext uri="{FF2B5EF4-FFF2-40B4-BE49-F238E27FC236}">
                <a16:creationId xmlns:a16="http://schemas.microsoft.com/office/drawing/2014/main" id="{6E291322-70A2-A541-B71D-62A52B19484D}"/>
              </a:ext>
            </a:extLst>
          </p:cNvPr>
          <p:cNvGraphicFramePr>
            <a:graphicFrameLocks noGrp="1"/>
          </p:cNvGraphicFramePr>
          <p:nvPr>
            <p:extLst>
              <p:ext uri="{D42A27DB-BD31-4B8C-83A1-F6EECF244321}">
                <p14:modId xmlns:p14="http://schemas.microsoft.com/office/powerpoint/2010/main" val="865778032"/>
              </p:ext>
            </p:extLst>
          </p:nvPr>
        </p:nvGraphicFramePr>
        <p:xfrm>
          <a:off x="0" y="1493144"/>
          <a:ext cx="12192002" cy="4371975"/>
        </p:xfrm>
        <a:graphic>
          <a:graphicData uri="http://schemas.openxmlformats.org/drawingml/2006/table">
            <a:tbl>
              <a:tblPr firstRow="1" bandRow="1">
                <a:tableStyleId>{5C22544A-7EE6-4342-B048-85BDC9FD1C3A}</a:tableStyleId>
              </a:tblPr>
              <a:tblGrid>
                <a:gridCol w="1127051">
                  <a:extLst>
                    <a:ext uri="{9D8B030D-6E8A-4147-A177-3AD203B41FA5}">
                      <a16:colId xmlns:a16="http://schemas.microsoft.com/office/drawing/2014/main" val="3425355822"/>
                    </a:ext>
                  </a:extLst>
                </a:gridCol>
                <a:gridCol w="1552354">
                  <a:extLst>
                    <a:ext uri="{9D8B030D-6E8A-4147-A177-3AD203B41FA5}">
                      <a16:colId xmlns:a16="http://schemas.microsoft.com/office/drawing/2014/main" val="3016019743"/>
                    </a:ext>
                  </a:extLst>
                </a:gridCol>
                <a:gridCol w="1552353">
                  <a:extLst>
                    <a:ext uri="{9D8B030D-6E8A-4147-A177-3AD203B41FA5}">
                      <a16:colId xmlns:a16="http://schemas.microsoft.com/office/drawing/2014/main" val="1193545993"/>
                    </a:ext>
                  </a:extLst>
                </a:gridCol>
                <a:gridCol w="1446028">
                  <a:extLst>
                    <a:ext uri="{9D8B030D-6E8A-4147-A177-3AD203B41FA5}">
                      <a16:colId xmlns:a16="http://schemas.microsoft.com/office/drawing/2014/main" val="744159966"/>
                    </a:ext>
                  </a:extLst>
                </a:gridCol>
                <a:gridCol w="1850065">
                  <a:extLst>
                    <a:ext uri="{9D8B030D-6E8A-4147-A177-3AD203B41FA5}">
                      <a16:colId xmlns:a16="http://schemas.microsoft.com/office/drawing/2014/main" val="534536400"/>
                    </a:ext>
                  </a:extLst>
                </a:gridCol>
                <a:gridCol w="1701209">
                  <a:extLst>
                    <a:ext uri="{9D8B030D-6E8A-4147-A177-3AD203B41FA5}">
                      <a16:colId xmlns:a16="http://schemas.microsoft.com/office/drawing/2014/main" val="2895025087"/>
                    </a:ext>
                  </a:extLst>
                </a:gridCol>
                <a:gridCol w="2962942">
                  <a:extLst>
                    <a:ext uri="{9D8B030D-6E8A-4147-A177-3AD203B41FA5}">
                      <a16:colId xmlns:a16="http://schemas.microsoft.com/office/drawing/2014/main" val="3115896252"/>
                    </a:ext>
                  </a:extLst>
                </a:gridCol>
              </a:tblGrid>
              <a:tr h="618363">
                <a:tc>
                  <a:txBody>
                    <a:bodyPr/>
                    <a:lstStyle/>
                    <a:p>
                      <a:r>
                        <a:rPr lang="en-US" sz="1600" dirty="0"/>
                        <a:t>Study</a:t>
                      </a:r>
                    </a:p>
                  </a:txBody>
                  <a:tcPr/>
                </a:tc>
                <a:tc>
                  <a:txBody>
                    <a:bodyPr/>
                    <a:lstStyle/>
                    <a:p>
                      <a:r>
                        <a:rPr lang="en-US" sz="1600" dirty="0"/>
                        <a:t>Support </a:t>
                      </a:r>
                    </a:p>
                    <a:p>
                      <a:r>
                        <a:rPr lang="en-US" sz="1600" dirty="0"/>
                        <a:t>5G V2X</a:t>
                      </a:r>
                    </a:p>
                  </a:txBody>
                  <a:tcPr/>
                </a:tc>
                <a:tc>
                  <a:txBody>
                    <a:bodyPr/>
                    <a:lstStyle/>
                    <a:p>
                      <a:r>
                        <a:rPr lang="en-US" sz="1600" dirty="0"/>
                        <a:t>Safety/risk</a:t>
                      </a:r>
                    </a:p>
                    <a:p>
                      <a:r>
                        <a:rPr lang="en-US" sz="1600" dirty="0"/>
                        <a:t>factor</a:t>
                      </a:r>
                    </a:p>
                  </a:txBody>
                  <a:tcPr/>
                </a:tc>
                <a:tc>
                  <a:txBody>
                    <a:bodyPr/>
                    <a:lstStyle/>
                    <a:p>
                      <a:r>
                        <a:rPr lang="en-US" sz="1600" dirty="0"/>
                        <a:t>Fairness factor</a:t>
                      </a:r>
                    </a:p>
                  </a:txBody>
                  <a:tcPr/>
                </a:tc>
                <a:tc>
                  <a:txBody>
                    <a:bodyPr/>
                    <a:lstStyle/>
                    <a:p>
                      <a:r>
                        <a:rPr lang="en-US" sz="1600" dirty="0"/>
                        <a:t>Machine learning support</a:t>
                      </a:r>
                    </a:p>
                  </a:txBody>
                  <a:tcPr/>
                </a:tc>
                <a:tc>
                  <a:txBody>
                    <a:bodyPr/>
                    <a:lstStyle/>
                    <a:p>
                      <a:r>
                        <a:rPr lang="en-US" sz="1600" dirty="0"/>
                        <a:t>Measurement</a:t>
                      </a:r>
                    </a:p>
                    <a:p>
                      <a:r>
                        <a:rPr lang="en-US" sz="1600" dirty="0"/>
                        <a:t>metric</a:t>
                      </a:r>
                    </a:p>
                  </a:txBody>
                  <a:tcPr/>
                </a:tc>
                <a:tc>
                  <a:txBody>
                    <a:bodyPr/>
                    <a:lstStyle/>
                    <a:p>
                      <a:r>
                        <a:rPr lang="en-US" sz="1600" dirty="0"/>
                        <a:t>Learning model</a:t>
                      </a:r>
                    </a:p>
                    <a:p>
                      <a:endParaRPr lang="en-US" sz="1600" dirty="0"/>
                    </a:p>
                  </a:txBody>
                  <a:tcPr/>
                </a:tc>
                <a:extLst>
                  <a:ext uri="{0D108BD9-81ED-4DB2-BD59-A6C34878D82A}">
                    <a16:rowId xmlns:a16="http://schemas.microsoft.com/office/drawing/2014/main" val="1148748532"/>
                  </a:ext>
                </a:extLst>
              </a:tr>
              <a:tr h="618363">
                <a:tc>
                  <a:txBody>
                    <a:bodyPr/>
                    <a:lstStyle/>
                    <a:p>
                      <a:r>
                        <a:rPr lang="en-US" sz="1600" dirty="0"/>
                        <a:t>DCC</a:t>
                      </a:r>
                    </a:p>
                    <a:p>
                      <a:r>
                        <a:rPr lang="en-US" sz="1600" dirty="0"/>
                        <a:t>[1] [12]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p>
                      <a:pPr algn="ctr"/>
                      <a:endParaRPr lang="en-US" sz="1800" b="1" dirty="0">
                        <a:solidFill>
                          <a:srgbClr val="0432FF"/>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r>
                        <a:rPr lang="en-US" sz="1600" dirty="0"/>
                        <a:t>PDR, CBR</a:t>
                      </a:r>
                    </a:p>
                  </a:txBody>
                  <a:tcPr/>
                </a:tc>
                <a:tc>
                  <a:txBody>
                    <a:bodyPr/>
                    <a:lstStyle/>
                    <a:p>
                      <a:r>
                        <a:rPr lang="en-US" sz="1600" dirty="0"/>
                        <a:t>Linear data rate adjustment</a:t>
                      </a:r>
                    </a:p>
                  </a:txBody>
                  <a:tcPr/>
                </a:tc>
                <a:extLst>
                  <a:ext uri="{0D108BD9-81ED-4DB2-BD59-A6C34878D82A}">
                    <a16:rowId xmlns:a16="http://schemas.microsoft.com/office/drawing/2014/main" val="2106592346"/>
                  </a:ext>
                </a:extLst>
              </a:tr>
              <a:tr h="618363">
                <a:tc>
                  <a:txBody>
                    <a:bodyPr/>
                    <a:lstStyle/>
                    <a:p>
                      <a:r>
                        <a:rPr lang="en-US" sz="1600" dirty="0"/>
                        <a:t>S-DCC</a:t>
                      </a:r>
                    </a:p>
                    <a:p>
                      <a:r>
                        <a:rPr lang="en-US" sz="1600" dirty="0"/>
                        <a:t>[9]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p>
                      <a:pPr algn="ctr"/>
                      <a:endParaRPr lang="en-US" sz="1800" b="1" dirty="0">
                        <a:solidFill>
                          <a:srgbClr val="0432FF"/>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p>
                      <a:pPr algn="ctr"/>
                      <a:endParaRPr lang="en-US" sz="1600" dirty="0"/>
                    </a:p>
                  </a:txBody>
                  <a:tcPr/>
                </a:tc>
                <a:tc>
                  <a:txBody>
                    <a:bodyPr/>
                    <a:lstStyle/>
                    <a:p>
                      <a:r>
                        <a:rPr lang="en-US" sz="1600" dirty="0"/>
                        <a:t>CBR</a:t>
                      </a:r>
                    </a:p>
                  </a:txBody>
                  <a:tcPr/>
                </a:tc>
                <a:tc>
                  <a:txBody>
                    <a:bodyPr/>
                    <a:lstStyle/>
                    <a:p>
                      <a:r>
                        <a:rPr lang="en-US" sz="1600" dirty="0"/>
                        <a:t>Fuzzy C-Mean clustering</a:t>
                      </a:r>
                    </a:p>
                  </a:txBody>
                  <a:tcPr/>
                </a:tc>
                <a:extLst>
                  <a:ext uri="{0D108BD9-81ED-4DB2-BD59-A6C34878D82A}">
                    <a16:rowId xmlns:a16="http://schemas.microsoft.com/office/drawing/2014/main" val="3882197130"/>
                  </a:ext>
                </a:extLst>
              </a:tr>
              <a:tr h="618363">
                <a:tc>
                  <a:txBody>
                    <a:bodyPr/>
                    <a:lstStyle/>
                    <a:p>
                      <a:r>
                        <a:rPr lang="en-US" sz="1600" dirty="0"/>
                        <a:t>SAE-DCC</a:t>
                      </a:r>
                    </a:p>
                    <a:p>
                      <a:r>
                        <a:rPr lang="en-US" sz="1600" dirty="0"/>
                        <a:t>[10]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r>
                        <a:rPr lang="en-US" sz="1600" dirty="0"/>
                        <a:t>CBR</a:t>
                      </a:r>
                    </a:p>
                  </a:txBody>
                  <a:tcPr/>
                </a:tc>
                <a:tc>
                  <a:txBody>
                    <a:bodyPr/>
                    <a:lstStyle/>
                    <a:p>
                      <a:r>
                        <a:rPr lang="en-US" sz="1600" dirty="0"/>
                        <a:t>Age-of-Information Optimization</a:t>
                      </a:r>
                    </a:p>
                  </a:txBody>
                  <a:tcPr/>
                </a:tc>
                <a:extLst>
                  <a:ext uri="{0D108BD9-81ED-4DB2-BD59-A6C34878D82A}">
                    <a16:rowId xmlns:a16="http://schemas.microsoft.com/office/drawing/2014/main" val="431658319"/>
                  </a:ext>
                </a:extLst>
              </a:tr>
              <a:tr h="618363">
                <a:tc>
                  <a:txBody>
                    <a:bodyPr/>
                    <a:lstStyle/>
                    <a:p>
                      <a:r>
                        <a:rPr lang="en-US" sz="1600" dirty="0"/>
                        <a:t>DR-DCC</a:t>
                      </a:r>
                    </a:p>
                    <a:p>
                      <a:r>
                        <a:rPr lang="en-US" sz="1600" dirty="0"/>
                        <a:t>[15]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txBody>
                  <a:tcPr/>
                </a:tc>
                <a:tc>
                  <a:txBody>
                    <a:bodyPr/>
                    <a:lstStyle/>
                    <a:p>
                      <a:r>
                        <a:rPr lang="en-US" sz="1600" dirty="0"/>
                        <a:t>CBR</a:t>
                      </a:r>
                    </a:p>
                  </a:txBody>
                  <a:tcPr/>
                </a:tc>
                <a:tc>
                  <a:txBody>
                    <a:bodyPr/>
                    <a:lstStyle/>
                    <a:p>
                      <a:r>
                        <a:rPr lang="en-US" sz="1600" dirty="0"/>
                        <a:t>Deep Q-learning, K-Means</a:t>
                      </a:r>
                    </a:p>
                  </a:txBody>
                  <a:tcPr/>
                </a:tc>
                <a:extLst>
                  <a:ext uri="{0D108BD9-81ED-4DB2-BD59-A6C34878D82A}">
                    <a16:rowId xmlns:a16="http://schemas.microsoft.com/office/drawing/2014/main" val="2453818687"/>
                  </a:ext>
                </a:extLst>
              </a:tr>
              <a:tr h="618363">
                <a:tc>
                  <a:txBody>
                    <a:bodyPr/>
                    <a:lstStyle/>
                    <a:p>
                      <a:r>
                        <a:rPr lang="en-US" sz="1600" dirty="0"/>
                        <a:t>LIMERIC</a:t>
                      </a:r>
                    </a:p>
                    <a:p>
                      <a:r>
                        <a:rPr lang="en-US" sz="1600" dirty="0"/>
                        <a:t>[14]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rgbClr val="0432FF"/>
                          </a:solidFill>
                        </a:rPr>
                        <a:t>✓</a:t>
                      </a:r>
                    </a:p>
                    <a:p>
                      <a:pPr algn="ctr"/>
                      <a:endParaRPr lang="en-US" sz="1600" dirty="0">
                        <a:solidFill>
                          <a:srgbClr val="0432FF"/>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a:t>
                      </a:r>
                    </a:p>
                    <a:p>
                      <a:pPr algn="ctr"/>
                      <a:endParaRPr lang="en-US" sz="1600" dirty="0"/>
                    </a:p>
                  </a:txBody>
                  <a:tcPr/>
                </a:tc>
                <a:tc>
                  <a:txBody>
                    <a:bodyPr/>
                    <a:lstStyle/>
                    <a:p>
                      <a:r>
                        <a:rPr lang="en-US" sz="1600" dirty="0"/>
                        <a:t>CBR, IPG</a:t>
                      </a:r>
                    </a:p>
                  </a:txBody>
                  <a:tcPr/>
                </a:tc>
                <a:tc>
                  <a:txBody>
                    <a:bodyPr/>
                    <a:lstStyle/>
                    <a:p>
                      <a:r>
                        <a:rPr lang="en-US" sz="1600" dirty="0"/>
                        <a:t>Adaptive data rate control</a:t>
                      </a:r>
                    </a:p>
                  </a:txBody>
                  <a:tcPr/>
                </a:tc>
                <a:extLst>
                  <a:ext uri="{0D108BD9-81ED-4DB2-BD59-A6C34878D82A}">
                    <a16:rowId xmlns:a16="http://schemas.microsoft.com/office/drawing/2014/main" val="2906982251"/>
                  </a:ext>
                </a:extLst>
              </a:tr>
              <a:tr h="618363">
                <a:tc>
                  <a:txBody>
                    <a:bodyPr/>
                    <a:lstStyle/>
                    <a:p>
                      <a:pPr algn="ctr"/>
                      <a:r>
                        <a:rPr lang="en-US" sz="1600" b="1" dirty="0">
                          <a:solidFill>
                            <a:srgbClr val="FF0000"/>
                          </a:solidFill>
                        </a:rPr>
                        <a:t>Ours</a:t>
                      </a:r>
                    </a:p>
                  </a:txBody>
                  <a:tcPr anchor="ctr"/>
                </a:tc>
                <a:tc>
                  <a:txBody>
                    <a:bodyPr/>
                    <a:lstStyle/>
                    <a:p>
                      <a:pPr algn="ctr"/>
                      <a:r>
                        <a:rPr lang="en-US" sz="2000" b="1" dirty="0">
                          <a:solidFill>
                            <a:srgbClr val="0432FF"/>
                          </a:solidFill>
                        </a:rPr>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srgbClr val="0432FF"/>
                          </a:solidFill>
                        </a:rPr>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srgbClr val="0432FF"/>
                          </a:solidFill>
                        </a:rPr>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solidFill>
                            <a:srgbClr val="0432FF"/>
                          </a:solidFill>
                        </a:rPr>
                        <a:t>✓</a:t>
                      </a:r>
                    </a:p>
                  </a:txBody>
                  <a:tcPr anchor="ctr"/>
                </a:tc>
                <a:tc>
                  <a:txBody>
                    <a:bodyPr/>
                    <a:lstStyle/>
                    <a:p>
                      <a:r>
                        <a:rPr lang="en-US" sz="1600" dirty="0"/>
                        <a:t>PDR, CBR, CR</a:t>
                      </a:r>
                    </a:p>
                  </a:txBody>
                  <a:tcPr/>
                </a:tc>
                <a:tc>
                  <a:txBody>
                    <a:bodyPr/>
                    <a:lstStyle/>
                    <a:p>
                      <a:r>
                        <a:rPr lang="en-US" sz="1600" dirty="0"/>
                        <a:t>Distance-risk optimization, Double Deep Q-learning</a:t>
                      </a:r>
                    </a:p>
                  </a:txBody>
                  <a:tcPr/>
                </a:tc>
                <a:extLst>
                  <a:ext uri="{0D108BD9-81ED-4DB2-BD59-A6C34878D82A}">
                    <a16:rowId xmlns:a16="http://schemas.microsoft.com/office/drawing/2014/main" val="3704510114"/>
                  </a:ext>
                </a:extLst>
              </a:tr>
            </a:tbl>
          </a:graphicData>
        </a:graphic>
      </p:graphicFrame>
      <p:sp>
        <p:nvSpPr>
          <p:cNvPr id="7" name="Rectangle: Rounded Corners 2">
            <a:extLst>
              <a:ext uri="{FF2B5EF4-FFF2-40B4-BE49-F238E27FC236}">
                <a16:creationId xmlns:a16="http://schemas.microsoft.com/office/drawing/2014/main" id="{21C7DA53-4311-9E45-B9AC-A3E4124BCCD6}"/>
              </a:ext>
            </a:extLst>
          </p:cNvPr>
          <p:cNvSpPr/>
          <p:nvPr/>
        </p:nvSpPr>
        <p:spPr>
          <a:xfrm>
            <a:off x="0" y="5209952"/>
            <a:ext cx="12036056" cy="7378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00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28FB-7581-4879-8BEA-AB83DD718B2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Some performance comparison (2/2)</a:t>
            </a:r>
          </a:p>
        </p:txBody>
      </p:sp>
      <p:sp>
        <p:nvSpPr>
          <p:cNvPr id="3" name="Content Placeholder 2">
            <a:extLst>
              <a:ext uri="{FF2B5EF4-FFF2-40B4-BE49-F238E27FC236}">
                <a16:creationId xmlns:a16="http://schemas.microsoft.com/office/drawing/2014/main" id="{5EB76C6D-2A39-4344-8065-887BBDA05AFA}"/>
              </a:ext>
            </a:extLst>
          </p:cNvPr>
          <p:cNvSpPr>
            <a:spLocks noGrp="1"/>
          </p:cNvSpPr>
          <p:nvPr>
            <p:ph sz="half" idx="1"/>
          </p:nvPr>
        </p:nvSpPr>
        <p:spPr>
          <a:xfrm>
            <a:off x="997966" y="2074761"/>
            <a:ext cx="9036049" cy="3777622"/>
          </a:xfrm>
        </p:spPr>
        <p:txBody>
          <a:bodyPr>
            <a:normAutofit/>
          </a:bodyPr>
          <a:lstStyle/>
          <a:p>
            <a:r>
              <a:rPr lang="en-US" dirty="0"/>
              <a:t>F-RTC : Fairness Risk-based Transmission Control</a:t>
            </a:r>
          </a:p>
          <a:p>
            <a:pPr marL="0" indent="0">
              <a:buNone/>
            </a:pPr>
            <a:endParaRPr lang="en-US" dirty="0"/>
          </a:p>
          <a:p>
            <a:r>
              <a:rPr lang="en-US" dirty="0"/>
              <a:t>F-RTC/DEEPCUT: 50-80ms</a:t>
            </a:r>
          </a:p>
          <a:p>
            <a:endParaRPr lang="en-US" dirty="0"/>
          </a:p>
          <a:p>
            <a:r>
              <a:rPr lang="en-US" dirty="0"/>
              <a:t>Others: 90-120ms</a:t>
            </a:r>
          </a:p>
          <a:p>
            <a:endParaRPr lang="en-US" dirty="0"/>
          </a:p>
          <a:p>
            <a:r>
              <a:rPr lang="en-US" dirty="0"/>
              <a:t>Shorter time interval is better</a:t>
            </a:r>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C1F97951-12AA-4FDC-AC29-BDE8C2010AC4}"/>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95940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87" y="212254"/>
            <a:ext cx="8911687" cy="1280890"/>
          </a:xfrm>
        </p:spPr>
        <p:txBody>
          <a:bodyPr>
            <a:normAutofit/>
          </a:bodyPr>
          <a:lstStyle/>
          <a:p>
            <a:r>
              <a:rPr lang="en-US" sz="4400" dirty="0">
                <a:latin typeface="Arial" panose="020B0604020202020204" pitchFamily="34" charset="0"/>
                <a:cs typeface="Arial" panose="020B0604020202020204" pitchFamily="34" charset="0"/>
              </a:rPr>
              <a:t>Literature Review (2/2)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TextBox 8">
            <a:extLst>
              <a:ext uri="{FF2B5EF4-FFF2-40B4-BE49-F238E27FC236}">
                <a16:creationId xmlns:a16="http://schemas.microsoft.com/office/drawing/2014/main" id="{8C437D9B-506D-4311-9935-647AF853C29D}"/>
              </a:ext>
            </a:extLst>
          </p:cNvPr>
          <p:cNvSpPr txBox="1"/>
          <p:nvPr/>
        </p:nvSpPr>
        <p:spPr>
          <a:xfrm>
            <a:off x="11307784" y="4534454"/>
            <a:ext cx="712054" cy="646331"/>
          </a:xfrm>
          <a:prstGeom prst="rect">
            <a:avLst/>
          </a:prstGeom>
          <a:solidFill>
            <a:srgbClr val="0432FF"/>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dirty="0"/>
              <a:t>Our </a:t>
            </a:r>
          </a:p>
          <a:p>
            <a:r>
              <a:rPr lang="en-US" dirty="0"/>
              <a:t>work</a:t>
            </a:r>
          </a:p>
        </p:txBody>
      </p:sp>
      <p:graphicFrame>
        <p:nvGraphicFramePr>
          <p:cNvPr id="5" name="Diagram 4">
            <a:extLst>
              <a:ext uri="{FF2B5EF4-FFF2-40B4-BE49-F238E27FC236}">
                <a16:creationId xmlns:a16="http://schemas.microsoft.com/office/drawing/2014/main" id="{7F98964D-CF76-49DA-8E0F-051C3099D5FA}"/>
              </a:ext>
            </a:extLst>
          </p:cNvPr>
          <p:cNvGraphicFramePr/>
          <p:nvPr>
            <p:extLst>
              <p:ext uri="{D42A27DB-BD31-4B8C-83A1-F6EECF244321}">
                <p14:modId xmlns:p14="http://schemas.microsoft.com/office/powerpoint/2010/main" val="280957982"/>
              </p:ext>
            </p:extLst>
          </p:nvPr>
        </p:nvGraphicFramePr>
        <p:xfrm>
          <a:off x="368887" y="1677215"/>
          <a:ext cx="11163750" cy="4230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836D9A49-9ACC-4047-8936-02A19AD1B9A5}"/>
              </a:ext>
            </a:extLst>
          </p:cNvPr>
          <p:cNvSpPr txBox="1"/>
          <p:nvPr/>
        </p:nvSpPr>
        <p:spPr>
          <a:xfrm>
            <a:off x="3956666" y="4528012"/>
            <a:ext cx="1444626" cy="338554"/>
          </a:xfrm>
          <a:prstGeom prst="rect">
            <a:avLst/>
          </a:prstGeom>
          <a:noFill/>
        </p:spPr>
        <p:txBody>
          <a:bodyPr wrap="none" rtlCol="0">
            <a:spAutoFit/>
          </a:bodyPr>
          <a:lstStyle/>
          <a:p>
            <a:r>
              <a:rPr lang="en-US" sz="1600" dirty="0"/>
              <a:t>DR-DCC [15]</a:t>
            </a:r>
          </a:p>
        </p:txBody>
      </p:sp>
      <p:sp>
        <p:nvSpPr>
          <p:cNvPr id="14" name="TextBox 13">
            <a:extLst>
              <a:ext uri="{FF2B5EF4-FFF2-40B4-BE49-F238E27FC236}">
                <a16:creationId xmlns:a16="http://schemas.microsoft.com/office/drawing/2014/main" id="{92493AD9-F338-4481-B648-C47FB2D449FB}"/>
              </a:ext>
            </a:extLst>
          </p:cNvPr>
          <p:cNvSpPr txBox="1"/>
          <p:nvPr/>
        </p:nvSpPr>
        <p:spPr>
          <a:xfrm>
            <a:off x="3936169" y="3898221"/>
            <a:ext cx="1156086" cy="338554"/>
          </a:xfrm>
          <a:prstGeom prst="rect">
            <a:avLst/>
          </a:prstGeom>
          <a:noFill/>
        </p:spPr>
        <p:txBody>
          <a:bodyPr wrap="none" rtlCol="0">
            <a:spAutoFit/>
          </a:bodyPr>
          <a:lstStyle/>
          <a:p>
            <a:r>
              <a:rPr lang="en-US" sz="1600" dirty="0"/>
              <a:t>S-DCC [9]</a:t>
            </a:r>
          </a:p>
        </p:txBody>
      </p:sp>
      <p:sp>
        <p:nvSpPr>
          <p:cNvPr id="15" name="TextBox 14">
            <a:extLst>
              <a:ext uri="{FF2B5EF4-FFF2-40B4-BE49-F238E27FC236}">
                <a16:creationId xmlns:a16="http://schemas.microsoft.com/office/drawing/2014/main" id="{31B52E93-C5BA-4683-8498-3C25C2C2B9F8}"/>
              </a:ext>
            </a:extLst>
          </p:cNvPr>
          <p:cNvSpPr txBox="1"/>
          <p:nvPr/>
        </p:nvSpPr>
        <p:spPr>
          <a:xfrm>
            <a:off x="3929534" y="4192572"/>
            <a:ext cx="1532792" cy="338554"/>
          </a:xfrm>
          <a:prstGeom prst="rect">
            <a:avLst/>
          </a:prstGeom>
          <a:noFill/>
        </p:spPr>
        <p:txBody>
          <a:bodyPr wrap="none" rtlCol="0">
            <a:spAutoFit/>
          </a:bodyPr>
          <a:lstStyle/>
          <a:p>
            <a:r>
              <a:rPr lang="en-US" sz="1600" dirty="0"/>
              <a:t>SAE-DCC [10]</a:t>
            </a:r>
          </a:p>
        </p:txBody>
      </p:sp>
      <p:sp>
        <p:nvSpPr>
          <p:cNvPr id="25" name="TextBox 24">
            <a:extLst>
              <a:ext uri="{FF2B5EF4-FFF2-40B4-BE49-F238E27FC236}">
                <a16:creationId xmlns:a16="http://schemas.microsoft.com/office/drawing/2014/main" id="{4D7FAA92-D537-4D67-A587-32739AC4580F}"/>
              </a:ext>
            </a:extLst>
          </p:cNvPr>
          <p:cNvSpPr txBox="1"/>
          <p:nvPr/>
        </p:nvSpPr>
        <p:spPr>
          <a:xfrm>
            <a:off x="3882245" y="5075865"/>
            <a:ext cx="1627369" cy="338554"/>
          </a:xfrm>
          <a:prstGeom prst="rect">
            <a:avLst/>
          </a:prstGeom>
          <a:noFill/>
        </p:spPr>
        <p:txBody>
          <a:bodyPr wrap="none" rtlCol="0">
            <a:spAutoFit/>
          </a:bodyPr>
          <a:lstStyle/>
          <a:p>
            <a:r>
              <a:rPr lang="en-US" sz="1600" dirty="0"/>
              <a:t>C-LIMERIC [15]</a:t>
            </a:r>
          </a:p>
        </p:txBody>
      </p:sp>
      <p:sp>
        <p:nvSpPr>
          <p:cNvPr id="26" name="TextBox 25">
            <a:extLst>
              <a:ext uri="{FF2B5EF4-FFF2-40B4-BE49-F238E27FC236}">
                <a16:creationId xmlns:a16="http://schemas.microsoft.com/office/drawing/2014/main" id="{4F7A6094-1D23-4F44-A2BD-6338355F10DA}"/>
              </a:ext>
            </a:extLst>
          </p:cNvPr>
          <p:cNvSpPr txBox="1"/>
          <p:nvPr/>
        </p:nvSpPr>
        <p:spPr>
          <a:xfrm>
            <a:off x="3956666" y="5453425"/>
            <a:ext cx="1160895" cy="338554"/>
          </a:xfrm>
          <a:prstGeom prst="rect">
            <a:avLst/>
          </a:prstGeom>
          <a:noFill/>
        </p:spPr>
        <p:txBody>
          <a:bodyPr wrap="none" rtlCol="0">
            <a:spAutoFit/>
          </a:bodyPr>
          <a:lstStyle/>
          <a:p>
            <a:r>
              <a:rPr lang="en-US" sz="1600" dirty="0"/>
              <a:t>DBRA [15]</a:t>
            </a:r>
          </a:p>
        </p:txBody>
      </p:sp>
      <p:sp>
        <p:nvSpPr>
          <p:cNvPr id="31" name="TextBox 30">
            <a:extLst>
              <a:ext uri="{FF2B5EF4-FFF2-40B4-BE49-F238E27FC236}">
                <a16:creationId xmlns:a16="http://schemas.microsoft.com/office/drawing/2014/main" id="{C37E8D77-B202-4067-A253-B5C3596CDD23}"/>
              </a:ext>
            </a:extLst>
          </p:cNvPr>
          <p:cNvSpPr txBox="1"/>
          <p:nvPr/>
        </p:nvSpPr>
        <p:spPr>
          <a:xfrm>
            <a:off x="5750866" y="4524783"/>
            <a:ext cx="1564852" cy="369332"/>
          </a:xfrm>
          <a:prstGeom prst="rect">
            <a:avLst/>
          </a:prstGeom>
          <a:noFill/>
        </p:spPr>
        <p:txBody>
          <a:bodyPr wrap="none" rtlCol="0">
            <a:spAutoFit/>
          </a:bodyPr>
          <a:lstStyle/>
          <a:p>
            <a:r>
              <a:rPr lang="en-US" dirty="0"/>
              <a:t>DR/K-means</a:t>
            </a:r>
          </a:p>
        </p:txBody>
      </p:sp>
      <p:sp>
        <p:nvSpPr>
          <p:cNvPr id="32" name="TextBox 31">
            <a:extLst>
              <a:ext uri="{FF2B5EF4-FFF2-40B4-BE49-F238E27FC236}">
                <a16:creationId xmlns:a16="http://schemas.microsoft.com/office/drawing/2014/main" id="{C736E75D-339F-43D5-B1E8-A85EF22F8CA3}"/>
              </a:ext>
            </a:extLst>
          </p:cNvPr>
          <p:cNvSpPr txBox="1"/>
          <p:nvPr/>
        </p:nvSpPr>
        <p:spPr>
          <a:xfrm>
            <a:off x="5616370" y="3852841"/>
            <a:ext cx="1750800" cy="646331"/>
          </a:xfrm>
          <a:prstGeom prst="rect">
            <a:avLst/>
          </a:prstGeom>
          <a:noFill/>
        </p:spPr>
        <p:txBody>
          <a:bodyPr wrap="none" rtlCol="0">
            <a:spAutoFit/>
          </a:bodyPr>
          <a:lstStyle/>
          <a:p>
            <a:r>
              <a:rPr lang="en-US" dirty="0"/>
              <a:t>Fuzzy C-mean</a:t>
            </a:r>
          </a:p>
          <a:p>
            <a:r>
              <a:rPr lang="en-US" dirty="0"/>
              <a:t> clustering</a:t>
            </a:r>
          </a:p>
        </p:txBody>
      </p:sp>
      <p:sp>
        <p:nvSpPr>
          <p:cNvPr id="33" name="TextBox 32">
            <a:extLst>
              <a:ext uri="{FF2B5EF4-FFF2-40B4-BE49-F238E27FC236}">
                <a16:creationId xmlns:a16="http://schemas.microsoft.com/office/drawing/2014/main" id="{DCA1767B-0F4A-4372-BC36-C0A5ADFFD5A7}"/>
              </a:ext>
            </a:extLst>
          </p:cNvPr>
          <p:cNvSpPr txBox="1"/>
          <p:nvPr/>
        </p:nvSpPr>
        <p:spPr>
          <a:xfrm>
            <a:off x="5990515" y="5084093"/>
            <a:ext cx="673582" cy="369332"/>
          </a:xfrm>
          <a:prstGeom prst="rect">
            <a:avLst/>
          </a:prstGeom>
          <a:noFill/>
        </p:spPr>
        <p:txBody>
          <a:bodyPr wrap="none" rtlCol="0">
            <a:spAutoFit/>
          </a:bodyPr>
          <a:lstStyle/>
          <a:p>
            <a:r>
              <a:rPr lang="en-US" dirty="0"/>
              <a:t>SVM</a:t>
            </a:r>
          </a:p>
        </p:txBody>
      </p:sp>
      <p:sp>
        <p:nvSpPr>
          <p:cNvPr id="34" name="TextBox 33">
            <a:extLst>
              <a:ext uri="{FF2B5EF4-FFF2-40B4-BE49-F238E27FC236}">
                <a16:creationId xmlns:a16="http://schemas.microsoft.com/office/drawing/2014/main" id="{25B09D5B-B361-4AA3-A41B-1AD8B89321D4}"/>
              </a:ext>
            </a:extLst>
          </p:cNvPr>
          <p:cNvSpPr txBox="1"/>
          <p:nvPr/>
        </p:nvSpPr>
        <p:spPr>
          <a:xfrm>
            <a:off x="7188254" y="5545960"/>
            <a:ext cx="1840568" cy="646331"/>
          </a:xfrm>
          <a:prstGeom prst="rect">
            <a:avLst/>
          </a:prstGeom>
          <a:solidFill>
            <a:srgbClr val="7030A0"/>
          </a:solidFill>
          <a:ln>
            <a:solidFill>
              <a:srgbClr val="7030A0"/>
            </a:solidFill>
          </a:ln>
        </p:spPr>
        <p:txBody>
          <a:bodyPr wrap="none" rtlCol="0">
            <a:spAutoFit/>
          </a:bodyPr>
          <a:lstStyle/>
          <a:p>
            <a:r>
              <a:rPr lang="en-US" dirty="0">
                <a:solidFill>
                  <a:schemeClr val="bg1"/>
                </a:solidFill>
              </a:rPr>
              <a:t>Reinforcement</a:t>
            </a:r>
          </a:p>
          <a:p>
            <a:r>
              <a:rPr lang="en-US" dirty="0">
                <a:solidFill>
                  <a:schemeClr val="bg1"/>
                </a:solidFill>
              </a:rPr>
              <a:t>Learning</a:t>
            </a:r>
          </a:p>
        </p:txBody>
      </p:sp>
      <p:cxnSp>
        <p:nvCxnSpPr>
          <p:cNvPr id="36" name="Connector: Elbow 35">
            <a:extLst>
              <a:ext uri="{FF2B5EF4-FFF2-40B4-BE49-F238E27FC236}">
                <a16:creationId xmlns:a16="http://schemas.microsoft.com/office/drawing/2014/main" id="{B7C89B7A-F7C9-4716-AD70-98541E8ECD63}"/>
              </a:ext>
            </a:extLst>
          </p:cNvPr>
          <p:cNvCxnSpPr>
            <a:cxnSpLocks/>
            <a:stCxn id="34" idx="3"/>
            <a:endCxn id="44" idx="5"/>
          </p:cNvCxnSpPr>
          <p:nvPr/>
        </p:nvCxnSpPr>
        <p:spPr>
          <a:xfrm flipV="1">
            <a:off x="9028822" y="5426284"/>
            <a:ext cx="966861" cy="4428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F8EBDDF-45AE-4CD6-BA06-472FC73538C4}"/>
              </a:ext>
            </a:extLst>
          </p:cNvPr>
          <p:cNvSpPr/>
          <p:nvPr/>
        </p:nvSpPr>
        <p:spPr>
          <a:xfrm>
            <a:off x="9854631" y="5245142"/>
            <a:ext cx="165253" cy="2122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730F2087-69A8-4A53-905B-83EC85FDA199}"/>
              </a:ext>
            </a:extLst>
          </p:cNvPr>
          <p:cNvCxnSpPr/>
          <p:nvPr/>
        </p:nvCxnSpPr>
        <p:spPr>
          <a:xfrm flipH="1">
            <a:off x="5232952" y="4040155"/>
            <a:ext cx="38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F2A206-5EE6-4249-AB34-0894B71D8D2A}"/>
              </a:ext>
            </a:extLst>
          </p:cNvPr>
          <p:cNvCxnSpPr/>
          <p:nvPr/>
        </p:nvCxnSpPr>
        <p:spPr>
          <a:xfrm flipH="1">
            <a:off x="5342694" y="4718041"/>
            <a:ext cx="38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5BEFA43-85F5-48F6-AF2B-8FA07BDCA601}"/>
              </a:ext>
            </a:extLst>
          </p:cNvPr>
          <p:cNvCxnSpPr/>
          <p:nvPr/>
        </p:nvCxnSpPr>
        <p:spPr>
          <a:xfrm flipH="1">
            <a:off x="5475774" y="5287282"/>
            <a:ext cx="38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FD9D3E78-6197-4E11-8BD1-B2C62B934F52}"/>
              </a:ext>
            </a:extLst>
          </p:cNvPr>
          <p:cNvPicPr>
            <a:picLocks noChangeAspect="1"/>
          </p:cNvPicPr>
          <p:nvPr/>
        </p:nvPicPr>
        <p:blipFill>
          <a:blip r:embed="rId8"/>
          <a:stretch>
            <a:fillRect/>
          </a:stretch>
        </p:blipFill>
        <p:spPr>
          <a:xfrm>
            <a:off x="8542824" y="1677215"/>
            <a:ext cx="3649176" cy="794192"/>
          </a:xfrm>
          <a:prstGeom prst="rect">
            <a:avLst/>
          </a:prstGeom>
        </p:spPr>
      </p:pic>
      <p:sp>
        <p:nvSpPr>
          <p:cNvPr id="80" name="Rectangle 79">
            <a:extLst>
              <a:ext uri="{FF2B5EF4-FFF2-40B4-BE49-F238E27FC236}">
                <a16:creationId xmlns:a16="http://schemas.microsoft.com/office/drawing/2014/main" id="{100DCBEE-DF36-4037-9F31-8FC1A155AD40}"/>
              </a:ext>
            </a:extLst>
          </p:cNvPr>
          <p:cNvSpPr/>
          <p:nvPr/>
        </p:nvSpPr>
        <p:spPr>
          <a:xfrm>
            <a:off x="8472426" y="1543439"/>
            <a:ext cx="282450" cy="369332"/>
          </a:xfrm>
          <a:prstGeom prst="rect">
            <a:avLst/>
          </a:prstGeom>
        </p:spPr>
        <p:txBody>
          <a:bodyPr wrap="none">
            <a:spAutoFit/>
          </a:bodyPr>
          <a:lstStyle/>
          <a:p>
            <a:pPr lvl="0"/>
            <a:r>
              <a:rPr lang="en-US" dirty="0">
                <a:solidFill>
                  <a:srgbClr val="FF0000"/>
                </a:solidFill>
              </a:rPr>
              <a:t>*</a:t>
            </a:r>
            <a:endParaRPr lang="en-US" dirty="0"/>
          </a:p>
        </p:txBody>
      </p:sp>
      <p:cxnSp>
        <p:nvCxnSpPr>
          <p:cNvPr id="83" name="Straight Arrow Connector 82">
            <a:extLst>
              <a:ext uri="{FF2B5EF4-FFF2-40B4-BE49-F238E27FC236}">
                <a16:creationId xmlns:a16="http://schemas.microsoft.com/office/drawing/2014/main" id="{EDF08FD5-F513-4CC9-B648-285DE1099532}"/>
              </a:ext>
            </a:extLst>
          </p:cNvPr>
          <p:cNvCxnSpPr>
            <a:cxnSpLocks/>
          </p:cNvCxnSpPr>
          <p:nvPr/>
        </p:nvCxnSpPr>
        <p:spPr>
          <a:xfrm flipV="1">
            <a:off x="1218991" y="4361849"/>
            <a:ext cx="365473" cy="3354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8FB430E-FCC5-424D-97BA-A4173BDE260A}"/>
              </a:ext>
            </a:extLst>
          </p:cNvPr>
          <p:cNvCxnSpPr>
            <a:cxnSpLocks/>
          </p:cNvCxnSpPr>
          <p:nvPr/>
        </p:nvCxnSpPr>
        <p:spPr>
          <a:xfrm>
            <a:off x="1235796" y="4894115"/>
            <a:ext cx="409702" cy="3931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8355E8D-AA4B-4495-85EA-ECB2552C2637}"/>
              </a:ext>
            </a:extLst>
          </p:cNvPr>
          <p:cNvSpPr txBox="1"/>
          <p:nvPr/>
        </p:nvSpPr>
        <p:spPr>
          <a:xfrm>
            <a:off x="195943" y="4114800"/>
            <a:ext cx="1099981" cy="175432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3GPP</a:t>
            </a:r>
          </a:p>
          <a:p>
            <a:r>
              <a:rPr lang="en-US" dirty="0"/>
              <a:t>doesn’t </a:t>
            </a:r>
          </a:p>
          <a:p>
            <a:r>
              <a:rPr lang="en-US" dirty="0"/>
              <a:t>specify</a:t>
            </a:r>
          </a:p>
          <a:p>
            <a:r>
              <a:rPr lang="en-US" dirty="0"/>
              <a:t>to use</a:t>
            </a:r>
          </a:p>
          <a:p>
            <a:r>
              <a:rPr lang="en-US" dirty="0"/>
              <a:t>these</a:t>
            </a:r>
          </a:p>
          <a:p>
            <a:endParaRPr lang="en-US" dirty="0"/>
          </a:p>
        </p:txBody>
      </p:sp>
      <p:sp>
        <p:nvSpPr>
          <p:cNvPr id="3" name="Right Brace 2">
            <a:extLst>
              <a:ext uri="{FF2B5EF4-FFF2-40B4-BE49-F238E27FC236}">
                <a16:creationId xmlns:a16="http://schemas.microsoft.com/office/drawing/2014/main" id="{63F0CD34-AE94-418A-B7FA-72C31A23E616}"/>
              </a:ext>
            </a:extLst>
          </p:cNvPr>
          <p:cNvSpPr/>
          <p:nvPr/>
        </p:nvSpPr>
        <p:spPr>
          <a:xfrm>
            <a:off x="11009114" y="4176005"/>
            <a:ext cx="251314" cy="1238414"/>
          </a:xfrm>
          <a:prstGeom prst="rightBrace">
            <a:avLst>
              <a:gd name="adj1" fmla="val 37397"/>
              <a:gd name="adj2" fmla="val 50000"/>
            </a:avLst>
          </a:prstGeom>
          <a:ln w="190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9956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86"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DD37A5-C73C-4287-B480-7BAC62CB9226}"/>
              </a:ext>
            </a:extLst>
          </p:cNvPr>
          <p:cNvSpPr>
            <a:spLocks noGrp="1"/>
          </p:cNvSpPr>
          <p:nvPr>
            <p:ph type="title"/>
          </p:nvPr>
        </p:nvSpPr>
        <p:spPr>
          <a:xfrm>
            <a:off x="357598" y="449321"/>
            <a:ext cx="8911687" cy="1280890"/>
          </a:xfrm>
        </p:spPr>
        <p:txBody>
          <a:bodyPr/>
          <a:lstStyle/>
          <a:p>
            <a:r>
              <a:rPr lang="en-US" dirty="0">
                <a:latin typeface="Arial" panose="020B0604020202020204" pitchFamily="34" charset="0"/>
                <a:cs typeface="Arial" panose="020B0604020202020204" pitchFamily="34" charset="0"/>
              </a:rPr>
              <a:t>Our Contributions</a:t>
            </a:r>
          </a:p>
        </p:txBody>
      </p:sp>
      <p:sp>
        <p:nvSpPr>
          <p:cNvPr id="6" name="Content Placeholder 5">
            <a:extLst>
              <a:ext uri="{FF2B5EF4-FFF2-40B4-BE49-F238E27FC236}">
                <a16:creationId xmlns:a16="http://schemas.microsoft.com/office/drawing/2014/main" id="{FE7D2F2C-C78F-48AB-89C6-974571B908BA}"/>
              </a:ext>
            </a:extLst>
          </p:cNvPr>
          <p:cNvSpPr>
            <a:spLocks noGrp="1"/>
          </p:cNvSpPr>
          <p:nvPr>
            <p:ph idx="1"/>
          </p:nvPr>
        </p:nvSpPr>
        <p:spPr>
          <a:xfrm>
            <a:off x="1021976" y="1819537"/>
            <a:ext cx="10707180" cy="4457085"/>
          </a:xfrm>
        </p:spPr>
        <p:txBody>
          <a:bodyPr>
            <a:normAutofit/>
          </a:bodyPr>
          <a:lstStyle/>
          <a:p>
            <a:r>
              <a:rPr lang="en-US" dirty="0">
                <a:solidFill>
                  <a:srgbClr val="FF0000"/>
                </a:solidFill>
              </a:rPr>
              <a:t>Two novel intelligent risk-based rate control methods </a:t>
            </a:r>
            <a:r>
              <a:rPr lang="en-US" dirty="0"/>
              <a:t>to suggest the proper data rate of broadcasting V2V messages.</a:t>
            </a:r>
          </a:p>
          <a:p>
            <a:endParaRPr lang="en-US" dirty="0"/>
          </a:p>
          <a:p>
            <a:r>
              <a:rPr lang="en-US" dirty="0"/>
              <a:t>The vehicles can automatically adjust their sending rate based on the risk assessment. Therefore, the system can </a:t>
            </a:r>
            <a:r>
              <a:rPr lang="en-US" dirty="0">
                <a:solidFill>
                  <a:srgbClr val="FF0000"/>
                </a:solidFill>
              </a:rPr>
              <a:t>reduce the redundant sending data to mitigate the channel congestion </a:t>
            </a:r>
            <a:r>
              <a:rPr lang="en-US" dirty="0"/>
              <a:t>while </a:t>
            </a:r>
            <a:r>
              <a:rPr lang="en-US" dirty="0">
                <a:solidFill>
                  <a:srgbClr val="FF0000"/>
                </a:solidFill>
              </a:rPr>
              <a:t>still maintaining the safety</a:t>
            </a:r>
            <a:r>
              <a:rPr lang="en-US" dirty="0"/>
              <a:t>.</a:t>
            </a:r>
          </a:p>
          <a:p>
            <a:endParaRPr lang="en-US" dirty="0"/>
          </a:p>
          <a:p>
            <a:r>
              <a:rPr lang="en-US" dirty="0"/>
              <a:t>The evaluation results demonstrate the significant effects of the method in reducing the potential congestion for V2X applications, particularly </a:t>
            </a:r>
            <a:r>
              <a:rPr lang="en-US" dirty="0">
                <a:solidFill>
                  <a:srgbClr val="FF0000"/>
                </a:solidFill>
              </a:rPr>
              <a:t>maintaining safety </a:t>
            </a:r>
            <a:r>
              <a:rPr lang="en-US" dirty="0"/>
              <a:t>(cut up </a:t>
            </a:r>
            <a:r>
              <a:rPr lang="en-US" dirty="0">
                <a:solidFill>
                  <a:srgbClr val="FF0000"/>
                </a:solidFill>
              </a:rPr>
              <a:t>16%</a:t>
            </a:r>
            <a:r>
              <a:rPr lang="en-US" dirty="0"/>
              <a:t> redundant data while increasing </a:t>
            </a:r>
            <a:r>
              <a:rPr lang="en-US" dirty="0">
                <a:solidFill>
                  <a:srgbClr val="FF0000"/>
                </a:solidFill>
              </a:rPr>
              <a:t>22% packet delivery rate </a:t>
            </a:r>
            <a:r>
              <a:rPr lang="en-US" dirty="0"/>
              <a:t>compared with baseline models)</a:t>
            </a:r>
          </a:p>
        </p:txBody>
      </p:sp>
      <p:sp>
        <p:nvSpPr>
          <p:cNvPr id="4" name="Slide Number Placeholder 3">
            <a:extLst>
              <a:ext uri="{FF2B5EF4-FFF2-40B4-BE49-F238E27FC236}">
                <a16:creationId xmlns:a16="http://schemas.microsoft.com/office/drawing/2014/main" id="{556B254C-026C-4AC2-AAFF-5B0C7F5588A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2" name="Rectangle: Rounded Corners 1">
            <a:extLst>
              <a:ext uri="{FF2B5EF4-FFF2-40B4-BE49-F238E27FC236}">
                <a16:creationId xmlns:a16="http://schemas.microsoft.com/office/drawing/2014/main" id="{FBFE15AE-0FC6-49F8-874B-F399FCDD4AAC}"/>
              </a:ext>
            </a:extLst>
          </p:cNvPr>
          <p:cNvSpPr/>
          <p:nvPr/>
        </p:nvSpPr>
        <p:spPr>
          <a:xfrm>
            <a:off x="1365956" y="1819537"/>
            <a:ext cx="5463822" cy="32535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87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D480-E91E-B048-B706-51FFE1B167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CFB15-AFDE-46D9-8CC3-74AED9E84D7A}"/>
                  </a:ext>
                </a:extLst>
              </p:cNvPr>
              <p:cNvSpPr>
                <a:spLocks noGrp="1"/>
              </p:cNvSpPr>
              <p:nvPr>
                <p:ph idx="1"/>
              </p:nvPr>
            </p:nvSpPr>
            <p:spPr/>
            <p:txBody>
              <a:bodyPr>
                <a:normAutofit/>
              </a:bodyPr>
              <a:lstStyle/>
              <a:p>
                <a:pPr>
                  <a:buFont typeface="Wingdings" panose="05000000000000000000" pitchFamily="2" charset="2"/>
                  <a:buChar char="q"/>
                </a:pPr>
                <a:r>
                  <a:rPr lang="en-US" dirty="0"/>
                  <a:t>Input: A wireless channel with limited bandwidth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𝐷𝑅</m:t>
                        </m:r>
                      </m:e>
                      <m:sub>
                        <m:r>
                          <a:rPr lang="en-US" i="1">
                            <a:latin typeface="Cambria Math" panose="02040503050406030204" pitchFamily="18" charset="0"/>
                          </a:rPr>
                          <m:t>𝑚𝑎𝑥</m:t>
                        </m:r>
                      </m:sub>
                    </m:sSub>
                  </m:oMath>
                </a14:m>
                <a:r>
                  <a:rPr lang="en-US" dirty="0"/>
                  <a:t>,  N vehicles broadcasting messages </a:t>
                </a:r>
              </a:p>
              <a:p>
                <a:pPr>
                  <a:buFont typeface="Wingdings" panose="05000000000000000000" pitchFamily="2" charset="2"/>
                  <a:buChar char="q"/>
                </a:pPr>
                <a:r>
                  <a:rPr lang="en-US" dirty="0"/>
                  <a:t>Output: A maximum number of receiver vehicles can receive data at a specific quality-of-service </a:t>
                </a:r>
              </a:p>
              <a:p>
                <a:pPr>
                  <a:buFont typeface="Wingdings" panose="05000000000000000000" pitchFamily="2" charset="2"/>
                  <a:buChar char="q"/>
                </a:pPr>
                <a:r>
                  <a:rPr lang="en-US" dirty="0"/>
                  <a:t>Goal: </a:t>
                </a:r>
              </a:p>
              <a:p>
                <a:pPr lvl="1">
                  <a:buFont typeface="Wingdings" panose="05000000000000000000" pitchFamily="2" charset="2"/>
                  <a:buChar char="ü"/>
                </a:pPr>
                <a:r>
                  <a:rPr lang="en-US" dirty="0"/>
                  <a:t>Channel congestion mitigation</a:t>
                </a:r>
              </a:p>
              <a:p>
                <a:pPr lvl="1">
                  <a:buFont typeface="Wingdings" panose="05000000000000000000" pitchFamily="2" charset="2"/>
                  <a:buChar char="ü"/>
                </a:pPr>
                <a:r>
                  <a:rPr lang="en-US" altLang="zh-TW" dirty="0"/>
                  <a:t>Data </a:t>
                </a:r>
                <a:r>
                  <a:rPr lang="en-US" dirty="0"/>
                  <a:t>transmission control without impacting safety</a:t>
                </a:r>
              </a:p>
              <a:p>
                <a:pPr>
                  <a:buFont typeface="Wingdings" panose="05000000000000000000" pitchFamily="2" charset="2"/>
                  <a:buChar char="q"/>
                </a:pPr>
                <a:r>
                  <a:rPr lang="en-US" dirty="0"/>
                  <a:t>Challenges</a:t>
                </a:r>
              </a:p>
              <a:p>
                <a:pPr lvl="1">
                  <a:buFont typeface="+mj-lt"/>
                  <a:buAutoNum type="arabicPeriod"/>
                </a:pPr>
                <a:r>
                  <a:rPr lang="en-US" dirty="0"/>
                  <a:t>There must have an efficient mechanism to determine </a:t>
                </a:r>
                <a:r>
                  <a:rPr lang="en-US" dirty="0">
                    <a:solidFill>
                      <a:srgbClr val="FF0000"/>
                    </a:solidFill>
                  </a:rPr>
                  <a:t>which vehicles </a:t>
                </a:r>
                <a:r>
                  <a:rPr lang="en-US" dirty="0"/>
                  <a:t>are the ones to cut down their sending rate </a:t>
                </a:r>
              </a:p>
              <a:p>
                <a:pPr lvl="1">
                  <a:buFont typeface="+mj-lt"/>
                  <a:buAutoNum type="arabicPeriod"/>
                </a:pPr>
                <a:r>
                  <a:rPr lang="en-US" dirty="0"/>
                  <a:t>The safety requirement must be the priority, i.e., </a:t>
                </a:r>
                <a:r>
                  <a:rPr lang="en-US" dirty="0">
                    <a:solidFill>
                      <a:srgbClr val="FF0000"/>
                    </a:solidFill>
                  </a:rPr>
                  <a:t>the vulnerable-to-collision vehicles should be prioritized </a:t>
                </a:r>
                <a:r>
                  <a:rPr lang="en-US" dirty="0"/>
                  <a:t>to use the channel.</a:t>
                </a:r>
              </a:p>
              <a:p>
                <a:pPr marL="457200" lvl="1" indent="0">
                  <a:buNone/>
                </a:pPr>
                <a:r>
                  <a:rPr lang="en-US" dirty="0">
                    <a:solidFill>
                      <a:srgbClr val="FF0000"/>
                    </a:solidFill>
                  </a:rPr>
                  <a:t>Trade-off</a:t>
                </a:r>
                <a:r>
                  <a:rPr lang="en-US" dirty="0"/>
                  <a:t>: determining a </a:t>
                </a:r>
                <a:r>
                  <a:rPr lang="en-US" dirty="0">
                    <a:solidFill>
                      <a:srgbClr val="FF0000"/>
                    </a:solidFill>
                  </a:rPr>
                  <a:t>proper broadcasting rate </a:t>
                </a:r>
                <a:r>
                  <a:rPr lang="en-US" dirty="0"/>
                  <a:t>for utilizing channel usage and guaranteeing driving </a:t>
                </a:r>
                <a:r>
                  <a:rPr lang="en-US" dirty="0">
                    <a:solidFill>
                      <a:srgbClr val="FF0000"/>
                    </a:solidFill>
                  </a:rPr>
                  <a:t>safety</a:t>
                </a:r>
                <a:endParaRPr lang="en-US" dirty="0"/>
              </a:p>
            </p:txBody>
          </p:sp>
        </mc:Choice>
        <mc:Fallback xmlns="">
          <p:sp>
            <p:nvSpPr>
              <p:cNvPr id="3" name="Content Placeholder 2">
                <a:extLst>
                  <a:ext uri="{FF2B5EF4-FFF2-40B4-BE49-F238E27FC236}">
                    <a16:creationId xmlns:a16="http://schemas.microsoft.com/office/drawing/2014/main" id="{B29CFB15-AFDE-46D9-8CC3-74AED9E84D7A}"/>
                  </a:ext>
                </a:extLst>
              </p:cNvPr>
              <p:cNvSpPr>
                <a:spLocks noGrp="1" noRot="1" noChangeAspect="1" noMove="1" noResize="1" noEditPoints="1" noAdjustHandles="1" noChangeArrowheads="1" noChangeShapeType="1" noTextEdit="1"/>
              </p:cNvSpPr>
              <p:nvPr>
                <p:ph idx="1"/>
              </p:nvPr>
            </p:nvSpPr>
            <p:spPr>
              <a:blipFill>
                <a:blip r:embed="rId3"/>
                <a:stretch>
                  <a:fillRect l="-407" t="-744" r="-8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F1CCFF-9832-2E4E-B707-C21992A386D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Pentagon 6">
            <a:extLst>
              <a:ext uri="{FF2B5EF4-FFF2-40B4-BE49-F238E27FC236}">
                <a16:creationId xmlns:a16="http://schemas.microsoft.com/office/drawing/2014/main" id="{ECF9DB7F-0C55-504C-B6FA-CB8C6B6C11A4}"/>
              </a:ext>
            </a:extLst>
          </p:cNvPr>
          <p:cNvSpPr/>
          <p:nvPr/>
        </p:nvSpPr>
        <p:spPr>
          <a:xfrm>
            <a:off x="0" y="1118068"/>
            <a:ext cx="10990729" cy="356441"/>
          </a:xfrm>
          <a:prstGeom prst="homePlate">
            <a:avLst/>
          </a:prstGeom>
          <a:gradFill flip="none" rotWithShape="1">
            <a:gsLst>
              <a:gs pos="95000">
                <a:schemeClr val="bg2">
                  <a:tint val="90000"/>
                  <a:satMod val="92000"/>
                  <a:lumMod val="120000"/>
                </a:schemeClr>
              </a:gs>
              <a:gs pos="0">
                <a:srgbClr val="0096FF">
                  <a:lumMod val="61000"/>
                  <a:lumOff val="39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60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E4CEB6-C6D1-4935-B6F8-CD1E3579C2D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Rate Control vs Resource Allocation</a:t>
            </a:r>
          </a:p>
        </p:txBody>
      </p:sp>
      <p:sp>
        <p:nvSpPr>
          <p:cNvPr id="7" name="Content Placeholder 6">
            <a:extLst>
              <a:ext uri="{FF2B5EF4-FFF2-40B4-BE49-F238E27FC236}">
                <a16:creationId xmlns:a16="http://schemas.microsoft.com/office/drawing/2014/main" id="{85F4E86A-3ADA-405E-8C4C-24A76B061566}"/>
              </a:ext>
            </a:extLst>
          </p:cNvPr>
          <p:cNvSpPr>
            <a:spLocks noGrp="1"/>
          </p:cNvSpPr>
          <p:nvPr>
            <p:ph sz="half" idx="1"/>
          </p:nvPr>
        </p:nvSpPr>
        <p:spPr>
          <a:xfrm>
            <a:off x="912623" y="1756363"/>
            <a:ext cx="4313864" cy="3777622"/>
          </a:xfrm>
        </p:spPr>
        <p:txBody>
          <a:bodyPr/>
          <a:lstStyle/>
          <a:p>
            <a:r>
              <a:rPr lang="en-US" dirty="0"/>
              <a:t>Rate control</a:t>
            </a:r>
          </a:p>
          <a:p>
            <a:pPr lvl="1">
              <a:buFont typeface="Arial" panose="020B0604020202020204" pitchFamily="34" charset="0"/>
              <a:buChar char="•"/>
            </a:pPr>
            <a:r>
              <a:rPr lang="en-US" dirty="0"/>
              <a:t>Manage the congestion through adjusting the sending rate of connected vehicles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0487CB-C842-4650-8C89-835D7EEF8B37}"/>
                  </a:ext>
                </a:extLst>
              </p:cNvPr>
              <p:cNvSpPr>
                <a:spLocks noGrp="1"/>
              </p:cNvSpPr>
              <p:nvPr>
                <p:ph sz="half" idx="2"/>
              </p:nvPr>
            </p:nvSpPr>
            <p:spPr>
              <a:xfrm>
                <a:off x="5725840" y="1752998"/>
                <a:ext cx="5760143" cy="3777622"/>
              </a:xfrm>
            </p:spPr>
            <p:txBody>
              <a:bodyPr/>
              <a:lstStyle/>
              <a:p>
                <a:r>
                  <a:rPr lang="en-US" dirty="0"/>
                  <a:t>Resource allocation</a:t>
                </a:r>
              </a:p>
              <a:p>
                <a:pPr lvl="1">
                  <a:buFont typeface="Arial" panose="020B0604020202020204" pitchFamily="34" charset="0"/>
                  <a:buChar char="•"/>
                </a:pPr>
                <a:r>
                  <a:rPr lang="en-US" dirty="0"/>
                  <a:t>Sensing-based semi-persistent scheduling (SB-SPS) manages the congestion through scheduling resource reservation interval (RRI) and power transmission for connected vehicles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𝐶𝐴𝑀</m:t>
                        </m:r>
                      </m:sub>
                    </m:sSub>
                    <m:r>
                      <a:rPr lang="en-US" b="0" i="1" smtClean="0">
                        <a:latin typeface="Cambria Math" panose="02040503050406030204" pitchFamily="18" charset="0"/>
                      </a:rPr>
                      <m:t>)</m:t>
                    </m:r>
                  </m:oMath>
                </a14:m>
                <a:r>
                  <a:rPr lang="en-US" dirty="0"/>
                  <a:t> </a:t>
                </a:r>
              </a:p>
            </p:txBody>
          </p:sp>
        </mc:Choice>
        <mc:Fallback xmlns="">
          <p:sp>
            <p:nvSpPr>
              <p:cNvPr id="8" name="Content Placeholder 7">
                <a:extLst>
                  <a:ext uri="{FF2B5EF4-FFF2-40B4-BE49-F238E27FC236}">
                    <a16:creationId xmlns:a16="http://schemas.microsoft.com/office/drawing/2014/main" id="{870487CB-C842-4650-8C89-835D7EEF8B37}"/>
                  </a:ext>
                </a:extLst>
              </p:cNvPr>
              <p:cNvSpPr>
                <a:spLocks noGrp="1" noRot="1" noChangeAspect="1" noMove="1" noResize="1" noEditPoints="1" noAdjustHandles="1" noChangeArrowheads="1" noChangeShapeType="1" noTextEdit="1"/>
              </p:cNvSpPr>
              <p:nvPr>
                <p:ph sz="half" idx="2"/>
              </p:nvPr>
            </p:nvSpPr>
            <p:spPr>
              <a:xfrm>
                <a:off x="5725840" y="1752998"/>
                <a:ext cx="5760143" cy="3777622"/>
              </a:xfrm>
              <a:blipFill>
                <a:blip r:embed="rId3"/>
                <a:stretch>
                  <a:fillRect l="-741" t="-969" r="-15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FD8899-16AE-424E-95C4-FBE76CCE2CD7}"/>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6" name="Picture 2" descr="Electronics | Free Full-Text | Adaptive Transmit Power Control Algorithm  for Sensing-Based Semi-Persistent Scheduling in C-V2X Mode 4 Communication">
            <a:extLst>
              <a:ext uri="{FF2B5EF4-FFF2-40B4-BE49-F238E27FC236}">
                <a16:creationId xmlns:a16="http://schemas.microsoft.com/office/drawing/2014/main" id="{A05528AF-B070-4001-95E9-14094FC94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188" y="3309941"/>
            <a:ext cx="5548603" cy="26919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062EF31-7046-4BF6-9870-EFACE4BAFA49}"/>
                  </a:ext>
                </a:extLst>
              </p:cNvPr>
              <p:cNvSpPr txBox="1"/>
              <p:nvPr/>
            </p:nvSpPr>
            <p:spPr>
              <a:xfrm>
                <a:off x="1543601" y="3431643"/>
                <a:ext cx="3609130" cy="494046"/>
              </a:xfrm>
              <a:prstGeom prst="rect">
                <a:avLst/>
              </a:prstGeom>
              <a:noFill/>
            </p:spPr>
            <p:txBody>
              <a:bodyPr wrap="none" rtlCol="0">
                <a:spAutoFit/>
              </a:bodyPr>
              <a:lstStyle/>
              <a:p>
                <a:r>
                  <a:rPr lang="en-US" dirty="0"/>
                  <a:t>Data rate </a:t>
                </a:r>
                <a:r>
                  <a:rPr lang="en-US" altLang="zh-TW" dirty="0"/>
                  <a:t>(R)</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𝑚𝑒𝑠𝑠𝑎𝑔𝑒𝑠</m:t>
                        </m:r>
                      </m:num>
                      <m:den>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𝑖𝑛𝑡𝑒𝑟𝑣𝑎𝑙</m:t>
                        </m:r>
                        <m:r>
                          <a:rPr lang="en-US" b="0" i="1" smtClean="0">
                            <a:latin typeface="Cambria Math" panose="02040503050406030204" pitchFamily="18" charset="0"/>
                          </a:rPr>
                          <m:t> </m:t>
                        </m:r>
                      </m:den>
                    </m:f>
                  </m:oMath>
                </a14:m>
                <a:endParaRPr lang="en-US" dirty="0"/>
              </a:p>
            </p:txBody>
          </p:sp>
        </mc:Choice>
        <mc:Fallback xmlns="">
          <p:sp>
            <p:nvSpPr>
              <p:cNvPr id="2" name="TextBox 1">
                <a:extLst>
                  <a:ext uri="{FF2B5EF4-FFF2-40B4-BE49-F238E27FC236}">
                    <a16:creationId xmlns:a16="http://schemas.microsoft.com/office/drawing/2014/main" id="{A062EF31-7046-4BF6-9870-EFACE4BAFA49}"/>
                  </a:ext>
                </a:extLst>
              </p:cNvPr>
              <p:cNvSpPr txBox="1">
                <a:spLocks noRot="1" noChangeAspect="1" noMove="1" noResize="1" noEditPoints="1" noAdjustHandles="1" noChangeArrowheads="1" noChangeShapeType="1" noTextEdit="1"/>
              </p:cNvSpPr>
              <p:nvPr/>
            </p:nvSpPr>
            <p:spPr>
              <a:xfrm>
                <a:off x="1543601" y="3431643"/>
                <a:ext cx="3609130" cy="494046"/>
              </a:xfrm>
              <a:prstGeom prst="rect">
                <a:avLst/>
              </a:prstGeom>
              <a:blipFill>
                <a:blip r:embed="rId5"/>
                <a:stretch>
                  <a:fillRect l="-1351" b="-4938"/>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DB82EF3-840D-42AB-96F6-278CA88E4411}"/>
              </a:ext>
            </a:extLst>
          </p:cNvPr>
          <p:cNvCxnSpPr>
            <a:cxnSpLocks/>
            <a:endCxn id="9" idx="1"/>
          </p:cNvCxnSpPr>
          <p:nvPr/>
        </p:nvCxnSpPr>
        <p:spPr>
          <a:xfrm flipV="1">
            <a:off x="3879669" y="3111219"/>
            <a:ext cx="273829" cy="317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2E1C867-7801-4FEF-9DA4-23190590F10D}"/>
              </a:ext>
            </a:extLst>
          </p:cNvPr>
          <p:cNvSpPr txBox="1"/>
          <p:nvPr/>
        </p:nvSpPr>
        <p:spPr>
          <a:xfrm>
            <a:off x="4153498" y="2926553"/>
            <a:ext cx="1074333" cy="369332"/>
          </a:xfrm>
          <a:prstGeom prst="rect">
            <a:avLst/>
          </a:prstGeom>
          <a:noFill/>
        </p:spPr>
        <p:txBody>
          <a:bodyPr wrap="none" rtlCol="0">
            <a:spAutoFit/>
          </a:bodyPr>
          <a:lstStyle/>
          <a:p>
            <a:r>
              <a:rPr lang="en-US" dirty="0">
                <a:solidFill>
                  <a:srgbClr val="FF0000"/>
                </a:solidFill>
              </a:rPr>
              <a:t>Reduce</a:t>
            </a:r>
          </a:p>
        </p:txBody>
      </p:sp>
      <p:sp>
        <p:nvSpPr>
          <p:cNvPr id="11" name="TextBox 10">
            <a:extLst>
              <a:ext uri="{FF2B5EF4-FFF2-40B4-BE49-F238E27FC236}">
                <a16:creationId xmlns:a16="http://schemas.microsoft.com/office/drawing/2014/main" id="{5C372AD0-E647-465B-9272-06F400906710}"/>
              </a:ext>
            </a:extLst>
          </p:cNvPr>
          <p:cNvSpPr txBox="1"/>
          <p:nvPr/>
        </p:nvSpPr>
        <p:spPr>
          <a:xfrm>
            <a:off x="4014278" y="4183320"/>
            <a:ext cx="1138453" cy="369332"/>
          </a:xfrm>
          <a:prstGeom prst="rect">
            <a:avLst/>
          </a:prstGeom>
          <a:noFill/>
        </p:spPr>
        <p:txBody>
          <a:bodyPr wrap="none" rtlCol="0">
            <a:spAutoFit/>
          </a:bodyPr>
          <a:lstStyle/>
          <a:p>
            <a:r>
              <a:rPr lang="en-US" dirty="0">
                <a:solidFill>
                  <a:srgbClr val="FF0000"/>
                </a:solidFill>
              </a:rPr>
              <a:t>increase</a:t>
            </a:r>
          </a:p>
        </p:txBody>
      </p:sp>
      <p:cxnSp>
        <p:nvCxnSpPr>
          <p:cNvPr id="12" name="Straight Arrow Connector 11">
            <a:extLst>
              <a:ext uri="{FF2B5EF4-FFF2-40B4-BE49-F238E27FC236}">
                <a16:creationId xmlns:a16="http://schemas.microsoft.com/office/drawing/2014/main" id="{5CFEF2B5-791E-4D5D-BAE1-09452BB2ECD6}"/>
              </a:ext>
            </a:extLst>
          </p:cNvPr>
          <p:cNvCxnSpPr>
            <a:cxnSpLocks/>
          </p:cNvCxnSpPr>
          <p:nvPr/>
        </p:nvCxnSpPr>
        <p:spPr>
          <a:xfrm>
            <a:off x="3916877" y="3963070"/>
            <a:ext cx="473241" cy="2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7AA5250-7555-4991-BB93-29D03770BDA5}"/>
              </a:ext>
            </a:extLst>
          </p:cNvPr>
          <p:cNvPicPr>
            <a:picLocks noChangeAspect="1"/>
          </p:cNvPicPr>
          <p:nvPr/>
        </p:nvPicPr>
        <p:blipFill>
          <a:blip r:embed="rId6"/>
          <a:stretch>
            <a:fillRect/>
          </a:stretch>
        </p:blipFill>
        <p:spPr>
          <a:xfrm>
            <a:off x="1579560" y="5048237"/>
            <a:ext cx="4313863" cy="938852"/>
          </a:xfrm>
          <a:prstGeom prst="rect">
            <a:avLst/>
          </a:prstGeom>
        </p:spPr>
      </p:pic>
      <p:cxnSp>
        <p:nvCxnSpPr>
          <p:cNvPr id="17" name="Straight Arrow Connector 16">
            <a:extLst>
              <a:ext uri="{FF2B5EF4-FFF2-40B4-BE49-F238E27FC236}">
                <a16:creationId xmlns:a16="http://schemas.microsoft.com/office/drawing/2014/main" id="{7776154E-C882-47A5-986E-780B56806F7B}"/>
              </a:ext>
            </a:extLst>
          </p:cNvPr>
          <p:cNvCxnSpPr>
            <a:cxnSpLocks/>
            <a:endCxn id="18" idx="0"/>
          </p:cNvCxnSpPr>
          <p:nvPr/>
        </p:nvCxnSpPr>
        <p:spPr>
          <a:xfrm>
            <a:off x="2129246" y="3925689"/>
            <a:ext cx="0" cy="83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9C5248-0E4E-4911-AB8C-200DCA2BF84B}"/>
              </a:ext>
            </a:extLst>
          </p:cNvPr>
          <p:cNvSpPr txBox="1"/>
          <p:nvPr/>
        </p:nvSpPr>
        <p:spPr>
          <a:xfrm>
            <a:off x="1599293" y="4759735"/>
            <a:ext cx="1059906" cy="369332"/>
          </a:xfrm>
          <a:prstGeom prst="rect">
            <a:avLst/>
          </a:prstGeom>
          <a:noFill/>
        </p:spPr>
        <p:txBody>
          <a:bodyPr wrap="none" rtlCol="0">
            <a:spAutoFit/>
          </a:bodyPr>
          <a:lstStyle/>
          <a:p>
            <a:r>
              <a:rPr lang="en-US" altLang="zh-TW" dirty="0"/>
              <a:t>LIMERIC</a:t>
            </a:r>
            <a:endParaRPr lang="en-US" dirty="0"/>
          </a:p>
        </p:txBody>
      </p:sp>
    </p:spTree>
    <p:extLst>
      <p:ext uri="{BB962C8B-B14F-4D97-AF65-F5344CB8AC3E}">
        <p14:creationId xmlns:p14="http://schemas.microsoft.com/office/powerpoint/2010/main" val="363984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System Model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F5EDFE-4B5E-4872-AB71-4A72F97F7CB0}"/>
                  </a:ext>
                </a:extLst>
              </p:cNvPr>
              <p:cNvSpPr>
                <a:spLocks noGrp="1"/>
              </p:cNvSpPr>
              <p:nvPr>
                <p:ph sz="half" idx="1"/>
              </p:nvPr>
            </p:nvSpPr>
            <p:spPr>
              <a:xfrm>
                <a:off x="751081" y="1937656"/>
                <a:ext cx="6088631" cy="3890120"/>
              </a:xfrm>
            </p:spPr>
            <p:txBody>
              <a:bodyPr>
                <a:normAutofit fontScale="92500" lnSpcReduction="20000"/>
              </a:bodyPr>
              <a:lstStyle/>
              <a:p>
                <a:r>
                  <a:rPr lang="en-US" dirty="0"/>
                  <a:t>5G V2V with a fixed bandwidth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𝐷𝑅</m:t>
                        </m:r>
                      </m:e>
                      <m:sub>
                        <m:r>
                          <a:rPr lang="en-US" b="0" i="1" smtClean="0">
                            <a:latin typeface="Cambria Math" panose="02040503050406030204" pitchFamily="18" charset="0"/>
                          </a:rPr>
                          <m:t>𝑚𝑎𝑥</m:t>
                        </m:r>
                      </m:sub>
                    </m:sSub>
                  </m:oMath>
                </a14:m>
                <a:endParaRPr lang="en-US" dirty="0"/>
              </a:p>
              <a:p>
                <a14:m>
                  <m:oMath xmlns:m="http://schemas.openxmlformats.org/officeDocument/2006/math">
                    <m:r>
                      <a:rPr lang="en-US" i="1" dirty="0" smtClean="0">
                        <a:latin typeface="Cambria Math" panose="02040503050406030204" pitchFamily="18" charset="0"/>
                      </a:rPr>
                      <m:t>𝑁</m:t>
                    </m:r>
                  </m:oMath>
                </a14:m>
                <a:r>
                  <a:rPr lang="en-US" dirty="0"/>
                  <a:t> connected vehicles </a:t>
                </a:r>
              </a:p>
              <a:p>
                <a:r>
                  <a:rPr lang="en-US" dirty="0"/>
                  <a:t>At the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vehicle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is sending data at a rate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𝐷𝑅</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endParaRPr lang="en-US" b="0" dirty="0"/>
              </a:p>
              <a:p>
                <a:pPr marL="0" indent="0">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 </a:t>
                </a:r>
                <a14:m>
                  <m:oMath xmlns:m="http://schemas.openxmlformats.org/officeDocument/2006/math">
                    <m:f>
                      <m:fPr>
                        <m:ctrlPr>
                          <a:rPr lang="en-US"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num>
                      <m:den>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den>
                    </m:f>
                    <m:r>
                      <a:rPr lang="en-US" b="0" i="0" smtClean="0">
                        <a:latin typeface="Cambria Math" panose="02040503050406030204" pitchFamily="18" charset="0"/>
                      </a:rPr>
                      <m:t>, </m:t>
                    </m:r>
                  </m:oMath>
                </a14:m>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is the number of messages vehicle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m:t>
                    </m:r>
                  </m:oMath>
                </a14:m>
                <a:r>
                  <a:rPr lang="en-US" dirty="0"/>
                  <a:t>sent within a time interval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r>
                  <a:rPr lang="en-US" dirty="0"/>
                  <a:t>, e.g., 100ms. </a:t>
                </a:r>
              </a:p>
              <a:p>
                <a:r>
                  <a:rPr lang="en-US" dirty="0"/>
                  <a:t>The sum rate with N  vehicles at the time t</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𝐷𝑅</m:t>
                        </m:r>
                      </m:e>
                      <m:sub>
                        <m:r>
                          <a:rPr lang="en-US" b="0" i="1" smtClean="0">
                            <a:latin typeface="Cambria Math" panose="02040503050406030204" pitchFamily="18" charset="0"/>
                          </a:rPr>
                          <m:t>𝑠𝑢𝑚</m:t>
                        </m:r>
                      </m:sub>
                    </m:sSub>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𝑁</m:t>
                        </m:r>
                      </m:sup>
                      <m:e>
                        <m:sSubSup>
                          <m:sSubSupPr>
                            <m:ctrlPr>
                              <a:rPr lang="en-US" i="1">
                                <a:latin typeface="Cambria Math" panose="02040503050406030204" pitchFamily="18" charset="0"/>
                              </a:rPr>
                            </m:ctrlPr>
                          </m:sSubSupPr>
                          <m:e>
                            <m:r>
                              <a:rPr lang="en-US" i="1">
                                <a:latin typeface="Cambria Math" panose="02040503050406030204" pitchFamily="18" charset="0"/>
                              </a:rPr>
                              <m:t>𝐷𝑅</m:t>
                            </m:r>
                          </m:e>
                          <m:sub>
                            <m:r>
                              <a:rPr lang="en-US" i="1">
                                <a:latin typeface="Cambria Math" panose="02040503050406030204" pitchFamily="18" charset="0"/>
                              </a:rPr>
                              <m:t>𝑖</m:t>
                            </m:r>
                          </m:sub>
                          <m:sup>
                            <m:r>
                              <a:rPr lang="en-US" i="1">
                                <a:latin typeface="Cambria Math" panose="02040503050406030204" pitchFamily="18" charset="0"/>
                              </a:rPr>
                              <m:t>𝑡</m:t>
                            </m:r>
                          </m:sup>
                        </m:sSubSup>
                      </m:e>
                    </m:nary>
                  </m:oMath>
                </a14:m>
                <a:r>
                  <a:rPr lang="en-US" dirty="0"/>
                  <a:t>   (1)</a:t>
                </a:r>
              </a:p>
              <a:p>
                <a:r>
                  <a:rPr lang="en-US" dirty="0"/>
                  <a:t>The channel congestion occurs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𝐷𝑅</m:t>
                        </m:r>
                      </m:e>
                      <m:sub>
                        <m:r>
                          <a:rPr lang="en-US" i="1">
                            <a:latin typeface="Cambria Math" panose="02040503050406030204" pitchFamily="18" charset="0"/>
                          </a:rPr>
                          <m:t>𝑠𝑢𝑚</m:t>
                        </m:r>
                      </m:sub>
                    </m:sSub>
                  </m:oMath>
                </a14:m>
                <a:r>
                  <a:rPr lang="en-US" dirty="0"/>
                  <a:t> &gt;=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𝐷𝑅</m:t>
                        </m:r>
                      </m:e>
                      <m:sub>
                        <m:r>
                          <a:rPr lang="en-US" i="1">
                            <a:latin typeface="Cambria Math" panose="02040503050406030204" pitchFamily="18" charset="0"/>
                          </a:rPr>
                          <m:t>𝑚𝑎𝑥</m:t>
                        </m:r>
                      </m:sub>
                    </m:sSub>
                  </m:oMath>
                </a14:m>
                <a:endParaRPr lang="en-US" dirty="0"/>
              </a:p>
              <a:p>
                <a:endParaRPr lang="en-US" dirty="0"/>
              </a:p>
              <a:p>
                <a:pPr>
                  <a:lnSpc>
                    <a:spcPct val="110000"/>
                  </a:lnSpc>
                </a:pPr>
                <a:r>
                  <a:rPr lang="en-US" dirty="0"/>
                  <a:t>We don’t consider the impact of wireless path loss/interference in this work (using the simulator’s </a:t>
                </a:r>
                <a:r>
                  <a:rPr lang="en-US" i="1" dirty="0"/>
                  <a:t>default resource allocation mechanism</a:t>
                </a:r>
                <a:r>
                  <a:rPr lang="en-US" dirty="0"/>
                  <a:t>)</a:t>
                </a:r>
              </a:p>
              <a:p>
                <a:pPr marL="0" indent="0">
                  <a:buNone/>
                </a:pPr>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FF5EDFE-4B5E-4872-AB71-4A72F97F7CB0}"/>
                  </a:ext>
                </a:extLst>
              </p:cNvPr>
              <p:cNvSpPr>
                <a:spLocks noGrp="1" noRot="1" noChangeAspect="1" noMove="1" noResize="1" noEditPoints="1" noAdjustHandles="1" noChangeArrowheads="1" noChangeShapeType="1" noTextEdit="1"/>
              </p:cNvSpPr>
              <p:nvPr>
                <p:ph sz="half" idx="1"/>
              </p:nvPr>
            </p:nvSpPr>
            <p:spPr>
              <a:xfrm>
                <a:off x="751081" y="1937656"/>
                <a:ext cx="6088631" cy="3890120"/>
              </a:xfrm>
              <a:blipFill>
                <a:blip r:embed="rId3"/>
                <a:stretch>
                  <a:fillRect l="-416" t="-2280" r="-1247" b="-16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Picture 6">
            <a:extLst>
              <a:ext uri="{FF2B5EF4-FFF2-40B4-BE49-F238E27FC236}">
                <a16:creationId xmlns:a16="http://schemas.microsoft.com/office/drawing/2014/main" id="{F6E2A397-3D6B-448A-862A-EBB45EADCA29}"/>
              </a:ext>
            </a:extLst>
          </p:cNvPr>
          <p:cNvPicPr>
            <a:picLocks noChangeAspect="1"/>
          </p:cNvPicPr>
          <p:nvPr/>
        </p:nvPicPr>
        <p:blipFill>
          <a:blip r:embed="rId4"/>
          <a:stretch>
            <a:fillRect/>
          </a:stretch>
        </p:blipFill>
        <p:spPr>
          <a:xfrm>
            <a:off x="6839712" y="2884683"/>
            <a:ext cx="5210440" cy="1663111"/>
          </a:xfrm>
          <a:prstGeom prst="rect">
            <a:avLst/>
          </a:prstGeom>
        </p:spPr>
      </p:pic>
    </p:spTree>
    <p:extLst>
      <p:ext uri="{BB962C8B-B14F-4D97-AF65-F5344CB8AC3E}">
        <p14:creationId xmlns:p14="http://schemas.microsoft.com/office/powerpoint/2010/main" val="18487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21469</TotalTime>
  <Words>3502</Words>
  <Application>Microsoft Office PowerPoint</Application>
  <PresentationFormat>Widescreen</PresentationFormat>
  <Paragraphs>532</Paragraphs>
  <Slides>40</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Lato</vt:lpstr>
      <vt:lpstr>微軟正黑體</vt:lpstr>
      <vt:lpstr>新細明體</vt:lpstr>
      <vt:lpstr>Arial</vt:lpstr>
      <vt:lpstr>Calibri</vt:lpstr>
      <vt:lpstr>Cambria Math</vt:lpstr>
      <vt:lpstr>Century Gothic</vt:lpstr>
      <vt:lpstr>Segoe UI</vt:lpstr>
      <vt:lpstr>Tahoma</vt:lpstr>
      <vt:lpstr>Wingdings</vt:lpstr>
      <vt:lpstr>Wingdings 3</vt:lpstr>
      <vt:lpstr>Wisp</vt:lpstr>
      <vt:lpstr>Intelligent Transmission Control Schemes for  Enhancing Reliability in Vehicular Networks</vt:lpstr>
      <vt:lpstr>Outline</vt:lpstr>
      <vt:lpstr>Motivation</vt:lpstr>
      <vt:lpstr>Literature Review (1/2)</vt:lpstr>
      <vt:lpstr>Literature Review (2/2)</vt:lpstr>
      <vt:lpstr>Our Contributions</vt:lpstr>
      <vt:lpstr>Problem Statement</vt:lpstr>
      <vt:lpstr>Rate Control vs Resource Allocation</vt:lpstr>
      <vt:lpstr>System Model (1/2)</vt:lpstr>
      <vt:lpstr>System Model (2/2)</vt:lpstr>
      <vt:lpstr>Problem Formulation</vt:lpstr>
      <vt:lpstr>The Key Question</vt:lpstr>
      <vt:lpstr>Our Idea to Reduce Vehicles’ Sending Rate</vt:lpstr>
      <vt:lpstr>How to Define Collision Risk?</vt:lpstr>
      <vt:lpstr>RTC+: Simple Risk-Based Transmission Control</vt:lpstr>
      <vt:lpstr>DEEPCUT: Smart DRL-based Transmission Control</vt:lpstr>
      <vt:lpstr>Deep Reinforcement Learning Definition (1/3)</vt:lpstr>
      <vt:lpstr>Deep Reinforcement Learning Definition (2/3)</vt:lpstr>
      <vt:lpstr>Deep Reinforcement Learning Definition (3/3)</vt:lpstr>
      <vt:lpstr>DDQN-based Transmission Control Algorithm</vt:lpstr>
      <vt:lpstr>DDQN-based Transmission Control Algorithm</vt:lpstr>
      <vt:lpstr>Centralized vs Decentralized</vt:lpstr>
      <vt:lpstr>Evaluation Results</vt:lpstr>
      <vt:lpstr>Measurement Metric</vt:lpstr>
      <vt:lpstr>Result – DDQN training</vt:lpstr>
      <vt:lpstr>Packet Delivery Rate performance</vt:lpstr>
      <vt:lpstr>Channel Busy Ratio performance</vt:lpstr>
      <vt:lpstr>Collision risk performance</vt:lpstr>
      <vt:lpstr>Computing Time performance</vt:lpstr>
      <vt:lpstr>Conclusion</vt:lpstr>
      <vt:lpstr>Publication Overview</vt:lpstr>
      <vt:lpstr>Reference</vt:lpstr>
      <vt:lpstr>Reference</vt:lpstr>
      <vt:lpstr>Thank you for listening!</vt:lpstr>
      <vt:lpstr>Ongoing work</vt:lpstr>
      <vt:lpstr>Support fairness assessment factor</vt:lpstr>
      <vt:lpstr>Rewritten problem statement</vt:lpstr>
      <vt:lpstr>Updated Deep Reinforcement Learning</vt:lpstr>
      <vt:lpstr>Some performance comparison (1/2)</vt:lpstr>
      <vt:lpstr>Some performance comparison (2/2)</vt:lpstr>
    </vt:vector>
  </TitlesOfParts>
  <Company>CCU Taiwan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Doctoral proposal</dc:title>
  <dc:creator>Lan Huong</dc:creator>
  <cp:lastModifiedBy>Linh Nguyen</cp:lastModifiedBy>
  <cp:revision>4550</cp:revision>
  <cp:lastPrinted>2022-12-24T03:08:44Z</cp:lastPrinted>
  <dcterms:created xsi:type="dcterms:W3CDTF">2018-04-30T07:07:08Z</dcterms:created>
  <dcterms:modified xsi:type="dcterms:W3CDTF">2023-01-09T07:17:45Z</dcterms:modified>
</cp:coreProperties>
</file>