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26" r:id="rId2"/>
    <p:sldId id="1030" r:id="rId3"/>
    <p:sldId id="1025" r:id="rId4"/>
    <p:sldId id="1032" r:id="rId5"/>
    <p:sldId id="1033" r:id="rId6"/>
    <p:sldId id="1031" r:id="rId7"/>
    <p:sldId id="1028" r:id="rId8"/>
    <p:sldId id="10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2571333064282"/>
          <c:y val="4.039003446322921E-2"/>
          <c:w val="0.77905512976052571"/>
          <c:h val="0.72738895985124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NDFD 48 hours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9"/>
            <c:spPr>
              <a:ln w="44450"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38100">
                <a:solidFill>
                  <a:srgbClr val="00B0F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49358265420329062"/>
                  <c:y val="-0.1714070990865996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53.387860000000003</c:v>
                </c:pt>
                <c:pt idx="1">
                  <c:v>51.833069999999999</c:v>
                </c:pt>
                <c:pt idx="2">
                  <c:v>51.421109999999999</c:v>
                </c:pt>
                <c:pt idx="3">
                  <c:v>50.511980000000001</c:v>
                </c:pt>
                <c:pt idx="4">
                  <c:v>51.138219999999997</c:v>
                </c:pt>
                <c:pt idx="5">
                  <c:v>49.684719999999999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71-40D8-8922-04959143A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A3-43F6-87AE-23C411496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A3-43F6-87AE-23C4114966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A3-43F6-87AE-23C4114966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4"/>
            <c:spPr>
              <a:solidFill>
                <a:srgbClr val="FF0000"/>
              </a:solidFill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3648813355237119"/>
                  <c:y val="2.6813822601208504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4A3-43F6-87AE-23C411496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2256"/>
        <c:axId val="52994432"/>
      </c:scatterChart>
      <c:valAx>
        <c:axId val="52992256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Fall Dormancy Rating</a:t>
                </a:r>
              </a:p>
            </c:rich>
          </c:tx>
          <c:overlay val="0"/>
        </c:title>
        <c:numFmt formatCode="0" sourceLinked="0"/>
        <c:majorTickMark val="out"/>
        <c:minorTickMark val="in"/>
        <c:tickLblPos val="nextTo"/>
        <c:spPr>
          <a:ln/>
        </c:spPr>
        <c:crossAx val="52994432"/>
        <c:crosses val="autoZero"/>
        <c:crossBetween val="midCat"/>
      </c:valAx>
      <c:valAx>
        <c:axId val="52994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/>
                  <a:t>NDFD 48 hours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315827841140731E-2"/>
              <c:y val="0.19673900307363773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/>
        </c:spPr>
        <c:crossAx val="52992256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2571333064282"/>
          <c:y val="4.039003446322921E-2"/>
          <c:w val="0.78446098475267956"/>
          <c:h val="0.72738895985124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Fat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9"/>
            <c:spPr>
              <a:ln w="44450"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38100">
                <a:solidFill>
                  <a:srgbClr val="00B0F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3019026992072463"/>
                  <c:y val="-0.46853381816263046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2.051514027135604</c:v>
                </c:pt>
                <c:pt idx="1">
                  <c:v>1.94083937</c:v>
                </c:pt>
                <c:pt idx="2">
                  <c:v>1.9757977881408337</c:v>
                </c:pt>
                <c:pt idx="3">
                  <c:v>1.9448467569059948</c:v>
                </c:pt>
                <c:pt idx="4">
                  <c:v>1.9017946892411746</c:v>
                </c:pt>
                <c:pt idx="5">
                  <c:v>1.9035559815610561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71-40D8-8922-04959143A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A3-43F6-87AE-23C411496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A3-43F6-87AE-23C4114966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A3-43F6-87AE-23C4114966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4"/>
            <c:spPr>
              <a:solidFill>
                <a:srgbClr val="FF0000"/>
              </a:solidFill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3648813355237119"/>
                  <c:y val="2.6813822601208504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4A3-43F6-87AE-23C411496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2256"/>
        <c:axId val="52994432"/>
      </c:scatterChart>
      <c:valAx>
        <c:axId val="52992256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Fall Dormancy Rating</a:t>
                </a:r>
              </a:p>
            </c:rich>
          </c:tx>
          <c:overlay val="0"/>
        </c:title>
        <c:numFmt formatCode="0" sourceLinked="0"/>
        <c:majorTickMark val="out"/>
        <c:minorTickMark val="in"/>
        <c:tickLblPos val="nextTo"/>
        <c:spPr>
          <a:ln/>
        </c:spPr>
        <c:crossAx val="52994432"/>
        <c:crosses val="autoZero"/>
        <c:crossBetween val="midCat"/>
      </c:valAx>
      <c:valAx>
        <c:axId val="52994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/>
                  <a:t>Fat Concentration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315827841140731E-2"/>
              <c:y val="0.19673900307363773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/>
        </c:spPr>
        <c:crossAx val="52992256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2571333064282"/>
          <c:y val="4.039003446322921E-2"/>
          <c:w val="0.78446098475267956"/>
          <c:h val="0.72738895985124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Quality Adjustment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9"/>
            <c:spPr>
              <a:ln w="44450"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38100">
                <a:solidFill>
                  <a:srgbClr val="00B0F0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10189066160258657"/>
                  <c:y val="-0.26154340688802136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55.27379515687938</c:v>
                </c:pt>
                <c:pt idx="1">
                  <c:v>31.9237514</c:v>
                </c:pt>
                <c:pt idx="2">
                  <c:v>27.346732386364646</c:v>
                </c:pt>
                <c:pt idx="3">
                  <c:v>23.886936769449552</c:v>
                </c:pt>
                <c:pt idx="4">
                  <c:v>23.747968848755185</c:v>
                </c:pt>
                <c:pt idx="5">
                  <c:v>26.867606998140342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71-40D8-8922-04959143A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A3-43F6-87AE-23C411496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A3-43F6-87AE-23C4114966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A3-43F6-87AE-23C4114966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4"/>
            <c:spPr>
              <a:solidFill>
                <a:srgbClr val="FF0000"/>
              </a:solidFill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3648813355237119"/>
                  <c:y val="2.6813822601208504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4A3-43F6-87AE-23C411496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2256"/>
        <c:axId val="52994432"/>
      </c:scatterChart>
      <c:valAx>
        <c:axId val="52992256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Fall Dormancy Rating</a:t>
                </a:r>
              </a:p>
            </c:rich>
          </c:tx>
          <c:overlay val="0"/>
        </c:title>
        <c:numFmt formatCode="0" sourceLinked="0"/>
        <c:majorTickMark val="out"/>
        <c:minorTickMark val="in"/>
        <c:tickLblPos val="nextTo"/>
        <c:spPr>
          <a:ln/>
        </c:spPr>
        <c:crossAx val="52994432"/>
        <c:crosses val="autoZero"/>
        <c:crossBetween val="midCat"/>
      </c:valAx>
      <c:valAx>
        <c:axId val="52994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/>
                  <a:t>Quality Adjustment ($ ton</a:t>
                </a:r>
                <a:r>
                  <a:rPr lang="en-US" baseline="30000" dirty="0"/>
                  <a:t>-1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315827841140731E-2"/>
              <c:y val="0.19673900307363773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/>
        </c:spPr>
        <c:crossAx val="52992256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2571333064282"/>
          <c:y val="4.039003446322921E-2"/>
          <c:w val="0.78446098475267956"/>
          <c:h val="0.72738895985124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Quality Adjustment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9"/>
            <c:spPr>
              <a:ln w="44450"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38100">
                <a:solidFill>
                  <a:srgbClr val="00B0F0"/>
                </a:solidFill>
              </a:ln>
            </c:spPr>
            <c:trendlineType val="poly"/>
            <c:order val="3"/>
            <c:dispRSqr val="1"/>
            <c:dispEq val="1"/>
            <c:trendlineLbl>
              <c:layout>
                <c:manualLayout>
                  <c:x val="-0.10286907879037907"/>
                  <c:y val="-0.38463130702932641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217.98490000000001</c:v>
                </c:pt>
                <c:pt idx="1">
                  <c:v>195.7122</c:v>
                </c:pt>
                <c:pt idx="2">
                  <c:v>196.78739999999999</c:v>
                </c:pt>
                <c:pt idx="3">
                  <c:v>198.5532</c:v>
                </c:pt>
                <c:pt idx="4">
                  <c:v>195.3321</c:v>
                </c:pt>
                <c:pt idx="5">
                  <c:v>192.2861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71-40D8-8922-04959143A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A3-43F6-87AE-23C411496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A3-43F6-87AE-23C4114966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A3-43F6-87AE-23C4114966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4"/>
            <c:spPr>
              <a:solidFill>
                <a:srgbClr val="FF0000"/>
              </a:solidFill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3648813355237119"/>
                  <c:y val="2.6813822601208504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4A3-43F6-87AE-23C411496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2256"/>
        <c:axId val="52994432"/>
      </c:scatterChart>
      <c:valAx>
        <c:axId val="52992256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Fall Dormancy Rating</a:t>
                </a:r>
              </a:p>
            </c:rich>
          </c:tx>
          <c:overlay val="0"/>
        </c:title>
        <c:numFmt formatCode="0" sourceLinked="0"/>
        <c:majorTickMark val="out"/>
        <c:minorTickMark val="in"/>
        <c:tickLblPos val="nextTo"/>
        <c:spPr>
          <a:ln/>
        </c:spPr>
        <c:crossAx val="52994432"/>
        <c:crosses val="autoZero"/>
        <c:crossBetween val="midCat"/>
      </c:valAx>
      <c:valAx>
        <c:axId val="52994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/>
                  <a:t>Quality Adjustment ($ ton</a:t>
                </a:r>
                <a:r>
                  <a:rPr lang="en-US" baseline="30000" dirty="0"/>
                  <a:t>-1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315827841140731E-2"/>
              <c:y val="0.19673900307363773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/>
        </c:spPr>
        <c:crossAx val="52992256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2571333064282"/>
          <c:y val="4.039003446322921E-2"/>
          <c:w val="0.63958406261818412"/>
          <c:h val="0.72738895985124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Cutting 1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9"/>
            <c:spPr>
              <a:ln w="44450"/>
            </c:spPr>
          </c:marker>
          <c:trendline>
            <c:spPr>
              <a:ln w="38100">
                <a:solidFill>
                  <a:srgbClr val="00B0F0"/>
                </a:solidFill>
              </a:ln>
            </c:spPr>
            <c:trendlineType val="linear"/>
            <c:dispRSqr val="1"/>
            <c:dispEq val="0"/>
            <c:trendlineLbl>
              <c:layout>
                <c:manualLayout>
                  <c:x val="-5.7103110426804597E-2"/>
                  <c:y val="-7.0041266360466856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37.526401508715374</c:v>
                </c:pt>
                <c:pt idx="1">
                  <c:v>39.453075900000002</c:v>
                </c:pt>
                <c:pt idx="2">
                  <c:v>38.760318945741147</c:v>
                </c:pt>
                <c:pt idx="3">
                  <c:v>37.72348106422789</c:v>
                </c:pt>
                <c:pt idx="4">
                  <c:v>38.261272648843693</c:v>
                </c:pt>
                <c:pt idx="5">
                  <c:v>38.063290012423828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71-40D8-8922-04959143A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Cutting 2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rgbClr val="FFFF00"/>
              </a:solidFill>
            </c:spPr>
          </c:marker>
          <c:trendline>
            <c:spPr>
              <a:ln w="38100">
                <a:solidFill>
                  <a:srgbClr val="FFFF00"/>
                </a:solidFill>
              </a:ln>
            </c:spPr>
            <c:trendlineType val="linear"/>
            <c:dispRSqr val="1"/>
            <c:dispEq val="0"/>
            <c:trendlineLbl>
              <c:layout>
                <c:manualLayout>
                  <c:x val="-0.41083518927260432"/>
                  <c:y val="6.5786012426466645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34.236985522225957</c:v>
                </c:pt>
                <c:pt idx="1">
                  <c:v>35.2800479</c:v>
                </c:pt>
                <c:pt idx="2">
                  <c:v>34.972176562000648</c:v>
                </c:pt>
                <c:pt idx="3">
                  <c:v>35.662240892506446</c:v>
                </c:pt>
                <c:pt idx="4">
                  <c:v>35.154077313768738</c:v>
                </c:pt>
                <c:pt idx="5">
                  <c:v>34.903407987033013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A3-43F6-87AE-23C411496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Cutting 3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2"/>
            <c:spPr>
              <a:solidFill>
                <a:srgbClr val="00B050"/>
              </a:solidFill>
            </c:spPr>
          </c:marker>
          <c:trendline>
            <c:spPr>
              <a:ln w="38100">
                <a:solidFill>
                  <a:srgbClr val="00B050"/>
                </a:solidFill>
              </a:ln>
            </c:spPr>
            <c:trendlineType val="linear"/>
            <c:dispRSqr val="1"/>
            <c:dispEq val="0"/>
            <c:trendlineLbl>
              <c:layout>
                <c:manualLayout>
                  <c:x val="-0.43362091063032016"/>
                  <c:y val="2.6899955847011835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34.894838754358354</c:v>
                </c:pt>
                <c:pt idx="1">
                  <c:v>36.302900100000002</c:v>
                </c:pt>
                <c:pt idx="2">
                  <c:v>37.065845841820618</c:v>
                </c:pt>
                <c:pt idx="3">
                  <c:v>35.458785429903806</c:v>
                </c:pt>
                <c:pt idx="4">
                  <c:v>36.566765914231844</c:v>
                </c:pt>
                <c:pt idx="5">
                  <c:v>37.046217589794551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A3-43F6-87AE-23C4114966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Cutting 4</c:v>
                </c:pt>
              </c:strCache>
            </c:strRef>
          </c:tx>
          <c:spPr>
            <a:ln w="28575">
              <a:noFill/>
            </a:ln>
          </c:spPr>
          <c:marker>
            <c:symbol val="star"/>
            <c:size val="12"/>
            <c:spPr>
              <a:solidFill>
                <a:srgbClr val="FF0000"/>
              </a:solidFill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poly"/>
            <c:order val="3"/>
            <c:dispRSqr val="1"/>
            <c:dispEq val="0"/>
            <c:trendlineLbl>
              <c:layout>
                <c:manualLayout>
                  <c:x val="-0.28217584045934274"/>
                  <c:y val="5.6597884226053989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28.265774028803545</c:v>
                </c:pt>
                <c:pt idx="1">
                  <c:v>33.102819599999997</c:v>
                </c:pt>
                <c:pt idx="2">
                  <c:v>35.044146041428853</c:v>
                </c:pt>
                <c:pt idx="3">
                  <c:v>32.607310444999712</c:v>
                </c:pt>
                <c:pt idx="4">
                  <c:v>33.045884405428978</c:v>
                </c:pt>
                <c:pt idx="5">
                  <c:v>33.28032056000535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A3-43F6-87AE-23C411496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2256"/>
        <c:axId val="52994432"/>
      </c:scatterChart>
      <c:valAx>
        <c:axId val="52992256"/>
        <c:scaling>
          <c:orientation val="minMax"/>
          <c:max val="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Fall Dormancy Rating</a:t>
                </a:r>
              </a:p>
            </c:rich>
          </c:tx>
          <c:overlay val="0"/>
        </c:title>
        <c:numFmt formatCode="0" sourceLinked="0"/>
        <c:majorTickMark val="out"/>
        <c:minorTickMark val="in"/>
        <c:tickLblPos val="nextTo"/>
        <c:spPr>
          <a:ln/>
        </c:spPr>
        <c:crossAx val="52994432"/>
        <c:crosses val="autoZero"/>
        <c:crossBetween val="midCat"/>
      </c:valAx>
      <c:valAx>
        <c:axId val="52994432"/>
        <c:scaling>
          <c:orientation val="minMax"/>
          <c:min val="2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/>
                  <a:t>aNDF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RelativeTo</a:t>
                </a:r>
                <a:r>
                  <a:rPr lang="en-US" baseline="0" dirty="0"/>
                  <a:t> Vernal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315827841140731E-2"/>
              <c:y val="0.19673900307363773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/>
        </c:spPr>
        <c:crossAx val="52992256"/>
        <c:crossesAt val="0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40893130673646"/>
          <c:y val="4.0390090486466607E-2"/>
          <c:w val="0.72175306684369489"/>
          <c:h val="0.774199756188596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Lignin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9"/>
            <c:spPr>
              <a:ln w="44450"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38100">
                <a:solidFill>
                  <a:srgbClr val="00B0F0"/>
                </a:solidFill>
              </a:ln>
            </c:spPr>
            <c:trendlineType val="poly"/>
            <c:order val="3"/>
            <c:dispRSqr val="1"/>
            <c:dispEq val="1"/>
            <c:trendlineLbl>
              <c:layout>
                <c:manualLayout>
                  <c:x val="-0.10185814134105897"/>
                  <c:y val="0.23267693592229691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5.3887869999999998</c:v>
                </c:pt>
                <c:pt idx="1">
                  <c:v>5.724037</c:v>
                </c:pt>
                <c:pt idx="2">
                  <c:v>5.8276500000000002</c:v>
                </c:pt>
                <c:pt idx="3">
                  <c:v>5.7367090000000003</c:v>
                </c:pt>
                <c:pt idx="4">
                  <c:v>5.6928210000000004</c:v>
                </c:pt>
                <c:pt idx="5">
                  <c:v>5.7530739999999998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71-40D8-8922-04959143A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A3-43F6-87AE-23C411496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A3-43F6-87AE-23C4114966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A3-43F6-87AE-23C4114966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4"/>
            <c:spPr>
              <a:solidFill>
                <a:srgbClr val="FF0000"/>
              </a:solidFill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3648813355237119"/>
                  <c:y val="2.6813822601208504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4A3-43F6-87AE-23C411496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2256"/>
        <c:axId val="52994432"/>
      </c:scatterChart>
      <c:valAx>
        <c:axId val="52992256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Fall Dormancy Rating</a:t>
                </a:r>
              </a:p>
            </c:rich>
          </c:tx>
          <c:overlay val="0"/>
        </c:title>
        <c:numFmt formatCode="0" sourceLinked="0"/>
        <c:majorTickMark val="out"/>
        <c:minorTickMark val="in"/>
        <c:tickLblPos val="nextTo"/>
        <c:spPr>
          <a:ln/>
        </c:spPr>
        <c:crossAx val="52994432"/>
        <c:crosses val="autoZero"/>
        <c:crossBetween val="midCat"/>
      </c:valAx>
      <c:valAx>
        <c:axId val="52994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/>
                  <a:t>Lignin Concentration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315827841140731E-2"/>
              <c:y val="0.19673900307363773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/>
        </c:spPr>
        <c:crossAx val="52992256"/>
        <c:crossesAt val="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2571333064282"/>
          <c:y val="4.039003446322921E-2"/>
          <c:w val="0.63958406261818412"/>
          <c:h val="0.72738895985124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Crude Protein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9"/>
            <c:spPr>
              <a:ln w="44450"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38100">
                <a:solidFill>
                  <a:srgbClr val="00B0F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22347915208611094"/>
                  <c:y val="-0.1687131072296832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23.182666687234605</c:v>
                </c:pt>
                <c:pt idx="1">
                  <c:v>22.215280100000001</c:v>
                </c:pt>
                <c:pt idx="2">
                  <c:v>22.19816011654374</c:v>
                </c:pt>
                <c:pt idx="3">
                  <c:v>22.435005215190674</c:v>
                </c:pt>
                <c:pt idx="4">
                  <c:v>23.409049499718442</c:v>
                </c:pt>
                <c:pt idx="5">
                  <c:v>22.411158444920126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71-40D8-8922-04959143A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A3-43F6-87AE-23C411496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A3-43F6-87AE-23C4114966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A3-43F6-87AE-23C4114966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4"/>
            <c:spPr>
              <a:solidFill>
                <a:srgbClr val="FF0000"/>
              </a:solidFill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3648813355237119"/>
                  <c:y val="2.6813822601208504E-2"/>
                </c:manualLayout>
              </c:layout>
              <c:numFmt formatCode="General" sourceLinked="0"/>
            </c:trendlineLbl>
          </c:trendline>
          <c:xVal>
            <c:numRef>
              <c:f>Sheet1!$A$2:$A$7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General">
                  <c:v>6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4A3-43F6-87AE-23C411496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2256"/>
        <c:axId val="52994432"/>
      </c:scatterChart>
      <c:valAx>
        <c:axId val="52992256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Fall Dormancy Rating</a:t>
                </a:r>
              </a:p>
            </c:rich>
          </c:tx>
          <c:overlay val="0"/>
        </c:title>
        <c:numFmt formatCode="0" sourceLinked="0"/>
        <c:majorTickMark val="out"/>
        <c:minorTickMark val="in"/>
        <c:tickLblPos val="nextTo"/>
        <c:spPr>
          <a:ln/>
        </c:spPr>
        <c:crossAx val="52994432"/>
        <c:crosses val="autoZero"/>
        <c:crossBetween val="midCat"/>
      </c:valAx>
      <c:valAx>
        <c:axId val="52994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/>
                  <a:t>Crude Protein 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315827841140731E-2"/>
              <c:y val="0.19673900307363773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/>
        </c:spPr>
        <c:crossAx val="52992256"/>
        <c:crossesAt val="0"/>
        <c:crossBetween val="midCat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0.62849</cdr:x>
      <cdr:y>0.87766</cdr:y>
    </cdr:from>
    <cdr:to>
      <cdr:x>0.9492</cdr:x>
      <cdr:y>0.93972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F4DE954-55BC-637D-69E0-B1750B514C3C}"/>
            </a:ext>
          </a:extLst>
        </cdr:cNvPr>
        <cdr:cNvSpPr txBox="1"/>
      </cdr:nvSpPr>
      <cdr:spPr>
        <a:xfrm xmlns:a="http://schemas.openxmlformats.org/drawingml/2006/main">
          <a:off x="7382526" y="4524171"/>
          <a:ext cx="3767328" cy="319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0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0.62849</cdr:x>
      <cdr:y>0.87766</cdr:y>
    </cdr:from>
    <cdr:to>
      <cdr:x>0.9492</cdr:x>
      <cdr:y>0.93972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F4DE954-55BC-637D-69E0-B1750B514C3C}"/>
            </a:ext>
          </a:extLst>
        </cdr:cNvPr>
        <cdr:cNvSpPr txBox="1"/>
      </cdr:nvSpPr>
      <cdr:spPr>
        <a:xfrm xmlns:a="http://schemas.openxmlformats.org/drawingml/2006/main">
          <a:off x="7382526" y="4524171"/>
          <a:ext cx="3767328" cy="319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000" dirty="0">
            <a:solidFill>
              <a:schemeClr val="tx1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0.62849</cdr:x>
      <cdr:y>0.87766</cdr:y>
    </cdr:from>
    <cdr:to>
      <cdr:x>0.9492</cdr:x>
      <cdr:y>0.93972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F4DE954-55BC-637D-69E0-B1750B514C3C}"/>
            </a:ext>
          </a:extLst>
        </cdr:cNvPr>
        <cdr:cNvSpPr txBox="1"/>
      </cdr:nvSpPr>
      <cdr:spPr>
        <a:xfrm xmlns:a="http://schemas.openxmlformats.org/drawingml/2006/main">
          <a:off x="7382526" y="4524171"/>
          <a:ext cx="3767328" cy="319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000" dirty="0">
            <a:solidFill>
              <a:schemeClr val="tx1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0.62849</cdr:x>
      <cdr:y>0.87766</cdr:y>
    </cdr:from>
    <cdr:to>
      <cdr:x>0.9492</cdr:x>
      <cdr:y>0.93972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F4DE954-55BC-637D-69E0-B1750B514C3C}"/>
            </a:ext>
          </a:extLst>
        </cdr:cNvPr>
        <cdr:cNvSpPr txBox="1"/>
      </cdr:nvSpPr>
      <cdr:spPr>
        <a:xfrm xmlns:a="http://schemas.openxmlformats.org/drawingml/2006/main">
          <a:off x="7382526" y="4524171"/>
          <a:ext cx="3767328" cy="319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000" dirty="0">
            <a:solidFill>
              <a:schemeClr val="tx1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0.62849</cdr:x>
      <cdr:y>0.87766</cdr:y>
    </cdr:from>
    <cdr:to>
      <cdr:x>0.9492</cdr:x>
      <cdr:y>0.93972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F4DE954-55BC-637D-69E0-B1750B514C3C}"/>
            </a:ext>
          </a:extLst>
        </cdr:cNvPr>
        <cdr:cNvSpPr txBox="1"/>
      </cdr:nvSpPr>
      <cdr:spPr>
        <a:xfrm xmlns:a="http://schemas.openxmlformats.org/drawingml/2006/main">
          <a:off x="7382526" y="4524171"/>
          <a:ext cx="3767328" cy="319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000" dirty="0">
            <a:solidFill>
              <a:schemeClr val="tx1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0.62849</cdr:x>
      <cdr:y>0.87766</cdr:y>
    </cdr:from>
    <cdr:to>
      <cdr:x>0.9492</cdr:x>
      <cdr:y>0.93972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F4DE954-55BC-637D-69E0-B1750B514C3C}"/>
            </a:ext>
          </a:extLst>
        </cdr:cNvPr>
        <cdr:cNvSpPr txBox="1"/>
      </cdr:nvSpPr>
      <cdr:spPr>
        <a:xfrm xmlns:a="http://schemas.openxmlformats.org/drawingml/2006/main">
          <a:off x="7382526" y="4524171"/>
          <a:ext cx="3767328" cy="319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000" dirty="0">
            <a:solidFill>
              <a:schemeClr val="tx1"/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0.62849</cdr:x>
      <cdr:y>0.87766</cdr:y>
    </cdr:from>
    <cdr:to>
      <cdr:x>0.9492</cdr:x>
      <cdr:y>0.93972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F4DE954-55BC-637D-69E0-B1750B514C3C}"/>
            </a:ext>
          </a:extLst>
        </cdr:cNvPr>
        <cdr:cNvSpPr txBox="1"/>
      </cdr:nvSpPr>
      <cdr:spPr>
        <a:xfrm xmlns:a="http://schemas.openxmlformats.org/drawingml/2006/main">
          <a:off x="7382526" y="4524171"/>
          <a:ext cx="3767328" cy="319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000" dirty="0">
            <a:solidFill>
              <a:schemeClr val="tx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Tahoma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Tahoma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Tahoma" charset="0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</p:grpSp>
      </p:grpSp>
      <p:sp>
        <p:nvSpPr>
          <p:cNvPr id="718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22400" y="1997076"/>
            <a:ext cx="94488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22400" y="3886200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A5F83-9FB6-4820-9D99-39C6D9CE95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10375-CB29-4BBD-AE3C-6533B5D333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F019F-2F73-4EDF-ADDE-A942BFAD2C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7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6200" y="304800"/>
            <a:ext cx="25146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04800"/>
            <a:ext cx="73406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0DA4E-20BB-4809-999C-AC8D959F95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5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22400" y="1981200"/>
            <a:ext cx="10058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99439-2934-4442-A233-455CEAF8D5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EC479-5030-403C-8F31-C619BD3303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2804A-BC1C-4F09-ADE8-02D4B54BC4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36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6B7C-F2AB-47B0-987B-AA70E45B9E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2804A-BC1C-4F09-ADE8-02D4B54BC4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2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6B7C-F2AB-47B0-987B-AA70E45B9E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1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B2C07-4DDB-4F18-85DF-1061CBD0BC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7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6DD36-26F4-4735-967D-7A70E57ABE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7AF87-B56B-4785-A5B7-A6B550C06D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0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EED83-EB25-493C-B925-4F28D7158D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E4938-9333-43C5-8F0B-0A3F788C78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5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16A12-318D-4196-BA6B-FC2A34D04D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Tahoma" charset="0"/>
              </a:endParaRPr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Tahoma" charset="0"/>
              </a:endParaRPr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150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6151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6155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6156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6157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  <p:sp>
            <p:nvSpPr>
              <p:cNvPr id="6158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1800" dirty="0">
                  <a:latin typeface="Tahoma" charset="0"/>
                </a:endParaRPr>
              </a:p>
            </p:txBody>
          </p:sp>
        </p:grpSp>
      </p:grpSp>
      <p:sp>
        <p:nvSpPr>
          <p:cNvPr id="615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1"/>
            <a:ext cx="10058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058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2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6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fld id="{96B2804A-BC1C-4F09-ADE8-02D4B54BC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043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60AA-AD09-611E-4049-67092A74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2019 and 2020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81F3E1-892E-387F-BC2F-301471372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625353"/>
              </p:ext>
            </p:extLst>
          </p:nvPr>
        </p:nvGraphicFramePr>
        <p:xfrm>
          <a:off x="96253" y="1981200"/>
          <a:ext cx="12021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174">
                  <a:extLst>
                    <a:ext uri="{9D8B030D-6E8A-4147-A177-3AD203B41FA5}">
                      <a16:colId xmlns:a16="http://schemas.microsoft.com/office/drawing/2014/main" val="907694189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3668502083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3838384148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2865123839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934907653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2195138814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2828134952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1699098221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444643152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4238293321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3885739284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3899724455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3212975481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1444681816"/>
                    </a:ext>
                  </a:extLst>
                </a:gridCol>
                <a:gridCol w="707174">
                  <a:extLst>
                    <a:ext uri="{9D8B030D-6E8A-4147-A177-3AD203B41FA5}">
                      <a16:colId xmlns:a16="http://schemas.microsoft.com/office/drawing/2014/main" val="3992277603"/>
                    </a:ext>
                  </a:extLst>
                </a:gridCol>
                <a:gridCol w="490318">
                  <a:extLst>
                    <a:ext uri="{9D8B030D-6E8A-4147-A177-3AD203B41FA5}">
                      <a16:colId xmlns:a16="http://schemas.microsoft.com/office/drawing/2014/main" val="341992496"/>
                    </a:ext>
                  </a:extLst>
                </a:gridCol>
                <a:gridCol w="924030">
                  <a:extLst>
                    <a:ext uri="{9D8B030D-6E8A-4147-A177-3AD203B41FA5}">
                      <a16:colId xmlns:a16="http://schemas.microsoft.com/office/drawing/2014/main" val="2507938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6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8681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NDFD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 Adj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2888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NDFD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TDN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DMI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RFQ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 Adj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868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Fourth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ADF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aNDF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Lignin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WSC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RFV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NFC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NDFD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TDN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DMI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RFQ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 Adj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44685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3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0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6494"/>
            <a:ext cx="12118109" cy="1431925"/>
          </a:xfrm>
        </p:spPr>
        <p:txBody>
          <a:bodyPr/>
          <a:lstStyle/>
          <a:p>
            <a:pPr algn="ctr"/>
            <a:r>
              <a:rPr lang="en-US" sz="4000" dirty="0"/>
              <a:t>2019-2020 NDFD 48 hours as Influenced by Fall Dormancy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809780"/>
              </p:ext>
            </p:extLst>
          </p:nvPr>
        </p:nvGraphicFramePr>
        <p:xfrm>
          <a:off x="371586" y="1547445"/>
          <a:ext cx="11746523" cy="515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83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6494"/>
            <a:ext cx="12118109" cy="1431925"/>
          </a:xfrm>
        </p:spPr>
        <p:txBody>
          <a:bodyPr/>
          <a:lstStyle/>
          <a:p>
            <a:pPr algn="ctr"/>
            <a:r>
              <a:rPr lang="en-US" sz="4000" dirty="0"/>
              <a:t>2019-2020 Fat as Influenced by Fall Dormancy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923548"/>
              </p:ext>
            </p:extLst>
          </p:nvPr>
        </p:nvGraphicFramePr>
        <p:xfrm>
          <a:off x="371586" y="1547445"/>
          <a:ext cx="11746523" cy="515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9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6494"/>
            <a:ext cx="12118109" cy="1431925"/>
          </a:xfrm>
        </p:spPr>
        <p:txBody>
          <a:bodyPr/>
          <a:lstStyle/>
          <a:p>
            <a:pPr algn="ctr"/>
            <a:r>
              <a:rPr lang="en-US" sz="4000" dirty="0"/>
              <a:t>2019-2020 Quality Adjustment For Fiber Fill as Influenced by Fall Dormancy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915285"/>
              </p:ext>
            </p:extLst>
          </p:nvPr>
        </p:nvGraphicFramePr>
        <p:xfrm>
          <a:off x="371586" y="1547445"/>
          <a:ext cx="11746523" cy="515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29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6494"/>
            <a:ext cx="12118109" cy="1431925"/>
          </a:xfrm>
        </p:spPr>
        <p:txBody>
          <a:bodyPr/>
          <a:lstStyle/>
          <a:p>
            <a:pPr algn="ctr"/>
            <a:r>
              <a:rPr lang="en-US" sz="4000" dirty="0"/>
              <a:t>2019-2020 Relative Feed Quality as Influenced by Fall Dormancy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315881"/>
              </p:ext>
            </p:extLst>
          </p:nvPr>
        </p:nvGraphicFramePr>
        <p:xfrm>
          <a:off x="371586" y="1547445"/>
          <a:ext cx="11746523" cy="515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95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6494"/>
            <a:ext cx="12118109" cy="1431925"/>
          </a:xfrm>
        </p:spPr>
        <p:txBody>
          <a:bodyPr/>
          <a:lstStyle/>
          <a:p>
            <a:pPr algn="ctr"/>
            <a:r>
              <a:rPr lang="en-US" sz="4000" dirty="0"/>
              <a:t>2019-2020 </a:t>
            </a:r>
            <a:r>
              <a:rPr lang="en-US" sz="4000" dirty="0" err="1"/>
              <a:t>aNDF</a:t>
            </a:r>
            <a:r>
              <a:rPr lang="en-US" sz="4000" dirty="0"/>
              <a:t> as Influenced by Fall Dormancy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648354"/>
              </p:ext>
            </p:extLst>
          </p:nvPr>
        </p:nvGraphicFramePr>
        <p:xfrm>
          <a:off x="371586" y="1547445"/>
          <a:ext cx="11746523" cy="515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69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6494"/>
            <a:ext cx="12118109" cy="1431925"/>
          </a:xfrm>
        </p:spPr>
        <p:txBody>
          <a:bodyPr/>
          <a:lstStyle/>
          <a:p>
            <a:pPr algn="ctr"/>
            <a:r>
              <a:rPr lang="en-US" sz="4000" dirty="0"/>
              <a:t>2019-2020 Lignin as Influenced by Fall Dormancy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308685"/>
              </p:ext>
            </p:extLst>
          </p:nvPr>
        </p:nvGraphicFramePr>
        <p:xfrm>
          <a:off x="371586" y="1547445"/>
          <a:ext cx="11746523" cy="515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603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6494"/>
            <a:ext cx="12118109" cy="1431925"/>
          </a:xfrm>
        </p:spPr>
        <p:txBody>
          <a:bodyPr/>
          <a:lstStyle/>
          <a:p>
            <a:pPr algn="ctr"/>
            <a:r>
              <a:rPr lang="en-US" sz="4000" dirty="0"/>
              <a:t>2019-2020 Crude Protein as Influenced by Fall Dormancy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68431"/>
              </p:ext>
            </p:extLst>
          </p:nvPr>
        </p:nvGraphicFramePr>
        <p:xfrm>
          <a:off x="371586" y="1547445"/>
          <a:ext cx="11746523" cy="515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9288525"/>
      </p:ext>
    </p:extLst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154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Wingdings</vt:lpstr>
      <vt:lpstr>Shimmer</vt:lpstr>
      <vt:lpstr>Start 2019 and 2020</vt:lpstr>
      <vt:lpstr>2019-2020 NDFD 48 hours as Influenced by Fall Dormancy </vt:lpstr>
      <vt:lpstr>2019-2020 Fat as Influenced by Fall Dormancy </vt:lpstr>
      <vt:lpstr>2019-2020 Quality Adjustment For Fiber Fill as Influenced by Fall Dormancy </vt:lpstr>
      <vt:lpstr>2019-2020 Relative Feed Quality as Influenced by Fall Dormancy </vt:lpstr>
      <vt:lpstr>2019-2020 aNDF as Influenced by Fall Dormancy </vt:lpstr>
      <vt:lpstr>2019-2020 Lignin as Influenced by Fall Dormancy </vt:lpstr>
      <vt:lpstr>2019-2020 Crude Protein as Influenced by Fall Dormancy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Timothy 2022</dc:title>
  <dc:creator>Steve Norberg</dc:creator>
  <cp:lastModifiedBy>Steve Norberg</cp:lastModifiedBy>
  <cp:revision>16</cp:revision>
  <dcterms:created xsi:type="dcterms:W3CDTF">2023-02-09T17:54:35Z</dcterms:created>
  <dcterms:modified xsi:type="dcterms:W3CDTF">2023-03-02T23:06:51Z</dcterms:modified>
</cp:coreProperties>
</file>