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4" r:id="rId6"/>
    <p:sldId id="266" r:id="rId7"/>
    <p:sldId id="267" r:id="rId8"/>
    <p:sldId id="270" r:id="rId9"/>
    <p:sldId id="269" r:id="rId10"/>
    <p:sldId id="271" r:id="rId11"/>
    <p:sldId id="273" r:id="rId12"/>
    <p:sldId id="260" r:id="rId13"/>
    <p:sldId id="274" r:id="rId14"/>
    <p:sldId id="25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9B9-B00D-F89C-92EE-E9C8F19A3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84753-2352-FFE1-D889-E01F88EE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4F37-97EB-5074-BC72-1693078F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92B6-916F-4ADF-9113-D66AB7BE3C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624C-1667-AB13-BC7A-9C1BB268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21E7-01E0-40AE-7B25-2FD22228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3384-614A-4877-918B-15505BAF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7CB7-938B-AC36-C577-6DC18ED9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ED952-D29D-EF92-5C70-9321785CB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CA9E-E544-89CD-DDF3-AE87D3F2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92B6-916F-4ADF-9113-D66AB7BE3C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C90BC-32A9-B91E-4D1D-F9D331A4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83A1-7964-3A1F-F35C-78DC63B9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3384-614A-4877-918B-15505BAF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A304D-7451-A45D-10BE-968B0FAB8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1537F-B017-0D26-6450-6BBCB884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1C99-1216-5707-BB27-1BAD89EE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92B6-916F-4ADF-9113-D66AB7BE3C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85D1-EB27-3256-F266-528751F8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CF1B7-21CE-ED5E-9E61-DB6C1F91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3384-614A-4877-918B-15505BAF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114C-B335-D03E-9894-0ABE3951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8A88-3DBC-23F0-D39C-DC9282E0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DCB31-37E0-340B-8D1D-BA9F4AF5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92B6-916F-4ADF-9113-D66AB7BE3C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527B4-8AB3-14D5-2E62-E9C1A7A3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636EF-BA44-3E54-D324-32737ED0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3384-614A-4877-918B-15505BAF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6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80FC-69D5-3410-089C-22B62BF4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688A8-715E-CA97-64A9-DBAB25846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C456-620E-B8E3-259B-FB9D8EB5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92B6-916F-4ADF-9113-D66AB7BE3C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9767-1F9E-62C2-42E2-DF8B9F0F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F371-13AB-3233-1DA1-3DE688E6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3384-614A-4877-918B-15505BAF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9F59-2692-453A-79A5-D0A9660E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1039-0AE0-340B-AE4E-04D6A43AB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0210C-DFCE-48FB-9893-4DE33FFDE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031E3-D843-6433-48B6-0BA5F2D5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92B6-916F-4ADF-9113-D66AB7BE3C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B251F-43EE-6B1A-820C-A12476DE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D996E-E4B2-C344-3588-61F14CB5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3384-614A-4877-918B-15505BAF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6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9AC7-56E6-42CC-54D6-9153785B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EDB1-FBFF-9FEC-0863-B81991D69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6FF45-2AAF-8B8A-8434-77601FB46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9E641-C30E-9821-02E9-5415B8CC5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8762E-D733-44D2-C00F-6F79A58AD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F175F-25B6-13A1-E9C9-4075C892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92B6-916F-4ADF-9113-D66AB7BE3C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4F51D-8284-EE39-00E9-1A4CED02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A63D8-6CA5-AC16-C74B-9865E68D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3384-614A-4877-918B-15505BAF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0E91-C2B6-EEF2-CBDC-8013840C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A5189-12CC-CCE7-3212-386D8E9C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92B6-916F-4ADF-9113-D66AB7BE3C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B3108-D4C3-6A3F-2CBA-BA7D20DE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573EB-A716-6BAD-1D2F-772C889E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3384-614A-4877-918B-15505BAF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0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F2573-61A9-AA4B-CA7C-552F1F68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92B6-916F-4ADF-9113-D66AB7BE3C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C1B25-16E2-74D0-B74C-A2A982F2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DEF0E-F83E-9A2E-B3E4-2DEF0937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3384-614A-4877-918B-15505BAF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C501-46C4-AF4E-C653-4F929315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DE02-F2C6-5CC0-AE5C-8C28CACF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6EB3A-943F-702E-1F5A-23D6200D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EBF7D-B376-C6A3-56EE-464E7C4C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92B6-916F-4ADF-9113-D66AB7BE3C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9337C-04FB-06E0-EEA7-1691D94F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01855-57F3-41E4-B113-9D88E1DA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3384-614A-4877-918B-15505BAF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5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ABBF-8B9B-0FFF-9278-279D9A08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D2370-6606-1E88-DAA4-1E75C3AF4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81568-CB55-2A49-C559-52F57C7BB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78572-8A83-84CC-3F43-8B9FB676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92B6-916F-4ADF-9113-D66AB7BE3C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CAA01-27D6-A51C-E1ED-EA357CFA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6856-33F8-AF4E-EAEC-FF436F52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3384-614A-4877-918B-15505BAF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30E4B-DD06-46E8-357B-1F62FC9F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BADC5-C6DE-249D-D5C1-3B7F0952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FF97-84C8-69A4-A322-DAA978E0E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92B6-916F-4ADF-9113-D66AB7BE3C2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38ACC-9123-6AF3-2355-0955BFAA2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C3493-5C43-13C7-A1D5-A245DEA63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3384-614A-4877-918B-15505BAF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1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graph/?g=1bgsY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CEB2-DF98-717C-AF51-BA101AC3D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8" y="1996657"/>
            <a:ext cx="9424737" cy="3040563"/>
          </a:xfrm>
        </p:spPr>
        <p:txBody>
          <a:bodyPr>
            <a:normAutofit fontScale="90000"/>
          </a:bodyPr>
          <a:lstStyle/>
          <a:p>
            <a:r>
              <a:rPr lang="en-US" sz="2200" b="0" i="0" dirty="0">
                <a:solidFill>
                  <a:srgbClr val="263056"/>
                </a:solidFill>
                <a:effectLst/>
                <a:latin typeface="+mn-lt"/>
              </a:rPr>
              <a:t>Panel - Housing Affordability Is an Issue Everywhere: Why Are Housing Markets Becoming Less Elastic?</a:t>
            </a:r>
            <a:br>
              <a:rPr lang="en-US" sz="2200" b="0" i="0" dirty="0">
                <a:solidFill>
                  <a:srgbClr val="263056"/>
                </a:solidFill>
                <a:effectLst/>
                <a:latin typeface="+mn-lt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</a:br>
            <a:br>
              <a:rPr lang="en-US" sz="2000" b="1" i="0" u="none" strike="sng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1" i="0" u="none" strike="sngStrike" baseline="0" dirty="0">
                <a:solidFill>
                  <a:schemeClr val="accent1"/>
                </a:solidFill>
                <a:latin typeface="+mn-lt"/>
              </a:rPr>
              <a:t>1)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+mn-lt"/>
              </a:rPr>
              <a:t>-Built Out Cities? a New Approach to Measuring Land Use Regulation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dirty="0">
                <a:solidFill>
                  <a:schemeClr val="accent1"/>
                </a:solidFill>
                <a:effectLst/>
                <a:latin typeface="+mn-lt"/>
              </a:rPr>
              <a:t>-</a:t>
            </a: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Paavo </a:t>
            </a:r>
            <a:r>
              <a:rPr lang="en-US" sz="2000" b="0" i="0" u="none" strike="noStrike" baseline="0" dirty="0" err="1">
                <a:solidFill>
                  <a:schemeClr val="accent1"/>
                </a:solidFill>
                <a:latin typeface="+mn-lt"/>
              </a:rPr>
              <a:t>Monkkonen</a:t>
            </a: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, Michael Manville, </a:t>
            </a:r>
            <a:r>
              <a:rPr lang="en-US" sz="2000" b="0" i="0" u="sng" strike="noStrike" baseline="0" dirty="0">
                <a:solidFill>
                  <a:schemeClr val="accent1"/>
                </a:solidFill>
                <a:latin typeface="+mn-lt"/>
              </a:rPr>
              <a:t>Michael Lens</a:t>
            </a: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, UCLA 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</a:br>
            <a:b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1" i="0" u="none" strike="sngStrike" baseline="0" dirty="0">
                <a:solidFill>
                  <a:schemeClr val="accent1"/>
                </a:solidFill>
                <a:latin typeface="+mn-lt"/>
              </a:rPr>
              <a:t>2) </a:t>
            </a:r>
            <a:r>
              <a:rPr lang="en-US" sz="2000" b="1" i="0" strike="sngStrike" dirty="0" err="1">
                <a:solidFill>
                  <a:schemeClr val="accent1"/>
                </a:solidFill>
                <a:effectLst/>
                <a:latin typeface="+mn-lt"/>
              </a:rPr>
              <a:t>Monocentricity</a:t>
            </a:r>
            <a:r>
              <a:rPr lang="en-US" sz="2000" b="1" i="0" strike="sngStrike" dirty="0">
                <a:solidFill>
                  <a:schemeClr val="accent1"/>
                </a:solidFill>
                <a:effectLst/>
                <a:latin typeface="+mn-lt"/>
              </a:rPr>
              <a:t>, </a:t>
            </a:r>
            <a:r>
              <a:rPr lang="en-US" sz="2000" b="1" i="0" strike="sngStrike" dirty="0" err="1">
                <a:solidFill>
                  <a:schemeClr val="accent1"/>
                </a:solidFill>
                <a:effectLst/>
                <a:latin typeface="+mn-lt"/>
              </a:rPr>
              <a:t>Amenitized</a:t>
            </a:r>
            <a:r>
              <a:rPr lang="en-US" sz="2000" b="1" i="0" strike="sngStrike" dirty="0">
                <a:solidFill>
                  <a:schemeClr val="accent1"/>
                </a:solidFill>
                <a:effectLst/>
                <a:latin typeface="+mn-lt"/>
              </a:rPr>
              <a:t> Land, and the Future of Housing Supply</a:t>
            </a:r>
            <a:b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  <a:t>Channel Surfing: The Evolving Provision of New</a:t>
            </a:r>
            <a:b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  <a:t>Housing Supply &amp; Declining Elasticity</a:t>
            </a:r>
            <a:b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-</a:t>
            </a:r>
            <a:r>
              <a:rPr lang="en-US" sz="2000" u="sng" dirty="0">
                <a:solidFill>
                  <a:schemeClr val="accent1"/>
                </a:solidFill>
                <a:latin typeface="+mn-lt"/>
              </a:rPr>
              <a:t>Clemens Pilgram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, Christian L. Redfearn, USC</a:t>
            </a:r>
            <a:br>
              <a:rPr lang="en-US" sz="2000" dirty="0">
                <a:solidFill>
                  <a:schemeClr val="accent1"/>
                </a:solidFill>
                <a:latin typeface="+mn-lt"/>
              </a:rPr>
            </a:br>
            <a:b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  <a:t>3) </a:t>
            </a:r>
            <a:r>
              <a:rPr lang="en-US" sz="2000" b="1" i="0" strike="sngStrike" dirty="0">
                <a:solidFill>
                  <a:schemeClr val="accent1"/>
                </a:solidFill>
                <a:effectLst/>
                <a:latin typeface="+mn-lt"/>
              </a:rPr>
              <a:t>Why Are Housing Markets Becoming Less Elastic? - The Rising Barrier to Affordability: The Cost of Re-Development &amp; the Effectiveness of New Supply</a:t>
            </a:r>
            <a:br>
              <a:rPr lang="en-US" sz="2000" b="1" i="0" strike="sngStrike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  <a:t>Houston, You Have A Problem:</a:t>
            </a:r>
            <a:b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How Large Cities Accommodate More Housing</a:t>
            </a:r>
            <a:b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-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  <a:t>Anthony W. Orlando, </a:t>
            </a:r>
            <a:r>
              <a:rPr lang="en-US" sz="2000" b="0" i="0" u="sng" dirty="0">
                <a:solidFill>
                  <a:schemeClr val="accent1"/>
                </a:solidFill>
                <a:effectLst/>
                <a:latin typeface="+mn-lt"/>
              </a:rPr>
              <a:t>Christian L. Redfearn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  <a:t>, Cal State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+mn-lt"/>
              </a:rPr>
              <a:t>Pamona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, USC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</a:br>
            <a:endParaRPr lang="en-US" sz="2000" strike="sngStrike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2B82D-A458-831C-DB59-9E35C4049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832" y="5213684"/>
            <a:ext cx="9144000" cy="990600"/>
          </a:xfrm>
        </p:spPr>
        <p:txBody>
          <a:bodyPr>
            <a:normAutofit/>
          </a:bodyPr>
          <a:lstStyle/>
          <a:p>
            <a:r>
              <a:rPr lang="en-US" sz="2000" dirty="0"/>
              <a:t>Discussant: Chris Cunningham, Federal Reserve Bank of Atlanta*</a:t>
            </a:r>
          </a:p>
          <a:p>
            <a:pPr algn="l"/>
            <a:r>
              <a:rPr lang="en-US" sz="1400" dirty="0"/>
              <a:t>*All views expressed are my own and do not reflect those of the Federal Reserve Bank of Atlanta or the Federal Reserve System</a:t>
            </a:r>
          </a:p>
        </p:txBody>
      </p:sp>
    </p:spTree>
    <p:extLst>
      <p:ext uri="{BB962C8B-B14F-4D97-AF65-F5344CB8AC3E}">
        <p14:creationId xmlns:p14="http://schemas.microsoft.com/office/powerpoint/2010/main" val="35474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F378-8DDE-5EC1-2939-542A8945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CC65-1624-A336-3215-CDF700FD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162"/>
            <a:ext cx="3703952" cy="4349333"/>
          </a:xfrm>
        </p:spPr>
        <p:txBody>
          <a:bodyPr/>
          <a:lstStyle/>
          <a:p>
            <a:r>
              <a:rPr lang="en-US" dirty="0"/>
              <a:t>Transitions to more dense urban forms?</a:t>
            </a:r>
          </a:p>
          <a:p>
            <a:r>
              <a:rPr lang="en-US" dirty="0"/>
              <a:t>Not really, but less rural to exurban/suburban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5996B-1C44-CB56-F419-FD633566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90" y="1108498"/>
            <a:ext cx="6811648" cy="256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4FD41-9278-C034-AD00-A24E4854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663" y="3677298"/>
            <a:ext cx="6047137" cy="22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4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F378-8DDE-5EC1-2939-542A8945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CC65-1624-A336-3215-CDF700FD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162"/>
            <a:ext cx="3703952" cy="4349333"/>
          </a:xfrm>
        </p:spPr>
        <p:txBody>
          <a:bodyPr/>
          <a:lstStyle/>
          <a:p>
            <a:r>
              <a:rPr lang="en-US" dirty="0"/>
              <a:t>Transitions to more dense urban forms?</a:t>
            </a:r>
          </a:p>
          <a:p>
            <a:r>
              <a:rPr lang="en-US" dirty="0"/>
              <a:t>Not really, but less rural to exurban/suburban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E78E9-DCF5-6EAC-D615-07D00CC0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230" y="3803013"/>
            <a:ext cx="6208263" cy="1637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36FD9B-E698-D7A7-FD54-FA6E81F53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229" y="1417876"/>
            <a:ext cx="6208263" cy="1716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FE5B6A-F8F9-0F6B-1FAC-409A1CC5237F}"/>
              </a:ext>
            </a:extLst>
          </p:cNvPr>
          <p:cNvSpPr txBox="1"/>
          <p:nvPr/>
        </p:nvSpPr>
        <p:spPr>
          <a:xfrm>
            <a:off x="6096000" y="807396"/>
            <a:ext cx="560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California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39F69-1D43-CEA0-7E7C-AA2CC1F9DCC6}"/>
              </a:ext>
            </a:extLst>
          </p:cNvPr>
          <p:cNvSpPr txBox="1"/>
          <p:nvPr/>
        </p:nvSpPr>
        <p:spPr>
          <a:xfrm>
            <a:off x="6240378" y="3317742"/>
            <a:ext cx="560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Texas</a:t>
            </a:r>
          </a:p>
        </p:txBody>
      </p:sp>
    </p:spTree>
    <p:extLst>
      <p:ext uri="{BB962C8B-B14F-4D97-AF65-F5344CB8AC3E}">
        <p14:creationId xmlns:p14="http://schemas.microsoft.com/office/powerpoint/2010/main" val="137120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0BD4-B773-0DE6-B17E-F23141B2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619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b="1" i="0" baseline="0" dirty="0">
                <a:solidFill>
                  <a:schemeClr val="accent1"/>
                </a:solidFill>
                <a:latin typeface="+mn-lt"/>
              </a:rPr>
              <a:t>Overview of:</a:t>
            </a:r>
            <a:br>
              <a:rPr lang="en-US" sz="2000" b="1" i="0" u="none" strike="sng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1" i="0" u="none" strike="sngStrike" baseline="0" dirty="0">
                <a:solidFill>
                  <a:schemeClr val="accent1"/>
                </a:solidFill>
                <a:latin typeface="+mn-lt"/>
              </a:rPr>
              <a:t>Built Out Cities? A New Approach to Measuring Land Use Regulation </a:t>
            </a:r>
            <a:br>
              <a:rPr lang="en-US" sz="2000" b="1" i="0" u="none" strike="sng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  <a:t>Why Are Housing Markets Becoming Less Elastic? - Built out Cities? a New Approach to Measuring Land Use Regulation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dirty="0">
                <a:solidFill>
                  <a:schemeClr val="accent1"/>
                </a:solidFill>
                <a:effectLst/>
                <a:latin typeface="+mn-lt"/>
              </a:rPr>
              <a:t>-</a:t>
            </a: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Paavo </a:t>
            </a:r>
            <a:r>
              <a:rPr lang="en-US" sz="2000" b="0" i="0" u="none" strike="noStrike" baseline="0" dirty="0" err="1">
                <a:solidFill>
                  <a:schemeClr val="accent1"/>
                </a:solidFill>
                <a:latin typeface="+mn-lt"/>
              </a:rPr>
              <a:t>Monkkonen</a:t>
            </a: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, Michael Manville, </a:t>
            </a:r>
            <a:r>
              <a:rPr lang="en-US" sz="2000" b="0" i="0" u="sng" strike="noStrike" baseline="0" dirty="0">
                <a:solidFill>
                  <a:schemeClr val="accent1"/>
                </a:solidFill>
                <a:latin typeface="+mn-lt"/>
              </a:rPr>
              <a:t>Michael Lens</a:t>
            </a: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, UCLA 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506F-FBC5-9511-DAED-2D636A5C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930"/>
            <a:ext cx="10515600" cy="4351338"/>
          </a:xfrm>
        </p:spPr>
        <p:txBody>
          <a:bodyPr/>
          <a:lstStyle/>
          <a:p>
            <a:r>
              <a:rPr lang="en-US" dirty="0"/>
              <a:t>Use an existing planning/coordination tool that requires cities to document their “buildable land capacity” as another measure of the supply restriction.</a:t>
            </a:r>
          </a:p>
          <a:p>
            <a:r>
              <a:rPr lang="en-US" dirty="0"/>
              <a:t>Compare to other measures of zoning restriction or veto-points in the development process.</a:t>
            </a:r>
          </a:p>
          <a:p>
            <a:r>
              <a:rPr lang="en-US" dirty="0"/>
              <a:t>Merits include mandate and the universal participation in CA, and less likely to have erroneous answers.</a:t>
            </a:r>
          </a:p>
        </p:txBody>
      </p:sp>
    </p:spTree>
    <p:extLst>
      <p:ext uri="{BB962C8B-B14F-4D97-AF65-F5344CB8AC3E}">
        <p14:creationId xmlns:p14="http://schemas.microsoft.com/office/powerpoint/2010/main" val="136990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0BD4-B773-0DE6-B17E-F23141B2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619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  <a:latin typeface="+mn-lt"/>
              </a:rPr>
              <a:t>What does “unbuilt capacity” really capture?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506F-FBC5-9511-DAED-2D636A5C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182"/>
            <a:ext cx="5386137" cy="4414086"/>
          </a:xfrm>
        </p:spPr>
        <p:txBody>
          <a:bodyPr/>
          <a:lstStyle/>
          <a:p>
            <a:r>
              <a:rPr lang="en-US" dirty="0"/>
              <a:t>It doesn’t seem to account for land area, vacant land or viability of development</a:t>
            </a:r>
          </a:p>
          <a:p>
            <a:r>
              <a:rPr lang="en-US" dirty="0"/>
              <a:t>Ratio of unbuilt capacity to allocated </a:t>
            </a:r>
            <a:r>
              <a:rPr lang="en-US" dirty="0" err="1"/>
              <a:t>minium</a:t>
            </a:r>
            <a:r>
              <a:rPr lang="en-US" dirty="0"/>
              <a:t>?</a:t>
            </a:r>
          </a:p>
          <a:p>
            <a:r>
              <a:rPr lang="en-US" dirty="0"/>
              <a:t>Perhaps create a synthetic allocation rule and then compare a city’s unbuilt capacity number to this baseline?</a:t>
            </a:r>
          </a:p>
          <a:p>
            <a:endParaRPr lang="en-US" dirty="0"/>
          </a:p>
        </p:txBody>
      </p:sp>
      <p:pic>
        <p:nvPicPr>
          <p:cNvPr id="3074" name="Picture 2" descr="Kurt Cobain Best Moments, Life in Photos">
            <a:extLst>
              <a:ext uri="{FF2B5EF4-FFF2-40B4-BE49-F238E27FC236}">
                <a16:creationId xmlns:a16="http://schemas.microsoft.com/office/drawing/2014/main" id="{A1EB55FC-91EF-81BB-3081-12FF652F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744" y="2077207"/>
            <a:ext cx="3093396" cy="208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DB368E-EAFC-05F4-5CCD-FE8D8B9FABA7}"/>
              </a:ext>
            </a:extLst>
          </p:cNvPr>
          <p:cNvSpPr txBox="1"/>
          <p:nvPr/>
        </p:nvSpPr>
        <p:spPr>
          <a:xfrm>
            <a:off x="7336278" y="4243731"/>
            <a:ext cx="4017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because you’re captured by NIMBYs doesn’t mean you can (profitably) build more housing</a:t>
            </a:r>
          </a:p>
        </p:txBody>
      </p:sp>
    </p:spTree>
    <p:extLst>
      <p:ext uri="{BB962C8B-B14F-4D97-AF65-F5344CB8AC3E}">
        <p14:creationId xmlns:p14="http://schemas.microsoft.com/office/powerpoint/2010/main" val="134782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8D75-2546-4F3C-3BAB-31B77A0C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Econometric Specification: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283A-3BDD-D569-8788-28DF39EE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10" y="3892476"/>
            <a:ext cx="10383253" cy="2428113"/>
          </a:xfrm>
        </p:spPr>
        <p:txBody>
          <a:bodyPr>
            <a:normAutofit/>
          </a:bodyPr>
          <a:lstStyle/>
          <a:p>
            <a:r>
              <a:rPr lang="en-US" dirty="0"/>
              <a:t>We’re running this regression because we think small changes in units (y) are the cause of high rent</a:t>
            </a:r>
          </a:p>
          <a:p>
            <a:r>
              <a:rPr lang="en-US" dirty="0"/>
              <a:t>What is the appropriate denominator for unbuilt capacity? Is it the existing stock?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73A0C-C51A-9B14-298D-8B431F730F3E}"/>
              </a:ext>
            </a:extLst>
          </p:cNvPr>
          <p:cNvSpPr txBox="1"/>
          <p:nvPr/>
        </p:nvSpPr>
        <p:spPr>
          <a:xfrm>
            <a:off x="1173973" y="1760173"/>
            <a:ext cx="8534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Permits 2014-2019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α + β</a:t>
            </a:r>
            <a:r>
              <a:rPr lang="el-GR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ln(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Rent</a:t>
            </a:r>
            <a:r>
              <a:rPr lang="en-US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)) + 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r>
              <a:rPr lang="el-GR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Reg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r>
              <a:rPr lang="el-GR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City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β</a:t>
            </a:r>
            <a:r>
              <a:rPr lang="el-GR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Dem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Metro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+ e 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B402DB-0B1A-A0F5-D118-6071E39DF483}"/>
              </a:ext>
            </a:extLst>
          </p:cNvPr>
          <p:cNvCxnSpPr>
            <a:cxnSpLocks/>
          </p:cNvCxnSpPr>
          <p:nvPr/>
        </p:nvCxnSpPr>
        <p:spPr>
          <a:xfrm flipV="1">
            <a:off x="5625660" y="2081197"/>
            <a:ext cx="0" cy="45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DB078B-9478-4542-6A42-14829EC72EBA}"/>
              </a:ext>
            </a:extLst>
          </p:cNvPr>
          <p:cNvCxnSpPr>
            <a:cxnSpLocks/>
          </p:cNvCxnSpPr>
          <p:nvPr/>
        </p:nvCxnSpPr>
        <p:spPr>
          <a:xfrm flipH="1" flipV="1">
            <a:off x="6709177" y="2081197"/>
            <a:ext cx="216917" cy="45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0B47FB-FBC8-B086-D9C7-A03B8C875548}"/>
              </a:ext>
            </a:extLst>
          </p:cNvPr>
          <p:cNvCxnSpPr>
            <a:cxnSpLocks/>
          </p:cNvCxnSpPr>
          <p:nvPr/>
        </p:nvCxnSpPr>
        <p:spPr>
          <a:xfrm flipV="1">
            <a:off x="8569377" y="2160217"/>
            <a:ext cx="0" cy="45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DC364C-1619-B984-41D7-244D095EADF6}"/>
              </a:ext>
            </a:extLst>
          </p:cNvPr>
          <p:cNvSpPr txBox="1"/>
          <p:nvPr/>
        </p:nvSpPr>
        <p:spPr>
          <a:xfrm>
            <a:off x="4574903" y="2596193"/>
            <a:ext cx="1997240" cy="92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complexity, # prohibitions,</a:t>
            </a:r>
          </a:p>
          <a:p>
            <a:r>
              <a:rPr lang="en-US" dirty="0"/>
              <a:t> “unbuilt capacity”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6D05A-1B8B-9E95-5566-DD84B254D0CC}"/>
              </a:ext>
            </a:extLst>
          </p:cNvPr>
          <p:cNvSpPr txBox="1"/>
          <p:nvPr/>
        </p:nvSpPr>
        <p:spPr>
          <a:xfrm>
            <a:off x="6708498" y="2596193"/>
            <a:ext cx="172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 chars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3F092-8D80-BCEE-017E-3ECD635AD8EA}"/>
              </a:ext>
            </a:extLst>
          </p:cNvPr>
          <p:cNvSpPr txBox="1"/>
          <p:nvPr/>
        </p:nvSpPr>
        <p:spPr>
          <a:xfrm>
            <a:off x="1238145" y="2671482"/>
            <a:ext cx="1997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permits,</a:t>
            </a:r>
          </a:p>
          <a:p>
            <a:r>
              <a:rPr lang="en-US" dirty="0"/>
              <a:t>multifamily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706364-5468-001B-394E-99AA6153E543}"/>
              </a:ext>
            </a:extLst>
          </p:cNvPr>
          <p:cNvCxnSpPr>
            <a:cxnSpLocks/>
          </p:cNvCxnSpPr>
          <p:nvPr/>
        </p:nvCxnSpPr>
        <p:spPr>
          <a:xfrm flipV="1">
            <a:off x="2337028" y="2129505"/>
            <a:ext cx="0" cy="45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0C61B0-974D-205F-70E6-359455EFDABA}"/>
              </a:ext>
            </a:extLst>
          </p:cNvPr>
          <p:cNvSpPr txBox="1"/>
          <p:nvPr/>
        </p:nvSpPr>
        <p:spPr>
          <a:xfrm>
            <a:off x="8300591" y="2734712"/>
            <a:ext cx="172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MSA FEs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847799-4B57-955C-D0F3-A1B9BA259C0C}"/>
              </a:ext>
            </a:extLst>
          </p:cNvPr>
          <p:cNvCxnSpPr>
            <a:cxnSpLocks/>
          </p:cNvCxnSpPr>
          <p:nvPr/>
        </p:nvCxnSpPr>
        <p:spPr>
          <a:xfrm flipV="1">
            <a:off x="7159557" y="2129505"/>
            <a:ext cx="311286" cy="40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65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FEF8-F9CA-60CB-3C5A-90F24724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08D0-92FC-3D0E-4AC0-8CA98315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60706"/>
            <a:ext cx="3218233" cy="4455268"/>
          </a:xfrm>
        </p:spPr>
        <p:txBody>
          <a:bodyPr/>
          <a:lstStyle/>
          <a:p>
            <a:r>
              <a:rPr lang="en-US" dirty="0"/>
              <a:t>Unbuilt capacity more predictive of new construction than more conventional measures</a:t>
            </a:r>
          </a:p>
          <a:p>
            <a:r>
              <a:rPr lang="en-US" dirty="0"/>
              <a:t>Also just for MF</a:t>
            </a:r>
          </a:p>
          <a:p>
            <a:r>
              <a:rPr lang="en-US" dirty="0"/>
              <a:t>Not sure how to interpret the interaction specs.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16383-3C95-9A22-7FBC-05EDC7A1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182" y="1114622"/>
            <a:ext cx="6861153" cy="46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5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CEB2-DF98-717C-AF51-BA101AC3D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8" y="1996657"/>
            <a:ext cx="9424737" cy="3040563"/>
          </a:xfrm>
        </p:spPr>
        <p:txBody>
          <a:bodyPr>
            <a:normAutofit fontScale="90000"/>
          </a:bodyPr>
          <a:lstStyle/>
          <a:p>
            <a:r>
              <a:rPr lang="en-US" sz="2200" b="0" i="0" dirty="0">
                <a:solidFill>
                  <a:srgbClr val="263056"/>
                </a:solidFill>
                <a:effectLst/>
                <a:latin typeface="+mn-lt"/>
              </a:rPr>
              <a:t>Panel - Housing Affordability Is an Issue Everywhere: Why Are Housing Markets Becoming Less Elastic?</a:t>
            </a:r>
            <a:br>
              <a:rPr lang="en-US" sz="2200" b="0" i="0" dirty="0">
                <a:solidFill>
                  <a:srgbClr val="263056"/>
                </a:solidFill>
                <a:effectLst/>
                <a:latin typeface="+mn-lt"/>
              </a:rPr>
            </a:br>
            <a:br>
              <a:rPr lang="en-US" sz="200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b="1" i="0" u="none" strike="sngStrike" baseline="0" dirty="0">
                <a:solidFill>
                  <a:schemeClr val="accent1"/>
                </a:solidFill>
                <a:latin typeface="+mn-lt"/>
              </a:rPr>
              <a:t>2) </a:t>
            </a:r>
            <a:r>
              <a:rPr lang="en-US" sz="2000" b="1" i="0" strike="sngStrike" dirty="0" err="1">
                <a:solidFill>
                  <a:schemeClr val="accent1"/>
                </a:solidFill>
                <a:effectLst/>
                <a:latin typeface="+mn-lt"/>
              </a:rPr>
              <a:t>Monocentricity</a:t>
            </a:r>
            <a:r>
              <a:rPr lang="en-US" sz="2000" b="1" i="0" strike="sngStrike" dirty="0">
                <a:solidFill>
                  <a:schemeClr val="accent1"/>
                </a:solidFill>
                <a:effectLst/>
                <a:latin typeface="+mn-lt"/>
              </a:rPr>
              <a:t>, </a:t>
            </a:r>
            <a:r>
              <a:rPr lang="en-US" sz="2000" b="1" i="0" strike="sngStrike" dirty="0" err="1">
                <a:solidFill>
                  <a:schemeClr val="accent1"/>
                </a:solidFill>
                <a:effectLst/>
                <a:latin typeface="+mn-lt"/>
              </a:rPr>
              <a:t>Amenitized</a:t>
            </a:r>
            <a:r>
              <a:rPr lang="en-US" sz="2000" b="1" i="0" strike="sngStrike" dirty="0">
                <a:solidFill>
                  <a:schemeClr val="accent1"/>
                </a:solidFill>
                <a:effectLst/>
                <a:latin typeface="+mn-lt"/>
              </a:rPr>
              <a:t> Land, and the Future of Housing Supply</a:t>
            </a:r>
            <a:b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  <a:t>Channel Surfing: The Evolving Provision of New</a:t>
            </a:r>
            <a:b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  <a:t>Housing Supply &amp; Declining Elasticity</a:t>
            </a:r>
            <a:b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-</a:t>
            </a:r>
            <a:r>
              <a:rPr lang="en-US" sz="2000" u="sng" dirty="0">
                <a:solidFill>
                  <a:schemeClr val="accent1"/>
                </a:solidFill>
                <a:latin typeface="+mn-lt"/>
              </a:rPr>
              <a:t>Clemens Pilgram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, Christian L. Redfearn, USC</a:t>
            </a:r>
            <a:br>
              <a:rPr lang="en-US" sz="2000" dirty="0">
                <a:solidFill>
                  <a:schemeClr val="accent1"/>
                </a:solidFill>
                <a:latin typeface="+mn-lt"/>
              </a:rPr>
            </a:br>
            <a:br>
              <a:rPr lang="en-US" sz="2000" dirty="0">
                <a:solidFill>
                  <a:schemeClr val="accent1"/>
                </a:solidFill>
                <a:latin typeface="+mn-lt"/>
              </a:rPr>
            </a:br>
            <a:r>
              <a:rPr lang="en-US" sz="2000" b="1" i="0" strike="sngStrike" dirty="0">
                <a:solidFill>
                  <a:schemeClr val="accent1"/>
                </a:solidFill>
                <a:effectLst/>
                <a:latin typeface="+mn-lt"/>
              </a:rPr>
              <a:t>3) Why Are Housing Markets Becoming Less Elastic? - The Rising Barrier to Affordability: The Cost of Re-Development &amp; the Effectiveness of New Supply</a:t>
            </a:r>
            <a:br>
              <a:rPr lang="en-US" sz="2000" b="1" i="0" strike="sngStrike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  <a:t>Houston, You Have A Problem:</a:t>
            </a:r>
            <a:b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  <a:t>How Large Cities Accommodate More Housing</a:t>
            </a:r>
            <a:b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-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  <a:t>Anthony W. Orlando, </a:t>
            </a:r>
            <a:r>
              <a:rPr lang="en-US" sz="2000" b="0" i="0" u="sng" dirty="0">
                <a:solidFill>
                  <a:schemeClr val="accent1"/>
                </a:solidFill>
                <a:effectLst/>
                <a:latin typeface="+mn-lt"/>
              </a:rPr>
              <a:t>Christian L. Redfearn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  <a:t>, Cal State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+mn-lt"/>
              </a:rPr>
              <a:t>Pamona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, USC</a:t>
            </a:r>
            <a:br>
              <a:rPr lang="en-US" sz="2000" dirty="0">
                <a:solidFill>
                  <a:schemeClr val="accent1"/>
                </a:solidFill>
                <a:latin typeface="+mn-lt"/>
              </a:rPr>
            </a:br>
            <a:br>
              <a:rPr lang="en-US" sz="2000" dirty="0">
                <a:solidFill>
                  <a:schemeClr val="accent1"/>
                </a:solidFill>
                <a:latin typeface="+mn-lt"/>
              </a:rPr>
            </a:br>
            <a:r>
              <a:rPr lang="en-US" sz="2000" b="1" i="0" u="none" strike="sngStrike" baseline="0" dirty="0">
                <a:solidFill>
                  <a:schemeClr val="accent1"/>
                </a:solidFill>
                <a:latin typeface="+mn-lt"/>
              </a:rPr>
              <a:t>1)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+mn-lt"/>
              </a:rPr>
              <a:t>Built out Cities? a New Approach to Measuring Land Use Regulation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dirty="0">
                <a:solidFill>
                  <a:schemeClr val="accent1"/>
                </a:solidFill>
                <a:effectLst/>
                <a:latin typeface="+mn-lt"/>
              </a:rPr>
              <a:t>-</a:t>
            </a: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Paavo </a:t>
            </a:r>
            <a:r>
              <a:rPr lang="en-US" sz="2000" b="0" i="0" u="none" strike="noStrike" baseline="0" dirty="0" err="1">
                <a:solidFill>
                  <a:schemeClr val="accent1"/>
                </a:solidFill>
                <a:latin typeface="+mn-lt"/>
              </a:rPr>
              <a:t>Monkkonen</a:t>
            </a: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, Michael Manville, </a:t>
            </a:r>
            <a:r>
              <a:rPr lang="en-US" sz="2000" b="0" i="0" u="sng" strike="noStrike" baseline="0" dirty="0">
                <a:solidFill>
                  <a:schemeClr val="accent1"/>
                </a:solidFill>
                <a:latin typeface="+mn-lt"/>
              </a:rPr>
              <a:t>Michael Lens</a:t>
            </a: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, UCLA</a:t>
            </a:r>
            <a:b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</a:br>
            <a:b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</a:br>
            <a:endParaRPr lang="en-US" sz="2000" strike="sngStrike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2B82D-A458-831C-DB59-9E35C4049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832" y="5213684"/>
            <a:ext cx="9144000" cy="990600"/>
          </a:xfrm>
        </p:spPr>
        <p:txBody>
          <a:bodyPr>
            <a:normAutofit/>
          </a:bodyPr>
          <a:lstStyle/>
          <a:p>
            <a:r>
              <a:rPr lang="en-US" sz="2000" dirty="0"/>
              <a:t>Discussant: Chris Cunningham, Federal Reserve Bank of Atlanta*</a:t>
            </a:r>
          </a:p>
          <a:p>
            <a:pPr algn="l"/>
            <a:r>
              <a:rPr lang="en-US" sz="1400" dirty="0"/>
              <a:t>*All views expressed are my own and do not reflect those of the Federal Reserve Bank of Atlanta or the Federal Reserve System</a:t>
            </a:r>
          </a:p>
        </p:txBody>
      </p:sp>
    </p:spTree>
    <p:extLst>
      <p:ext uri="{BB962C8B-B14F-4D97-AF65-F5344CB8AC3E}">
        <p14:creationId xmlns:p14="http://schemas.microsoft.com/office/powerpoint/2010/main" val="23506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0BD4-B773-0DE6-B17E-F23141B2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619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b="0" i="0" dirty="0">
                <a:effectLst/>
                <a:latin typeface="+mn-lt"/>
              </a:rPr>
              <a:t>Overview of:</a:t>
            </a:r>
            <a:b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b="0" i="0" strike="sngStrike" dirty="0" err="1">
                <a:solidFill>
                  <a:schemeClr val="accent1"/>
                </a:solidFill>
                <a:effectLst/>
                <a:latin typeface="+mn-lt"/>
              </a:rPr>
              <a:t>Monocentricity</a:t>
            </a:r>
            <a: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  <a:t>, </a:t>
            </a:r>
            <a:r>
              <a:rPr lang="en-US" sz="2000" b="0" i="0" strike="sngStrike" dirty="0" err="1">
                <a:solidFill>
                  <a:schemeClr val="accent1"/>
                </a:solidFill>
                <a:effectLst/>
                <a:latin typeface="+mn-lt"/>
              </a:rPr>
              <a:t>Amenitized</a:t>
            </a:r>
            <a: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  <a:t> Land, and the Future of Housing Supply</a:t>
            </a:r>
            <a:b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Channel Surfing: The Evolving Provision of New</a:t>
            </a:r>
            <a:b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Housing Supply &amp; Declining Elasticity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506F-FBC5-9511-DAED-2D636A5C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93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Document where (what types of neighborhoods) are accommodating new housing production over time</a:t>
            </a:r>
          </a:p>
          <a:p>
            <a:pPr lvl="1"/>
            <a:r>
              <a:rPr lang="en-US" sz="2000" dirty="0"/>
              <a:t>Create boundary consistent over time block groups</a:t>
            </a:r>
          </a:p>
          <a:p>
            <a:pPr lvl="1"/>
            <a:r>
              <a:rPr lang="en-US" sz="2000" dirty="0"/>
              <a:t>Identify employment clusters and specific industrial block group based on industry employment</a:t>
            </a:r>
          </a:p>
          <a:p>
            <a:r>
              <a:rPr lang="en-US" dirty="0"/>
              <a:t>Provides a Taxonomy of Neighborhoods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Exurban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Suburban Residential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Urban Residential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Postindustrial</a:t>
            </a:r>
          </a:p>
          <a:p>
            <a:r>
              <a:rPr lang="en-US" dirty="0"/>
              <a:t>Incorporates access to amenities (non-chain restaurants) beyond usual monocentric (CBD anchored) framework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2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5360-72A9-D08C-DB39-48218FE7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Was it post-industrial or was the land bid away from industry because we could densify existing residential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9F70-0506-D4A9-2621-67D3CDA2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7" y="5209161"/>
            <a:ext cx="10321047" cy="803809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CMR12"/>
              </a:rPr>
              <a:t>“potentially due to fewer land assemblage issues”? Or… fewer incumbent homeowners to oppose?</a:t>
            </a:r>
            <a:endParaRPr lang="en-US" dirty="0"/>
          </a:p>
        </p:txBody>
      </p:sp>
      <p:pic>
        <p:nvPicPr>
          <p:cNvPr id="7" name="Picture 6" descr="A truck on the road&#10;&#10;Description automatically generated">
            <a:extLst>
              <a:ext uri="{FF2B5EF4-FFF2-40B4-BE49-F238E27FC236}">
                <a16:creationId xmlns:a16="http://schemas.microsoft.com/office/drawing/2014/main" id="{A3D6C689-68C8-2930-4DAE-45B6BED13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47" y="1816518"/>
            <a:ext cx="4643833" cy="3171136"/>
          </a:xfrm>
          <a:prstGeom prst="rect">
            <a:avLst/>
          </a:prstGeom>
        </p:spPr>
      </p:pic>
      <p:pic>
        <p:nvPicPr>
          <p:cNvPr id="15" name="Picture 14" descr="A street with buildings and power lines&#10;&#10;Description automatically generated">
            <a:extLst>
              <a:ext uri="{FF2B5EF4-FFF2-40B4-BE49-F238E27FC236}">
                <a16:creationId xmlns:a16="http://schemas.microsoft.com/office/drawing/2014/main" id="{4C9499AB-EB58-8943-AF03-3871845D9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36" y="1521237"/>
            <a:ext cx="4607668" cy="3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3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0BD4-B773-0DE6-B17E-F23141B2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619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b="0" i="0" dirty="0">
                <a:effectLst/>
                <a:latin typeface="+mn-lt"/>
              </a:rPr>
              <a:t>Findings:</a:t>
            </a:r>
            <a:b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b="0" i="0" strike="sngStrike" dirty="0" err="1">
                <a:solidFill>
                  <a:schemeClr val="accent1"/>
                </a:solidFill>
                <a:effectLst/>
                <a:latin typeface="+mn-lt"/>
              </a:rPr>
              <a:t>Monocentricity</a:t>
            </a:r>
            <a: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  <a:t>, </a:t>
            </a:r>
            <a:r>
              <a:rPr lang="en-US" sz="2000" b="0" i="0" strike="sngStrike" dirty="0" err="1">
                <a:solidFill>
                  <a:schemeClr val="accent1"/>
                </a:solidFill>
                <a:effectLst/>
                <a:latin typeface="+mn-lt"/>
              </a:rPr>
              <a:t>Amenitized</a:t>
            </a:r>
            <a: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  <a:t> Land, and the Future of Housing Supply</a:t>
            </a:r>
            <a:b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Channel Surfing: The Evolving Provision of New</a:t>
            </a:r>
            <a:b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0" i="0" u="none" strike="noStrike" baseline="0" dirty="0">
                <a:solidFill>
                  <a:schemeClr val="accent1"/>
                </a:solidFill>
                <a:latin typeface="+mn-lt"/>
              </a:rPr>
              <a:t>Housing Supply &amp; Declining Elasticity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+mn-lt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506F-FBC5-9511-DAED-2D636A5C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260182"/>
            <a:ext cx="5634788" cy="4414086"/>
          </a:xfrm>
        </p:spPr>
        <p:txBody>
          <a:bodyPr>
            <a:normAutofit/>
          </a:bodyPr>
          <a:lstStyle/>
          <a:p>
            <a:r>
              <a:rPr lang="en-US" dirty="0"/>
              <a:t>In major metros, most growth still occurring in exurban locations</a:t>
            </a:r>
          </a:p>
          <a:p>
            <a:pPr marL="457200" lvl="1" indent="0">
              <a:buNone/>
            </a:pPr>
            <a:r>
              <a:rPr lang="en-US" dirty="0"/>
              <a:t>Ex: In Atlanta, between 2010-2020, 165K new “exurban” units, only, 12K and 25K new units in “urban residential” and “postindustrial”, respectively</a:t>
            </a:r>
          </a:p>
          <a:p>
            <a:endParaRPr lang="en-US" dirty="0"/>
          </a:p>
          <a:p>
            <a:r>
              <a:rPr lang="en-US" dirty="0"/>
              <a:t>Exurban growth slowing, denser areas getting more growth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9BA7FF-DFDF-8302-138F-871637DE8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89824"/>
              </p:ext>
            </p:extLst>
          </p:nvPr>
        </p:nvGraphicFramePr>
        <p:xfrm>
          <a:off x="6334803" y="5313613"/>
          <a:ext cx="55600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240">
                  <a:extLst>
                    <a:ext uri="{9D8B030D-6E8A-4147-A177-3AD203B41FA5}">
                      <a16:colId xmlns:a16="http://schemas.microsoft.com/office/drawing/2014/main" val="2294811331"/>
                    </a:ext>
                  </a:extLst>
                </a:gridCol>
                <a:gridCol w="566095">
                  <a:extLst>
                    <a:ext uri="{9D8B030D-6E8A-4147-A177-3AD203B41FA5}">
                      <a16:colId xmlns:a16="http://schemas.microsoft.com/office/drawing/2014/main" val="2527064942"/>
                    </a:ext>
                  </a:extLst>
                </a:gridCol>
                <a:gridCol w="566095">
                  <a:extLst>
                    <a:ext uri="{9D8B030D-6E8A-4147-A177-3AD203B41FA5}">
                      <a16:colId xmlns:a16="http://schemas.microsoft.com/office/drawing/2014/main" val="1287107486"/>
                    </a:ext>
                  </a:extLst>
                </a:gridCol>
                <a:gridCol w="566095">
                  <a:extLst>
                    <a:ext uri="{9D8B030D-6E8A-4147-A177-3AD203B41FA5}">
                      <a16:colId xmlns:a16="http://schemas.microsoft.com/office/drawing/2014/main" val="2072472520"/>
                    </a:ext>
                  </a:extLst>
                </a:gridCol>
                <a:gridCol w="566095">
                  <a:extLst>
                    <a:ext uri="{9D8B030D-6E8A-4147-A177-3AD203B41FA5}">
                      <a16:colId xmlns:a16="http://schemas.microsoft.com/office/drawing/2014/main" val="3079715627"/>
                    </a:ext>
                  </a:extLst>
                </a:gridCol>
                <a:gridCol w="566095">
                  <a:extLst>
                    <a:ext uri="{9D8B030D-6E8A-4147-A177-3AD203B41FA5}">
                      <a16:colId xmlns:a16="http://schemas.microsoft.com/office/drawing/2014/main" val="1799195002"/>
                    </a:ext>
                  </a:extLst>
                </a:gridCol>
                <a:gridCol w="566095">
                  <a:extLst>
                    <a:ext uri="{9D8B030D-6E8A-4147-A177-3AD203B41FA5}">
                      <a16:colId xmlns:a16="http://schemas.microsoft.com/office/drawing/2014/main" val="386633500"/>
                    </a:ext>
                  </a:extLst>
                </a:gridCol>
                <a:gridCol w="566095">
                  <a:extLst>
                    <a:ext uri="{9D8B030D-6E8A-4147-A177-3AD203B41FA5}">
                      <a16:colId xmlns:a16="http://schemas.microsoft.com/office/drawing/2014/main" val="3324663849"/>
                    </a:ext>
                  </a:extLst>
                </a:gridCol>
                <a:gridCol w="566095">
                  <a:extLst>
                    <a:ext uri="{9D8B030D-6E8A-4147-A177-3AD203B41FA5}">
                      <a16:colId xmlns:a16="http://schemas.microsoft.com/office/drawing/2014/main" val="2881760531"/>
                    </a:ext>
                  </a:extLst>
                </a:gridCol>
              </a:tblGrid>
              <a:tr h="182880">
                <a:tc gridSpan="9"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Exurban (&lt;2 units/acre)    Suburban (2-6 units/acre)      Urban (&gt;6 units/acre)                Postindustrial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0" marR="7620" marT="762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356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2000-10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2010-20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2000-10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2010-20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2000-10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2010-20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2000-10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2010-20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026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Avg.</a:t>
                      </a:r>
                      <a:endParaRPr lang="en-US" sz="7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20.4%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9637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B5DDD3-A72F-E154-EC7C-258C0E531CD1}"/>
              </a:ext>
            </a:extLst>
          </p:cNvPr>
          <p:cNvSpPr txBox="1"/>
          <p:nvPr/>
        </p:nvSpPr>
        <p:spPr>
          <a:xfrm>
            <a:off x="7796463" y="4834311"/>
            <a:ext cx="428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of Table 1</a:t>
            </a:r>
          </a:p>
        </p:txBody>
      </p:sp>
    </p:spTree>
    <p:extLst>
      <p:ext uri="{BB962C8B-B14F-4D97-AF65-F5344CB8AC3E}">
        <p14:creationId xmlns:p14="http://schemas.microsoft.com/office/powerpoint/2010/main" val="124488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0B90-DC55-3913-2525-BA83DCD3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CF20-840D-E56D-A9F9-5BCB6A4B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4688305" cy="4348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Summary table showing share of land within the MSA by typology</a:t>
            </a:r>
          </a:p>
          <a:p>
            <a:r>
              <a:rPr lang="en-US" dirty="0"/>
              <a:t>A table to summarize findings across major MSAs</a:t>
            </a:r>
          </a:p>
          <a:p>
            <a:r>
              <a:rPr lang="en-US" dirty="0"/>
              <a:t>Share of all unit growth captured by each topology</a:t>
            </a:r>
          </a:p>
          <a:p>
            <a:r>
              <a:rPr lang="en-US" dirty="0"/>
              <a:t>You’ve got the LODES and amenity access isochrones, maybe look at </a:t>
            </a:r>
            <a:r>
              <a:rPr lang="en-US" dirty="0" err="1"/>
              <a:t>housing+transportation</a:t>
            </a:r>
            <a:r>
              <a:rPr lang="en-US" dirty="0"/>
              <a:t> costs?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C1081-676A-CD1F-674D-CB39A7AD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278" y="505326"/>
            <a:ext cx="4834522" cy="3453230"/>
          </a:xfrm>
          <a:prstGeom prst="rect">
            <a:avLst/>
          </a:prstGeom>
        </p:spPr>
      </p:pic>
      <p:pic>
        <p:nvPicPr>
          <p:cNvPr id="6" name="FRED Graph Chart" descr="FRED Graph">
            <a:hlinkClick r:id="rId3" tooltip="View this chart in your browser. "/>
            <a:extLst>
              <a:ext uri="{FF2B5EF4-FFF2-40B4-BE49-F238E27FC236}">
                <a16:creationId xmlns:a16="http://schemas.microsoft.com/office/drawing/2014/main" id="{52A02021-0F0E-5C3D-7DD1-44C0BA53F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512" y="3955280"/>
            <a:ext cx="3762641" cy="2537595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4CC284B2-5768-49DA-76AC-B742A7FCAD6C}"/>
              </a:ext>
            </a:extLst>
          </p:cNvPr>
          <p:cNvSpPr/>
          <p:nvPr/>
        </p:nvSpPr>
        <p:spPr>
          <a:xfrm>
            <a:off x="5087566" y="680936"/>
            <a:ext cx="1108953" cy="5515583"/>
          </a:xfrm>
          <a:prstGeom prst="leftBrace">
            <a:avLst>
              <a:gd name="adj1" fmla="val 8333"/>
              <a:gd name="adj2" fmla="val 7978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0BD4-B773-0DE6-B17E-F23141B2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619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b="0" i="0" dirty="0">
                <a:effectLst/>
                <a:latin typeface="+mn-lt"/>
              </a:rPr>
              <a:t>Overview of:</a:t>
            </a:r>
            <a:br>
              <a:rPr lang="en-US" sz="2000" b="0" i="0" strike="sngStrike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  <a:t>Houston, You Have A Problem:</a:t>
            </a:r>
            <a:b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</a:br>
            <a:r>
              <a:rPr lang="en-US" sz="2000" b="1" i="0" u="none" strike="noStrike" baseline="0" dirty="0">
                <a:solidFill>
                  <a:schemeClr val="accent1"/>
                </a:solidFill>
                <a:latin typeface="+mn-lt"/>
              </a:rPr>
              <a:t>How Large Cities Accommodate More Housing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506F-FBC5-9511-DAED-2D636A5C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63" y="2260182"/>
            <a:ext cx="4857984" cy="152387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What if supply elasticity is less about regulation and mostly just a function of the remaining accessible green space?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A885F4-358D-FBC8-2E29-62010BFCE23E}"/>
              </a:ext>
            </a:extLst>
          </p:cNvPr>
          <p:cNvCxnSpPr>
            <a:cxnSpLocks/>
          </p:cNvCxnSpPr>
          <p:nvPr/>
        </p:nvCxnSpPr>
        <p:spPr>
          <a:xfrm>
            <a:off x="6741268" y="554477"/>
            <a:ext cx="0" cy="254864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288630-9E55-4E6D-7C36-0E1A2ADE607C}"/>
              </a:ext>
            </a:extLst>
          </p:cNvPr>
          <p:cNvCxnSpPr>
            <a:cxnSpLocks/>
          </p:cNvCxnSpPr>
          <p:nvPr/>
        </p:nvCxnSpPr>
        <p:spPr>
          <a:xfrm flipH="1">
            <a:off x="6741268" y="3103123"/>
            <a:ext cx="363166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81249F-6604-D339-D2B1-5A7FC9FEAFF3}"/>
              </a:ext>
            </a:extLst>
          </p:cNvPr>
          <p:cNvCxnSpPr>
            <a:cxnSpLocks/>
          </p:cNvCxnSpPr>
          <p:nvPr/>
        </p:nvCxnSpPr>
        <p:spPr>
          <a:xfrm>
            <a:off x="6741268" y="1018544"/>
            <a:ext cx="2743200" cy="2084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6DEB99-110E-B5C4-362D-6AF0450DEF0D}"/>
              </a:ext>
            </a:extLst>
          </p:cNvPr>
          <p:cNvCxnSpPr>
            <a:cxnSpLocks/>
          </p:cNvCxnSpPr>
          <p:nvPr/>
        </p:nvCxnSpPr>
        <p:spPr>
          <a:xfrm>
            <a:off x="6741268" y="2714020"/>
            <a:ext cx="3531141" cy="533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C02FB4-74F0-EE51-DE82-40B9F1B746D8}"/>
              </a:ext>
            </a:extLst>
          </p:cNvPr>
          <p:cNvSpPr txBox="1"/>
          <p:nvPr/>
        </p:nvSpPr>
        <p:spPr>
          <a:xfrm>
            <a:off x="6332706" y="3236928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4F667-1AB3-CD3B-C145-FBB5D197B0FE}"/>
              </a:ext>
            </a:extLst>
          </p:cNvPr>
          <p:cNvSpPr txBox="1"/>
          <p:nvPr/>
        </p:nvSpPr>
        <p:spPr>
          <a:xfrm>
            <a:off x="8732195" y="3244334"/>
            <a:ext cx="20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from CBD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3E8364-4BF7-9570-5299-2675580A77CF}"/>
              </a:ext>
            </a:extLst>
          </p:cNvPr>
          <p:cNvCxnSpPr>
            <a:cxnSpLocks/>
          </p:cNvCxnSpPr>
          <p:nvPr/>
        </p:nvCxnSpPr>
        <p:spPr>
          <a:xfrm>
            <a:off x="6750995" y="667679"/>
            <a:ext cx="3231206" cy="243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5A0E23-F9D5-C39B-DD4B-A099D709C8B1}"/>
              </a:ext>
            </a:extLst>
          </p:cNvPr>
          <p:cNvSpPr txBox="1"/>
          <p:nvPr/>
        </p:nvSpPr>
        <p:spPr>
          <a:xfrm rot="16200000">
            <a:off x="5533577" y="1218340"/>
            <a:ext cx="20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 price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DE39C-2FF8-5A71-EF2A-025D5C170D92}"/>
              </a:ext>
            </a:extLst>
          </p:cNvPr>
          <p:cNvSpPr txBox="1"/>
          <p:nvPr/>
        </p:nvSpPr>
        <p:spPr>
          <a:xfrm>
            <a:off x="7643508" y="1923218"/>
            <a:ext cx="20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30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7F379-88BB-14FF-106C-9240A14BEBD4}"/>
              </a:ext>
            </a:extLst>
          </p:cNvPr>
          <p:cNvSpPr txBox="1"/>
          <p:nvPr/>
        </p:nvSpPr>
        <p:spPr>
          <a:xfrm>
            <a:off x="8258783" y="1604748"/>
            <a:ext cx="20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30000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FDD7F7-E4AC-F392-5422-125129C01A8B}"/>
              </a:ext>
            </a:extLst>
          </p:cNvPr>
          <p:cNvCxnSpPr>
            <a:cxnSpLocks/>
          </p:cNvCxnSpPr>
          <p:nvPr/>
        </p:nvCxnSpPr>
        <p:spPr>
          <a:xfrm>
            <a:off x="6791848" y="3481043"/>
            <a:ext cx="0" cy="254864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C41890-9499-3B71-4BEA-32745311B3DE}"/>
              </a:ext>
            </a:extLst>
          </p:cNvPr>
          <p:cNvCxnSpPr>
            <a:cxnSpLocks/>
          </p:cNvCxnSpPr>
          <p:nvPr/>
        </p:nvCxnSpPr>
        <p:spPr>
          <a:xfrm flipH="1">
            <a:off x="6791848" y="6029689"/>
            <a:ext cx="363166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12F6AA-7ABD-72FF-3B75-E8F0908FAA93}"/>
              </a:ext>
            </a:extLst>
          </p:cNvPr>
          <p:cNvCxnSpPr>
            <a:cxnSpLocks/>
          </p:cNvCxnSpPr>
          <p:nvPr/>
        </p:nvCxnSpPr>
        <p:spPr>
          <a:xfrm>
            <a:off x="6791848" y="3945110"/>
            <a:ext cx="2743200" cy="2084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E78EB6-3A42-7D77-55B4-78A05AB99CBD}"/>
              </a:ext>
            </a:extLst>
          </p:cNvPr>
          <p:cNvCxnSpPr>
            <a:cxnSpLocks/>
          </p:cNvCxnSpPr>
          <p:nvPr/>
        </p:nvCxnSpPr>
        <p:spPr>
          <a:xfrm>
            <a:off x="6791848" y="5640586"/>
            <a:ext cx="3531141" cy="533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E197AD-F04C-6CF6-C99B-17EDFE932CF3}"/>
              </a:ext>
            </a:extLst>
          </p:cNvPr>
          <p:cNvSpPr txBox="1"/>
          <p:nvPr/>
        </p:nvSpPr>
        <p:spPr>
          <a:xfrm>
            <a:off x="6383286" y="6163494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86195-605D-133D-6C9D-E895B48D1F0B}"/>
              </a:ext>
            </a:extLst>
          </p:cNvPr>
          <p:cNvSpPr txBox="1"/>
          <p:nvPr/>
        </p:nvSpPr>
        <p:spPr>
          <a:xfrm>
            <a:off x="9833362" y="6190321"/>
            <a:ext cx="20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from CBD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5E8883-81F0-6655-0A4F-707C41975B0F}"/>
              </a:ext>
            </a:extLst>
          </p:cNvPr>
          <p:cNvCxnSpPr>
            <a:cxnSpLocks/>
          </p:cNvCxnSpPr>
          <p:nvPr/>
        </p:nvCxnSpPr>
        <p:spPr>
          <a:xfrm>
            <a:off x="6801575" y="3594245"/>
            <a:ext cx="3231206" cy="243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C6329-BA03-AAB4-8DAD-BCA66EEC913B}"/>
              </a:ext>
            </a:extLst>
          </p:cNvPr>
          <p:cNvSpPr txBox="1"/>
          <p:nvPr/>
        </p:nvSpPr>
        <p:spPr>
          <a:xfrm rot="16200000">
            <a:off x="5584157" y="4144906"/>
            <a:ext cx="20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Density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20E13A-B548-5AEA-C2B5-780572EE1747}"/>
              </a:ext>
            </a:extLst>
          </p:cNvPr>
          <p:cNvSpPr txBox="1"/>
          <p:nvPr/>
        </p:nvSpPr>
        <p:spPr>
          <a:xfrm>
            <a:off x="7694088" y="4849784"/>
            <a:ext cx="20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30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E8095A-DB34-8EFA-5216-92A77B80BCEB}"/>
              </a:ext>
            </a:extLst>
          </p:cNvPr>
          <p:cNvSpPr txBox="1"/>
          <p:nvPr/>
        </p:nvSpPr>
        <p:spPr>
          <a:xfrm>
            <a:off x="8309363" y="4531314"/>
            <a:ext cx="20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30000" dirty="0"/>
              <a:t>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237591-FA11-92C6-54BE-5D0926DA62BA}"/>
              </a:ext>
            </a:extLst>
          </p:cNvPr>
          <p:cNvCxnSpPr>
            <a:cxnSpLocks/>
          </p:cNvCxnSpPr>
          <p:nvPr/>
        </p:nvCxnSpPr>
        <p:spPr>
          <a:xfrm>
            <a:off x="6782122" y="3555595"/>
            <a:ext cx="2752926" cy="2104761"/>
          </a:xfrm>
          <a:prstGeom prst="line">
            <a:avLst/>
          </a:prstGeom>
          <a:ln w="412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0C3739-1215-EDFA-2181-EB4A3BF13A31}"/>
              </a:ext>
            </a:extLst>
          </p:cNvPr>
          <p:cNvCxnSpPr>
            <a:cxnSpLocks/>
          </p:cNvCxnSpPr>
          <p:nvPr/>
        </p:nvCxnSpPr>
        <p:spPr>
          <a:xfrm>
            <a:off x="6808869" y="3945109"/>
            <a:ext cx="2238177" cy="1695477"/>
          </a:xfrm>
          <a:prstGeom prst="line">
            <a:avLst/>
          </a:prstGeom>
          <a:ln w="412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7A235E-8515-0102-8782-5E5BEBC0FFA5}"/>
              </a:ext>
            </a:extLst>
          </p:cNvPr>
          <p:cNvCxnSpPr>
            <a:cxnSpLocks/>
          </p:cNvCxnSpPr>
          <p:nvPr/>
        </p:nvCxnSpPr>
        <p:spPr>
          <a:xfrm>
            <a:off x="9057782" y="5645615"/>
            <a:ext cx="539485" cy="0"/>
          </a:xfrm>
          <a:prstGeom prst="line">
            <a:avLst/>
          </a:prstGeom>
          <a:ln w="412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DC745E20-704B-A707-6F38-0702ECAE29F7}"/>
              </a:ext>
            </a:extLst>
          </p:cNvPr>
          <p:cNvSpPr/>
          <p:nvPr/>
        </p:nvSpPr>
        <p:spPr>
          <a:xfrm rot="16200000">
            <a:off x="9271644" y="5592959"/>
            <a:ext cx="147838" cy="45801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3C9A78-B9C4-4A3F-8623-6B59A6173DD5}"/>
              </a:ext>
            </a:extLst>
          </p:cNvPr>
          <p:cNvSpPr txBox="1"/>
          <p:nvPr/>
        </p:nvSpPr>
        <p:spPr>
          <a:xfrm>
            <a:off x="8031487" y="4028176"/>
            <a:ext cx="186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frictionless density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683AD8-3BE1-2BC7-0747-AB8A3CCEB9C3}"/>
              </a:ext>
            </a:extLst>
          </p:cNvPr>
          <p:cNvSpPr txBox="1"/>
          <p:nvPr/>
        </p:nvSpPr>
        <p:spPr>
          <a:xfrm>
            <a:off x="8376846" y="6005655"/>
            <a:ext cx="22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net housing growth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F724A8-C956-7AA0-4B5D-1FA7FA41E1DD}"/>
              </a:ext>
            </a:extLst>
          </p:cNvPr>
          <p:cNvSpPr txBox="1"/>
          <p:nvPr/>
        </p:nvSpPr>
        <p:spPr>
          <a:xfrm>
            <a:off x="6973370" y="5135301"/>
            <a:ext cx="175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ossified density</a:t>
            </a:r>
          </a:p>
        </p:txBody>
      </p:sp>
    </p:spTree>
    <p:extLst>
      <p:ext uri="{BB962C8B-B14F-4D97-AF65-F5344CB8AC3E}">
        <p14:creationId xmlns:p14="http://schemas.microsoft.com/office/powerpoint/2010/main" val="83076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7E9F42FC-6667-A7FC-07CB-90F254C5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59" y="1228117"/>
            <a:ext cx="5039916" cy="526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6" name="Rectangle 8">
            <a:extLst>
              <a:ext uri="{FF2B5EF4-FFF2-40B4-BE49-F238E27FC236}">
                <a16:creationId xmlns:a16="http://schemas.microsoft.com/office/drawing/2014/main" id="{B350EE31-E195-07D4-2E80-D5958622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340" y="4942867"/>
            <a:ext cx="1428750" cy="102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3D155A36-A44D-4C3A-36AD-220D040096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52667" y="277998"/>
            <a:ext cx="4200525" cy="857250"/>
          </a:xfrm>
        </p:spPr>
        <p:txBody>
          <a:bodyPr anchor="ctr">
            <a:normAutofit fontScale="90000"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Seattle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Density of Newly Permitted Subdivisions 1965-2005</a:t>
            </a: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E7FEB405-6549-72D7-521F-D7E7CA492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340" y="4942867"/>
            <a:ext cx="14287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19CCB19-A328-13C5-F7B6-FF796DB29472}"/>
              </a:ext>
            </a:extLst>
          </p:cNvPr>
          <p:cNvSpPr txBox="1">
            <a:spLocks/>
          </p:cNvSpPr>
          <p:nvPr/>
        </p:nvSpPr>
        <p:spPr>
          <a:xfrm>
            <a:off x="499125" y="956676"/>
            <a:ext cx="4857984" cy="1523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2400" u="sng" dirty="0"/>
              <a:t>Zoning Constraints on Density</a:t>
            </a:r>
          </a:p>
          <a:p>
            <a:pPr marL="914400" lvl="1" indent="-457200" algn="l">
              <a:buAutoNum type="arabicParenR"/>
            </a:pPr>
            <a:r>
              <a:rPr lang="en-US" sz="2400" dirty="0"/>
              <a:t>Minimum lot size</a:t>
            </a:r>
          </a:p>
          <a:p>
            <a:pPr marL="914400" lvl="1" indent="-457200" algn="l">
              <a:buAutoNum type="arabicParenR"/>
            </a:pPr>
            <a:r>
              <a:rPr lang="en-US" sz="2400" dirty="0"/>
              <a:t>FAR</a:t>
            </a:r>
          </a:p>
          <a:p>
            <a:pPr marL="914400" lvl="1" indent="-457200" algn="l">
              <a:buAutoNum type="arabicParenR"/>
            </a:pPr>
            <a:r>
              <a:rPr lang="en-US" sz="2400" dirty="0"/>
              <a:t>Number of multifamily units on a lot </a:t>
            </a:r>
          </a:p>
          <a:p>
            <a:pPr lvl="1" algn="l"/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F224F-61FB-D603-BFE2-5E9C728F69A7}"/>
              </a:ext>
            </a:extLst>
          </p:cNvPr>
          <p:cNvSpPr txBox="1">
            <a:spLocks/>
          </p:cNvSpPr>
          <p:nvPr/>
        </p:nvSpPr>
        <p:spPr>
          <a:xfrm>
            <a:off x="610133" y="2480553"/>
            <a:ext cx="4928909" cy="1854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2400" u="sng" dirty="0"/>
              <a:t>Non-Zoning Constraints on Density</a:t>
            </a:r>
          </a:p>
          <a:p>
            <a:pPr marL="914400" lvl="1" indent="-457200" algn="l">
              <a:buAutoNum type="arabicParenR"/>
            </a:pPr>
            <a:r>
              <a:rPr lang="en-US" sz="2400" dirty="0"/>
              <a:t>Demolition existing structures and re-construction</a:t>
            </a:r>
          </a:p>
          <a:p>
            <a:pPr marL="914400" lvl="1" indent="-457200" algn="l">
              <a:buAutoNum type="arabicParenR"/>
            </a:pPr>
            <a:r>
              <a:rPr lang="en-US" sz="2400" dirty="0"/>
              <a:t>Land Assembly</a:t>
            </a:r>
          </a:p>
          <a:p>
            <a:pPr marL="914400" lvl="1" indent="-457200" algn="l">
              <a:buAutoNum type="arabicParenR"/>
            </a:pPr>
            <a:r>
              <a:rPr lang="en-US" sz="2400" dirty="0"/>
              <a:t>Rising construction cost with density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6C09E6-E548-00D4-0444-1E7CFD4FCDC7}"/>
              </a:ext>
            </a:extLst>
          </p:cNvPr>
          <p:cNvGrpSpPr/>
          <p:nvPr/>
        </p:nvGrpSpPr>
        <p:grpSpPr>
          <a:xfrm>
            <a:off x="2590801" y="4276117"/>
            <a:ext cx="3505200" cy="2362200"/>
            <a:chOff x="673100" y="1285875"/>
            <a:chExt cx="7632700" cy="5267325"/>
          </a:xfrm>
        </p:grpSpPr>
        <p:graphicFrame>
          <p:nvGraphicFramePr>
            <p:cNvPr id="27" name="Object 2">
              <a:extLst>
                <a:ext uri="{FF2B5EF4-FFF2-40B4-BE49-F238E27FC236}">
                  <a16:creationId xmlns:a16="http://schemas.microsoft.com/office/drawing/2014/main" id="{E711284C-9E34-E0AD-F01E-5BD29D7C06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3153726"/>
                </p:ext>
              </p:extLst>
            </p:nvPr>
          </p:nvGraphicFramePr>
          <p:xfrm>
            <a:off x="673100" y="1285875"/>
            <a:ext cx="7632700" cy="5267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pInfo Map" r:id="rId4" imgW="6057720" imgH="4181400" progId="MapInfo.Map">
                    <p:embed/>
                  </p:oleObj>
                </mc:Choice>
                <mc:Fallback>
                  <p:oleObj name="MapInfo Map" r:id="rId4" imgW="6057720" imgH="4181400" progId="MapInfo.Map">
                    <p:embed/>
                    <p:pic>
                      <p:nvPicPr>
                        <p:cNvPr id="205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100" y="1285875"/>
                          <a:ext cx="7632700" cy="5267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4">
              <a:extLst>
                <a:ext uri="{FF2B5EF4-FFF2-40B4-BE49-F238E27FC236}">
                  <a16:creationId xmlns:a16="http://schemas.microsoft.com/office/drawing/2014/main" id="{851B81F8-F5E6-2A34-3D29-8931C3AC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202114"/>
              <a:ext cx="1600200" cy="75492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800" dirty="0">
                  <a:solidFill>
                    <a:srgbClr val="00B050"/>
                  </a:solidFill>
                </a:rPr>
                <a:t>2002 lot lines</a:t>
              </a:r>
              <a:endParaRPr lang="en-US" sz="8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A19D17-08CB-25AE-60CE-2C720179CE07}"/>
                </a:ext>
              </a:extLst>
            </p:cNvPr>
            <p:cNvSpPr/>
            <p:nvPr/>
          </p:nvSpPr>
          <p:spPr>
            <a:xfrm>
              <a:off x="2445597" y="5192189"/>
              <a:ext cx="1728544" cy="480405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dirty="0"/>
                <a:t>2007 lot lines</a:t>
              </a:r>
            </a:p>
          </p:txBody>
        </p:sp>
        <p:sp>
          <p:nvSpPr>
            <p:cNvPr id="30" name="Line 7">
              <a:extLst>
                <a:ext uri="{FF2B5EF4-FFF2-40B4-BE49-F238E27FC236}">
                  <a16:creationId xmlns:a16="http://schemas.microsoft.com/office/drawing/2014/main" id="{BA7210C2-7FA9-5E50-0CA6-14D745F04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4343400"/>
              <a:ext cx="838200" cy="46038"/>
            </a:xfrm>
            <a:prstGeom prst="line">
              <a:avLst/>
            </a:prstGeom>
            <a:noFill/>
            <a:ln w="31750">
              <a:solidFill>
                <a:srgbClr val="92D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DC86A5BD-E851-8FAD-D639-76A0991C6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8200" y="5257800"/>
              <a:ext cx="685800" cy="76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7">
              <a:extLst>
                <a:ext uri="{FF2B5EF4-FFF2-40B4-BE49-F238E27FC236}">
                  <a16:creationId xmlns:a16="http://schemas.microsoft.com/office/drawing/2014/main" id="{2DA6D842-3FAC-3789-7FF8-FB19DDD64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5334000"/>
              <a:ext cx="6858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4">
              <a:extLst>
                <a:ext uri="{FF2B5EF4-FFF2-40B4-BE49-F238E27FC236}">
                  <a16:creationId xmlns:a16="http://schemas.microsoft.com/office/drawing/2014/main" id="{4E0C8F73-A51C-5A80-4FBD-BE9BDA04B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1" y="4114800"/>
              <a:ext cx="1600200" cy="75492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 dirty="0">
                  <a:solidFill>
                    <a:srgbClr val="FF0000"/>
                  </a:solidFill>
                </a:rPr>
                <a:t>Successful Assembly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301B8-B5F7-6019-2829-7804476B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95" y="1259270"/>
            <a:ext cx="7311912" cy="4112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E9409-3DC6-5E64-F63D-7BDC9C7F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13" y="92104"/>
            <a:ext cx="10515600" cy="1325563"/>
          </a:xfrm>
        </p:spPr>
        <p:txBody>
          <a:bodyPr/>
          <a:lstStyle/>
          <a:p>
            <a:r>
              <a:rPr lang="en-US" dirty="0"/>
              <a:t>What if CA is just got built out first?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ADF203-2846-A2F1-B671-770BC42CA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361" y="1130859"/>
            <a:ext cx="4839672" cy="3280222"/>
          </a:xfrm>
        </p:spPr>
      </p:pic>
      <p:sp>
        <p:nvSpPr>
          <p:cNvPr id="8" name="Partial Circle 7">
            <a:extLst>
              <a:ext uri="{FF2B5EF4-FFF2-40B4-BE49-F238E27FC236}">
                <a16:creationId xmlns:a16="http://schemas.microsoft.com/office/drawing/2014/main" id="{65382A28-F3F2-D3B8-AEE4-EDF854A8378A}"/>
              </a:ext>
            </a:extLst>
          </p:cNvPr>
          <p:cNvSpPr/>
          <p:nvPr/>
        </p:nvSpPr>
        <p:spPr>
          <a:xfrm>
            <a:off x="1994825" y="5176815"/>
            <a:ext cx="1070043" cy="982493"/>
          </a:xfrm>
          <a:prstGeom prst="pie">
            <a:avLst>
              <a:gd name="adj1" fmla="val 6482150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0F4CC-2EFE-2F05-AD30-E2AD0B8C3BC3}"/>
              </a:ext>
            </a:extLst>
          </p:cNvPr>
          <p:cNvSpPr txBox="1"/>
          <p:nvPr/>
        </p:nvSpPr>
        <p:spPr>
          <a:xfrm>
            <a:off x="2244805" y="6200380"/>
            <a:ext cx="99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S.F.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D813F-2586-B734-87B8-9D693BD29206}"/>
              </a:ext>
            </a:extLst>
          </p:cNvPr>
          <p:cNvSpPr txBox="1"/>
          <p:nvPr/>
        </p:nvSpPr>
        <p:spPr>
          <a:xfrm>
            <a:off x="1774670" y="4620830"/>
            <a:ext cx="351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Land Supply Elasticities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99170-8E64-0595-C88A-1E43CDC549A9}"/>
              </a:ext>
            </a:extLst>
          </p:cNvPr>
          <p:cNvSpPr txBox="1"/>
          <p:nvPr/>
        </p:nvSpPr>
        <p:spPr>
          <a:xfrm>
            <a:off x="3278347" y="6166884"/>
            <a:ext cx="99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Dallas</a:t>
            </a: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4D778758-6294-EF5E-10D9-9B45D7DA279F}"/>
              </a:ext>
            </a:extLst>
          </p:cNvPr>
          <p:cNvSpPr/>
          <p:nvPr/>
        </p:nvSpPr>
        <p:spPr>
          <a:xfrm>
            <a:off x="3017508" y="5120621"/>
            <a:ext cx="1070043" cy="982493"/>
          </a:xfrm>
          <a:prstGeom prst="pie">
            <a:avLst>
              <a:gd name="adj1" fmla="val 16856134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E2270-0E4F-7FBF-1AEF-278D4C158FB8}"/>
              </a:ext>
            </a:extLst>
          </p:cNvPr>
          <p:cNvSpPr txBox="1"/>
          <p:nvPr/>
        </p:nvSpPr>
        <p:spPr>
          <a:xfrm>
            <a:off x="8169956" y="4243137"/>
            <a:ext cx="208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Houston, 2000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BFA2A5-EC1F-3B6F-17FD-0451E920094F}"/>
              </a:ext>
            </a:extLst>
          </p:cNvPr>
          <p:cNvCxnSpPr/>
          <p:nvPr/>
        </p:nvCxnSpPr>
        <p:spPr>
          <a:xfrm>
            <a:off x="8175786" y="4243137"/>
            <a:ext cx="1070041" cy="0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7EDAA-B26A-851F-780C-D12C9C32E37C}"/>
              </a:ext>
            </a:extLst>
          </p:cNvPr>
          <p:cNvCxnSpPr>
            <a:cxnSpLocks/>
          </p:cNvCxnSpPr>
          <p:nvPr/>
        </p:nvCxnSpPr>
        <p:spPr>
          <a:xfrm>
            <a:off x="7743217" y="4729520"/>
            <a:ext cx="513634" cy="0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40FE65-375E-9F59-B670-0192159CA4A4}"/>
              </a:ext>
            </a:extLst>
          </p:cNvPr>
          <p:cNvSpPr txBox="1"/>
          <p:nvPr/>
        </p:nvSpPr>
        <p:spPr>
          <a:xfrm>
            <a:off x="7484027" y="4410598"/>
            <a:ext cx="208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Houston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FC2274-87E3-9073-7D95-6A6CA0D8DA4C}"/>
              </a:ext>
            </a:extLst>
          </p:cNvPr>
          <p:cNvCxnSpPr>
            <a:cxnSpLocks/>
          </p:cNvCxnSpPr>
          <p:nvPr/>
        </p:nvCxnSpPr>
        <p:spPr>
          <a:xfrm>
            <a:off x="8357369" y="4881920"/>
            <a:ext cx="353437" cy="0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DC7022-896F-2A41-888D-B0B1E264F403}"/>
              </a:ext>
            </a:extLst>
          </p:cNvPr>
          <p:cNvSpPr txBox="1"/>
          <p:nvPr/>
        </p:nvSpPr>
        <p:spPr>
          <a:xfrm>
            <a:off x="8668090" y="4654356"/>
            <a:ext cx="208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32594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1129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CMR12</vt:lpstr>
      <vt:lpstr>Times New Roman</vt:lpstr>
      <vt:lpstr>Office Theme</vt:lpstr>
      <vt:lpstr>MapInfo Map</vt:lpstr>
      <vt:lpstr>Panel - Housing Affordability Is an Issue Everywhere: Why Are Housing Markets Becoming Less Elastic?   1) -Built Out Cities? a New Approach to Measuring Land Use Regulation -Paavo Monkkonen, Michael Manville, Michael Lens, UCLA   2) Monocentricity, Amenitized Land, and the Future of Housing Supply Channel Surfing: The Evolving Provision of New Housing Supply &amp; Declining Elasticity -Clemens Pilgram, Christian L. Redfearn, USC  3) Why Are Housing Markets Becoming Less Elastic? - The Rising Barrier to Affordability: The Cost of Re-Development &amp; the Effectiveness of New Supply Houston, You Have A Problem: How Large Cities Accommodate More Housing -Anthony W. Orlando, Christian L. Redfearn, Cal State Pamona, USC </vt:lpstr>
      <vt:lpstr>Panel - Housing Affordability Is an Issue Everywhere: Why Are Housing Markets Becoming Less Elastic?  2) Monocentricity, Amenitized Land, and the Future of Housing Supply Channel Surfing: The Evolving Provision of New Housing Supply &amp; Declining Elasticity -Clemens Pilgram, Christian L. Redfearn, USC  3) Why Are Housing Markets Becoming Less Elastic? - The Rising Barrier to Affordability: The Cost of Re-Development &amp; the Effectiveness of New Supply Houston, You Have A Problem: How Large Cities Accommodate More Housing -Anthony W. Orlando, Christian L. Redfearn, Cal State Pamona, USC  1) Built out Cities? a New Approach to Measuring Land Use Regulation -Paavo Monkkonen, Michael Manville, Michael Lens, UCLA  </vt:lpstr>
      <vt:lpstr>Overview of: Monocentricity, Amenitized Land, and the Future of Housing Supply Channel Surfing: The Evolving Provision of New Housing Supply &amp; Declining Elasticity </vt:lpstr>
      <vt:lpstr>Was it post-industrial or was the land bid away from industry because we could densify existing residential</vt:lpstr>
      <vt:lpstr>Findings: Monocentricity, Amenitized Land, and the Future of Housing Supply Channel Surfing: The Evolving Provision of New Housing Supply &amp; Declining Elasticity </vt:lpstr>
      <vt:lpstr>Next steps:</vt:lpstr>
      <vt:lpstr>Overview of: Houston, You Have A Problem: How Large Cities Accommodate More Housing</vt:lpstr>
      <vt:lpstr>Seattle Density of Newly Permitted Subdivisions 1965-2005</vt:lpstr>
      <vt:lpstr>What if CA is just got built out first?</vt:lpstr>
      <vt:lpstr>Findings</vt:lpstr>
      <vt:lpstr>Findings</vt:lpstr>
      <vt:lpstr>Overview of: Built Out Cities? A New Approach to Measuring Land Use Regulation  Why Are Housing Markets Becoming Less Elastic? - Built out Cities? a New Approach to Measuring Land Use Regulation -Paavo Monkkonen, Michael Manville, Michael Lens, UCLA  </vt:lpstr>
      <vt:lpstr>What does “unbuilt capacity” really capture? </vt:lpstr>
      <vt:lpstr>Econometric Specification: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 - Housing Affordability Is an Issue Everywhere: Why Are Housing Markets Becoming Less Elastic?  Built Out Cities? A New Approach to Measuring Land Use Regulation  Why Are Housing Markets Becoming Less Elastic? - Built out Cities? a New Approach to Measuring Land Use Regulation -Paavo Monkkonen, Michael Manville, Michael Lens, UCLA   Monocentricity, Amenitized Land, and the Future of Housing Supply Channel Surfing: The Evolving Provision of New Housing Supply &amp; Declining Elasticity -Clemens Pilgram, Christian L. Redfearn, USC  Why Are Housing Markets Becoming Less Elastic? - The Rising Barrier to Affordability: The Cost of Re-Development &amp; the Effectiveness of New Supply Houston, You Have A Problem: How Large Cities Accommodate More Housing -Anthony W. Orlando, Christian L. Redfearn, CalState Pamona, USC </dc:title>
  <dc:creator>Chris Cunningham</dc:creator>
  <cp:lastModifiedBy>Chris Cunningham</cp:lastModifiedBy>
  <cp:revision>5</cp:revision>
  <dcterms:created xsi:type="dcterms:W3CDTF">2023-11-10T16:41:18Z</dcterms:created>
  <dcterms:modified xsi:type="dcterms:W3CDTF">2023-11-11T19:23:03Z</dcterms:modified>
</cp:coreProperties>
</file>