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f1crc01\Application%20Data\Microsoft\Excel\Tables_01211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'Table 3'!$Q$2</c:f>
              <c:strCache>
                <c:ptCount val="1"/>
                <c:pt idx="0">
                  <c:v>distance dummy coefficinet</c:v>
                </c:pt>
              </c:strCache>
            </c:strRef>
          </c:tx>
          <c:spPr>
            <a:ln w="28575">
              <a:noFill/>
            </a:ln>
          </c:spPr>
          <c:xVal>
            <c:numRef>
              <c:f>'Table 3'!$O$3:$O$11</c:f>
              <c:numCache>
                <c:formatCode>General</c:formatCode>
                <c:ptCount val="9"/>
                <c:pt idx="0">
                  <c:v>-0.4</c:v>
                </c:pt>
                <c:pt idx="1">
                  <c:v>-0.30000000000000004</c:v>
                </c:pt>
                <c:pt idx="2">
                  <c:v>-0.20000000000000004</c:v>
                </c:pt>
                <c:pt idx="3">
                  <c:v>-0.10000000000000003</c:v>
                </c:pt>
                <c:pt idx="4">
                  <c:v>0.1</c:v>
                </c:pt>
                <c:pt idx="5">
                  <c:v>0.2</c:v>
                </c:pt>
                <c:pt idx="6">
                  <c:v>0.30000000000000004</c:v>
                </c:pt>
                <c:pt idx="7">
                  <c:v>0.4</c:v>
                </c:pt>
                <c:pt idx="8">
                  <c:v>0.5</c:v>
                </c:pt>
              </c:numCache>
            </c:numRef>
          </c:xVal>
          <c:yVal>
            <c:numRef>
              <c:f>'Table 3'!$Q$3:$Q$11</c:f>
              <c:numCache>
                <c:formatCode>General</c:formatCode>
                <c:ptCount val="9"/>
                <c:pt idx="0">
                  <c:v>-665.59100000000001</c:v>
                </c:pt>
                <c:pt idx="1">
                  <c:v>3995.81</c:v>
                </c:pt>
                <c:pt idx="2">
                  <c:v>4311.0540000000001</c:v>
                </c:pt>
                <c:pt idx="3">
                  <c:v>3964.0859999999998</c:v>
                </c:pt>
                <c:pt idx="4">
                  <c:v>10491.36</c:v>
                </c:pt>
                <c:pt idx="5">
                  <c:v>16669.39</c:v>
                </c:pt>
                <c:pt idx="6">
                  <c:v>8587.7960000000003</c:v>
                </c:pt>
                <c:pt idx="7">
                  <c:v>-954.84770000000003</c:v>
                </c:pt>
                <c:pt idx="8">
                  <c:v>-3436.3110000000001</c:v>
                </c:pt>
              </c:numCache>
            </c:numRef>
          </c:yVal>
        </c:ser>
        <c:axId val="47252608"/>
        <c:axId val="47254528"/>
      </c:scatterChart>
      <c:valAx>
        <c:axId val="47252608"/>
        <c:scaling>
          <c:orientation val="minMax"/>
        </c:scaling>
        <c:axPos val="b"/>
        <c:numFmt formatCode="General" sourceLinked="1"/>
        <c:tickLblPos val="nextTo"/>
        <c:crossAx val="47254528"/>
        <c:crosses val="autoZero"/>
        <c:crossBetween val="midCat"/>
      </c:valAx>
      <c:valAx>
        <c:axId val="47254528"/>
        <c:scaling>
          <c:orientation val="minMax"/>
        </c:scaling>
        <c:axPos val="l"/>
        <c:majorGridlines/>
        <c:numFmt formatCode="General" sourceLinked="1"/>
        <c:tickLblPos val="nextTo"/>
        <c:crossAx val="4725260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A13-1ED3-41E5-9B53-5CE96792C186}" type="datetimeFigureOut">
              <a:rPr lang="en-US" smtClean="0"/>
              <a:t>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F98B-9312-4C79-9A65-A5C64577EF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BF98B-9312-4C79-9A65-A5C64577EF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AAC0-C830-4CE2-A6FF-2398878AFEB3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6DC3-E83D-484E-B198-5C293AA24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of Dade with HRA and territory boundaries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rates?, quality adjusted house prices?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2: Boundary analysis at the edge of the HRA region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838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1219200" y="5867400"/>
            <a:ext cx="62484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410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61838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proximity to the coast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-914400" y="-4038600"/>
            <a:ext cx="4572000" cy="12192000"/>
          </a:xfrm>
          <a:prstGeom prst="arc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048500" y="22237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wind risk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19101" y="20713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ouse prices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>
            <a:endCxn id="19" idx="3"/>
          </p:cNvCxnSpPr>
          <p:nvPr/>
        </p:nvCxnSpPr>
        <p:spPr>
          <a:xfrm rot="5400000">
            <a:off x="1525116" y="3885084"/>
            <a:ext cx="441736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59436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High Risk Account Area (HRA)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862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Private insurance and Citizens’ multi-peril only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801215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4776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3733800" y="4495798"/>
            <a:ext cx="838200" cy="1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895600" y="4191000"/>
            <a:ext cx="838202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>
            <a:off x="3619501" y="4152901"/>
            <a:ext cx="228598" cy="1676400"/>
          </a:xfrm>
          <a:prstGeom prst="leftBrace">
            <a:avLst>
              <a:gd name="adj1" fmla="val 8333"/>
              <a:gd name="adj2" fmla="val 78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4800" y="5105400"/>
            <a:ext cx="2514600" cy="46166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buffer of parcels around the HRA boundary, 0.5 kilometers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258415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0204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3619501" y="5067299"/>
            <a:ext cx="228600" cy="762002"/>
          </a:xfrm>
          <a:prstGeom prst="leftBrace">
            <a:avLst>
              <a:gd name="adj1" fmla="val 8333"/>
              <a:gd name="adj2" fmla="val 78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733800" y="5514201"/>
            <a:ext cx="838200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uffer: 0.2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graph of HRA rating territory prices and Citizens’ Multi-Peril premiums per dollar of coverage over time: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Constantly held accounts: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2001-2009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Rating Territories and Distortions to Premiums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(within the HRA)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838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1219200" y="5867400"/>
            <a:ext cx="62484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410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61838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proximity to the coast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-914400" y="-4038600"/>
            <a:ext cx="4572000" cy="12192000"/>
          </a:xfrm>
          <a:prstGeom prst="arc">
            <a:avLst>
              <a:gd name="adj1" fmla="val 16200000"/>
              <a:gd name="adj2" fmla="val 212489"/>
            </a:avLst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048500" y="22237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wind risk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19101" y="20713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ouse prices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59436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High Risk Account Area (HRA)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862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Private insurance and Citizens’ multi-peril only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0110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6858000" y="2590800"/>
            <a:ext cx="6096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>
            <a:off x="5181600" y="4724400"/>
            <a:ext cx="304800" cy="457200"/>
          </a:xfrm>
          <a:prstGeom prst="leftBrace">
            <a:avLst>
              <a:gd name="adj1" fmla="val 8333"/>
              <a:gd name="adj2" fmla="val 78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34682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239616" y="3770784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001616" y="3770784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63616" y="3773016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334000" y="3657600"/>
            <a:ext cx="7620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6096000" y="3276600"/>
            <a:ext cx="7620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10200" y="5100935"/>
            <a:ext cx="1981200" cy="46166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buffer around the rating territory frontiers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2800" y="2971800"/>
            <a:ext cx="1981200" cy="1015663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Insurance is effectively overpriced just inside the frontier,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nd is effectively underpriced just beyond it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7086600" y="2743200"/>
            <a:ext cx="304800" cy="2286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6858000" y="3276600"/>
            <a:ext cx="457200" cy="304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0800000">
            <a:off x="6934200" y="2590799"/>
            <a:ext cx="76200" cy="381001"/>
          </a:xfrm>
          <a:prstGeom prst="leftBrace">
            <a:avLst>
              <a:gd name="adj1" fmla="val 8333"/>
              <a:gd name="adj2" fmla="val 458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0800000">
            <a:off x="6781800" y="3124199"/>
            <a:ext cx="76200" cy="152400"/>
          </a:xfrm>
          <a:prstGeom prst="leftBrace">
            <a:avLst>
              <a:gd name="adj1" fmla="val 8333"/>
              <a:gd name="adj2" fmla="val 458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600200" y="2895600"/>
            <a:ext cx="1981200" cy="830997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Premiums are determined, in part, by the mean expected loss within the each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territory=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428999" y="3505200"/>
            <a:ext cx="762003" cy="6096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05200" y="3429000"/>
            <a:ext cx="1524000" cy="4572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Rating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Territories distortions in Insurance Premiums and their capitalization into Home Prices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(within the HRA)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838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1219200" y="5867400"/>
            <a:ext cx="62484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410200" y="3810000"/>
            <a:ext cx="4114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61838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proximity to the coast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-914400" y="-4038600"/>
            <a:ext cx="4572000" cy="12192000"/>
          </a:xfrm>
          <a:prstGeom prst="arc">
            <a:avLst>
              <a:gd name="adj1" fmla="val 16200000"/>
              <a:gd name="adj2" fmla="val 212489"/>
            </a:avLst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048500" y="22237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wind risk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19101" y="20713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premiums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>
            <a:endCxn id="19" idx="3"/>
          </p:cNvCxnSpPr>
          <p:nvPr/>
        </p:nvCxnSpPr>
        <p:spPr>
          <a:xfrm rot="5400000">
            <a:off x="1525116" y="3885084"/>
            <a:ext cx="441736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59436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High Risk Account Area (HRA)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862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Private insurance and Citizens’ multi-peril only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0110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6858000" y="2590800"/>
            <a:ext cx="6096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/>
          <p:cNvSpPr/>
          <p:nvPr/>
        </p:nvSpPr>
        <p:spPr>
          <a:xfrm rot="16200000">
            <a:off x="5181600" y="4724400"/>
            <a:ext cx="304800" cy="457200"/>
          </a:xfrm>
          <a:prstGeom prst="leftBrace">
            <a:avLst>
              <a:gd name="adj1" fmla="val 8333"/>
              <a:gd name="adj2" fmla="val 78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3468216" y="3770785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239616" y="3770784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001616" y="3770784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763616" y="3773016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334000" y="3657600"/>
            <a:ext cx="7620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6096000" y="3276600"/>
            <a:ext cx="762000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01416" y="3770784"/>
            <a:ext cx="4188768" cy="0"/>
          </a:xfrm>
          <a:prstGeom prst="line">
            <a:avLst/>
          </a:prstGeom>
          <a:ln w="349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4495802" y="3886200"/>
            <a:ext cx="838199" cy="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10200" y="5100935"/>
            <a:ext cx="1981200" cy="46166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buffer around the rating territory frontiers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2800" y="2971800"/>
            <a:ext cx="1981200" cy="1015663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Insurance is effectively overpriced just inside the frontier,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nd is effectively underpriced just beyond it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7086600" y="2743200"/>
            <a:ext cx="304800" cy="2286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6858000" y="3276600"/>
            <a:ext cx="457200" cy="304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10800000">
            <a:off x="6934200" y="2590799"/>
            <a:ext cx="76200" cy="381001"/>
          </a:xfrm>
          <a:prstGeom prst="leftBrace">
            <a:avLst>
              <a:gd name="adj1" fmla="val 8333"/>
              <a:gd name="adj2" fmla="val 458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0800000">
            <a:off x="6781800" y="3124199"/>
            <a:ext cx="76200" cy="152400"/>
          </a:xfrm>
          <a:prstGeom prst="leftBrace">
            <a:avLst>
              <a:gd name="adj1" fmla="val 8333"/>
              <a:gd name="adj2" fmla="val 458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0567696">
            <a:off x="4496171" y="3381118"/>
            <a:ext cx="878082" cy="1162562"/>
          </a:xfrm>
          <a:custGeom>
            <a:avLst/>
            <a:gdLst>
              <a:gd name="connsiteX0" fmla="*/ 1783830 w 1788827"/>
              <a:gd name="connsiteY0" fmla="*/ 0 h 1296649"/>
              <a:gd name="connsiteX1" fmla="*/ 1686394 w 1788827"/>
              <a:gd name="connsiteY1" fmla="*/ 599606 h 1296649"/>
              <a:gd name="connsiteX2" fmla="*/ 1169233 w 1788827"/>
              <a:gd name="connsiteY2" fmla="*/ 1161738 h 1296649"/>
              <a:gd name="connsiteX3" fmla="*/ 0 w 1788827"/>
              <a:gd name="connsiteY3" fmla="*/ 1296649 h 1296649"/>
              <a:gd name="connsiteX0" fmla="*/ 1783830 w 1892037"/>
              <a:gd name="connsiteY0" fmla="*/ 0 h 1296649"/>
              <a:gd name="connsiteX1" fmla="*/ 1686394 w 1892037"/>
              <a:gd name="connsiteY1" fmla="*/ 599606 h 1296649"/>
              <a:gd name="connsiteX2" fmla="*/ 549971 w 1892037"/>
              <a:gd name="connsiteY2" fmla="*/ 417378 h 1296649"/>
              <a:gd name="connsiteX3" fmla="*/ 0 w 1892037"/>
              <a:gd name="connsiteY3" fmla="*/ 1296649 h 1296649"/>
              <a:gd name="connsiteX0" fmla="*/ 1790498 w 1898705"/>
              <a:gd name="connsiteY0" fmla="*/ 0 h 1296649"/>
              <a:gd name="connsiteX1" fmla="*/ 1693062 w 1898705"/>
              <a:gd name="connsiteY1" fmla="*/ 599606 h 1296649"/>
              <a:gd name="connsiteX2" fmla="*/ 556639 w 1898705"/>
              <a:gd name="connsiteY2" fmla="*/ 417378 h 1296649"/>
              <a:gd name="connsiteX3" fmla="*/ 91662 w 1898705"/>
              <a:gd name="connsiteY3" fmla="*/ 646334 h 1296649"/>
              <a:gd name="connsiteX4" fmla="*/ 6668 w 1898705"/>
              <a:gd name="connsiteY4" fmla="*/ 1296649 h 1296649"/>
              <a:gd name="connsiteX0" fmla="*/ 1790498 w 1792996"/>
              <a:gd name="connsiteY0" fmla="*/ 0 h 1296649"/>
              <a:gd name="connsiteX1" fmla="*/ 1569914 w 1792996"/>
              <a:gd name="connsiteY1" fmla="*/ 512368 h 1296649"/>
              <a:gd name="connsiteX2" fmla="*/ 556639 w 1792996"/>
              <a:gd name="connsiteY2" fmla="*/ 417378 h 1296649"/>
              <a:gd name="connsiteX3" fmla="*/ 91662 w 1792996"/>
              <a:gd name="connsiteY3" fmla="*/ 646334 h 1296649"/>
              <a:gd name="connsiteX4" fmla="*/ 6668 w 1792996"/>
              <a:gd name="connsiteY4" fmla="*/ 1296649 h 1296649"/>
              <a:gd name="connsiteX0" fmla="*/ 1810097 w 1812595"/>
              <a:gd name="connsiteY0" fmla="*/ 0 h 1296649"/>
              <a:gd name="connsiteX1" fmla="*/ 1589513 w 1812595"/>
              <a:gd name="connsiteY1" fmla="*/ 512368 h 1296649"/>
              <a:gd name="connsiteX2" fmla="*/ 693827 w 1812595"/>
              <a:gd name="connsiteY2" fmla="*/ 650960 h 1296649"/>
              <a:gd name="connsiteX3" fmla="*/ 111261 w 1812595"/>
              <a:gd name="connsiteY3" fmla="*/ 646334 h 1296649"/>
              <a:gd name="connsiteX4" fmla="*/ 26267 w 1812595"/>
              <a:gd name="connsiteY4" fmla="*/ 1296649 h 1296649"/>
              <a:gd name="connsiteX0" fmla="*/ 1881360 w 1883858"/>
              <a:gd name="connsiteY0" fmla="*/ 0 h 1296649"/>
              <a:gd name="connsiteX1" fmla="*/ 1660776 w 1883858"/>
              <a:gd name="connsiteY1" fmla="*/ 512368 h 1296649"/>
              <a:gd name="connsiteX2" fmla="*/ 765090 w 1883858"/>
              <a:gd name="connsiteY2" fmla="*/ 650960 h 1296649"/>
              <a:gd name="connsiteX3" fmla="*/ 111259 w 1883858"/>
              <a:gd name="connsiteY3" fmla="*/ 782432 h 1296649"/>
              <a:gd name="connsiteX4" fmla="*/ 97530 w 1883858"/>
              <a:gd name="connsiteY4" fmla="*/ 1296649 h 1296649"/>
              <a:gd name="connsiteX0" fmla="*/ 1783831 w 1786329"/>
              <a:gd name="connsiteY0" fmla="*/ 0 h 1296649"/>
              <a:gd name="connsiteX1" fmla="*/ 1563247 w 1786329"/>
              <a:gd name="connsiteY1" fmla="*/ 512368 h 1296649"/>
              <a:gd name="connsiteX2" fmla="*/ 667561 w 1786329"/>
              <a:gd name="connsiteY2" fmla="*/ 650960 h 1296649"/>
              <a:gd name="connsiteX3" fmla="*/ 161137 w 1786329"/>
              <a:gd name="connsiteY3" fmla="*/ 863603 h 1296649"/>
              <a:gd name="connsiteX4" fmla="*/ 1 w 1786329"/>
              <a:gd name="connsiteY4" fmla="*/ 1296649 h 1296649"/>
              <a:gd name="connsiteX0" fmla="*/ 1823604 w 1826102"/>
              <a:gd name="connsiteY0" fmla="*/ 0 h 1162562"/>
              <a:gd name="connsiteX1" fmla="*/ 1603020 w 1826102"/>
              <a:gd name="connsiteY1" fmla="*/ 512368 h 1162562"/>
              <a:gd name="connsiteX2" fmla="*/ 707334 w 1826102"/>
              <a:gd name="connsiteY2" fmla="*/ 650960 h 1162562"/>
              <a:gd name="connsiteX3" fmla="*/ 200910 w 1826102"/>
              <a:gd name="connsiteY3" fmla="*/ 863603 h 1162562"/>
              <a:gd name="connsiteX4" fmla="*/ 0 w 1826102"/>
              <a:gd name="connsiteY4" fmla="*/ 1162562 h 116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102" h="1162562">
                <a:moveTo>
                  <a:pt x="1823604" y="0"/>
                </a:moveTo>
                <a:cubicBezTo>
                  <a:pt x="1826102" y="202991"/>
                  <a:pt x="1789065" y="403875"/>
                  <a:pt x="1603020" y="512368"/>
                </a:cubicBezTo>
                <a:cubicBezTo>
                  <a:pt x="1416975" y="620861"/>
                  <a:pt x="941019" y="592421"/>
                  <a:pt x="707334" y="650960"/>
                </a:cubicBezTo>
                <a:cubicBezTo>
                  <a:pt x="473649" y="709499"/>
                  <a:pt x="318799" y="778336"/>
                  <a:pt x="200910" y="863603"/>
                </a:cubicBezTo>
                <a:cubicBezTo>
                  <a:pt x="83021" y="948870"/>
                  <a:pt x="51246" y="1116783"/>
                  <a:pt x="0" y="116256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0567696">
            <a:off x="5332195" y="3080023"/>
            <a:ext cx="768333" cy="1162562"/>
          </a:xfrm>
          <a:custGeom>
            <a:avLst/>
            <a:gdLst>
              <a:gd name="connsiteX0" fmla="*/ 1783830 w 1788827"/>
              <a:gd name="connsiteY0" fmla="*/ 0 h 1296649"/>
              <a:gd name="connsiteX1" fmla="*/ 1686394 w 1788827"/>
              <a:gd name="connsiteY1" fmla="*/ 599606 h 1296649"/>
              <a:gd name="connsiteX2" fmla="*/ 1169233 w 1788827"/>
              <a:gd name="connsiteY2" fmla="*/ 1161738 h 1296649"/>
              <a:gd name="connsiteX3" fmla="*/ 0 w 1788827"/>
              <a:gd name="connsiteY3" fmla="*/ 1296649 h 1296649"/>
              <a:gd name="connsiteX0" fmla="*/ 1783830 w 1892037"/>
              <a:gd name="connsiteY0" fmla="*/ 0 h 1296649"/>
              <a:gd name="connsiteX1" fmla="*/ 1686394 w 1892037"/>
              <a:gd name="connsiteY1" fmla="*/ 599606 h 1296649"/>
              <a:gd name="connsiteX2" fmla="*/ 549971 w 1892037"/>
              <a:gd name="connsiteY2" fmla="*/ 417378 h 1296649"/>
              <a:gd name="connsiteX3" fmla="*/ 0 w 1892037"/>
              <a:gd name="connsiteY3" fmla="*/ 1296649 h 1296649"/>
              <a:gd name="connsiteX0" fmla="*/ 1790498 w 1898705"/>
              <a:gd name="connsiteY0" fmla="*/ 0 h 1296649"/>
              <a:gd name="connsiteX1" fmla="*/ 1693062 w 1898705"/>
              <a:gd name="connsiteY1" fmla="*/ 599606 h 1296649"/>
              <a:gd name="connsiteX2" fmla="*/ 556639 w 1898705"/>
              <a:gd name="connsiteY2" fmla="*/ 417378 h 1296649"/>
              <a:gd name="connsiteX3" fmla="*/ 91662 w 1898705"/>
              <a:gd name="connsiteY3" fmla="*/ 646334 h 1296649"/>
              <a:gd name="connsiteX4" fmla="*/ 6668 w 1898705"/>
              <a:gd name="connsiteY4" fmla="*/ 1296649 h 1296649"/>
              <a:gd name="connsiteX0" fmla="*/ 1790498 w 1792996"/>
              <a:gd name="connsiteY0" fmla="*/ 0 h 1296649"/>
              <a:gd name="connsiteX1" fmla="*/ 1569914 w 1792996"/>
              <a:gd name="connsiteY1" fmla="*/ 512368 h 1296649"/>
              <a:gd name="connsiteX2" fmla="*/ 556639 w 1792996"/>
              <a:gd name="connsiteY2" fmla="*/ 417378 h 1296649"/>
              <a:gd name="connsiteX3" fmla="*/ 91662 w 1792996"/>
              <a:gd name="connsiteY3" fmla="*/ 646334 h 1296649"/>
              <a:gd name="connsiteX4" fmla="*/ 6668 w 1792996"/>
              <a:gd name="connsiteY4" fmla="*/ 1296649 h 1296649"/>
              <a:gd name="connsiteX0" fmla="*/ 1810097 w 1812595"/>
              <a:gd name="connsiteY0" fmla="*/ 0 h 1296649"/>
              <a:gd name="connsiteX1" fmla="*/ 1589513 w 1812595"/>
              <a:gd name="connsiteY1" fmla="*/ 512368 h 1296649"/>
              <a:gd name="connsiteX2" fmla="*/ 693827 w 1812595"/>
              <a:gd name="connsiteY2" fmla="*/ 650960 h 1296649"/>
              <a:gd name="connsiteX3" fmla="*/ 111261 w 1812595"/>
              <a:gd name="connsiteY3" fmla="*/ 646334 h 1296649"/>
              <a:gd name="connsiteX4" fmla="*/ 26267 w 1812595"/>
              <a:gd name="connsiteY4" fmla="*/ 1296649 h 1296649"/>
              <a:gd name="connsiteX0" fmla="*/ 1881360 w 1883858"/>
              <a:gd name="connsiteY0" fmla="*/ 0 h 1296649"/>
              <a:gd name="connsiteX1" fmla="*/ 1660776 w 1883858"/>
              <a:gd name="connsiteY1" fmla="*/ 512368 h 1296649"/>
              <a:gd name="connsiteX2" fmla="*/ 765090 w 1883858"/>
              <a:gd name="connsiteY2" fmla="*/ 650960 h 1296649"/>
              <a:gd name="connsiteX3" fmla="*/ 111259 w 1883858"/>
              <a:gd name="connsiteY3" fmla="*/ 782432 h 1296649"/>
              <a:gd name="connsiteX4" fmla="*/ 97530 w 1883858"/>
              <a:gd name="connsiteY4" fmla="*/ 1296649 h 1296649"/>
              <a:gd name="connsiteX0" fmla="*/ 1783831 w 1786329"/>
              <a:gd name="connsiteY0" fmla="*/ 0 h 1296649"/>
              <a:gd name="connsiteX1" fmla="*/ 1563247 w 1786329"/>
              <a:gd name="connsiteY1" fmla="*/ 512368 h 1296649"/>
              <a:gd name="connsiteX2" fmla="*/ 667561 w 1786329"/>
              <a:gd name="connsiteY2" fmla="*/ 650960 h 1296649"/>
              <a:gd name="connsiteX3" fmla="*/ 161137 w 1786329"/>
              <a:gd name="connsiteY3" fmla="*/ 863603 h 1296649"/>
              <a:gd name="connsiteX4" fmla="*/ 1 w 1786329"/>
              <a:gd name="connsiteY4" fmla="*/ 1296649 h 1296649"/>
              <a:gd name="connsiteX0" fmla="*/ 1823604 w 1826102"/>
              <a:gd name="connsiteY0" fmla="*/ 0 h 1162562"/>
              <a:gd name="connsiteX1" fmla="*/ 1603020 w 1826102"/>
              <a:gd name="connsiteY1" fmla="*/ 512368 h 1162562"/>
              <a:gd name="connsiteX2" fmla="*/ 707334 w 1826102"/>
              <a:gd name="connsiteY2" fmla="*/ 650960 h 1162562"/>
              <a:gd name="connsiteX3" fmla="*/ 200910 w 1826102"/>
              <a:gd name="connsiteY3" fmla="*/ 863603 h 1162562"/>
              <a:gd name="connsiteX4" fmla="*/ 0 w 1826102"/>
              <a:gd name="connsiteY4" fmla="*/ 1162562 h 116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102" h="1162562">
                <a:moveTo>
                  <a:pt x="1823604" y="0"/>
                </a:moveTo>
                <a:cubicBezTo>
                  <a:pt x="1826102" y="202991"/>
                  <a:pt x="1789065" y="403875"/>
                  <a:pt x="1603020" y="512368"/>
                </a:cubicBezTo>
                <a:cubicBezTo>
                  <a:pt x="1416975" y="620861"/>
                  <a:pt x="941019" y="592421"/>
                  <a:pt x="707334" y="650960"/>
                </a:cubicBezTo>
                <a:cubicBezTo>
                  <a:pt x="473649" y="709499"/>
                  <a:pt x="318799" y="778336"/>
                  <a:pt x="200910" y="863603"/>
                </a:cubicBezTo>
                <a:cubicBezTo>
                  <a:pt x="83021" y="948870"/>
                  <a:pt x="51246" y="1116783"/>
                  <a:pt x="0" y="116256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567696">
            <a:off x="6134374" y="2775224"/>
            <a:ext cx="768333" cy="1162562"/>
          </a:xfrm>
          <a:custGeom>
            <a:avLst/>
            <a:gdLst>
              <a:gd name="connsiteX0" fmla="*/ 1783830 w 1788827"/>
              <a:gd name="connsiteY0" fmla="*/ 0 h 1296649"/>
              <a:gd name="connsiteX1" fmla="*/ 1686394 w 1788827"/>
              <a:gd name="connsiteY1" fmla="*/ 599606 h 1296649"/>
              <a:gd name="connsiteX2" fmla="*/ 1169233 w 1788827"/>
              <a:gd name="connsiteY2" fmla="*/ 1161738 h 1296649"/>
              <a:gd name="connsiteX3" fmla="*/ 0 w 1788827"/>
              <a:gd name="connsiteY3" fmla="*/ 1296649 h 1296649"/>
              <a:gd name="connsiteX0" fmla="*/ 1783830 w 1892037"/>
              <a:gd name="connsiteY0" fmla="*/ 0 h 1296649"/>
              <a:gd name="connsiteX1" fmla="*/ 1686394 w 1892037"/>
              <a:gd name="connsiteY1" fmla="*/ 599606 h 1296649"/>
              <a:gd name="connsiteX2" fmla="*/ 549971 w 1892037"/>
              <a:gd name="connsiteY2" fmla="*/ 417378 h 1296649"/>
              <a:gd name="connsiteX3" fmla="*/ 0 w 1892037"/>
              <a:gd name="connsiteY3" fmla="*/ 1296649 h 1296649"/>
              <a:gd name="connsiteX0" fmla="*/ 1790498 w 1898705"/>
              <a:gd name="connsiteY0" fmla="*/ 0 h 1296649"/>
              <a:gd name="connsiteX1" fmla="*/ 1693062 w 1898705"/>
              <a:gd name="connsiteY1" fmla="*/ 599606 h 1296649"/>
              <a:gd name="connsiteX2" fmla="*/ 556639 w 1898705"/>
              <a:gd name="connsiteY2" fmla="*/ 417378 h 1296649"/>
              <a:gd name="connsiteX3" fmla="*/ 91662 w 1898705"/>
              <a:gd name="connsiteY3" fmla="*/ 646334 h 1296649"/>
              <a:gd name="connsiteX4" fmla="*/ 6668 w 1898705"/>
              <a:gd name="connsiteY4" fmla="*/ 1296649 h 1296649"/>
              <a:gd name="connsiteX0" fmla="*/ 1790498 w 1792996"/>
              <a:gd name="connsiteY0" fmla="*/ 0 h 1296649"/>
              <a:gd name="connsiteX1" fmla="*/ 1569914 w 1792996"/>
              <a:gd name="connsiteY1" fmla="*/ 512368 h 1296649"/>
              <a:gd name="connsiteX2" fmla="*/ 556639 w 1792996"/>
              <a:gd name="connsiteY2" fmla="*/ 417378 h 1296649"/>
              <a:gd name="connsiteX3" fmla="*/ 91662 w 1792996"/>
              <a:gd name="connsiteY3" fmla="*/ 646334 h 1296649"/>
              <a:gd name="connsiteX4" fmla="*/ 6668 w 1792996"/>
              <a:gd name="connsiteY4" fmla="*/ 1296649 h 1296649"/>
              <a:gd name="connsiteX0" fmla="*/ 1810097 w 1812595"/>
              <a:gd name="connsiteY0" fmla="*/ 0 h 1296649"/>
              <a:gd name="connsiteX1" fmla="*/ 1589513 w 1812595"/>
              <a:gd name="connsiteY1" fmla="*/ 512368 h 1296649"/>
              <a:gd name="connsiteX2" fmla="*/ 693827 w 1812595"/>
              <a:gd name="connsiteY2" fmla="*/ 650960 h 1296649"/>
              <a:gd name="connsiteX3" fmla="*/ 111261 w 1812595"/>
              <a:gd name="connsiteY3" fmla="*/ 646334 h 1296649"/>
              <a:gd name="connsiteX4" fmla="*/ 26267 w 1812595"/>
              <a:gd name="connsiteY4" fmla="*/ 1296649 h 1296649"/>
              <a:gd name="connsiteX0" fmla="*/ 1881360 w 1883858"/>
              <a:gd name="connsiteY0" fmla="*/ 0 h 1296649"/>
              <a:gd name="connsiteX1" fmla="*/ 1660776 w 1883858"/>
              <a:gd name="connsiteY1" fmla="*/ 512368 h 1296649"/>
              <a:gd name="connsiteX2" fmla="*/ 765090 w 1883858"/>
              <a:gd name="connsiteY2" fmla="*/ 650960 h 1296649"/>
              <a:gd name="connsiteX3" fmla="*/ 111259 w 1883858"/>
              <a:gd name="connsiteY3" fmla="*/ 782432 h 1296649"/>
              <a:gd name="connsiteX4" fmla="*/ 97530 w 1883858"/>
              <a:gd name="connsiteY4" fmla="*/ 1296649 h 1296649"/>
              <a:gd name="connsiteX0" fmla="*/ 1783831 w 1786329"/>
              <a:gd name="connsiteY0" fmla="*/ 0 h 1296649"/>
              <a:gd name="connsiteX1" fmla="*/ 1563247 w 1786329"/>
              <a:gd name="connsiteY1" fmla="*/ 512368 h 1296649"/>
              <a:gd name="connsiteX2" fmla="*/ 667561 w 1786329"/>
              <a:gd name="connsiteY2" fmla="*/ 650960 h 1296649"/>
              <a:gd name="connsiteX3" fmla="*/ 161137 w 1786329"/>
              <a:gd name="connsiteY3" fmla="*/ 863603 h 1296649"/>
              <a:gd name="connsiteX4" fmla="*/ 1 w 1786329"/>
              <a:gd name="connsiteY4" fmla="*/ 1296649 h 1296649"/>
              <a:gd name="connsiteX0" fmla="*/ 1823604 w 1826102"/>
              <a:gd name="connsiteY0" fmla="*/ 0 h 1162562"/>
              <a:gd name="connsiteX1" fmla="*/ 1603020 w 1826102"/>
              <a:gd name="connsiteY1" fmla="*/ 512368 h 1162562"/>
              <a:gd name="connsiteX2" fmla="*/ 707334 w 1826102"/>
              <a:gd name="connsiteY2" fmla="*/ 650960 h 1162562"/>
              <a:gd name="connsiteX3" fmla="*/ 200910 w 1826102"/>
              <a:gd name="connsiteY3" fmla="*/ 863603 h 1162562"/>
              <a:gd name="connsiteX4" fmla="*/ 0 w 1826102"/>
              <a:gd name="connsiteY4" fmla="*/ 1162562 h 116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102" h="1162562">
                <a:moveTo>
                  <a:pt x="1823604" y="0"/>
                </a:moveTo>
                <a:cubicBezTo>
                  <a:pt x="1826102" y="202991"/>
                  <a:pt x="1789065" y="403875"/>
                  <a:pt x="1603020" y="512368"/>
                </a:cubicBezTo>
                <a:cubicBezTo>
                  <a:pt x="1416975" y="620861"/>
                  <a:pt x="941019" y="592421"/>
                  <a:pt x="707334" y="650960"/>
                </a:cubicBezTo>
                <a:cubicBezTo>
                  <a:pt x="473649" y="709499"/>
                  <a:pt x="318799" y="778336"/>
                  <a:pt x="200910" y="863603"/>
                </a:cubicBezTo>
                <a:cubicBezTo>
                  <a:pt x="83021" y="948870"/>
                  <a:pt x="51246" y="1116783"/>
                  <a:pt x="0" y="116256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0567696">
            <a:off x="6783433" y="1815600"/>
            <a:ext cx="760838" cy="2047249"/>
          </a:xfrm>
          <a:custGeom>
            <a:avLst/>
            <a:gdLst>
              <a:gd name="connsiteX0" fmla="*/ 1783830 w 1788827"/>
              <a:gd name="connsiteY0" fmla="*/ 0 h 1296649"/>
              <a:gd name="connsiteX1" fmla="*/ 1686394 w 1788827"/>
              <a:gd name="connsiteY1" fmla="*/ 599606 h 1296649"/>
              <a:gd name="connsiteX2" fmla="*/ 1169233 w 1788827"/>
              <a:gd name="connsiteY2" fmla="*/ 1161738 h 1296649"/>
              <a:gd name="connsiteX3" fmla="*/ 0 w 1788827"/>
              <a:gd name="connsiteY3" fmla="*/ 1296649 h 1296649"/>
              <a:gd name="connsiteX0" fmla="*/ 1783830 w 1892037"/>
              <a:gd name="connsiteY0" fmla="*/ 0 h 1296649"/>
              <a:gd name="connsiteX1" fmla="*/ 1686394 w 1892037"/>
              <a:gd name="connsiteY1" fmla="*/ 599606 h 1296649"/>
              <a:gd name="connsiteX2" fmla="*/ 549971 w 1892037"/>
              <a:gd name="connsiteY2" fmla="*/ 417378 h 1296649"/>
              <a:gd name="connsiteX3" fmla="*/ 0 w 1892037"/>
              <a:gd name="connsiteY3" fmla="*/ 1296649 h 1296649"/>
              <a:gd name="connsiteX0" fmla="*/ 1790498 w 1898705"/>
              <a:gd name="connsiteY0" fmla="*/ 0 h 1296649"/>
              <a:gd name="connsiteX1" fmla="*/ 1693062 w 1898705"/>
              <a:gd name="connsiteY1" fmla="*/ 599606 h 1296649"/>
              <a:gd name="connsiteX2" fmla="*/ 556639 w 1898705"/>
              <a:gd name="connsiteY2" fmla="*/ 417378 h 1296649"/>
              <a:gd name="connsiteX3" fmla="*/ 91662 w 1898705"/>
              <a:gd name="connsiteY3" fmla="*/ 646334 h 1296649"/>
              <a:gd name="connsiteX4" fmla="*/ 6668 w 1898705"/>
              <a:gd name="connsiteY4" fmla="*/ 1296649 h 1296649"/>
              <a:gd name="connsiteX0" fmla="*/ 1790498 w 1792996"/>
              <a:gd name="connsiteY0" fmla="*/ 0 h 1296649"/>
              <a:gd name="connsiteX1" fmla="*/ 1569914 w 1792996"/>
              <a:gd name="connsiteY1" fmla="*/ 512368 h 1296649"/>
              <a:gd name="connsiteX2" fmla="*/ 556639 w 1792996"/>
              <a:gd name="connsiteY2" fmla="*/ 417378 h 1296649"/>
              <a:gd name="connsiteX3" fmla="*/ 91662 w 1792996"/>
              <a:gd name="connsiteY3" fmla="*/ 646334 h 1296649"/>
              <a:gd name="connsiteX4" fmla="*/ 6668 w 1792996"/>
              <a:gd name="connsiteY4" fmla="*/ 1296649 h 1296649"/>
              <a:gd name="connsiteX0" fmla="*/ 1810097 w 1812595"/>
              <a:gd name="connsiteY0" fmla="*/ 0 h 1296649"/>
              <a:gd name="connsiteX1" fmla="*/ 1589513 w 1812595"/>
              <a:gd name="connsiteY1" fmla="*/ 512368 h 1296649"/>
              <a:gd name="connsiteX2" fmla="*/ 693827 w 1812595"/>
              <a:gd name="connsiteY2" fmla="*/ 650960 h 1296649"/>
              <a:gd name="connsiteX3" fmla="*/ 111261 w 1812595"/>
              <a:gd name="connsiteY3" fmla="*/ 646334 h 1296649"/>
              <a:gd name="connsiteX4" fmla="*/ 26267 w 1812595"/>
              <a:gd name="connsiteY4" fmla="*/ 1296649 h 1296649"/>
              <a:gd name="connsiteX0" fmla="*/ 1881360 w 1883858"/>
              <a:gd name="connsiteY0" fmla="*/ 0 h 1296649"/>
              <a:gd name="connsiteX1" fmla="*/ 1660776 w 1883858"/>
              <a:gd name="connsiteY1" fmla="*/ 512368 h 1296649"/>
              <a:gd name="connsiteX2" fmla="*/ 765090 w 1883858"/>
              <a:gd name="connsiteY2" fmla="*/ 650960 h 1296649"/>
              <a:gd name="connsiteX3" fmla="*/ 111259 w 1883858"/>
              <a:gd name="connsiteY3" fmla="*/ 782432 h 1296649"/>
              <a:gd name="connsiteX4" fmla="*/ 97530 w 1883858"/>
              <a:gd name="connsiteY4" fmla="*/ 1296649 h 1296649"/>
              <a:gd name="connsiteX0" fmla="*/ 1783831 w 1786329"/>
              <a:gd name="connsiteY0" fmla="*/ 0 h 1296649"/>
              <a:gd name="connsiteX1" fmla="*/ 1563247 w 1786329"/>
              <a:gd name="connsiteY1" fmla="*/ 512368 h 1296649"/>
              <a:gd name="connsiteX2" fmla="*/ 667561 w 1786329"/>
              <a:gd name="connsiteY2" fmla="*/ 650960 h 1296649"/>
              <a:gd name="connsiteX3" fmla="*/ 161137 w 1786329"/>
              <a:gd name="connsiteY3" fmla="*/ 863603 h 1296649"/>
              <a:gd name="connsiteX4" fmla="*/ 1 w 1786329"/>
              <a:gd name="connsiteY4" fmla="*/ 1296649 h 1296649"/>
              <a:gd name="connsiteX0" fmla="*/ 1823604 w 1826102"/>
              <a:gd name="connsiteY0" fmla="*/ 0 h 1162562"/>
              <a:gd name="connsiteX1" fmla="*/ 1603020 w 1826102"/>
              <a:gd name="connsiteY1" fmla="*/ 512368 h 1162562"/>
              <a:gd name="connsiteX2" fmla="*/ 707334 w 1826102"/>
              <a:gd name="connsiteY2" fmla="*/ 650960 h 1162562"/>
              <a:gd name="connsiteX3" fmla="*/ 200910 w 1826102"/>
              <a:gd name="connsiteY3" fmla="*/ 863603 h 1162562"/>
              <a:gd name="connsiteX4" fmla="*/ 0 w 1826102"/>
              <a:gd name="connsiteY4" fmla="*/ 1162562 h 116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102" h="1162562">
                <a:moveTo>
                  <a:pt x="1823604" y="0"/>
                </a:moveTo>
                <a:cubicBezTo>
                  <a:pt x="1826102" y="202991"/>
                  <a:pt x="1789065" y="403875"/>
                  <a:pt x="1603020" y="512368"/>
                </a:cubicBezTo>
                <a:cubicBezTo>
                  <a:pt x="1416975" y="620861"/>
                  <a:pt x="941019" y="592421"/>
                  <a:pt x="707334" y="650960"/>
                </a:cubicBezTo>
                <a:cubicBezTo>
                  <a:pt x="473649" y="709499"/>
                  <a:pt x="318799" y="778336"/>
                  <a:pt x="200910" y="863603"/>
                </a:cubicBezTo>
                <a:cubicBezTo>
                  <a:pt x="83021" y="948870"/>
                  <a:pt x="51246" y="1116783"/>
                  <a:pt x="0" y="116256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567696">
            <a:off x="3695932" y="3536010"/>
            <a:ext cx="804273" cy="1162562"/>
          </a:xfrm>
          <a:custGeom>
            <a:avLst/>
            <a:gdLst>
              <a:gd name="connsiteX0" fmla="*/ 1783830 w 1788827"/>
              <a:gd name="connsiteY0" fmla="*/ 0 h 1296649"/>
              <a:gd name="connsiteX1" fmla="*/ 1686394 w 1788827"/>
              <a:gd name="connsiteY1" fmla="*/ 599606 h 1296649"/>
              <a:gd name="connsiteX2" fmla="*/ 1169233 w 1788827"/>
              <a:gd name="connsiteY2" fmla="*/ 1161738 h 1296649"/>
              <a:gd name="connsiteX3" fmla="*/ 0 w 1788827"/>
              <a:gd name="connsiteY3" fmla="*/ 1296649 h 1296649"/>
              <a:gd name="connsiteX0" fmla="*/ 1783830 w 1892037"/>
              <a:gd name="connsiteY0" fmla="*/ 0 h 1296649"/>
              <a:gd name="connsiteX1" fmla="*/ 1686394 w 1892037"/>
              <a:gd name="connsiteY1" fmla="*/ 599606 h 1296649"/>
              <a:gd name="connsiteX2" fmla="*/ 549971 w 1892037"/>
              <a:gd name="connsiteY2" fmla="*/ 417378 h 1296649"/>
              <a:gd name="connsiteX3" fmla="*/ 0 w 1892037"/>
              <a:gd name="connsiteY3" fmla="*/ 1296649 h 1296649"/>
              <a:gd name="connsiteX0" fmla="*/ 1790498 w 1898705"/>
              <a:gd name="connsiteY0" fmla="*/ 0 h 1296649"/>
              <a:gd name="connsiteX1" fmla="*/ 1693062 w 1898705"/>
              <a:gd name="connsiteY1" fmla="*/ 599606 h 1296649"/>
              <a:gd name="connsiteX2" fmla="*/ 556639 w 1898705"/>
              <a:gd name="connsiteY2" fmla="*/ 417378 h 1296649"/>
              <a:gd name="connsiteX3" fmla="*/ 91662 w 1898705"/>
              <a:gd name="connsiteY3" fmla="*/ 646334 h 1296649"/>
              <a:gd name="connsiteX4" fmla="*/ 6668 w 1898705"/>
              <a:gd name="connsiteY4" fmla="*/ 1296649 h 1296649"/>
              <a:gd name="connsiteX0" fmla="*/ 1790498 w 1792996"/>
              <a:gd name="connsiteY0" fmla="*/ 0 h 1296649"/>
              <a:gd name="connsiteX1" fmla="*/ 1569914 w 1792996"/>
              <a:gd name="connsiteY1" fmla="*/ 512368 h 1296649"/>
              <a:gd name="connsiteX2" fmla="*/ 556639 w 1792996"/>
              <a:gd name="connsiteY2" fmla="*/ 417378 h 1296649"/>
              <a:gd name="connsiteX3" fmla="*/ 91662 w 1792996"/>
              <a:gd name="connsiteY3" fmla="*/ 646334 h 1296649"/>
              <a:gd name="connsiteX4" fmla="*/ 6668 w 1792996"/>
              <a:gd name="connsiteY4" fmla="*/ 1296649 h 1296649"/>
              <a:gd name="connsiteX0" fmla="*/ 1810097 w 1812595"/>
              <a:gd name="connsiteY0" fmla="*/ 0 h 1296649"/>
              <a:gd name="connsiteX1" fmla="*/ 1589513 w 1812595"/>
              <a:gd name="connsiteY1" fmla="*/ 512368 h 1296649"/>
              <a:gd name="connsiteX2" fmla="*/ 693827 w 1812595"/>
              <a:gd name="connsiteY2" fmla="*/ 650960 h 1296649"/>
              <a:gd name="connsiteX3" fmla="*/ 111261 w 1812595"/>
              <a:gd name="connsiteY3" fmla="*/ 646334 h 1296649"/>
              <a:gd name="connsiteX4" fmla="*/ 26267 w 1812595"/>
              <a:gd name="connsiteY4" fmla="*/ 1296649 h 1296649"/>
              <a:gd name="connsiteX0" fmla="*/ 1881360 w 1883858"/>
              <a:gd name="connsiteY0" fmla="*/ 0 h 1296649"/>
              <a:gd name="connsiteX1" fmla="*/ 1660776 w 1883858"/>
              <a:gd name="connsiteY1" fmla="*/ 512368 h 1296649"/>
              <a:gd name="connsiteX2" fmla="*/ 765090 w 1883858"/>
              <a:gd name="connsiteY2" fmla="*/ 650960 h 1296649"/>
              <a:gd name="connsiteX3" fmla="*/ 111259 w 1883858"/>
              <a:gd name="connsiteY3" fmla="*/ 782432 h 1296649"/>
              <a:gd name="connsiteX4" fmla="*/ 97530 w 1883858"/>
              <a:gd name="connsiteY4" fmla="*/ 1296649 h 1296649"/>
              <a:gd name="connsiteX0" fmla="*/ 1783831 w 1786329"/>
              <a:gd name="connsiteY0" fmla="*/ 0 h 1296649"/>
              <a:gd name="connsiteX1" fmla="*/ 1563247 w 1786329"/>
              <a:gd name="connsiteY1" fmla="*/ 512368 h 1296649"/>
              <a:gd name="connsiteX2" fmla="*/ 667561 w 1786329"/>
              <a:gd name="connsiteY2" fmla="*/ 650960 h 1296649"/>
              <a:gd name="connsiteX3" fmla="*/ 161137 w 1786329"/>
              <a:gd name="connsiteY3" fmla="*/ 863603 h 1296649"/>
              <a:gd name="connsiteX4" fmla="*/ 1 w 1786329"/>
              <a:gd name="connsiteY4" fmla="*/ 1296649 h 1296649"/>
              <a:gd name="connsiteX0" fmla="*/ 1823604 w 1826102"/>
              <a:gd name="connsiteY0" fmla="*/ 0 h 1162562"/>
              <a:gd name="connsiteX1" fmla="*/ 1603020 w 1826102"/>
              <a:gd name="connsiteY1" fmla="*/ 512368 h 1162562"/>
              <a:gd name="connsiteX2" fmla="*/ 707334 w 1826102"/>
              <a:gd name="connsiteY2" fmla="*/ 650960 h 1162562"/>
              <a:gd name="connsiteX3" fmla="*/ 200910 w 1826102"/>
              <a:gd name="connsiteY3" fmla="*/ 863603 h 1162562"/>
              <a:gd name="connsiteX4" fmla="*/ 0 w 1826102"/>
              <a:gd name="connsiteY4" fmla="*/ 1162562 h 116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102" h="1162562">
                <a:moveTo>
                  <a:pt x="1823604" y="0"/>
                </a:moveTo>
                <a:cubicBezTo>
                  <a:pt x="1826102" y="202991"/>
                  <a:pt x="1789065" y="403875"/>
                  <a:pt x="1603020" y="512368"/>
                </a:cubicBezTo>
                <a:cubicBezTo>
                  <a:pt x="1416975" y="620861"/>
                  <a:pt x="941019" y="592421"/>
                  <a:pt x="707334" y="650960"/>
                </a:cubicBezTo>
                <a:cubicBezTo>
                  <a:pt x="473649" y="709499"/>
                  <a:pt x="318799" y="778336"/>
                  <a:pt x="200910" y="863603"/>
                </a:cubicBezTo>
                <a:cubicBezTo>
                  <a:pt x="83021" y="948870"/>
                  <a:pt x="51246" y="1116783"/>
                  <a:pt x="0" y="1162562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3773016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230215" y="3773016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 rot="16200000">
            <a:off x="5943600" y="4724400"/>
            <a:ext cx="304800" cy="457200"/>
          </a:xfrm>
          <a:prstGeom prst="leftBrace">
            <a:avLst>
              <a:gd name="adj1" fmla="val 8333"/>
              <a:gd name="adj2" fmla="val 78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4535016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4992215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2172816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630016" y="3770784"/>
            <a:ext cx="418876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5 Coefficient Estimates on Dummy Variables for Distance Bands from HRA Territory Frontiers [FLIP THIS FIGURE AROUND IN THE SPECIFICATION TO GO EAST TO WEST]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90600" y="2209800"/>
          <a:ext cx="7315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254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Map of Dade with HRA and territory boundaries</vt:lpstr>
      <vt:lpstr>Figure 2: Boundary analysis at the edge of the HRA region</vt:lpstr>
      <vt:lpstr>Figure 3: graph of HRA rating territory prices and Citizens’ Multi-Peril premiums per dollar of coverage over time: Constantly held accounts:  2001-2009</vt:lpstr>
      <vt:lpstr>Figure 4a: Rating Territories and Distortions to Premiums (within the HRA)</vt:lpstr>
      <vt:lpstr>Figure 4b: Rating Territories distortions in Insurance Premiums and their capitalization into Home Prices (within the HRA)</vt:lpstr>
      <vt:lpstr>Figure 5 Coefficient Estimates on Dummy Variables for Distance Bands from HRA Territory Frontiers [FLIP THIS FIGURE AROUND IN THE SPECIFICATION TO GO EAST TO WEST]</vt:lpstr>
    </vt:vector>
  </TitlesOfParts>
  <Company>Federal Reserve Bank of Atlanta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f1crc01</dc:creator>
  <cp:lastModifiedBy>f1crc01</cp:lastModifiedBy>
  <cp:revision>31</cp:revision>
  <dcterms:created xsi:type="dcterms:W3CDTF">2011-01-25T14:48:43Z</dcterms:created>
  <dcterms:modified xsi:type="dcterms:W3CDTF">2011-01-28T22:34:08Z</dcterms:modified>
</cp:coreProperties>
</file>