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63" r:id="rId4"/>
    <p:sldId id="261" r:id="rId5"/>
    <p:sldId id="259" r:id="rId6"/>
    <p:sldId id="260" r:id="rId7"/>
    <p:sldId id="258"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40"/>
    <p:restoredTop sz="47137"/>
  </p:normalViewPr>
  <p:slideViewPr>
    <p:cSldViewPr snapToGrid="0" snapToObjects="1">
      <p:cViewPr varScale="1">
        <p:scale>
          <a:sx n="58" d="100"/>
          <a:sy n="58" d="100"/>
        </p:scale>
        <p:origin x="9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6734B-4ADB-264A-B470-77881739BF3E}" type="datetimeFigureOut">
              <a:rPr lang="en-US" smtClean="0"/>
              <a:t>9/21/16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ACC75-417B-3345-9EF1-2FE9FB40BB8A}" type="slidenum">
              <a:rPr lang="en-US" smtClean="0"/>
              <a:t>‹#›</a:t>
            </a:fld>
            <a:endParaRPr lang="en-US"/>
          </a:p>
        </p:txBody>
      </p:sp>
    </p:spTree>
    <p:extLst>
      <p:ext uri="{BB962C8B-B14F-4D97-AF65-F5344CB8AC3E}">
        <p14:creationId xmlns:p14="http://schemas.microsoft.com/office/powerpoint/2010/main" val="76751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a:t>
            </a:r>
            <a:r>
              <a:rPr lang="en-US" baseline="0" dirty="0" smtClean="0"/>
              <a:t> for today:</a:t>
            </a:r>
          </a:p>
          <a:p>
            <a:pPr marL="228600" indent="-228600">
              <a:buFont typeface="+mj-lt"/>
              <a:buAutoNum type="arabicPeriod"/>
            </a:pPr>
            <a:r>
              <a:rPr lang="en-US" baseline="0" dirty="0" smtClean="0"/>
              <a:t>Why should you get a Project Management Certification</a:t>
            </a:r>
          </a:p>
          <a:p>
            <a:pPr marL="228600" indent="-228600">
              <a:buFont typeface="+mj-lt"/>
              <a:buAutoNum type="arabicPeriod"/>
            </a:pPr>
            <a:r>
              <a:rPr lang="en-US" baseline="0" dirty="0" smtClean="0"/>
              <a:t>If so, what kind?</a:t>
            </a:r>
          </a:p>
          <a:p>
            <a:pPr marL="228600" indent="-228600">
              <a:buFont typeface="+mj-lt"/>
              <a:buAutoNum type="arabicPeriod"/>
            </a:pPr>
            <a:endParaRPr lang="en-US" baseline="0" dirty="0" smtClean="0"/>
          </a:p>
          <a:p>
            <a:pPr marL="0" indent="0">
              <a:buFont typeface="+mj-lt"/>
              <a:buNone/>
            </a:pPr>
            <a:r>
              <a:rPr lang="en-US" baseline="0" dirty="0" smtClean="0"/>
              <a:t>Answer:</a:t>
            </a:r>
          </a:p>
          <a:p>
            <a:pPr marL="228600" indent="-228600">
              <a:buFont typeface="+mj-lt"/>
              <a:buAutoNum type="arabicPeriod"/>
            </a:pPr>
            <a:r>
              <a:rPr lang="en-US" baseline="0" dirty="0" smtClean="0"/>
              <a:t>I have no idea.</a:t>
            </a:r>
          </a:p>
          <a:p>
            <a:pPr marL="228600" indent="-228600">
              <a:buFont typeface="+mj-lt"/>
              <a:buAutoNum type="arabicPeriod"/>
            </a:pPr>
            <a:r>
              <a:rPr lang="en-US" baseline="0" dirty="0" smtClean="0"/>
              <a:t>“I don’t know” being a great answer, since it helps us explore the answer</a:t>
            </a:r>
          </a:p>
          <a:p>
            <a:pPr marL="228600" indent="-228600">
              <a:buFont typeface="+mj-lt"/>
              <a:buAutoNum type="arabicPeriod"/>
            </a:pPr>
            <a:r>
              <a:rPr lang="en-US" baseline="0" dirty="0" smtClean="0"/>
              <a:t>Assuming we’re rational actors, then, the answer would be “Because there’s some kind of utility in it.”</a:t>
            </a:r>
          </a:p>
          <a:p>
            <a:pPr marL="228600" indent="-228600">
              <a:buFont typeface="+mj-lt"/>
              <a:buAutoNum type="arabicPeriod"/>
            </a:pPr>
            <a:endParaRPr lang="en-US" baseline="0" dirty="0" smtClean="0"/>
          </a:p>
          <a:p>
            <a:pPr marL="0" indent="0">
              <a:buFont typeface="+mj-lt"/>
              <a:buNone/>
            </a:pPr>
            <a:r>
              <a:rPr lang="en-US" baseline="0" dirty="0" smtClean="0"/>
              <a:t>Next:</a:t>
            </a:r>
          </a:p>
          <a:p>
            <a:pPr marL="0" indent="0">
              <a:buFont typeface="+mj-lt"/>
              <a:buNone/>
            </a:pPr>
            <a:r>
              <a:rPr lang="en-US" baseline="0" dirty="0" smtClean="0"/>
              <a:t>What kind of utility would it have?</a:t>
            </a:r>
          </a:p>
          <a:p>
            <a:pPr marL="0" indent="0">
              <a:buFont typeface="+mj-lt"/>
              <a:buNone/>
            </a:pPr>
            <a:endParaRPr lang="en-US" baseline="0" dirty="0" smtClean="0"/>
          </a:p>
          <a:p>
            <a:pPr marL="0" indent="0">
              <a:buFont typeface="+mj-lt"/>
              <a:buNone/>
            </a:pPr>
            <a:r>
              <a:rPr lang="en-US" baseline="0" dirty="0" smtClean="0"/>
              <a:t>Main purpose of this slide:</a:t>
            </a:r>
          </a:p>
          <a:p>
            <a:pPr marL="0" indent="0">
              <a:buFont typeface="+mj-lt"/>
              <a:buNone/>
            </a:pPr>
            <a:r>
              <a:rPr lang="en-US" baseline="0" dirty="0" smtClean="0"/>
              <a:t>The topic is too big to address in a short time with limited knowledge of each individual’s goals.</a:t>
            </a:r>
          </a:p>
          <a:p>
            <a:pPr marL="0" indent="0">
              <a:buFont typeface="+mj-lt"/>
              <a:buNone/>
            </a:pPr>
            <a:r>
              <a:rPr lang="en-US" baseline="0" dirty="0" smtClean="0"/>
              <a:t>So, we’re going to provide a framework to help the participants determine the answer(s) to this question in a structured way.</a:t>
            </a:r>
          </a:p>
        </p:txBody>
      </p:sp>
      <p:sp>
        <p:nvSpPr>
          <p:cNvPr id="4" name="Slide Number Placeholder 3"/>
          <p:cNvSpPr>
            <a:spLocks noGrp="1"/>
          </p:cNvSpPr>
          <p:nvPr>
            <p:ph type="sldNum" sz="quarter" idx="10"/>
          </p:nvPr>
        </p:nvSpPr>
        <p:spPr/>
        <p:txBody>
          <a:bodyPr/>
          <a:lstStyle/>
          <a:p>
            <a:fld id="{451ACC75-417B-3345-9EF1-2FE9FB40BB8A}" type="slidenum">
              <a:rPr lang="en-US" smtClean="0"/>
              <a:t>1</a:t>
            </a:fld>
            <a:endParaRPr lang="en-US"/>
          </a:p>
        </p:txBody>
      </p:sp>
    </p:spTree>
    <p:extLst>
      <p:ext uri="{BB962C8B-B14F-4D97-AF65-F5344CB8AC3E}">
        <p14:creationId xmlns:p14="http://schemas.microsoft.com/office/powerpoint/2010/main" val="726742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1ACC75-417B-3345-9EF1-2FE9FB40BB8A}" type="slidenum">
              <a:rPr lang="en-US" smtClean="0"/>
              <a:t>10</a:t>
            </a:fld>
            <a:endParaRPr lang="en-US"/>
          </a:p>
        </p:txBody>
      </p:sp>
    </p:spTree>
    <p:extLst>
      <p:ext uri="{BB962C8B-B14F-4D97-AF65-F5344CB8AC3E}">
        <p14:creationId xmlns:p14="http://schemas.microsoft.com/office/powerpoint/2010/main" val="5240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kind of utility</a:t>
            </a:r>
            <a:r>
              <a:rPr lang="en-US" baseline="0" dirty="0" smtClean="0"/>
              <a:t> would a project certification have for a Security Profession?</a:t>
            </a:r>
          </a:p>
          <a:p>
            <a:pPr marL="228600" indent="-228600">
              <a:buFont typeface="+mj-lt"/>
              <a:buAutoNum type="arabicPeriod"/>
            </a:pPr>
            <a:r>
              <a:rPr lang="en-US" baseline="0" dirty="0" smtClean="0"/>
              <a:t>It can help you transition into a new role – a people manager, a project manager</a:t>
            </a:r>
          </a:p>
          <a:p>
            <a:pPr marL="228600" indent="-228600">
              <a:buFont typeface="+mj-lt"/>
              <a:buAutoNum type="arabicPeriod"/>
            </a:pPr>
            <a:r>
              <a:rPr lang="en-US" baseline="0" dirty="0" smtClean="0"/>
              <a:t>It can help you become better in the role you are in.</a:t>
            </a:r>
          </a:p>
          <a:p>
            <a:pPr marL="228600" indent="-228600">
              <a:buFont typeface="+mj-lt"/>
              <a:buAutoNum type="arabicPeriod"/>
            </a:pPr>
            <a:endParaRPr lang="en-US" baseline="0" dirty="0" smtClean="0"/>
          </a:p>
          <a:p>
            <a:pPr marL="0" indent="0">
              <a:buFont typeface="+mj-lt"/>
              <a:buNone/>
            </a:pPr>
            <a:r>
              <a:rPr lang="en-US" baseline="0" dirty="0" smtClean="0"/>
              <a:t>Manager:</a:t>
            </a:r>
          </a:p>
          <a:p>
            <a:pPr marL="228600" indent="-228600">
              <a:buFont typeface="+mj-lt"/>
              <a:buAutoNum type="arabicPeriod"/>
            </a:pPr>
            <a:r>
              <a:rPr lang="en-US" baseline="0" dirty="0" smtClean="0"/>
              <a:t>Some project managers – like those on construction site or a space launch – are executive positions</a:t>
            </a:r>
          </a:p>
          <a:p>
            <a:pPr marL="228600" indent="-228600">
              <a:buFont typeface="+mj-lt"/>
              <a:buAutoNum type="arabicPeriod"/>
            </a:pPr>
            <a:r>
              <a:rPr lang="en-US" baseline="0" dirty="0" smtClean="0"/>
              <a:t>Beyond planning, executing and the monitoring &amp; controlling of project work, the project manager role can overlap extensively with a manager skill set</a:t>
            </a:r>
          </a:p>
          <a:p>
            <a:pPr marL="228600" indent="-228600">
              <a:buFont typeface="+mj-lt"/>
              <a:buAutoNum type="arabicPeriod"/>
            </a:pPr>
            <a:endParaRPr lang="en-US" baseline="0" dirty="0" smtClean="0"/>
          </a:p>
          <a:p>
            <a:pPr marL="0" indent="0">
              <a:buFont typeface="+mj-lt"/>
              <a:buNone/>
            </a:pPr>
            <a:r>
              <a:rPr lang="en-US" baseline="0" dirty="0" smtClean="0"/>
              <a:t>Project Manager:</a:t>
            </a:r>
          </a:p>
          <a:p>
            <a:pPr marL="171450" indent="-171450">
              <a:buFontTx/>
              <a:buChar char="-"/>
            </a:pPr>
            <a:r>
              <a:rPr lang="en-US" baseline="0" dirty="0" smtClean="0"/>
              <a:t>Enough said, right?</a:t>
            </a:r>
          </a:p>
          <a:p>
            <a:pPr marL="171450" indent="-171450">
              <a:buFontTx/>
              <a:buChar char="-"/>
            </a:pPr>
            <a:endParaRPr lang="en-US" baseline="0" dirty="0" smtClean="0"/>
          </a:p>
          <a:p>
            <a:pPr marL="0" indent="0">
              <a:buFontTx/>
              <a:buNone/>
            </a:pPr>
            <a:r>
              <a:rPr lang="en-US" baseline="0" dirty="0" smtClean="0"/>
              <a:t>Team Member:</a:t>
            </a:r>
          </a:p>
          <a:p>
            <a:pPr marL="228600" indent="-228600">
              <a:buFont typeface="+mj-lt"/>
              <a:buAutoNum type="arabicPeriod"/>
            </a:pPr>
            <a:r>
              <a:rPr lang="en-US" baseline="0" dirty="0" smtClean="0"/>
              <a:t>It’s all about the team. </a:t>
            </a:r>
          </a:p>
          <a:p>
            <a:pPr marL="228600" indent="-228600">
              <a:buFont typeface="+mj-lt"/>
              <a:buAutoNum type="arabicPeriod"/>
            </a:pPr>
            <a:r>
              <a:rPr lang="en-US" baseline="0" dirty="0" smtClean="0"/>
              <a:t>To the extent that you as a contributor understand and can contribute to the success of the team as a whole, the better the work on your project will be.</a:t>
            </a:r>
          </a:p>
          <a:p>
            <a:pPr marL="228600" indent="-228600">
              <a:buFont typeface="+mj-lt"/>
              <a:buAutoNum type="arabicPeriod"/>
            </a:pPr>
            <a:endParaRPr lang="en-US" baseline="0" dirty="0" smtClean="0"/>
          </a:p>
          <a:p>
            <a:pPr marL="0" indent="0">
              <a:buFont typeface="Arial" charset="0"/>
              <a:buNone/>
            </a:pPr>
            <a:r>
              <a:rPr lang="en-US" baseline="0" dirty="0" smtClean="0"/>
              <a:t>Transition:</a:t>
            </a:r>
          </a:p>
          <a:p>
            <a:pPr marL="0" indent="0">
              <a:buFont typeface="Arial" charset="0"/>
              <a:buNone/>
            </a:pPr>
            <a:r>
              <a:rPr lang="en-US" baseline="0" dirty="0" smtClean="0"/>
              <a:t>Okay, now that we know a little bit about the “Why” we need to know more about the ”What”</a:t>
            </a:r>
          </a:p>
          <a:p>
            <a:pPr marL="0" indent="0">
              <a:buFont typeface="+mj-lt"/>
              <a:buNone/>
            </a:pPr>
            <a:endParaRPr lang="en-US" baseline="0" dirty="0" smtClean="0"/>
          </a:p>
          <a:p>
            <a:pPr marL="0" indent="0">
              <a:buFont typeface="+mj-lt"/>
              <a:buNone/>
            </a:pPr>
            <a:r>
              <a:rPr lang="en-US" baseline="0" dirty="0" smtClean="0"/>
              <a:t>Main purpose of this slide:</a:t>
            </a:r>
          </a:p>
          <a:p>
            <a:pPr marL="0" indent="0">
              <a:buFont typeface="+mj-lt"/>
              <a:buNone/>
            </a:pPr>
            <a:r>
              <a:rPr lang="en-US" baseline="0" dirty="0" smtClean="0"/>
              <a:t>People can want to move or they can find themselves moved.</a:t>
            </a:r>
          </a:p>
          <a:p>
            <a:pPr marL="0" indent="0">
              <a:buFont typeface="+mj-lt"/>
              <a:buNone/>
            </a:pPr>
            <a:r>
              <a:rPr lang="en-US" baseline="0" dirty="0" smtClean="0"/>
              <a:t>Either way, a certification can improve your game or demonstrate your ability to move.</a:t>
            </a:r>
          </a:p>
          <a:p>
            <a:pPr marL="0" indent="0">
              <a:buFont typeface="+mj-lt"/>
              <a:buNone/>
            </a:pPr>
            <a:endParaRPr lang="en-US" baseline="0" dirty="0" smtClean="0"/>
          </a:p>
          <a:p>
            <a:pPr marL="0" indent="0">
              <a:buFont typeface="+mj-lt"/>
              <a:buNone/>
            </a:pPr>
            <a:r>
              <a:rPr lang="en-US" baseline="0" dirty="0" smtClean="0"/>
              <a:t>Even if you are remaining in place, it’s the team who is on stage, not the manager or the project manager</a:t>
            </a:r>
          </a:p>
          <a:p>
            <a:pPr marL="0" indent="0">
              <a:buFont typeface="+mj-lt"/>
              <a:buNone/>
            </a:pPr>
            <a:r>
              <a:rPr lang="en-US" baseline="0" dirty="0" smtClean="0"/>
              <a:t>The more the actors understand the role of the director or stage manager, the more powerful that actor is in the theater.</a:t>
            </a:r>
            <a:endParaRPr lang="en-US" dirty="0"/>
          </a:p>
        </p:txBody>
      </p:sp>
      <p:sp>
        <p:nvSpPr>
          <p:cNvPr id="4" name="Slide Number Placeholder 3"/>
          <p:cNvSpPr>
            <a:spLocks noGrp="1"/>
          </p:cNvSpPr>
          <p:nvPr>
            <p:ph type="sldNum" sz="quarter" idx="10"/>
          </p:nvPr>
        </p:nvSpPr>
        <p:spPr/>
        <p:txBody>
          <a:bodyPr/>
          <a:lstStyle/>
          <a:p>
            <a:fld id="{451ACC75-417B-3345-9EF1-2FE9FB40BB8A}" type="slidenum">
              <a:rPr lang="en-US" smtClean="0"/>
              <a:t>2</a:t>
            </a:fld>
            <a:endParaRPr lang="en-US"/>
          </a:p>
        </p:txBody>
      </p:sp>
    </p:spTree>
    <p:extLst>
      <p:ext uri="{BB962C8B-B14F-4D97-AF65-F5344CB8AC3E}">
        <p14:creationId xmlns:p14="http://schemas.microsoft.com/office/powerpoint/2010/main" val="130127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certifications should we consider.</a:t>
            </a:r>
          </a:p>
          <a:p>
            <a:endParaRPr lang="en-US" baseline="0" dirty="0" smtClean="0"/>
          </a:p>
          <a:p>
            <a:r>
              <a:rPr lang="en-US" baseline="0" dirty="0" smtClean="0"/>
              <a:t>The top three to consider are:</a:t>
            </a:r>
          </a:p>
          <a:p>
            <a:pPr marL="228600" indent="-228600">
              <a:buFont typeface="+mj-lt"/>
              <a:buAutoNum type="arabicPeriod"/>
            </a:pPr>
            <a:r>
              <a:rPr lang="en-US" baseline="0" dirty="0" smtClean="0"/>
              <a:t>The PMI Project Management Professional (PMP) ®</a:t>
            </a:r>
          </a:p>
          <a:p>
            <a:pPr marL="228600" indent="-228600">
              <a:buFont typeface="+mj-lt"/>
              <a:buAutoNum type="arabicPeriod"/>
            </a:pPr>
            <a:r>
              <a:rPr lang="en-US" baseline="0" dirty="0" smtClean="0"/>
              <a:t>The Scaled Agile Academy Scaled Agile Framework (SAFe) ® certifications</a:t>
            </a:r>
          </a:p>
          <a:p>
            <a:pPr marL="228600" indent="-228600">
              <a:buFont typeface="+mj-lt"/>
              <a:buAutoNum type="arabicPeriod"/>
            </a:pPr>
            <a:r>
              <a:rPr lang="en-US" baseline="0" dirty="0" smtClean="0"/>
              <a:t>The Agile Alliance or Scrum Alliance Certified ScrumMaster (CSM) ® (and/or Certified Product Owner (CPO) ® )</a:t>
            </a:r>
          </a:p>
          <a:p>
            <a:pPr marL="228600" indent="-228600">
              <a:buFont typeface="+mj-lt"/>
              <a:buAutoNum type="arabicPeriod"/>
            </a:pPr>
            <a:endParaRPr lang="en-US" baseline="0" dirty="0" smtClean="0"/>
          </a:p>
          <a:p>
            <a:pPr marL="0" indent="0">
              <a:buFont typeface="Arial" charset="0"/>
              <a:buNone/>
            </a:pPr>
            <a:endParaRPr lang="en-US" baseline="0" dirty="0" smtClean="0"/>
          </a:p>
          <a:p>
            <a:pPr marL="0" indent="0">
              <a:buFont typeface="Arial" charset="0"/>
              <a:buNone/>
            </a:pPr>
            <a:r>
              <a:rPr lang="en-US" baseline="0" dirty="0" smtClean="0"/>
              <a:t>Transition</a:t>
            </a:r>
          </a:p>
          <a:p>
            <a:pPr marL="0" indent="0">
              <a:buFont typeface="Arial" charset="0"/>
              <a:buNone/>
            </a:pPr>
            <a:r>
              <a:rPr lang="en-US" baseline="0" dirty="0" smtClean="0"/>
              <a:t>Okay, now that we know a little about the what, we need a framework to differentiate or categorize these certifications so we have some basis for determining which might be the best for you in your given circumstance.</a:t>
            </a:r>
          </a:p>
          <a:p>
            <a:pPr marL="228600" indent="-228600">
              <a:buFont typeface="+mj-lt"/>
              <a:buAutoNum type="arabicPeriod"/>
            </a:pPr>
            <a:endParaRPr lang="en-US" baseline="0" dirty="0" smtClean="0"/>
          </a:p>
          <a:p>
            <a:pPr marL="0" indent="0">
              <a:buFont typeface="+mj-lt"/>
              <a:buNone/>
            </a:pPr>
            <a:r>
              <a:rPr lang="en-US" baseline="0" dirty="0" smtClean="0"/>
              <a:t>Key Message:</a:t>
            </a:r>
          </a:p>
          <a:p>
            <a:pPr marL="0" indent="0">
              <a:buFont typeface="+mj-lt"/>
              <a:buNone/>
            </a:pPr>
            <a:r>
              <a:rPr lang="en-US" baseline="0" dirty="0" smtClean="0"/>
              <a:t>There are dozens of Project Management Certifications you can get that will be of some utility to you in some way</a:t>
            </a:r>
          </a:p>
          <a:p>
            <a:pPr marL="0" indent="0">
              <a:buFont typeface="+mj-lt"/>
              <a:buNone/>
            </a:pPr>
            <a:endParaRPr lang="en-US" baseline="0" dirty="0" smtClean="0"/>
          </a:p>
          <a:p>
            <a:pPr marL="0" indent="0">
              <a:buFont typeface="+mj-lt"/>
              <a:buNone/>
            </a:pPr>
            <a:r>
              <a:rPr lang="en-US" baseline="0" dirty="0" smtClean="0"/>
              <a:t>I’ve picked these three for the same reason I have these three: they are especially useful.</a:t>
            </a:r>
          </a:p>
          <a:p>
            <a:pPr marL="0" indent="0">
              <a:buFont typeface="+mj-lt"/>
              <a:buNone/>
            </a:pPr>
            <a:endParaRPr lang="en-US" baseline="0" dirty="0" smtClean="0"/>
          </a:p>
          <a:p>
            <a:pPr marL="0" indent="0">
              <a:buFont typeface="+mj-lt"/>
              <a:buNone/>
            </a:pPr>
            <a:r>
              <a:rPr lang="en-US" baseline="0" dirty="0" smtClean="0"/>
              <a:t>I’m not stating I think they are great or wonderful or ideal: I’m stating they have a great deal of utility when moving to another job or improving your capability in role.</a:t>
            </a:r>
          </a:p>
          <a:p>
            <a:pPr marL="0" indent="0">
              <a:buFont typeface="+mj-lt"/>
              <a:buNone/>
            </a:pPr>
            <a:endParaRPr lang="en-US" baseline="0" dirty="0" smtClean="0"/>
          </a:p>
          <a:p>
            <a:pPr marL="0" indent="0">
              <a:buFont typeface="+mj-lt"/>
              <a:buNone/>
            </a:pPr>
            <a:r>
              <a:rPr lang="en-US" baseline="0" dirty="0" smtClean="0"/>
              <a:t>There are a number of different specializations in the PMI, including an Agile Cert, a Risk Cert, A Program Management Cert, and so on</a:t>
            </a:r>
          </a:p>
          <a:p>
            <a:pPr marL="0" indent="0">
              <a:buFont typeface="+mj-lt"/>
              <a:buNone/>
            </a:pPr>
            <a:endParaRPr lang="en-US" baseline="0" dirty="0" smtClean="0"/>
          </a:p>
          <a:p>
            <a:pPr marL="0" indent="0">
              <a:buFont typeface="+mj-lt"/>
              <a:buNone/>
            </a:pPr>
            <a:r>
              <a:rPr lang="en-US" baseline="0" dirty="0" smtClean="0"/>
              <a:t>There are a number of Agile at Scale certs, including Disciplined Agile Delivery and Large-Scale Scrum.</a:t>
            </a:r>
          </a:p>
          <a:p>
            <a:pPr marL="0" indent="0">
              <a:buFont typeface="+mj-lt"/>
              <a:buNone/>
            </a:pPr>
            <a:endParaRPr lang="en-US" baseline="0" dirty="0" smtClean="0"/>
          </a:p>
          <a:p>
            <a:pPr marL="0" indent="0">
              <a:buFont typeface="+mj-lt"/>
              <a:buNone/>
            </a:pPr>
            <a:r>
              <a:rPr lang="en-US" baseline="0" dirty="0" smtClean="0"/>
              <a:t>But, for recognition and brand development, these are the better places to start.</a:t>
            </a:r>
          </a:p>
        </p:txBody>
      </p:sp>
      <p:sp>
        <p:nvSpPr>
          <p:cNvPr id="4" name="Slide Number Placeholder 3"/>
          <p:cNvSpPr>
            <a:spLocks noGrp="1"/>
          </p:cNvSpPr>
          <p:nvPr>
            <p:ph type="sldNum" sz="quarter" idx="10"/>
          </p:nvPr>
        </p:nvSpPr>
        <p:spPr/>
        <p:txBody>
          <a:bodyPr/>
          <a:lstStyle/>
          <a:p>
            <a:fld id="{451ACC75-417B-3345-9EF1-2FE9FB40BB8A}" type="slidenum">
              <a:rPr lang="en-US" smtClean="0"/>
              <a:t>3</a:t>
            </a:fld>
            <a:endParaRPr lang="en-US"/>
          </a:p>
        </p:txBody>
      </p:sp>
    </p:spTree>
    <p:extLst>
      <p:ext uri="{BB962C8B-B14F-4D97-AF65-F5344CB8AC3E}">
        <p14:creationId xmlns:p14="http://schemas.microsoft.com/office/powerpoint/2010/main" val="131812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model</a:t>
            </a:r>
            <a:r>
              <a:rPr lang="en-US" baseline="0" dirty="0" smtClean="0"/>
              <a:t> or heuristic: the Triple Constraint</a:t>
            </a:r>
          </a:p>
          <a:p>
            <a:endParaRPr lang="en-US" baseline="0" dirty="0" smtClean="0"/>
          </a:p>
          <a:p>
            <a:pPr marL="228600" indent="-228600">
              <a:buFont typeface="+mj-lt"/>
              <a:buAutoNum type="arabicPeriod"/>
            </a:pPr>
            <a:r>
              <a:rPr lang="en-US" baseline="0" dirty="0" smtClean="0"/>
              <a:t>This is a model</a:t>
            </a:r>
          </a:p>
          <a:p>
            <a:pPr marL="228600" indent="-228600">
              <a:buFont typeface="+mj-lt"/>
              <a:buAutoNum type="arabicPeriod"/>
            </a:pPr>
            <a:r>
              <a:rPr lang="en-US" baseline="0" dirty="0" smtClean="0"/>
              <a:t>The components are Scope, Schedule and Resources in an interdependent relationship</a:t>
            </a:r>
          </a:p>
          <a:p>
            <a:pPr marL="228600" indent="-228600">
              <a:buFont typeface="+mj-lt"/>
              <a:buAutoNum type="arabicPeriod"/>
            </a:pPr>
            <a:r>
              <a:rPr lang="en-US" baseline="0" dirty="0" smtClean="0"/>
              <a:t>A change to the value of any one variable will force a change in one or more of the other variables</a:t>
            </a:r>
          </a:p>
          <a:p>
            <a:pPr marL="228600" indent="-228600">
              <a:buFont typeface="+mj-lt"/>
              <a:buAutoNum type="arabicPeriod"/>
            </a:pPr>
            <a:endParaRPr lang="en-US" baseline="0" dirty="0" smtClean="0"/>
          </a:p>
          <a:p>
            <a:pPr marL="0" indent="0">
              <a:buFont typeface="+mj-lt"/>
              <a:buNone/>
            </a:pPr>
            <a:r>
              <a:rPr lang="en-US" baseline="0" dirty="0" smtClean="0"/>
              <a:t>It’s only a model</a:t>
            </a:r>
          </a:p>
          <a:p>
            <a:pPr marL="228600" indent="-228600">
              <a:buFont typeface="+mj-lt"/>
              <a:buAutoNum type="arabicPeriod"/>
            </a:pPr>
            <a:r>
              <a:rPr lang="en-US" baseline="0" dirty="0" smtClean="0"/>
              <a:t>The PMI has it up to (at last count) the “hexagonal” constraint</a:t>
            </a:r>
          </a:p>
          <a:p>
            <a:pPr marL="228600" indent="-228600">
              <a:buFont typeface="+mj-lt"/>
              <a:buAutoNum type="arabicPeriod"/>
            </a:pPr>
            <a:r>
              <a:rPr lang="en-US" baseline="0" dirty="0" smtClean="0"/>
              <a:t>But, at three, we have enough information to identify what kind of situation you are in</a:t>
            </a:r>
          </a:p>
          <a:p>
            <a:pPr marL="228600" indent="-228600">
              <a:buFont typeface="+mj-lt"/>
              <a:buAutoNum type="arabicPeriod"/>
            </a:pPr>
            <a:r>
              <a:rPr lang="en-US" baseline="0" dirty="0" smtClean="0"/>
              <a:t>And, therefore, which certification might have the most utility for that situation.</a:t>
            </a:r>
          </a:p>
          <a:p>
            <a:pPr marL="228600" indent="-228600">
              <a:buFont typeface="+mj-lt"/>
              <a:buAutoNum type="arabicPeriod"/>
            </a:pPr>
            <a:endParaRPr lang="en-US" baseline="0" dirty="0" smtClean="0"/>
          </a:p>
          <a:p>
            <a:pPr marL="0" indent="0">
              <a:buFont typeface="+mj-lt"/>
              <a:buNone/>
            </a:pPr>
            <a:r>
              <a:rPr lang="en-US" baseline="0" dirty="0" smtClean="0"/>
              <a:t>Next:</a:t>
            </a:r>
          </a:p>
          <a:p>
            <a:pPr marL="0" indent="0">
              <a:buFont typeface="+mj-lt"/>
              <a:buNone/>
            </a:pPr>
            <a:r>
              <a:rPr lang="en-US" baseline="0" dirty="0" smtClean="0"/>
              <a:t>If you focus on fixing the scope, this is what the model tells you about your circumstances:</a:t>
            </a:r>
          </a:p>
          <a:p>
            <a:pPr marL="0" indent="0">
              <a:buFont typeface="+mj-lt"/>
              <a:buNone/>
            </a:pPr>
            <a:endParaRPr lang="en-US" baseline="0" dirty="0" smtClean="0"/>
          </a:p>
          <a:p>
            <a:pPr marL="0" indent="0">
              <a:buFont typeface="+mj-lt"/>
              <a:buNone/>
            </a:pPr>
            <a:r>
              <a:rPr lang="en-US" baseline="0" dirty="0" smtClean="0"/>
              <a:t>Key message:</a:t>
            </a:r>
          </a:p>
          <a:p>
            <a:pPr marL="0" indent="0">
              <a:buFont typeface="+mj-lt"/>
              <a:buNone/>
            </a:pPr>
            <a:r>
              <a:rPr lang="en-US" baseline="0" dirty="0" smtClean="0"/>
              <a:t>A project can have n-</a:t>
            </a:r>
            <a:r>
              <a:rPr lang="en-US" baseline="0" dirty="0" err="1" smtClean="0"/>
              <a:t>ary</a:t>
            </a:r>
            <a:r>
              <a:rPr lang="en-US" baseline="0" dirty="0" smtClean="0"/>
              <a:t> constraints: three, six, seven, whatever. The key thing is that the constraints you identify have to be deterministic with respect to the other constraints.</a:t>
            </a:r>
          </a:p>
          <a:p>
            <a:pPr marL="0" indent="0">
              <a:buFont typeface="+mj-lt"/>
              <a:buNone/>
            </a:pPr>
            <a:endParaRPr lang="en-US" baseline="0" dirty="0" smtClean="0"/>
          </a:p>
          <a:p>
            <a:pPr marL="0" indent="0">
              <a:buFont typeface="+mj-lt"/>
              <a:buNone/>
            </a:pPr>
            <a:r>
              <a:rPr lang="en-US" baseline="0" dirty="0" smtClean="0"/>
              <a:t>If you can change the value to a variable in the model, and that has no effect on any of the other variables, then it’s not a constraint.</a:t>
            </a:r>
          </a:p>
          <a:p>
            <a:pPr marL="0" indent="0">
              <a:buFont typeface="+mj-lt"/>
              <a:buNone/>
            </a:pPr>
            <a:endParaRPr lang="en-US" baseline="0" dirty="0" smtClean="0"/>
          </a:p>
          <a:p>
            <a:pPr marL="0" indent="0">
              <a:buFont typeface="+mj-lt"/>
              <a:buNone/>
            </a:pPr>
            <a:r>
              <a:rPr lang="en-US" baseline="0" dirty="0" smtClean="0"/>
              <a:t>Scope, for example, has a quality dimension. If you don’t make quality a dimension of the constraint model, then you can cheat the triple constraint by cutting the QUALITY and COST of the deliverable without violating the integrity of the TRIPLE constraints. This is not a trivial point. This is how we cheat the Triple Constraint when the management team fixes all three dimensions of the Triple Constraint before planning is done.</a:t>
            </a:r>
          </a:p>
          <a:p>
            <a:pPr marL="0" indent="0">
              <a:buFont typeface="+mj-lt"/>
              <a:buNone/>
            </a:pPr>
            <a:endParaRPr lang="en-US" baseline="0" dirty="0" smtClean="0"/>
          </a:p>
          <a:p>
            <a:pPr marL="0" indent="0">
              <a:buFont typeface="+mj-lt"/>
              <a:buNone/>
            </a:pPr>
            <a:r>
              <a:rPr lang="en-US" baseline="0" dirty="0" smtClean="0"/>
              <a:t>However, we don’t need to worry about that here, since we’re not really at that level of detail. We just need a model that will help us say, “Do I </a:t>
            </a:r>
            <a:r>
              <a:rPr lang="en-US" baseline="0" dirty="0" err="1" smtClean="0"/>
              <a:t>prefere</a:t>
            </a:r>
            <a:r>
              <a:rPr lang="en-US" baseline="0" dirty="0" smtClean="0"/>
              <a:t> a PMP® to a SAFe ® Certification?</a:t>
            </a:r>
          </a:p>
          <a:p>
            <a:pPr marL="0" indent="0">
              <a:buFont typeface="+mj-lt"/>
              <a:buNone/>
            </a:pPr>
            <a:endParaRPr lang="en-US" baseline="0" dirty="0" smtClean="0"/>
          </a:p>
          <a:p>
            <a:pPr marL="0" indent="0">
              <a:buFont typeface="+mj-lt"/>
              <a:buNone/>
            </a:pPr>
            <a:r>
              <a:rPr lang="en-US" baseline="0" dirty="0" smtClean="0"/>
              <a:t>The Triple Constraint is sufficient to do that for us.</a:t>
            </a:r>
          </a:p>
        </p:txBody>
      </p:sp>
      <p:sp>
        <p:nvSpPr>
          <p:cNvPr id="4" name="Slide Number Placeholder 3"/>
          <p:cNvSpPr>
            <a:spLocks noGrp="1"/>
          </p:cNvSpPr>
          <p:nvPr>
            <p:ph type="sldNum" sz="quarter" idx="10"/>
          </p:nvPr>
        </p:nvSpPr>
        <p:spPr/>
        <p:txBody>
          <a:bodyPr/>
          <a:lstStyle/>
          <a:p>
            <a:fld id="{451ACC75-417B-3345-9EF1-2FE9FB40BB8A}" type="slidenum">
              <a:rPr lang="en-US" smtClean="0"/>
              <a:t>4</a:t>
            </a:fld>
            <a:endParaRPr lang="en-US"/>
          </a:p>
        </p:txBody>
      </p:sp>
    </p:spTree>
    <p:extLst>
      <p:ext uri="{BB962C8B-B14F-4D97-AF65-F5344CB8AC3E}">
        <p14:creationId xmlns:p14="http://schemas.microsoft.com/office/powerpoint/2010/main" val="163998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r>
              <a:rPr lang="en-US" baseline="0" dirty="0" smtClean="0"/>
              <a:t> Scope</a:t>
            </a:r>
          </a:p>
          <a:p>
            <a:endParaRPr lang="en-US" baseline="0" dirty="0" smtClean="0"/>
          </a:p>
          <a:p>
            <a:r>
              <a:rPr lang="en-US" baseline="0" dirty="0" smtClean="0"/>
              <a:t>Animation One</a:t>
            </a:r>
          </a:p>
          <a:p>
            <a:r>
              <a:rPr lang="en-US" baseline="0" dirty="0" smtClean="0"/>
              <a:t>If the scope of the deliverable is fixed in an agreement with the funding stakeholder, that what adjusts during planning would be HOW LONG will it take and HOW MUCH will it cost. WHAT WE ARE GOING TO DO to solve a problem is not an open question.</a:t>
            </a:r>
          </a:p>
          <a:p>
            <a:endParaRPr lang="en-US" baseline="0" dirty="0" smtClean="0"/>
          </a:p>
          <a:p>
            <a:r>
              <a:rPr lang="en-US" baseline="0" dirty="0" smtClean="0"/>
              <a:t>Animation Two</a:t>
            </a:r>
          </a:p>
          <a:p>
            <a:r>
              <a:rPr lang="en-US" baseline="0" dirty="0" smtClean="0"/>
              <a:t>So, we define the scope through requirements gathering and establish a baseline for scope, which becomes the baseline for schedule and cost (budget). We measure how well we’re doing against these baselines with Earned Value Analysis</a:t>
            </a:r>
          </a:p>
          <a:p>
            <a:endParaRPr lang="en-US" baseline="0" dirty="0" smtClean="0"/>
          </a:p>
          <a:p>
            <a:r>
              <a:rPr lang="en-US" baseline="0" dirty="0" smtClean="0"/>
              <a:t>Animation Three</a:t>
            </a:r>
          </a:p>
          <a:p>
            <a:r>
              <a:rPr lang="en-US" baseline="0" dirty="0" smtClean="0"/>
              <a:t>Here’s the implication of this: Risk at the start is expensive, but goes toward zero as we execute the fixed scope project. The cost of change is the inverse. In other words, as you deliver more you know more about what will or will not satisfy the customer, but your ability to change the scope based on feedback from the customer when validating scope GETS HARDER. So, just as you have more information about how to satisfy your client, you have less ability to do anything about it.</a:t>
            </a:r>
          </a:p>
          <a:p>
            <a:endParaRPr lang="en-US" baseline="0" dirty="0" smtClean="0"/>
          </a:p>
          <a:p>
            <a:r>
              <a:rPr lang="en-US" baseline="0" dirty="0" smtClean="0"/>
              <a:t>Transition:</a:t>
            </a:r>
          </a:p>
          <a:p>
            <a:r>
              <a:rPr lang="en-US" baseline="0" dirty="0" smtClean="0"/>
              <a:t>And, this sets us up for the other way we can understand projects in terms of the Triple Constraint: Variable Scope</a:t>
            </a:r>
          </a:p>
          <a:p>
            <a:endParaRPr lang="en-US" baseline="0" dirty="0" smtClean="0"/>
          </a:p>
          <a:p>
            <a:r>
              <a:rPr lang="en-US" baseline="0" dirty="0" smtClean="0"/>
              <a:t>Key Messages:</a:t>
            </a:r>
          </a:p>
          <a:p>
            <a:r>
              <a:rPr lang="en-US" baseline="0" dirty="0" smtClean="0"/>
              <a:t>Waterfall is a lousy term for fixed scope, but it is the popular way we characterize it. It’s lousy because we’ve known Waterfall doesn’t work as a method since the early 1970s, and the way we do fixed scope project management accounts for that. </a:t>
            </a:r>
          </a:p>
          <a:p>
            <a:endParaRPr lang="en-US" baseline="0" dirty="0" smtClean="0"/>
          </a:p>
          <a:p>
            <a:r>
              <a:rPr lang="en-US" baseline="0" dirty="0" smtClean="0"/>
              <a:t>The big problem with fixed scope is in the requirements gathering and requirements management. If you get that wrong, then it’s a huge problem to fix. And, of course, we get that wrong a lot. So, organizations in fixed scope delivery processes spend a LOT of time and money on requirements management systems, requirements management technologies, and requirements gathering techniques.</a:t>
            </a:r>
          </a:p>
          <a:p>
            <a:endParaRPr lang="en-US" baseline="0" dirty="0" smtClean="0"/>
          </a:p>
          <a:p>
            <a:r>
              <a:rPr lang="en-US" baseline="0" dirty="0" smtClean="0"/>
              <a:t>Also, traditional organizations tend to measure the value of projects using Earned Value Analysis a product of an organizational culture. Centralized strategy – the Jack Welsh / Michael Porter approach to strategic management – likes to think of investment in terms of the IRR from a percentage of revenue harvested from earnings and applied to some value-add activity in product or process development. Sometimes, it’s the need to demonstrate ROI in terms of the NVP of money when justifying a project that forces the project into a fixed scope project method.</a:t>
            </a:r>
          </a:p>
        </p:txBody>
      </p:sp>
      <p:sp>
        <p:nvSpPr>
          <p:cNvPr id="4" name="Slide Number Placeholder 3"/>
          <p:cNvSpPr>
            <a:spLocks noGrp="1"/>
          </p:cNvSpPr>
          <p:nvPr>
            <p:ph type="sldNum" sz="quarter" idx="10"/>
          </p:nvPr>
        </p:nvSpPr>
        <p:spPr/>
        <p:txBody>
          <a:bodyPr/>
          <a:lstStyle/>
          <a:p>
            <a:fld id="{451ACC75-417B-3345-9EF1-2FE9FB40BB8A}" type="slidenum">
              <a:rPr lang="en-US" smtClean="0"/>
              <a:t>5</a:t>
            </a:fld>
            <a:endParaRPr lang="en-US"/>
          </a:p>
        </p:txBody>
      </p:sp>
    </p:spTree>
    <p:extLst>
      <p:ext uri="{BB962C8B-B14F-4D97-AF65-F5344CB8AC3E}">
        <p14:creationId xmlns:p14="http://schemas.microsoft.com/office/powerpoint/2010/main" val="180597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Scope</a:t>
            </a:r>
          </a:p>
          <a:p>
            <a:endParaRPr lang="en-US" dirty="0" smtClean="0"/>
          </a:p>
          <a:p>
            <a:r>
              <a:rPr lang="en-US" dirty="0" smtClean="0"/>
              <a:t>Animation</a:t>
            </a:r>
            <a:r>
              <a:rPr lang="en-US" baseline="0" dirty="0" smtClean="0"/>
              <a:t> One:</a:t>
            </a:r>
          </a:p>
          <a:p>
            <a:r>
              <a:rPr lang="en-US" baseline="0" dirty="0" smtClean="0"/>
              <a:t>We know what we want to solve for, but we don’t know what will solve it. We don’t want to waste time or money on requirements gathering, because we have a track record of seeing that fail. Also, we want the ability to change the product (refactor it, alter the quality specifications, </a:t>
            </a:r>
            <a:r>
              <a:rPr lang="en-US" baseline="0" dirty="0" err="1" smtClean="0"/>
              <a:t>etc</a:t>
            </a:r>
            <a:r>
              <a:rPr lang="en-US" baseline="0" dirty="0" smtClean="0"/>
              <a:t>) as we look at the prototype or as certain pieces of the product become available.</a:t>
            </a:r>
          </a:p>
          <a:p>
            <a:endParaRPr lang="en-US" baseline="0" dirty="0" smtClean="0"/>
          </a:p>
          <a:p>
            <a:r>
              <a:rPr lang="en-US" baseline="0" dirty="0" smtClean="0"/>
              <a:t>Animation Two:</a:t>
            </a:r>
          </a:p>
          <a:p>
            <a:r>
              <a:rPr lang="en-US" baseline="0" dirty="0" smtClean="0"/>
              <a:t>So, we’re shifting from a specified product to a value stream (a strategic opportunity to close a market gap with a differentiating produce or service, a go-to-market workflow, a manufacturing line) in an iterative and progressive way.</a:t>
            </a:r>
          </a:p>
          <a:p>
            <a:endParaRPr lang="en-US" baseline="0" dirty="0" smtClean="0"/>
          </a:p>
          <a:p>
            <a:r>
              <a:rPr lang="en-US" baseline="0" dirty="0" smtClean="0"/>
              <a:t>Animation Three:</a:t>
            </a:r>
          </a:p>
          <a:p>
            <a:r>
              <a:rPr lang="en-US" baseline="0" dirty="0" smtClean="0"/>
              <a:t>But, how do you get investors to put money in something when we’re saying “I know EXACTLY what I want to solve for, but I DON’T KNOW exactly want I’m going to do to capture the opportunity. So, we still have a problem of the cost of change and the cost of risk, but this time we attack the problem with TIME BOXES instead of requirements management.</a:t>
            </a:r>
          </a:p>
          <a:p>
            <a:endParaRPr lang="en-US" baseline="0" dirty="0" smtClean="0"/>
          </a:p>
          <a:p>
            <a:r>
              <a:rPr lang="en-US" baseline="0" dirty="0" smtClean="0"/>
              <a:t>Transition:</a:t>
            </a:r>
          </a:p>
          <a:p>
            <a:r>
              <a:rPr lang="en-US" baseline="0" dirty="0" smtClean="0"/>
              <a:t>Okay, so the TC tells two basic ways to look at the organizational culture we’re in (well, there’s a third I call “</a:t>
            </a:r>
            <a:r>
              <a:rPr lang="en-US" baseline="0" dirty="0" err="1" smtClean="0"/>
              <a:t>Waterfragile</a:t>
            </a:r>
            <a:r>
              <a:rPr lang="en-US" baseline="0" dirty="0" smtClean="0"/>
              <a:t>” and that’s a really bad place to be). But, anyway, based on whether you see yourself in a FIXED SCOPE or a VARIABLE SCOPE, that gates which is the better certification to get</a:t>
            </a:r>
          </a:p>
          <a:p>
            <a:endParaRPr lang="en-US" baseline="0" dirty="0" smtClean="0"/>
          </a:p>
          <a:p>
            <a:r>
              <a:rPr lang="en-US" baseline="0" dirty="0" smtClean="0"/>
              <a:t>Key Message:</a:t>
            </a:r>
          </a:p>
          <a:p>
            <a:r>
              <a:rPr lang="en-US" baseline="0" dirty="0" smtClean="0"/>
              <a:t>The signers of the Agile Manifesto didn’t invent the variable scope project or time boxes, but they way they talk about Agile – you’d think they believe that themselves. But Project Managers have been working on variable scope projects for years – and if you think about, the project work up to the EC is a set of time box activities while the TC is in flux.</a:t>
            </a:r>
          </a:p>
          <a:p>
            <a:endParaRPr lang="en-US" baseline="0" dirty="0" smtClean="0"/>
          </a:p>
          <a:p>
            <a:r>
              <a:rPr lang="en-US" baseline="0" dirty="0" smtClean="0"/>
              <a:t>The point is, requirements management is really, really hard and often falls flat on its face because we ask stakeholders to answer questions they can’t meaningfully answer UNTIL THEY SEE SOME OF THE WORK PRODUCT FIRST. You’re in a flip-flop machine that’s always 0. Requirements manage introduces some science on top of the problem, but often that just makes us feel better without actually improving the probability that what the stakeholder spends money on will be something the stakeholder really needed in the first place.</a:t>
            </a:r>
          </a:p>
          <a:p>
            <a:endParaRPr lang="en-US" baseline="0" dirty="0" smtClean="0"/>
          </a:p>
          <a:p>
            <a:r>
              <a:rPr lang="en-US" baseline="0" dirty="0" smtClean="0"/>
              <a:t>So, we come up with the rapid delivery of small products. Ideally, we’re using them to either make the stakeholder better aware of their options to solve the problem or EVEN BETTER to start getting some revenue going in the immediate term while we work on the rest of the product.</a:t>
            </a:r>
          </a:p>
          <a:p>
            <a:endParaRPr lang="en-US" baseline="0" dirty="0" smtClean="0"/>
          </a:p>
          <a:p>
            <a:r>
              <a:rPr lang="en-US" baseline="0" dirty="0" smtClean="0"/>
              <a:t>This is very different from an EARN VALUE MODEL. In this model, we assume 0 value until we deliver a working product. This is not a </a:t>
            </a:r>
            <a:r>
              <a:rPr lang="en-US" baseline="0" dirty="0" err="1" smtClean="0"/>
              <a:t>continous</a:t>
            </a:r>
            <a:r>
              <a:rPr lang="en-US" baseline="0" dirty="0" smtClean="0"/>
              <a:t> scale that can be measured by the CPI and SPI. In this model, there’s a tipping point and a state change defined by stakeholder outcomes.</a:t>
            </a:r>
          </a:p>
        </p:txBody>
      </p:sp>
      <p:sp>
        <p:nvSpPr>
          <p:cNvPr id="4" name="Slide Number Placeholder 3"/>
          <p:cNvSpPr>
            <a:spLocks noGrp="1"/>
          </p:cNvSpPr>
          <p:nvPr>
            <p:ph type="sldNum" sz="quarter" idx="10"/>
          </p:nvPr>
        </p:nvSpPr>
        <p:spPr/>
        <p:txBody>
          <a:bodyPr/>
          <a:lstStyle/>
          <a:p>
            <a:fld id="{451ACC75-417B-3345-9EF1-2FE9FB40BB8A}" type="slidenum">
              <a:rPr lang="en-US" smtClean="0"/>
              <a:t>6</a:t>
            </a:fld>
            <a:endParaRPr lang="en-US"/>
          </a:p>
        </p:txBody>
      </p:sp>
    </p:spTree>
    <p:extLst>
      <p:ext uri="{BB962C8B-B14F-4D97-AF65-F5344CB8AC3E}">
        <p14:creationId xmlns:p14="http://schemas.microsoft.com/office/powerpoint/2010/main" val="1349663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PMP®</a:t>
            </a:r>
          </a:p>
          <a:p>
            <a:endParaRPr lang="en-US" baseline="0" dirty="0" smtClean="0"/>
          </a:p>
          <a:p>
            <a:r>
              <a:rPr lang="en-US" baseline="0" dirty="0" smtClean="0"/>
              <a:t>Use this for transitions into a MANAGER and PROJECT MANAGER Roles.</a:t>
            </a:r>
          </a:p>
          <a:p>
            <a:endParaRPr lang="en-US" baseline="0" dirty="0" smtClean="0"/>
          </a:p>
          <a:p>
            <a:r>
              <a:rPr lang="en-US" baseline="0" dirty="0" smtClean="0"/>
              <a:t>What the PMP® Does for you:</a:t>
            </a:r>
          </a:p>
          <a:p>
            <a:pPr marL="171450" indent="-171450">
              <a:buFontTx/>
              <a:buChar char="-"/>
            </a:pPr>
            <a:r>
              <a:rPr lang="en-US" baseline="0" dirty="0" smtClean="0"/>
              <a:t>Forget the planning process for a second.</a:t>
            </a:r>
          </a:p>
          <a:p>
            <a:pPr marL="171450" indent="-171450">
              <a:buFontTx/>
              <a:buChar char="-"/>
            </a:pPr>
            <a:r>
              <a:rPr lang="en-US" baseline="0" dirty="0" smtClean="0"/>
              <a:t>A Project Manager in a “</a:t>
            </a:r>
            <a:r>
              <a:rPr lang="en-US" baseline="0" dirty="0" err="1" smtClean="0"/>
              <a:t>Projectized</a:t>
            </a:r>
            <a:r>
              <a:rPr lang="en-US" baseline="0" dirty="0" smtClean="0"/>
              <a:t>” organization is a senior manager or executive. The PMP® tests for your knowledge of the duties of these roles.</a:t>
            </a:r>
          </a:p>
          <a:p>
            <a:pPr marL="171450" indent="-171450">
              <a:buFontTx/>
              <a:buChar char="-"/>
            </a:pPr>
            <a:r>
              <a:rPr lang="en-US" baseline="0" dirty="0" smtClean="0"/>
              <a:t>The PMP includes how to identify MBOs and work toward them, how to manage budgets, and how to manage teams.</a:t>
            </a:r>
          </a:p>
          <a:p>
            <a:pPr marL="171450" indent="-171450">
              <a:buFontTx/>
              <a:buChar char="-"/>
            </a:pPr>
            <a:r>
              <a:rPr lang="en-US" baseline="0" dirty="0" smtClean="0"/>
              <a:t>You deal with money and contracts</a:t>
            </a:r>
          </a:p>
          <a:p>
            <a:pPr marL="171450" indent="-171450">
              <a:buFontTx/>
              <a:buChar char="-"/>
            </a:pPr>
            <a:r>
              <a:rPr lang="en-US" baseline="0" dirty="0" smtClean="0"/>
              <a:t>You hire and release workers</a:t>
            </a:r>
          </a:p>
          <a:p>
            <a:pPr marL="171450" indent="-171450">
              <a:buFontTx/>
              <a:buChar char="-"/>
            </a:pPr>
            <a:r>
              <a:rPr lang="en-US" baseline="0" dirty="0" smtClean="0"/>
              <a:t>You deal with executives and key clients, </a:t>
            </a:r>
          </a:p>
          <a:p>
            <a:pPr marL="171450" indent="-171450">
              <a:buFontTx/>
              <a:buChar char="-"/>
            </a:pPr>
            <a:r>
              <a:rPr lang="en-US" baseline="0" dirty="0" smtClean="0"/>
              <a:t>And so forth.</a:t>
            </a:r>
          </a:p>
          <a:p>
            <a:pPr marL="171450" indent="-171450">
              <a:buFontTx/>
              <a:buChar char="-"/>
            </a:pPr>
            <a:endParaRPr lang="en-US" baseline="0" dirty="0"/>
          </a:p>
          <a:p>
            <a:pPr marL="0" indent="0">
              <a:buFontTx/>
              <a:buNone/>
            </a:pPr>
            <a:r>
              <a:rPr lang="en-US" baseline="0" dirty="0" smtClean="0"/>
              <a:t>If you are looking to become a better team member in a FIXED SCOPE environment, skip the PM certs and get yourself a six-sigma </a:t>
            </a:r>
          </a:p>
          <a:p>
            <a:pPr marL="0" indent="0">
              <a:buFontTx/>
              <a:buNone/>
            </a:pPr>
            <a:endParaRPr lang="en-US" baseline="0" dirty="0" smtClean="0"/>
          </a:p>
          <a:p>
            <a:pPr marL="0" indent="0">
              <a:buFontTx/>
              <a:buNone/>
            </a:pPr>
            <a:r>
              <a:rPr lang="en-US" baseline="0" dirty="0" smtClean="0"/>
              <a:t>Key Message:</a:t>
            </a:r>
          </a:p>
          <a:p>
            <a:pPr marL="0" indent="0">
              <a:buFontTx/>
              <a:buNone/>
            </a:pPr>
            <a:r>
              <a:rPr lang="en-US" baseline="0" dirty="0" smtClean="0"/>
              <a:t>The PMP actually assumes you are a manager. So, if you are certified with a PMP and the hiring organization knows what they are talking about, then they will be able to see you are certified to be a PEOPLE manager as well as a PROJECT Manager.</a:t>
            </a:r>
          </a:p>
          <a:p>
            <a:pPr marL="0" indent="0">
              <a:buFontTx/>
              <a:buNone/>
            </a:pPr>
            <a:endParaRPr lang="en-US" baseline="0" dirty="0" smtClean="0"/>
          </a:p>
          <a:p>
            <a:pPr marL="0" indent="0">
              <a:buFontTx/>
              <a:buNone/>
            </a:pPr>
            <a:r>
              <a:rPr lang="en-US" baseline="0" dirty="0" smtClean="0"/>
              <a:t>The PMP will test your judgement in a number of critical management roles: like budgeting, team management, individual development, conflict resolution, negotiation, contracting, quality ASSURANCE (which is a management function), and dealing with cost and quality metrics.</a:t>
            </a:r>
          </a:p>
          <a:p>
            <a:pPr marL="0" indent="0">
              <a:buFontTx/>
              <a:buNone/>
            </a:pPr>
            <a:endParaRPr lang="en-US" baseline="0" dirty="0" smtClean="0"/>
          </a:p>
          <a:p>
            <a:pPr marL="0" indent="0">
              <a:buFontTx/>
              <a:buNone/>
            </a:pPr>
            <a:r>
              <a:rPr lang="en-US" baseline="0" dirty="0" smtClean="0"/>
              <a:t>The Six Sigma cert focuses on ways to reduce defects (variations outside of specifications) to a goal of 3 per million or less. Six Sigma focuses on the QUALITY OF A PRODUCT, the deliverable, and helps tremendously when the team member is working to produce a quality work product in a fixed scope method.</a:t>
            </a:r>
          </a:p>
        </p:txBody>
      </p:sp>
      <p:sp>
        <p:nvSpPr>
          <p:cNvPr id="4" name="Slide Number Placeholder 3"/>
          <p:cNvSpPr>
            <a:spLocks noGrp="1"/>
          </p:cNvSpPr>
          <p:nvPr>
            <p:ph type="sldNum" sz="quarter" idx="10"/>
          </p:nvPr>
        </p:nvSpPr>
        <p:spPr/>
        <p:txBody>
          <a:bodyPr/>
          <a:lstStyle/>
          <a:p>
            <a:fld id="{451ACC75-417B-3345-9EF1-2FE9FB40BB8A}" type="slidenum">
              <a:rPr lang="en-US" smtClean="0"/>
              <a:t>7</a:t>
            </a:fld>
            <a:endParaRPr lang="en-US"/>
          </a:p>
        </p:txBody>
      </p:sp>
    </p:spTree>
    <p:extLst>
      <p:ext uri="{BB962C8B-B14F-4D97-AF65-F5344CB8AC3E}">
        <p14:creationId xmlns:p14="http://schemas.microsoft.com/office/powerpoint/2010/main" val="1222349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 ®</a:t>
            </a:r>
          </a:p>
          <a:p>
            <a:endParaRPr lang="en-US" dirty="0" smtClean="0"/>
          </a:p>
          <a:p>
            <a:r>
              <a:rPr lang="en-US" dirty="0" smtClean="0"/>
              <a:t>Use</a:t>
            </a:r>
            <a:r>
              <a:rPr lang="en-US" baseline="0" dirty="0" smtClean="0"/>
              <a:t> this if you are a program manager or project manager overseeing Agile delivery, especially Agile at Scale.</a:t>
            </a:r>
          </a:p>
          <a:p>
            <a:endParaRPr lang="en-US" baseline="0" dirty="0" smtClean="0"/>
          </a:p>
          <a:p>
            <a:r>
              <a:rPr lang="en-US" baseline="0" dirty="0" smtClean="0"/>
              <a:t>Why:</a:t>
            </a:r>
          </a:p>
          <a:p>
            <a:pPr marL="171450" indent="-171450">
              <a:buFontTx/>
              <a:buChar char="-"/>
            </a:pPr>
            <a:r>
              <a:rPr lang="en-US" baseline="0" dirty="0" smtClean="0"/>
              <a:t>SAFe has brand recognition over DAD and LSS</a:t>
            </a:r>
          </a:p>
          <a:p>
            <a:pPr marL="171450" indent="-171450">
              <a:buFontTx/>
              <a:buChar char="-"/>
            </a:pPr>
            <a:r>
              <a:rPr lang="en-US" baseline="0" dirty="0" smtClean="0"/>
              <a:t>SAFe focuses on ENTERPRISE ROLES and how they come together to ensure that there are resources enabled for large-scale Agile efforts.</a:t>
            </a:r>
          </a:p>
          <a:p>
            <a:pPr marL="171450" indent="-171450">
              <a:buFontTx/>
              <a:buChar char="-"/>
            </a:pPr>
            <a:r>
              <a:rPr lang="en-US" baseline="0" dirty="0" smtClean="0"/>
              <a:t>Architecture and Architects play a key role in keeping the teams aligned</a:t>
            </a:r>
          </a:p>
          <a:p>
            <a:pPr marL="171450" indent="-171450">
              <a:buFontTx/>
              <a:buChar char="-"/>
            </a:pPr>
            <a:r>
              <a:rPr lang="en-US" baseline="0" dirty="0" smtClean="0"/>
              <a:t>Working with EPICs at the PORTFOLIO level, moving them into EPICS at the PROGRAM LEVEL and further decomposing those EPICS into a ”release trains” with multiple teams contributing multiple components.</a:t>
            </a:r>
          </a:p>
          <a:p>
            <a:pPr marL="171450" indent="-171450">
              <a:buFontTx/>
              <a:buChar char="-"/>
            </a:pPr>
            <a:r>
              <a:rPr lang="en-US" baseline="0" dirty="0" smtClean="0"/>
              <a:t>If you can manage a SAFe release train, you can manage Agile at Scale in any other context at the enterprise or sub-enterprise level.</a:t>
            </a:r>
          </a:p>
          <a:p>
            <a:pPr marL="171450" indent="-171450">
              <a:buFontTx/>
              <a:buChar char="-"/>
            </a:pPr>
            <a:endParaRPr lang="en-US" baseline="0" dirty="0" smtClean="0"/>
          </a:p>
          <a:p>
            <a:pPr marL="0" indent="0">
              <a:buFontTx/>
              <a:buNone/>
            </a:pPr>
            <a:r>
              <a:rPr lang="en-US" baseline="0" dirty="0" smtClean="0"/>
              <a:t>SAFe ® doesn’t give you as a team member a leg up in the Agile World. For that, I’d just focus on the Scrum Master and Product Owner Certs.</a:t>
            </a:r>
          </a:p>
          <a:p>
            <a:pPr marL="0" indent="0">
              <a:buFontTx/>
              <a:buNone/>
            </a:pPr>
            <a:endParaRPr lang="en-US" baseline="0" dirty="0" smtClean="0"/>
          </a:p>
          <a:p>
            <a:pPr marL="0" indent="0">
              <a:buFontTx/>
              <a:buNone/>
            </a:pPr>
            <a:r>
              <a:rPr lang="en-US" baseline="0" dirty="0" smtClean="0"/>
              <a:t>Key Message</a:t>
            </a:r>
          </a:p>
          <a:p>
            <a:pPr marL="0" indent="0">
              <a:buFontTx/>
              <a:buNone/>
            </a:pPr>
            <a:r>
              <a:rPr lang="en-US" baseline="0" dirty="0" smtClean="0"/>
              <a:t>Agile at Scale requires the orchestration of numerous moving parts working semi-independently to assemble a potentially-shippable product. Rather than working from THE PLAN, Agile at Scale is continuously planning. It requires a specialized knowledge of how to keep “all the plates spinning” and bring it all together into a release – this includes testing, integration, QA, shipping, change management, and a variety of other enterprise roles generally ignored by Agile.</a:t>
            </a:r>
          </a:p>
          <a:p>
            <a:pPr marL="0" indent="0">
              <a:buFontTx/>
              <a:buNone/>
            </a:pPr>
            <a:endParaRPr lang="en-US" baseline="0" dirty="0" smtClean="0"/>
          </a:p>
          <a:p>
            <a:pPr marL="0" indent="0">
              <a:buFontTx/>
              <a:buNone/>
            </a:pPr>
            <a:r>
              <a:rPr lang="en-US" baseline="0" dirty="0" smtClean="0"/>
              <a:t>Agile has this sort of cheap trick called “the product owner,” which they could have called, “end everything else.” That is, while the PO role is well specified in relation to the Scrum team, the product owner when working to prioritize and scrub the backlog is a single focal point for the complexity of the rest of the enterprise. Scrum can ignore the complexity of the marketing plan, the change management plan, the value case for the future value stream, </a:t>
            </a:r>
            <a:r>
              <a:rPr lang="en-US" baseline="0" dirty="0" err="1" smtClean="0"/>
              <a:t>etc</a:t>
            </a:r>
            <a:r>
              <a:rPr lang="en-US" baseline="0" dirty="0" smtClean="0"/>
              <a:t>, because that’s all something the PO goes and does when the PO is not making agreements with the team about sprints or working with the Scrum Master to scrub the backlog. The PO just has “and everything else,” in the job description.</a:t>
            </a:r>
          </a:p>
        </p:txBody>
      </p:sp>
      <p:sp>
        <p:nvSpPr>
          <p:cNvPr id="4" name="Slide Number Placeholder 3"/>
          <p:cNvSpPr>
            <a:spLocks noGrp="1"/>
          </p:cNvSpPr>
          <p:nvPr>
            <p:ph type="sldNum" sz="quarter" idx="10"/>
          </p:nvPr>
        </p:nvSpPr>
        <p:spPr/>
        <p:txBody>
          <a:bodyPr/>
          <a:lstStyle/>
          <a:p>
            <a:fld id="{451ACC75-417B-3345-9EF1-2FE9FB40BB8A}" type="slidenum">
              <a:rPr lang="en-US" smtClean="0"/>
              <a:t>8</a:t>
            </a:fld>
            <a:endParaRPr lang="en-US"/>
          </a:p>
        </p:txBody>
      </p:sp>
    </p:spTree>
    <p:extLst>
      <p:ext uri="{BB962C8B-B14F-4D97-AF65-F5344CB8AC3E}">
        <p14:creationId xmlns:p14="http://schemas.microsoft.com/office/powerpoint/2010/main" val="198350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CSM</a:t>
            </a:r>
            <a:r>
              <a:rPr lang="en-US" baseline="0" dirty="0" smtClean="0"/>
              <a:t> ®</a:t>
            </a:r>
          </a:p>
          <a:p>
            <a:endParaRPr lang="en-US" baseline="0" dirty="0" smtClean="0"/>
          </a:p>
          <a:p>
            <a:r>
              <a:rPr lang="en-US" baseline="0" dirty="0" smtClean="0"/>
              <a:t>If you’re NOT in a fixed scope </a:t>
            </a:r>
            <a:r>
              <a:rPr lang="en-US" baseline="0" dirty="0" err="1" smtClean="0"/>
              <a:t>env</a:t>
            </a:r>
            <a:r>
              <a:rPr lang="en-US" baseline="0" dirty="0" smtClean="0"/>
              <a:t> (e.g. where Six Sigma is a very good way to become a better team member), then a CSM ® can be very useful.</a:t>
            </a:r>
          </a:p>
          <a:p>
            <a:endParaRPr lang="en-US" baseline="0" dirty="0" smtClean="0"/>
          </a:p>
          <a:p>
            <a:r>
              <a:rPr lang="en-US" baseline="0" dirty="0" smtClean="0"/>
              <a:t>It’s easy to get.</a:t>
            </a:r>
          </a:p>
          <a:p>
            <a:endParaRPr lang="en-US" baseline="0" dirty="0" smtClean="0"/>
          </a:p>
          <a:p>
            <a:r>
              <a:rPr lang="en-US" baseline="0" dirty="0" smtClean="0"/>
              <a:t>It’s hard to master.</a:t>
            </a:r>
          </a:p>
          <a:p>
            <a:endParaRPr lang="en-US" baseline="0" dirty="0" smtClean="0"/>
          </a:p>
          <a:p>
            <a:r>
              <a:rPr lang="en-US" baseline="0" dirty="0" smtClean="0"/>
              <a:t>But, it gives team members a very good idea of how to work together in a collaborative way and to avoid the anti-patterns. </a:t>
            </a:r>
          </a:p>
          <a:p>
            <a:endParaRPr lang="en-US" baseline="0" dirty="0" smtClean="0"/>
          </a:p>
          <a:p>
            <a:r>
              <a:rPr lang="en-US" baseline="0" dirty="0" smtClean="0"/>
              <a:t>Key Message</a:t>
            </a:r>
          </a:p>
          <a:p>
            <a:r>
              <a:rPr lang="en-US" baseline="0" dirty="0" smtClean="0"/>
              <a:t>In Scrum or Kanban, it’s all about the team. The team has to work together well according to a set of very simple rules. But, as The Game of Life or other Cellular Automata models show us, simple systems with simple rules can generate a variety of behaviors including complex and random ones. If you just put Scrum in place and say have it, you can end up with a real mess on your hands.</a:t>
            </a:r>
          </a:p>
          <a:p>
            <a:endParaRPr lang="en-US" baseline="0" dirty="0" smtClean="0"/>
          </a:p>
          <a:p>
            <a:r>
              <a:rPr lang="en-US" baseline="0" dirty="0" smtClean="0"/>
              <a:t>Getting certified as a team member in Agile and/or Scrum processes improves the chances that a team will succeed. The deal each sprint is between the team and the product owner. If the team and the product owner aren’t well informed and practiced in the art of Scrum, how likely will that sprint be successful?</a:t>
            </a:r>
            <a:endParaRPr lang="en-US" dirty="0"/>
          </a:p>
        </p:txBody>
      </p:sp>
      <p:sp>
        <p:nvSpPr>
          <p:cNvPr id="4" name="Slide Number Placeholder 3"/>
          <p:cNvSpPr>
            <a:spLocks noGrp="1"/>
          </p:cNvSpPr>
          <p:nvPr>
            <p:ph type="sldNum" sz="quarter" idx="10"/>
          </p:nvPr>
        </p:nvSpPr>
        <p:spPr/>
        <p:txBody>
          <a:bodyPr/>
          <a:lstStyle/>
          <a:p>
            <a:fld id="{451ACC75-417B-3345-9EF1-2FE9FB40BB8A}" type="slidenum">
              <a:rPr lang="en-US" smtClean="0"/>
              <a:t>9</a:t>
            </a:fld>
            <a:endParaRPr lang="en-US"/>
          </a:p>
        </p:txBody>
      </p:sp>
    </p:spTree>
    <p:extLst>
      <p:ext uri="{BB962C8B-B14F-4D97-AF65-F5344CB8AC3E}">
        <p14:creationId xmlns:p14="http://schemas.microsoft.com/office/powerpoint/2010/main" val="58354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8FC20-8C65-0E45-A6EC-8BA86D7E3D76}" type="datetime1">
              <a:rPr lang="en-US" smtClean="0"/>
              <a:t>9/21/16</a:t>
            </a:fld>
            <a:endParaRPr lang="en-US"/>
          </a:p>
        </p:txBody>
      </p:sp>
      <p:sp>
        <p:nvSpPr>
          <p:cNvPr id="5" name="Footer Placeholder 4"/>
          <p:cNvSpPr>
            <a:spLocks noGrp="1"/>
          </p:cNvSpPr>
          <p:nvPr>
            <p:ph type="ftr" sz="quarter" idx="11"/>
          </p:nvPr>
        </p:nvSpPr>
        <p:spPr/>
        <p:txBody>
          <a:bodyPr/>
          <a:lstStyle/>
          <a:p>
            <a:r>
              <a:rPr lang="de-DE" smtClean="0"/>
              <a:t>© 2016 Christopher Curley</a:t>
            </a:r>
            <a:endParaRPr lang="en-US" dirty="0"/>
          </a:p>
        </p:txBody>
      </p:sp>
      <p:sp>
        <p:nvSpPr>
          <p:cNvPr id="6" name="Slide Number Placeholder 5"/>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53203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7CCF1-FC47-5A41-AAFF-8BC706B26142}" type="datetime1">
              <a:rPr lang="en-US" smtClean="0"/>
              <a:t>9/21/16</a:t>
            </a:fld>
            <a:endParaRPr lang="en-US"/>
          </a:p>
        </p:txBody>
      </p:sp>
      <p:sp>
        <p:nvSpPr>
          <p:cNvPr id="5" name="Footer Placeholder 4"/>
          <p:cNvSpPr>
            <a:spLocks noGrp="1"/>
          </p:cNvSpPr>
          <p:nvPr>
            <p:ph type="ftr" sz="quarter" idx="11"/>
          </p:nvPr>
        </p:nvSpPr>
        <p:spPr/>
        <p:txBody>
          <a:bodyPr/>
          <a:lstStyle/>
          <a:p>
            <a:r>
              <a:rPr lang="en-US" smtClean="0"/>
              <a:t>© 2016 Christopher Curley</a:t>
            </a:r>
            <a:endParaRPr lang="en-US"/>
          </a:p>
        </p:txBody>
      </p:sp>
      <p:sp>
        <p:nvSpPr>
          <p:cNvPr id="6" name="Slide Number Placeholder 5"/>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105925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A73D3E-DCAA-E44A-A537-BE574C71CABD}" type="datetime1">
              <a:rPr lang="en-US" smtClean="0"/>
              <a:t>9/21/16</a:t>
            </a:fld>
            <a:endParaRPr lang="en-US"/>
          </a:p>
        </p:txBody>
      </p:sp>
      <p:sp>
        <p:nvSpPr>
          <p:cNvPr id="5" name="Footer Placeholder 4"/>
          <p:cNvSpPr>
            <a:spLocks noGrp="1"/>
          </p:cNvSpPr>
          <p:nvPr>
            <p:ph type="ftr" sz="quarter" idx="11"/>
          </p:nvPr>
        </p:nvSpPr>
        <p:spPr/>
        <p:txBody>
          <a:bodyPr/>
          <a:lstStyle/>
          <a:p>
            <a:r>
              <a:rPr lang="en-US" smtClean="0"/>
              <a:t>© 2016 Christopher Curley</a:t>
            </a:r>
            <a:endParaRPr lang="en-US"/>
          </a:p>
        </p:txBody>
      </p:sp>
      <p:sp>
        <p:nvSpPr>
          <p:cNvPr id="6" name="Slide Number Placeholder 5"/>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31625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4DDDE-F2C9-7B4F-AB19-B38C7E05E088}" type="datetime1">
              <a:rPr lang="en-US" smtClean="0"/>
              <a:t>9/21/16</a:t>
            </a:fld>
            <a:endParaRPr lang="en-US"/>
          </a:p>
        </p:txBody>
      </p:sp>
      <p:sp>
        <p:nvSpPr>
          <p:cNvPr id="5" name="Footer Placeholder 4"/>
          <p:cNvSpPr>
            <a:spLocks noGrp="1"/>
          </p:cNvSpPr>
          <p:nvPr>
            <p:ph type="ftr" sz="quarter" idx="11"/>
          </p:nvPr>
        </p:nvSpPr>
        <p:spPr/>
        <p:txBody>
          <a:bodyPr/>
          <a:lstStyle/>
          <a:p>
            <a:r>
              <a:rPr lang="de-DE" smtClean="0"/>
              <a:t>© 2016 Christopher Curley</a:t>
            </a:r>
            <a:endParaRPr lang="en-US" dirty="0"/>
          </a:p>
        </p:txBody>
      </p:sp>
      <p:sp>
        <p:nvSpPr>
          <p:cNvPr id="6" name="Slide Number Placeholder 5"/>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25950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AF17E-F1D9-1041-B48C-D3013A5D45C5}" type="datetime1">
              <a:rPr lang="en-US" smtClean="0"/>
              <a:t>9/21/16</a:t>
            </a:fld>
            <a:endParaRPr lang="en-US"/>
          </a:p>
        </p:txBody>
      </p:sp>
      <p:sp>
        <p:nvSpPr>
          <p:cNvPr id="5" name="Footer Placeholder 4"/>
          <p:cNvSpPr>
            <a:spLocks noGrp="1"/>
          </p:cNvSpPr>
          <p:nvPr>
            <p:ph type="ftr" sz="quarter" idx="11"/>
          </p:nvPr>
        </p:nvSpPr>
        <p:spPr/>
        <p:txBody>
          <a:bodyPr/>
          <a:lstStyle/>
          <a:p>
            <a:r>
              <a:rPr lang="de-DE" smtClean="0"/>
              <a:t>© 2016 Christopher Curley</a:t>
            </a:r>
            <a:endParaRPr lang="en-US" dirty="0" smtClean="0"/>
          </a:p>
        </p:txBody>
      </p:sp>
      <p:sp>
        <p:nvSpPr>
          <p:cNvPr id="6" name="Slide Number Placeholder 5"/>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829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297F0-BFC3-6142-9C9D-711E63E07986}" type="datetime1">
              <a:rPr lang="en-US" smtClean="0"/>
              <a:t>9/21/16</a:t>
            </a:fld>
            <a:endParaRPr lang="en-US"/>
          </a:p>
        </p:txBody>
      </p:sp>
      <p:sp>
        <p:nvSpPr>
          <p:cNvPr id="6" name="Footer Placeholder 5"/>
          <p:cNvSpPr>
            <a:spLocks noGrp="1"/>
          </p:cNvSpPr>
          <p:nvPr>
            <p:ph type="ftr" sz="quarter" idx="11"/>
          </p:nvPr>
        </p:nvSpPr>
        <p:spPr/>
        <p:txBody>
          <a:bodyPr/>
          <a:lstStyle/>
          <a:p>
            <a:r>
              <a:rPr lang="en-US" smtClean="0"/>
              <a:t>© 2016 Christopher Curley</a:t>
            </a:r>
            <a:endParaRPr lang="en-US"/>
          </a:p>
        </p:txBody>
      </p:sp>
      <p:sp>
        <p:nvSpPr>
          <p:cNvPr id="7" name="Slide Number Placeholder 6"/>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190344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D07353-61E7-3A40-938D-D032E7BD5A42}" type="datetime1">
              <a:rPr lang="en-US" smtClean="0"/>
              <a:t>9/21/16</a:t>
            </a:fld>
            <a:endParaRPr lang="en-US"/>
          </a:p>
        </p:txBody>
      </p:sp>
      <p:sp>
        <p:nvSpPr>
          <p:cNvPr id="8" name="Footer Placeholder 7"/>
          <p:cNvSpPr>
            <a:spLocks noGrp="1"/>
          </p:cNvSpPr>
          <p:nvPr>
            <p:ph type="ftr" sz="quarter" idx="11"/>
          </p:nvPr>
        </p:nvSpPr>
        <p:spPr/>
        <p:txBody>
          <a:bodyPr/>
          <a:lstStyle/>
          <a:p>
            <a:r>
              <a:rPr lang="de-DE" smtClean="0"/>
              <a:t>© 2016 Christopher Curley</a:t>
            </a:r>
            <a:endParaRPr lang="en-US" dirty="0" smtClean="0"/>
          </a:p>
        </p:txBody>
      </p:sp>
      <p:sp>
        <p:nvSpPr>
          <p:cNvPr id="9" name="Slide Number Placeholder 8"/>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1621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C255D7-CFE2-AB4A-B009-7BB3D226D8C5}" type="datetime1">
              <a:rPr lang="en-US" smtClean="0"/>
              <a:t>9/21/16</a:t>
            </a:fld>
            <a:endParaRPr lang="en-US"/>
          </a:p>
        </p:txBody>
      </p:sp>
      <p:sp>
        <p:nvSpPr>
          <p:cNvPr id="4" name="Footer Placeholder 3"/>
          <p:cNvSpPr>
            <a:spLocks noGrp="1"/>
          </p:cNvSpPr>
          <p:nvPr>
            <p:ph type="ftr" sz="quarter" idx="11"/>
          </p:nvPr>
        </p:nvSpPr>
        <p:spPr/>
        <p:txBody>
          <a:bodyPr/>
          <a:lstStyle/>
          <a:p>
            <a:r>
              <a:rPr lang="en-US" smtClean="0"/>
              <a:t>© 2016 Christopher Curley</a:t>
            </a:r>
            <a:endParaRPr lang="en-US"/>
          </a:p>
        </p:txBody>
      </p:sp>
      <p:sp>
        <p:nvSpPr>
          <p:cNvPr id="5" name="Slide Number Placeholder 4"/>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52938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9560169" y="6348775"/>
            <a:ext cx="873369" cy="365125"/>
          </a:xfrm>
        </p:spPr>
        <p:txBody>
          <a:bodyPr/>
          <a:lstStyle/>
          <a:p>
            <a:fld id="{84A61D9E-8E8A-2A44-A38B-7350BF9B5E0A}" type="datetime1">
              <a:rPr lang="en-US" smtClean="0"/>
              <a:t>9/21/16</a:t>
            </a:fld>
            <a:endParaRPr lang="en-US"/>
          </a:p>
        </p:txBody>
      </p:sp>
      <p:sp>
        <p:nvSpPr>
          <p:cNvPr id="7" name="Footer Placeholder 6"/>
          <p:cNvSpPr>
            <a:spLocks noGrp="1"/>
          </p:cNvSpPr>
          <p:nvPr>
            <p:ph type="ftr" sz="quarter" idx="11"/>
          </p:nvPr>
        </p:nvSpPr>
        <p:spPr>
          <a:xfrm>
            <a:off x="222738" y="6356348"/>
            <a:ext cx="4114800" cy="365125"/>
          </a:xfrm>
        </p:spPr>
        <p:txBody>
          <a:bodyPr/>
          <a:lstStyle/>
          <a:p>
            <a:pPr algn="l"/>
            <a:r>
              <a:rPr lang="de-DE" dirty="0" smtClean="0"/>
              <a:t>© 2016 Christopher Curley</a:t>
            </a:r>
            <a:endParaRPr lang="en-US" dirty="0"/>
          </a:p>
        </p:txBody>
      </p:sp>
      <p:sp>
        <p:nvSpPr>
          <p:cNvPr id="8" name="Slide Number Placeholder 7"/>
          <p:cNvSpPr>
            <a:spLocks noGrp="1"/>
          </p:cNvSpPr>
          <p:nvPr>
            <p:ph type="sldNum" sz="quarter" idx="12"/>
          </p:nvPr>
        </p:nvSpPr>
        <p:spPr>
          <a:xfrm>
            <a:off x="10433538" y="6356350"/>
            <a:ext cx="920262" cy="365125"/>
          </a:xfrm>
        </p:spPr>
        <p:txBody>
          <a:bodyPr/>
          <a:lstStyle/>
          <a:p>
            <a:fld id="{63237506-2BD6-1F46-88A1-B2B0098E31AA}" type="slidenum">
              <a:rPr lang="en-US" smtClean="0"/>
              <a:t>‹#›</a:t>
            </a:fld>
            <a:endParaRPr lang="en-US" dirty="0"/>
          </a:p>
        </p:txBody>
      </p:sp>
    </p:spTree>
    <p:extLst>
      <p:ext uri="{BB962C8B-B14F-4D97-AF65-F5344CB8AC3E}">
        <p14:creationId xmlns:p14="http://schemas.microsoft.com/office/powerpoint/2010/main" val="34390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6BE505-2CE6-4D41-8FA7-C784559B925D}" type="datetime1">
              <a:rPr lang="en-US" smtClean="0"/>
              <a:t>9/21/16</a:t>
            </a:fld>
            <a:endParaRPr lang="en-US"/>
          </a:p>
        </p:txBody>
      </p:sp>
      <p:sp>
        <p:nvSpPr>
          <p:cNvPr id="6" name="Footer Placeholder 5"/>
          <p:cNvSpPr>
            <a:spLocks noGrp="1"/>
          </p:cNvSpPr>
          <p:nvPr>
            <p:ph type="ftr" sz="quarter" idx="11"/>
          </p:nvPr>
        </p:nvSpPr>
        <p:spPr/>
        <p:txBody>
          <a:bodyPr/>
          <a:lstStyle/>
          <a:p>
            <a:r>
              <a:rPr lang="en-US" smtClean="0"/>
              <a:t>© 2016 Christopher Curley</a:t>
            </a:r>
            <a:endParaRPr lang="en-US"/>
          </a:p>
        </p:txBody>
      </p:sp>
      <p:sp>
        <p:nvSpPr>
          <p:cNvPr id="7" name="Slide Number Placeholder 6"/>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110559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88722-9ECF-5244-8D77-DFB69F8C4812}" type="datetime1">
              <a:rPr lang="en-US" smtClean="0"/>
              <a:t>9/21/16</a:t>
            </a:fld>
            <a:endParaRPr lang="en-US"/>
          </a:p>
        </p:txBody>
      </p:sp>
      <p:sp>
        <p:nvSpPr>
          <p:cNvPr id="6" name="Footer Placeholder 5"/>
          <p:cNvSpPr>
            <a:spLocks noGrp="1"/>
          </p:cNvSpPr>
          <p:nvPr>
            <p:ph type="ftr" sz="quarter" idx="11"/>
          </p:nvPr>
        </p:nvSpPr>
        <p:spPr/>
        <p:txBody>
          <a:bodyPr/>
          <a:lstStyle/>
          <a:p>
            <a:r>
              <a:rPr lang="en-US" smtClean="0"/>
              <a:t>© 2016 Christopher Curley</a:t>
            </a:r>
            <a:endParaRPr lang="en-US"/>
          </a:p>
        </p:txBody>
      </p:sp>
      <p:sp>
        <p:nvSpPr>
          <p:cNvPr id="7" name="Slide Number Placeholder 6"/>
          <p:cNvSpPr>
            <a:spLocks noGrp="1"/>
          </p:cNvSpPr>
          <p:nvPr>
            <p:ph type="sldNum" sz="quarter" idx="12"/>
          </p:nvPr>
        </p:nvSpPr>
        <p:spPr/>
        <p:txBody>
          <a:bodyPr/>
          <a:lstStyle/>
          <a:p>
            <a:fld id="{63237506-2BD6-1F46-88A1-B2B0098E31AA}" type="slidenum">
              <a:rPr lang="en-US" smtClean="0"/>
              <a:t>‹#›</a:t>
            </a:fld>
            <a:endParaRPr lang="en-US"/>
          </a:p>
        </p:txBody>
      </p:sp>
    </p:spTree>
    <p:extLst>
      <p:ext uri="{BB962C8B-B14F-4D97-AF65-F5344CB8AC3E}">
        <p14:creationId xmlns:p14="http://schemas.microsoft.com/office/powerpoint/2010/main" val="17365003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355014" y="6356349"/>
            <a:ext cx="13422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CB0E1-5EBA-A246-8BCF-40F9711111A2}" type="datetime1">
              <a:rPr lang="en-US" smtClean="0"/>
              <a:pPr/>
              <a:t>9/21/16</a:t>
            </a:fld>
            <a:endParaRPr lang="en-US"/>
          </a:p>
        </p:txBody>
      </p:sp>
      <p:sp>
        <p:nvSpPr>
          <p:cNvPr id="5" name="Footer Placeholder 4"/>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 2016 Christopher Curley</a:t>
            </a:r>
            <a:endParaRPr lang="en-US" dirty="0" smtClean="0"/>
          </a:p>
        </p:txBody>
      </p:sp>
      <p:sp>
        <p:nvSpPr>
          <p:cNvPr id="6" name="Slide Number Placeholder 5"/>
          <p:cNvSpPr>
            <a:spLocks noGrp="1"/>
          </p:cNvSpPr>
          <p:nvPr>
            <p:ph type="sldNum" sz="quarter" idx="4"/>
          </p:nvPr>
        </p:nvSpPr>
        <p:spPr>
          <a:xfrm>
            <a:off x="10697308" y="6356350"/>
            <a:ext cx="65649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37506-2BD6-1F46-88A1-B2B0098E31AA}" type="slidenum">
              <a:rPr lang="en-US" smtClean="0"/>
              <a:t>‹#›</a:t>
            </a:fld>
            <a:endParaRPr lang="en-US"/>
          </a:p>
        </p:txBody>
      </p:sp>
    </p:spTree>
    <p:extLst>
      <p:ext uri="{BB962C8B-B14F-4D97-AF65-F5344CB8AC3E}">
        <p14:creationId xmlns:p14="http://schemas.microsoft.com/office/powerpoint/2010/main" val="84307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tif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4.tiff"/><Relationship Id="rId4" Type="http://schemas.openxmlformats.org/officeDocument/2006/relationships/hyperlink" Target="https://www.linkedin.com/in/ccurley/" TargetMode="External"/><Relationship Id="rId5" Type="http://schemas.openxmlformats.org/officeDocument/2006/relationships/image" Target="../media/image25.tiff"/><Relationship Id="rId6" Type="http://schemas.openxmlformats.org/officeDocument/2006/relationships/image" Target="../media/image26.tiff"/><Relationship Id="rId7" Type="http://schemas.openxmlformats.org/officeDocument/2006/relationships/hyperlink" Target="NULL" TargetMode="Externa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7"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tiff"/><Relationship Id="rId5" Type="http://schemas.openxmlformats.org/officeDocument/2006/relationships/image" Target="../media/image13.tiff"/><Relationship Id="rId6" Type="http://schemas.openxmlformats.org/officeDocument/2006/relationships/image" Target="../media/image14.tiff"/><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tiff"/><Relationship Id="rId5" Type="http://schemas.openxmlformats.org/officeDocument/2006/relationships/image" Target="../media/image13.tiff"/><Relationship Id="rId6" Type="http://schemas.openxmlformats.org/officeDocument/2006/relationships/image" Target="../media/image14.tiff"/><Relationship Id="rId7" Type="http://schemas.openxmlformats.org/officeDocument/2006/relationships/image" Target="../media/image15.tiff"/><Relationship Id="rId8" Type="http://schemas.openxmlformats.org/officeDocument/2006/relationships/image" Target="../media/image16.tiff"/><Relationship Id="rId9" Type="http://schemas.openxmlformats.org/officeDocument/2006/relationships/image" Target="../media/image17.tiff"/><Relationship Id="rId10" Type="http://schemas.openxmlformats.org/officeDocument/2006/relationships/image" Target="../media/image18.tiff"/><Relationship Id="rId11" Type="http://schemas.openxmlformats.org/officeDocument/2006/relationships/image" Target="../media/image19.tif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tiff"/><Relationship Id="rId5" Type="http://schemas.openxmlformats.org/officeDocument/2006/relationships/image" Target="../media/image13.tiff"/><Relationship Id="rId6" Type="http://schemas.openxmlformats.org/officeDocument/2006/relationships/image" Target="../media/image14.tiff"/><Relationship Id="rId7" Type="http://schemas.openxmlformats.org/officeDocument/2006/relationships/image" Target="../media/image15.tiff"/><Relationship Id="rId8" Type="http://schemas.openxmlformats.org/officeDocument/2006/relationships/image" Target="../media/image20.tiff"/><Relationship Id="rId9" Type="http://schemas.openxmlformats.org/officeDocument/2006/relationships/image" Target="../media/image21.tiff"/><Relationship Id="rId10" Type="http://schemas.openxmlformats.org/officeDocument/2006/relationships/image" Target="../media/image19.tif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7.tiff"/><Relationship Id="rId5" Type="http://schemas.openxmlformats.org/officeDocument/2006/relationships/image" Target="../media/image5.tiff"/><Relationship Id="rId6" Type="http://schemas.openxmlformats.org/officeDocument/2006/relationships/image" Target="../media/image22.tiff"/><Relationship Id="rId7" Type="http://schemas.openxmlformats.org/officeDocument/2006/relationships/image" Target="../media/image3.tiff"/><Relationship Id="rId8" Type="http://schemas.openxmlformats.org/officeDocument/2006/relationships/image" Target="../media/image16.tiff"/><Relationship Id="rId9" Type="http://schemas.openxmlformats.org/officeDocument/2006/relationships/image" Target="../media/image23.tiff"/><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10.tiff"/><Relationship Id="rId5" Type="http://schemas.openxmlformats.org/officeDocument/2006/relationships/image" Target="../media/image5.tiff"/><Relationship Id="rId6" Type="http://schemas.openxmlformats.org/officeDocument/2006/relationships/image" Target="../media/image22.tiff"/><Relationship Id="rId7" Type="http://schemas.openxmlformats.org/officeDocument/2006/relationships/image" Target="../media/image3.tiff"/><Relationship Id="rId8" Type="http://schemas.openxmlformats.org/officeDocument/2006/relationships/image" Target="../media/image20.tiff"/><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5.tiff"/><Relationship Id="rId6" Type="http://schemas.openxmlformats.org/officeDocument/2006/relationships/image" Target="../media/image22.tiff"/><Relationship Id="rId7" Type="http://schemas.openxmlformats.org/officeDocument/2006/relationships/image" Target="../media/image3.tiff"/><Relationship Id="rId8" Type="http://schemas.openxmlformats.org/officeDocument/2006/relationships/image" Target="../media/image20.tif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2165" y="558495"/>
            <a:ext cx="6623824" cy="3143281"/>
            <a:chOff x="602165" y="558495"/>
            <a:chExt cx="6623824" cy="3143281"/>
          </a:xfrm>
        </p:grpSpPr>
        <p:pic>
          <p:nvPicPr>
            <p:cNvPr id="2" name="Picture 1"/>
            <p:cNvPicPr>
              <a:picLocks noChangeAspect="1"/>
            </p:cNvPicPr>
            <p:nvPr/>
          </p:nvPicPr>
          <p:blipFill>
            <a:blip r:embed="rId3"/>
            <a:stretch>
              <a:fillRect/>
            </a:stretch>
          </p:blipFill>
          <p:spPr>
            <a:xfrm>
              <a:off x="602165" y="558495"/>
              <a:ext cx="6623824" cy="3143281"/>
            </a:xfrm>
            <a:prstGeom prst="rect">
              <a:avLst/>
            </a:prstGeom>
          </p:spPr>
        </p:pic>
        <p:sp>
          <p:nvSpPr>
            <p:cNvPr id="3" name="TextBox 2"/>
            <p:cNvSpPr txBox="1"/>
            <p:nvPr/>
          </p:nvSpPr>
          <p:spPr>
            <a:xfrm>
              <a:off x="1204331" y="1405053"/>
              <a:ext cx="4839629" cy="1077218"/>
            </a:xfrm>
            <a:prstGeom prst="rect">
              <a:avLst/>
            </a:prstGeom>
            <a:noFill/>
          </p:spPr>
          <p:txBody>
            <a:bodyPr wrap="square" rtlCol="0">
              <a:spAutoFit/>
            </a:bodyPr>
            <a:lstStyle/>
            <a:p>
              <a:pPr algn="ctr"/>
              <a:r>
                <a:rPr lang="en-US" sz="3200" dirty="0" smtClean="0"/>
                <a:t>Why get a Project Management Certification?</a:t>
              </a:r>
              <a:endParaRPr lang="en-US" sz="3200" dirty="0"/>
            </a:p>
          </p:txBody>
        </p:sp>
      </p:grpSp>
      <p:grpSp>
        <p:nvGrpSpPr>
          <p:cNvPr id="8" name="Group 7"/>
          <p:cNvGrpSpPr/>
          <p:nvPr/>
        </p:nvGrpSpPr>
        <p:grpSpPr>
          <a:xfrm>
            <a:off x="6043960" y="1746534"/>
            <a:ext cx="5303490" cy="4277863"/>
            <a:chOff x="6043960" y="1746534"/>
            <a:chExt cx="5303490" cy="4277863"/>
          </a:xfrm>
        </p:grpSpPr>
        <p:pic>
          <p:nvPicPr>
            <p:cNvPr id="5" name="Picture 4"/>
            <p:cNvPicPr>
              <a:picLocks noChangeAspect="1"/>
            </p:cNvPicPr>
            <p:nvPr/>
          </p:nvPicPr>
          <p:blipFill>
            <a:blip r:embed="rId4"/>
            <a:stretch>
              <a:fillRect/>
            </a:stretch>
          </p:blipFill>
          <p:spPr>
            <a:xfrm>
              <a:off x="6043960" y="3523356"/>
              <a:ext cx="5303490" cy="2501041"/>
            </a:xfrm>
            <a:prstGeom prst="rect">
              <a:avLst/>
            </a:prstGeom>
          </p:spPr>
        </p:pic>
        <p:sp>
          <p:nvSpPr>
            <p:cNvPr id="6" name="TextBox 5"/>
            <p:cNvSpPr txBox="1"/>
            <p:nvPr/>
          </p:nvSpPr>
          <p:spPr>
            <a:xfrm>
              <a:off x="6842357" y="4235267"/>
              <a:ext cx="3706696" cy="1077218"/>
            </a:xfrm>
            <a:prstGeom prst="rect">
              <a:avLst/>
            </a:prstGeom>
            <a:noFill/>
          </p:spPr>
          <p:txBody>
            <a:bodyPr wrap="square" rtlCol="0">
              <a:spAutoFit/>
            </a:bodyPr>
            <a:lstStyle/>
            <a:p>
              <a:pPr algn="ctr"/>
              <a:r>
                <a:rPr lang="en-US" sz="3200" dirty="0" smtClean="0"/>
                <a:t>There’s some utility in it.</a:t>
              </a:r>
              <a:endParaRPr lang="en-US" sz="3200" dirty="0"/>
            </a:p>
          </p:txBody>
        </p:sp>
        <p:pic>
          <p:nvPicPr>
            <p:cNvPr id="7" name="Picture 6"/>
            <p:cNvPicPr>
              <a:picLocks noChangeAspect="1"/>
            </p:cNvPicPr>
            <p:nvPr/>
          </p:nvPicPr>
          <p:blipFill>
            <a:blip r:embed="rId5"/>
            <a:stretch>
              <a:fillRect/>
            </a:stretch>
          </p:blipFill>
          <p:spPr>
            <a:xfrm>
              <a:off x="7563545" y="1746534"/>
              <a:ext cx="1723174" cy="1256280"/>
            </a:xfrm>
            <a:prstGeom prst="rect">
              <a:avLst/>
            </a:prstGeom>
          </p:spPr>
        </p:pic>
      </p:grpSp>
      <p:sp>
        <p:nvSpPr>
          <p:cNvPr id="9" name="Footer Placeholder 8"/>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19656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93800" y="768350"/>
            <a:ext cx="2619551" cy="1924050"/>
          </a:xfrm>
          <a:prstGeom prst="rect">
            <a:avLst/>
          </a:prstGeom>
        </p:spPr>
      </p:pic>
      <p:sp>
        <p:nvSpPr>
          <p:cNvPr id="4" name="TextBox 3"/>
          <p:cNvSpPr txBox="1"/>
          <p:nvPr/>
        </p:nvSpPr>
        <p:spPr>
          <a:xfrm>
            <a:off x="4038600" y="945545"/>
            <a:ext cx="6807200" cy="1569660"/>
          </a:xfrm>
          <a:prstGeom prst="rect">
            <a:avLst/>
          </a:prstGeom>
          <a:noFill/>
        </p:spPr>
        <p:txBody>
          <a:bodyPr wrap="square" rtlCol="0">
            <a:spAutoFit/>
          </a:bodyPr>
          <a:lstStyle/>
          <a:p>
            <a:r>
              <a:rPr lang="en-US" sz="3200" dirty="0" smtClean="0"/>
              <a:t>Christopher Curley</a:t>
            </a:r>
          </a:p>
          <a:p>
            <a:r>
              <a:rPr lang="en-US" sz="3200" dirty="0" smtClean="0"/>
              <a:t>curley.christopher@gmail.com</a:t>
            </a:r>
          </a:p>
          <a:p>
            <a:r>
              <a:rPr lang="en-US" sz="3200" dirty="0" smtClean="0">
                <a:hlinkClick r:id="rId4"/>
              </a:rPr>
              <a:t>https://</a:t>
            </a:r>
            <a:r>
              <a:rPr lang="en-US" sz="3200" dirty="0" err="1" smtClean="0">
                <a:hlinkClick r:id="rId4"/>
              </a:rPr>
              <a:t>www.linkedin.com</a:t>
            </a:r>
            <a:r>
              <a:rPr lang="en-US" sz="3200" dirty="0" smtClean="0">
                <a:hlinkClick r:id="rId4"/>
              </a:rPr>
              <a:t>/in/</a:t>
            </a:r>
            <a:r>
              <a:rPr lang="en-US" sz="3200" dirty="0" err="1" smtClean="0">
                <a:hlinkClick r:id="rId4"/>
              </a:rPr>
              <a:t>ccurley</a:t>
            </a:r>
            <a:r>
              <a:rPr lang="en-US" sz="3200" dirty="0" smtClean="0">
                <a:hlinkClick r:id="rId4"/>
              </a:rPr>
              <a:t>/</a:t>
            </a:r>
            <a:endParaRPr lang="en-US" sz="3200" dirty="0"/>
          </a:p>
        </p:txBody>
      </p:sp>
      <p:pic>
        <p:nvPicPr>
          <p:cNvPr id="5" name="Picture 4"/>
          <p:cNvPicPr>
            <a:picLocks noChangeAspect="1"/>
          </p:cNvPicPr>
          <p:nvPr/>
        </p:nvPicPr>
        <p:blipFill>
          <a:blip r:embed="rId5"/>
          <a:stretch>
            <a:fillRect/>
          </a:stretch>
        </p:blipFill>
        <p:spPr>
          <a:xfrm>
            <a:off x="780815" y="3810000"/>
            <a:ext cx="1333969" cy="1435100"/>
          </a:xfrm>
          <a:prstGeom prst="rect">
            <a:avLst/>
          </a:prstGeom>
        </p:spPr>
      </p:pic>
      <p:pic>
        <p:nvPicPr>
          <p:cNvPr id="6" name="Picture 5"/>
          <p:cNvPicPr>
            <a:picLocks noChangeAspect="1"/>
          </p:cNvPicPr>
          <p:nvPr/>
        </p:nvPicPr>
        <p:blipFill>
          <a:blip r:embed="rId6"/>
          <a:stretch>
            <a:fillRect/>
          </a:stretch>
        </p:blipFill>
        <p:spPr>
          <a:xfrm>
            <a:off x="2178050" y="3415784"/>
            <a:ext cx="1860550" cy="788431"/>
          </a:xfrm>
          <a:prstGeom prst="rect">
            <a:avLst/>
          </a:prstGeom>
        </p:spPr>
      </p:pic>
      <p:sp>
        <p:nvSpPr>
          <p:cNvPr id="3" name="TextBox 2"/>
          <p:cNvSpPr txBox="1"/>
          <p:nvPr/>
        </p:nvSpPr>
        <p:spPr>
          <a:xfrm>
            <a:off x="957452" y="5321815"/>
            <a:ext cx="9888348" cy="369332"/>
          </a:xfrm>
          <a:prstGeom prst="rect">
            <a:avLst/>
          </a:prstGeom>
          <a:noFill/>
        </p:spPr>
        <p:txBody>
          <a:bodyPr wrap="none" rtlCol="0">
            <a:spAutoFit/>
          </a:bodyPr>
          <a:lstStyle/>
          <a:p>
            <a:r>
              <a:rPr lang="en-US" dirty="0"/>
              <a:t>https://</a:t>
            </a:r>
            <a:r>
              <a:rPr lang="en-US" dirty="0" err="1"/>
              <a:t>github.com</a:t>
            </a:r>
            <a:r>
              <a:rPr lang="en-US" dirty="0"/>
              <a:t>/</a:t>
            </a:r>
            <a:r>
              <a:rPr lang="en-US" dirty="0" err="1"/>
              <a:t>ccurley</a:t>
            </a:r>
            <a:r>
              <a:rPr lang="en-US" dirty="0"/>
              <a:t>/</a:t>
            </a:r>
            <a:r>
              <a:rPr lang="en-US" dirty="0" err="1"/>
              <a:t>presos</a:t>
            </a:r>
            <a:r>
              <a:rPr lang="en-US" dirty="0"/>
              <a:t>/blob/master/Security%20Meeti%20Up%20PM%20Certification.pptx</a:t>
            </a:r>
          </a:p>
        </p:txBody>
      </p:sp>
      <p:sp>
        <p:nvSpPr>
          <p:cNvPr id="8" name="TextBox 7"/>
          <p:cNvSpPr txBox="1"/>
          <p:nvPr/>
        </p:nvSpPr>
        <p:spPr>
          <a:xfrm>
            <a:off x="4101866" y="4204215"/>
            <a:ext cx="4059044" cy="523220"/>
          </a:xfrm>
          <a:prstGeom prst="rect">
            <a:avLst/>
          </a:prstGeom>
          <a:noFill/>
        </p:spPr>
        <p:txBody>
          <a:bodyPr wrap="square" rtlCol="0">
            <a:spAutoFit/>
          </a:bodyPr>
          <a:lstStyle/>
          <a:p>
            <a:r>
              <a:rPr lang="en-US" sz="2800" dirty="0" smtClean="0">
                <a:hlinkClick r:id="rId7" invalidUrl="https://github.com/ccurley/presos/blob/master/Security Meeti Up PM Certification.pptx"/>
              </a:rPr>
              <a:t>Copy of the Presentation</a:t>
            </a:r>
            <a:endParaRPr lang="en-US" sz="2800" dirty="0"/>
          </a:p>
        </p:txBody>
      </p:sp>
      <p:sp>
        <p:nvSpPr>
          <p:cNvPr id="9" name="Footer Placeholder 8"/>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1224963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13679" y="543931"/>
            <a:ext cx="4854962" cy="1096115"/>
          </a:xfrm>
          <a:prstGeom prst="rect">
            <a:avLst/>
          </a:prstGeom>
        </p:spPr>
      </p:pic>
      <p:grpSp>
        <p:nvGrpSpPr>
          <p:cNvPr id="14" name="Group 13"/>
          <p:cNvGrpSpPr/>
          <p:nvPr/>
        </p:nvGrpSpPr>
        <p:grpSpPr>
          <a:xfrm>
            <a:off x="914399" y="2484708"/>
            <a:ext cx="3699417" cy="1859574"/>
            <a:chOff x="914399" y="2484708"/>
            <a:chExt cx="3699417" cy="1859574"/>
          </a:xfrm>
        </p:grpSpPr>
        <p:pic>
          <p:nvPicPr>
            <p:cNvPr id="8" name="Picture 7"/>
            <p:cNvPicPr>
              <a:picLocks noChangeAspect="1"/>
            </p:cNvPicPr>
            <p:nvPr/>
          </p:nvPicPr>
          <p:blipFill>
            <a:blip r:embed="rId4"/>
            <a:stretch>
              <a:fillRect/>
            </a:stretch>
          </p:blipFill>
          <p:spPr>
            <a:xfrm>
              <a:off x="914399" y="2484708"/>
              <a:ext cx="3699417" cy="1859574"/>
            </a:xfrm>
            <a:prstGeom prst="rect">
              <a:avLst/>
            </a:prstGeom>
          </p:spPr>
        </p:pic>
        <p:sp>
          <p:nvSpPr>
            <p:cNvPr id="11" name="TextBox 10"/>
            <p:cNvSpPr txBox="1"/>
            <p:nvPr/>
          </p:nvSpPr>
          <p:spPr>
            <a:xfrm>
              <a:off x="1830454" y="3091329"/>
              <a:ext cx="1867306" cy="646331"/>
            </a:xfrm>
            <a:prstGeom prst="rect">
              <a:avLst/>
            </a:prstGeom>
            <a:noFill/>
          </p:spPr>
          <p:txBody>
            <a:bodyPr wrap="none" rtlCol="0">
              <a:spAutoFit/>
            </a:bodyPr>
            <a:lstStyle/>
            <a:p>
              <a:r>
                <a:rPr lang="en-US" sz="3600" dirty="0" smtClean="0"/>
                <a:t>Manager</a:t>
              </a:r>
              <a:endParaRPr lang="en-US" sz="3600" dirty="0"/>
            </a:p>
          </p:txBody>
        </p:sp>
      </p:grpSp>
      <p:grpSp>
        <p:nvGrpSpPr>
          <p:cNvPr id="15" name="Group 14"/>
          <p:cNvGrpSpPr/>
          <p:nvPr/>
        </p:nvGrpSpPr>
        <p:grpSpPr>
          <a:xfrm>
            <a:off x="7043852" y="2018579"/>
            <a:ext cx="3699417" cy="1859574"/>
            <a:chOff x="7043852" y="2018579"/>
            <a:chExt cx="3699417" cy="1859574"/>
          </a:xfrm>
        </p:grpSpPr>
        <p:pic>
          <p:nvPicPr>
            <p:cNvPr id="9" name="Picture 8"/>
            <p:cNvPicPr>
              <a:picLocks noChangeAspect="1"/>
            </p:cNvPicPr>
            <p:nvPr/>
          </p:nvPicPr>
          <p:blipFill>
            <a:blip r:embed="rId4"/>
            <a:stretch>
              <a:fillRect/>
            </a:stretch>
          </p:blipFill>
          <p:spPr>
            <a:xfrm>
              <a:off x="7043852" y="2018579"/>
              <a:ext cx="3699417" cy="1859574"/>
            </a:xfrm>
            <a:prstGeom prst="rect">
              <a:avLst/>
            </a:prstGeom>
          </p:spPr>
        </p:pic>
        <p:sp>
          <p:nvSpPr>
            <p:cNvPr id="12" name="TextBox 11"/>
            <p:cNvSpPr txBox="1"/>
            <p:nvPr/>
          </p:nvSpPr>
          <p:spPr>
            <a:xfrm>
              <a:off x="7959907" y="2462406"/>
              <a:ext cx="1867306" cy="1200329"/>
            </a:xfrm>
            <a:prstGeom prst="rect">
              <a:avLst/>
            </a:prstGeom>
            <a:noFill/>
          </p:spPr>
          <p:txBody>
            <a:bodyPr wrap="none" rtlCol="0">
              <a:spAutoFit/>
            </a:bodyPr>
            <a:lstStyle/>
            <a:p>
              <a:pPr algn="ctr"/>
              <a:r>
                <a:rPr lang="en-US" sz="3600" smtClean="0"/>
                <a:t>Project</a:t>
              </a:r>
              <a:br>
                <a:rPr lang="en-US" sz="3600" smtClean="0"/>
              </a:br>
              <a:r>
                <a:rPr lang="en-US" sz="3600" smtClean="0"/>
                <a:t>Manager</a:t>
              </a:r>
              <a:endParaRPr lang="en-US" sz="3600" dirty="0"/>
            </a:p>
          </p:txBody>
        </p:sp>
      </p:grpSp>
      <p:grpSp>
        <p:nvGrpSpPr>
          <p:cNvPr id="16" name="Group 15"/>
          <p:cNvGrpSpPr/>
          <p:nvPr/>
        </p:nvGrpSpPr>
        <p:grpSpPr>
          <a:xfrm>
            <a:off x="5125840" y="3878153"/>
            <a:ext cx="3699417" cy="1859574"/>
            <a:chOff x="5125840" y="3878153"/>
            <a:chExt cx="3699417" cy="1859574"/>
          </a:xfrm>
        </p:grpSpPr>
        <p:pic>
          <p:nvPicPr>
            <p:cNvPr id="10" name="Picture 9"/>
            <p:cNvPicPr>
              <a:picLocks noChangeAspect="1"/>
            </p:cNvPicPr>
            <p:nvPr/>
          </p:nvPicPr>
          <p:blipFill>
            <a:blip r:embed="rId4"/>
            <a:stretch>
              <a:fillRect/>
            </a:stretch>
          </p:blipFill>
          <p:spPr>
            <a:xfrm>
              <a:off x="5125840" y="3878153"/>
              <a:ext cx="3699417" cy="1859574"/>
            </a:xfrm>
            <a:prstGeom prst="rect">
              <a:avLst/>
            </a:prstGeom>
          </p:spPr>
        </p:pic>
        <p:sp>
          <p:nvSpPr>
            <p:cNvPr id="13" name="TextBox 12"/>
            <p:cNvSpPr txBox="1"/>
            <p:nvPr/>
          </p:nvSpPr>
          <p:spPr>
            <a:xfrm>
              <a:off x="6139598" y="4258380"/>
              <a:ext cx="1808508" cy="1200329"/>
            </a:xfrm>
            <a:prstGeom prst="rect">
              <a:avLst/>
            </a:prstGeom>
            <a:noFill/>
          </p:spPr>
          <p:txBody>
            <a:bodyPr wrap="none" rtlCol="0">
              <a:spAutoFit/>
            </a:bodyPr>
            <a:lstStyle/>
            <a:p>
              <a:pPr algn="ctr"/>
              <a:r>
                <a:rPr lang="en-US" sz="3600" dirty="0" smtClean="0"/>
                <a:t>Team</a:t>
              </a:r>
              <a:r>
                <a:rPr lang="en-US" sz="3600" smtClean="0"/>
                <a:t/>
              </a:r>
              <a:br>
                <a:rPr lang="en-US" sz="3600" smtClean="0"/>
              </a:br>
              <a:r>
                <a:rPr lang="en-US" sz="3600" smtClean="0"/>
                <a:t>Member</a:t>
              </a:r>
              <a:endParaRPr lang="en-US" sz="3600" dirty="0"/>
            </a:p>
          </p:txBody>
        </p:sp>
      </p:grpSp>
      <p:sp>
        <p:nvSpPr>
          <p:cNvPr id="2" name="Footer Placeholder 1"/>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42628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4643" y="547184"/>
            <a:ext cx="6415823" cy="1447431"/>
          </a:xfrm>
          <a:prstGeom prst="rect">
            <a:avLst/>
          </a:prstGeom>
        </p:spPr>
      </p:pic>
      <p:pic>
        <p:nvPicPr>
          <p:cNvPr id="3" name="Picture 2"/>
          <p:cNvPicPr>
            <a:picLocks noChangeAspect="1"/>
          </p:cNvPicPr>
          <p:nvPr/>
        </p:nvPicPr>
        <p:blipFill>
          <a:blip r:embed="rId4"/>
          <a:stretch>
            <a:fillRect/>
          </a:stretch>
        </p:blipFill>
        <p:spPr>
          <a:xfrm>
            <a:off x="5294084" y="2052055"/>
            <a:ext cx="1638920" cy="1007761"/>
          </a:xfrm>
          <a:prstGeom prst="rect">
            <a:avLst/>
          </a:prstGeom>
        </p:spPr>
      </p:pic>
      <p:pic>
        <p:nvPicPr>
          <p:cNvPr id="4" name="Picture 3"/>
          <p:cNvPicPr>
            <a:picLocks noChangeAspect="1"/>
          </p:cNvPicPr>
          <p:nvPr/>
        </p:nvPicPr>
        <p:blipFill>
          <a:blip r:embed="rId5"/>
          <a:stretch>
            <a:fillRect/>
          </a:stretch>
        </p:blipFill>
        <p:spPr>
          <a:xfrm>
            <a:off x="5042002" y="3442046"/>
            <a:ext cx="2158628" cy="989082"/>
          </a:xfrm>
          <a:prstGeom prst="rect">
            <a:avLst/>
          </a:prstGeom>
        </p:spPr>
      </p:pic>
      <p:pic>
        <p:nvPicPr>
          <p:cNvPr id="5" name="Picture 4"/>
          <p:cNvPicPr>
            <a:picLocks noChangeAspect="1"/>
          </p:cNvPicPr>
          <p:nvPr/>
        </p:nvPicPr>
        <p:blipFill>
          <a:blip r:embed="rId6"/>
          <a:stretch>
            <a:fillRect/>
          </a:stretch>
        </p:blipFill>
        <p:spPr>
          <a:xfrm>
            <a:off x="4831453" y="4870798"/>
            <a:ext cx="2579726" cy="1182029"/>
          </a:xfrm>
          <a:prstGeom prst="rect">
            <a:avLst/>
          </a:prstGeom>
        </p:spPr>
      </p:pic>
      <p:grpSp>
        <p:nvGrpSpPr>
          <p:cNvPr id="9" name="Group 8"/>
          <p:cNvGrpSpPr/>
          <p:nvPr/>
        </p:nvGrpSpPr>
        <p:grpSpPr>
          <a:xfrm>
            <a:off x="6903266" y="2015752"/>
            <a:ext cx="719678" cy="3201934"/>
            <a:chOff x="6903266" y="2015752"/>
            <a:chExt cx="719678" cy="3201934"/>
          </a:xfrm>
        </p:grpSpPr>
        <p:pic>
          <p:nvPicPr>
            <p:cNvPr id="6" name="Picture 5"/>
            <p:cNvPicPr>
              <a:picLocks noChangeAspect="1"/>
            </p:cNvPicPr>
            <p:nvPr/>
          </p:nvPicPr>
          <p:blipFill>
            <a:blip r:embed="rId7"/>
            <a:stretch>
              <a:fillRect/>
            </a:stretch>
          </p:blipFill>
          <p:spPr>
            <a:xfrm>
              <a:off x="6933004" y="4877898"/>
              <a:ext cx="336820" cy="339788"/>
            </a:xfrm>
            <a:prstGeom prst="rect">
              <a:avLst/>
            </a:prstGeom>
          </p:spPr>
        </p:pic>
        <p:pic>
          <p:nvPicPr>
            <p:cNvPr id="7" name="Picture 6"/>
            <p:cNvPicPr>
              <a:picLocks noChangeAspect="1"/>
            </p:cNvPicPr>
            <p:nvPr/>
          </p:nvPicPr>
          <p:blipFill>
            <a:blip r:embed="rId7"/>
            <a:stretch>
              <a:fillRect/>
            </a:stretch>
          </p:blipFill>
          <p:spPr>
            <a:xfrm>
              <a:off x="7286124" y="3446826"/>
              <a:ext cx="336820" cy="339788"/>
            </a:xfrm>
            <a:prstGeom prst="rect">
              <a:avLst/>
            </a:prstGeom>
          </p:spPr>
        </p:pic>
        <p:pic>
          <p:nvPicPr>
            <p:cNvPr id="8" name="Picture 7"/>
            <p:cNvPicPr>
              <a:picLocks noChangeAspect="1"/>
            </p:cNvPicPr>
            <p:nvPr/>
          </p:nvPicPr>
          <p:blipFill>
            <a:blip r:embed="rId7"/>
            <a:stretch>
              <a:fillRect/>
            </a:stretch>
          </p:blipFill>
          <p:spPr>
            <a:xfrm>
              <a:off x="6903266" y="2015752"/>
              <a:ext cx="336820" cy="339788"/>
            </a:xfrm>
            <a:prstGeom prst="rect">
              <a:avLst/>
            </a:prstGeom>
          </p:spPr>
        </p:pic>
      </p:grpSp>
      <p:sp>
        <p:nvSpPr>
          <p:cNvPr id="10" name="Footer Placeholder 9"/>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15491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398062"/>
            <a:ext cx="4727643" cy="3598483"/>
          </a:xfrm>
          <a:prstGeom prst="rect">
            <a:avLst/>
          </a:prstGeom>
        </p:spPr>
      </p:pic>
      <p:pic>
        <p:nvPicPr>
          <p:cNvPr id="4" name="Picture 3"/>
          <p:cNvPicPr>
            <a:picLocks noChangeAspect="1"/>
          </p:cNvPicPr>
          <p:nvPr/>
        </p:nvPicPr>
        <p:blipFill>
          <a:blip r:embed="rId4"/>
          <a:stretch>
            <a:fillRect/>
          </a:stretch>
        </p:blipFill>
        <p:spPr>
          <a:xfrm rot="18672828">
            <a:off x="640504" y="1600630"/>
            <a:ext cx="907526" cy="401656"/>
          </a:xfrm>
          <a:prstGeom prst="rect">
            <a:avLst/>
          </a:prstGeom>
        </p:spPr>
      </p:pic>
      <p:pic>
        <p:nvPicPr>
          <p:cNvPr id="6" name="Picture 5"/>
          <p:cNvPicPr>
            <a:picLocks noChangeAspect="1"/>
          </p:cNvPicPr>
          <p:nvPr/>
        </p:nvPicPr>
        <p:blipFill>
          <a:blip r:embed="rId5"/>
          <a:stretch>
            <a:fillRect/>
          </a:stretch>
        </p:blipFill>
        <p:spPr>
          <a:xfrm rot="3310795">
            <a:off x="2735239" y="1798043"/>
            <a:ext cx="1370177" cy="369255"/>
          </a:xfrm>
          <a:prstGeom prst="rect">
            <a:avLst/>
          </a:prstGeom>
        </p:spPr>
      </p:pic>
      <p:pic>
        <p:nvPicPr>
          <p:cNvPr id="7" name="Picture 6"/>
          <p:cNvPicPr>
            <a:picLocks noChangeAspect="1"/>
          </p:cNvPicPr>
          <p:nvPr/>
        </p:nvPicPr>
        <p:blipFill>
          <a:blip r:embed="rId6"/>
          <a:stretch>
            <a:fillRect/>
          </a:stretch>
        </p:blipFill>
        <p:spPr>
          <a:xfrm rot="407518">
            <a:off x="1601791" y="3345054"/>
            <a:ext cx="1231411" cy="444449"/>
          </a:xfrm>
          <a:prstGeom prst="rect">
            <a:avLst/>
          </a:prstGeom>
        </p:spPr>
      </p:pic>
      <p:sp>
        <p:nvSpPr>
          <p:cNvPr id="3" name="Footer Placeholder 2"/>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49765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17" y="413906"/>
            <a:ext cx="4727643" cy="3598483"/>
          </a:xfrm>
          <a:prstGeom prst="rect">
            <a:avLst/>
          </a:prstGeom>
        </p:spPr>
      </p:pic>
      <p:pic>
        <p:nvPicPr>
          <p:cNvPr id="4" name="Picture 3"/>
          <p:cNvPicPr>
            <a:picLocks noChangeAspect="1"/>
          </p:cNvPicPr>
          <p:nvPr/>
        </p:nvPicPr>
        <p:blipFill>
          <a:blip r:embed="rId4"/>
          <a:stretch>
            <a:fillRect/>
          </a:stretch>
        </p:blipFill>
        <p:spPr>
          <a:xfrm rot="18672828">
            <a:off x="640504" y="1600630"/>
            <a:ext cx="907526" cy="401656"/>
          </a:xfrm>
          <a:prstGeom prst="rect">
            <a:avLst/>
          </a:prstGeom>
        </p:spPr>
      </p:pic>
      <p:pic>
        <p:nvPicPr>
          <p:cNvPr id="6" name="Picture 5"/>
          <p:cNvPicPr>
            <a:picLocks noChangeAspect="1"/>
          </p:cNvPicPr>
          <p:nvPr/>
        </p:nvPicPr>
        <p:blipFill>
          <a:blip r:embed="rId5"/>
          <a:stretch>
            <a:fillRect/>
          </a:stretch>
        </p:blipFill>
        <p:spPr>
          <a:xfrm rot="3310795">
            <a:off x="2735239" y="1798043"/>
            <a:ext cx="1370177" cy="369255"/>
          </a:xfrm>
          <a:prstGeom prst="rect">
            <a:avLst/>
          </a:prstGeom>
        </p:spPr>
      </p:pic>
      <p:pic>
        <p:nvPicPr>
          <p:cNvPr id="7" name="Picture 6"/>
          <p:cNvPicPr>
            <a:picLocks noChangeAspect="1"/>
          </p:cNvPicPr>
          <p:nvPr/>
        </p:nvPicPr>
        <p:blipFill>
          <a:blip r:embed="rId6"/>
          <a:stretch>
            <a:fillRect/>
          </a:stretch>
        </p:blipFill>
        <p:spPr>
          <a:xfrm rot="407518">
            <a:off x="1601791" y="3345054"/>
            <a:ext cx="1231411" cy="444449"/>
          </a:xfrm>
          <a:prstGeom prst="rect">
            <a:avLst/>
          </a:prstGeom>
        </p:spPr>
      </p:pic>
      <p:grpSp>
        <p:nvGrpSpPr>
          <p:cNvPr id="11" name="Group 10"/>
          <p:cNvGrpSpPr/>
          <p:nvPr/>
        </p:nvGrpSpPr>
        <p:grpSpPr>
          <a:xfrm>
            <a:off x="2290519" y="887433"/>
            <a:ext cx="2200308" cy="2089432"/>
            <a:chOff x="2290519" y="887433"/>
            <a:chExt cx="2200308" cy="2089432"/>
          </a:xfrm>
        </p:grpSpPr>
        <p:pic>
          <p:nvPicPr>
            <p:cNvPr id="5" name="Picture 4"/>
            <p:cNvPicPr>
              <a:picLocks noChangeAspect="1"/>
            </p:cNvPicPr>
            <p:nvPr/>
          </p:nvPicPr>
          <p:blipFill>
            <a:blip r:embed="rId7"/>
            <a:stretch>
              <a:fillRect/>
            </a:stretch>
          </p:blipFill>
          <p:spPr>
            <a:xfrm rot="2628749">
              <a:off x="2290519" y="887433"/>
              <a:ext cx="833546" cy="484358"/>
            </a:xfrm>
            <a:prstGeom prst="rect">
              <a:avLst/>
            </a:prstGeom>
          </p:spPr>
        </p:pic>
        <p:pic>
          <p:nvPicPr>
            <p:cNvPr id="8" name="Picture 7"/>
            <p:cNvPicPr>
              <a:picLocks noChangeAspect="1"/>
            </p:cNvPicPr>
            <p:nvPr/>
          </p:nvPicPr>
          <p:blipFill>
            <a:blip r:embed="rId7"/>
            <a:stretch>
              <a:fillRect/>
            </a:stretch>
          </p:blipFill>
          <p:spPr>
            <a:xfrm rot="13449903">
              <a:off x="3793357" y="2571578"/>
              <a:ext cx="697470" cy="405287"/>
            </a:xfrm>
            <a:prstGeom prst="rect">
              <a:avLst/>
            </a:prstGeom>
          </p:spPr>
        </p:pic>
      </p:grpSp>
      <p:grpSp>
        <p:nvGrpSpPr>
          <p:cNvPr id="10" name="Group 9"/>
          <p:cNvGrpSpPr/>
          <p:nvPr/>
        </p:nvGrpSpPr>
        <p:grpSpPr>
          <a:xfrm>
            <a:off x="644221" y="3392629"/>
            <a:ext cx="3122121" cy="556859"/>
            <a:chOff x="644221" y="3392629"/>
            <a:chExt cx="3122121" cy="556859"/>
          </a:xfrm>
        </p:grpSpPr>
        <p:pic>
          <p:nvPicPr>
            <p:cNvPr id="3" name="Picture 2"/>
            <p:cNvPicPr>
              <a:picLocks noChangeAspect="1"/>
            </p:cNvPicPr>
            <p:nvPr/>
          </p:nvPicPr>
          <p:blipFill>
            <a:blip r:embed="rId7"/>
            <a:stretch>
              <a:fillRect/>
            </a:stretch>
          </p:blipFill>
          <p:spPr>
            <a:xfrm>
              <a:off x="644221" y="3392629"/>
              <a:ext cx="805620" cy="468131"/>
            </a:xfrm>
            <a:prstGeom prst="rect">
              <a:avLst/>
            </a:prstGeom>
          </p:spPr>
        </p:pic>
        <p:pic>
          <p:nvPicPr>
            <p:cNvPr id="9" name="Picture 8"/>
            <p:cNvPicPr>
              <a:picLocks noChangeAspect="1"/>
            </p:cNvPicPr>
            <p:nvPr/>
          </p:nvPicPr>
          <p:blipFill>
            <a:blip r:embed="rId7"/>
            <a:stretch>
              <a:fillRect/>
            </a:stretch>
          </p:blipFill>
          <p:spPr>
            <a:xfrm rot="582724" flipH="1">
              <a:off x="2981896" y="3493661"/>
              <a:ext cx="784446" cy="455827"/>
            </a:xfrm>
            <a:prstGeom prst="rect">
              <a:avLst/>
            </a:prstGeom>
          </p:spPr>
        </p:pic>
      </p:grpSp>
      <p:pic>
        <p:nvPicPr>
          <p:cNvPr id="12" name="Picture 11"/>
          <p:cNvPicPr>
            <a:picLocks noChangeAspect="1"/>
          </p:cNvPicPr>
          <p:nvPr/>
        </p:nvPicPr>
        <p:blipFill>
          <a:blip r:embed="rId8"/>
          <a:stretch>
            <a:fillRect/>
          </a:stretch>
        </p:blipFill>
        <p:spPr>
          <a:xfrm>
            <a:off x="3175700" y="382218"/>
            <a:ext cx="2461054" cy="517052"/>
          </a:xfrm>
          <a:prstGeom prst="rect">
            <a:avLst/>
          </a:prstGeom>
        </p:spPr>
      </p:pic>
      <p:grpSp>
        <p:nvGrpSpPr>
          <p:cNvPr id="15" name="Group 14"/>
          <p:cNvGrpSpPr/>
          <p:nvPr/>
        </p:nvGrpSpPr>
        <p:grpSpPr>
          <a:xfrm>
            <a:off x="5371864" y="3430760"/>
            <a:ext cx="4715713" cy="3109771"/>
            <a:chOff x="6043848" y="3392628"/>
            <a:chExt cx="4715713" cy="3109771"/>
          </a:xfrm>
        </p:grpSpPr>
        <p:pic>
          <p:nvPicPr>
            <p:cNvPr id="13" name="Picture 12"/>
            <p:cNvPicPr>
              <a:picLocks noChangeAspect="1"/>
            </p:cNvPicPr>
            <p:nvPr/>
          </p:nvPicPr>
          <p:blipFill>
            <a:blip r:embed="rId9"/>
            <a:stretch>
              <a:fillRect/>
            </a:stretch>
          </p:blipFill>
          <p:spPr>
            <a:xfrm>
              <a:off x="6043848" y="3392628"/>
              <a:ext cx="4459052" cy="3109771"/>
            </a:xfrm>
            <a:prstGeom prst="rect">
              <a:avLst/>
            </a:prstGeom>
          </p:spPr>
        </p:pic>
        <p:pic>
          <p:nvPicPr>
            <p:cNvPr id="14" name="Picture 13"/>
            <p:cNvPicPr>
              <a:picLocks noChangeAspect="1"/>
            </p:cNvPicPr>
            <p:nvPr/>
          </p:nvPicPr>
          <p:blipFill>
            <a:blip r:embed="rId10"/>
            <a:stretch>
              <a:fillRect/>
            </a:stretch>
          </p:blipFill>
          <p:spPr>
            <a:xfrm>
              <a:off x="7044254" y="3430760"/>
              <a:ext cx="3715307" cy="2032811"/>
            </a:xfrm>
            <a:prstGeom prst="rect">
              <a:avLst/>
            </a:prstGeom>
          </p:spPr>
        </p:pic>
      </p:grpSp>
      <p:grpSp>
        <p:nvGrpSpPr>
          <p:cNvPr id="21" name="Group 20"/>
          <p:cNvGrpSpPr/>
          <p:nvPr/>
        </p:nvGrpSpPr>
        <p:grpSpPr>
          <a:xfrm>
            <a:off x="7541767" y="670590"/>
            <a:ext cx="3999992" cy="2722039"/>
            <a:chOff x="7541767" y="670590"/>
            <a:chExt cx="3999992" cy="2722039"/>
          </a:xfrm>
        </p:grpSpPr>
        <p:pic>
          <p:nvPicPr>
            <p:cNvPr id="19" name="Picture 18"/>
            <p:cNvPicPr>
              <a:picLocks noChangeAspect="1"/>
            </p:cNvPicPr>
            <p:nvPr/>
          </p:nvPicPr>
          <p:blipFill>
            <a:blip r:embed="rId11"/>
            <a:stretch>
              <a:fillRect/>
            </a:stretch>
          </p:blipFill>
          <p:spPr>
            <a:xfrm>
              <a:off x="7541767" y="670590"/>
              <a:ext cx="3999992" cy="2722039"/>
            </a:xfrm>
            <a:prstGeom prst="rect">
              <a:avLst/>
            </a:prstGeom>
          </p:spPr>
        </p:pic>
        <p:sp>
          <p:nvSpPr>
            <p:cNvPr id="20" name="TextBox 19"/>
            <p:cNvSpPr txBox="1"/>
            <p:nvPr/>
          </p:nvSpPr>
          <p:spPr>
            <a:xfrm>
              <a:off x="8051181" y="1351794"/>
              <a:ext cx="2966224" cy="923330"/>
            </a:xfrm>
            <a:prstGeom prst="rect">
              <a:avLst/>
            </a:prstGeom>
            <a:noFill/>
          </p:spPr>
          <p:txBody>
            <a:bodyPr wrap="square" rtlCol="0">
              <a:spAutoFit/>
            </a:bodyPr>
            <a:lstStyle/>
            <a:p>
              <a:r>
                <a:rPr lang="en-US" dirty="0" smtClean="0"/>
                <a:t>- Requirements Definition</a:t>
              </a:r>
            </a:p>
            <a:p>
              <a:r>
                <a:rPr lang="en-US" dirty="0" smtClean="0"/>
                <a:t>- Baseline Definitions</a:t>
              </a:r>
            </a:p>
            <a:p>
              <a:r>
                <a:rPr lang="en-US" dirty="0" smtClean="0"/>
                <a:t>- Earned Value</a:t>
              </a:r>
            </a:p>
          </p:txBody>
        </p:sp>
      </p:grpSp>
      <p:sp>
        <p:nvSpPr>
          <p:cNvPr id="16" name="Footer Placeholder 15"/>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9291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398062"/>
            <a:ext cx="4727643" cy="3598483"/>
          </a:xfrm>
          <a:prstGeom prst="rect">
            <a:avLst/>
          </a:prstGeom>
        </p:spPr>
      </p:pic>
      <p:pic>
        <p:nvPicPr>
          <p:cNvPr id="4" name="Picture 3"/>
          <p:cNvPicPr>
            <a:picLocks noChangeAspect="1"/>
          </p:cNvPicPr>
          <p:nvPr/>
        </p:nvPicPr>
        <p:blipFill>
          <a:blip r:embed="rId4"/>
          <a:stretch>
            <a:fillRect/>
          </a:stretch>
        </p:blipFill>
        <p:spPr>
          <a:xfrm rot="18672828">
            <a:off x="640504" y="1600630"/>
            <a:ext cx="907526" cy="401656"/>
          </a:xfrm>
          <a:prstGeom prst="rect">
            <a:avLst/>
          </a:prstGeom>
        </p:spPr>
      </p:pic>
      <p:pic>
        <p:nvPicPr>
          <p:cNvPr id="6" name="Picture 5"/>
          <p:cNvPicPr>
            <a:picLocks noChangeAspect="1"/>
          </p:cNvPicPr>
          <p:nvPr/>
        </p:nvPicPr>
        <p:blipFill>
          <a:blip r:embed="rId5"/>
          <a:stretch>
            <a:fillRect/>
          </a:stretch>
        </p:blipFill>
        <p:spPr>
          <a:xfrm rot="3310795">
            <a:off x="2735239" y="1798043"/>
            <a:ext cx="1370177" cy="369255"/>
          </a:xfrm>
          <a:prstGeom prst="rect">
            <a:avLst/>
          </a:prstGeom>
        </p:spPr>
      </p:pic>
      <p:pic>
        <p:nvPicPr>
          <p:cNvPr id="7" name="Picture 6"/>
          <p:cNvPicPr>
            <a:picLocks noChangeAspect="1"/>
          </p:cNvPicPr>
          <p:nvPr/>
        </p:nvPicPr>
        <p:blipFill>
          <a:blip r:embed="rId6"/>
          <a:stretch>
            <a:fillRect/>
          </a:stretch>
        </p:blipFill>
        <p:spPr>
          <a:xfrm rot="407518">
            <a:off x="1601791" y="3345054"/>
            <a:ext cx="1231411" cy="444449"/>
          </a:xfrm>
          <a:prstGeom prst="rect">
            <a:avLst/>
          </a:prstGeom>
        </p:spPr>
      </p:pic>
      <p:grpSp>
        <p:nvGrpSpPr>
          <p:cNvPr id="8" name="Group 7"/>
          <p:cNvGrpSpPr/>
          <p:nvPr/>
        </p:nvGrpSpPr>
        <p:grpSpPr>
          <a:xfrm>
            <a:off x="464662" y="843346"/>
            <a:ext cx="1253012" cy="1936105"/>
            <a:chOff x="464662" y="843346"/>
            <a:chExt cx="1253012" cy="1936105"/>
          </a:xfrm>
        </p:grpSpPr>
        <p:pic>
          <p:nvPicPr>
            <p:cNvPr id="3" name="Picture 2"/>
            <p:cNvPicPr>
              <a:picLocks noChangeAspect="1"/>
            </p:cNvPicPr>
            <p:nvPr/>
          </p:nvPicPr>
          <p:blipFill>
            <a:blip r:embed="rId7"/>
            <a:stretch>
              <a:fillRect/>
            </a:stretch>
          </p:blipFill>
          <p:spPr>
            <a:xfrm rot="17997538">
              <a:off x="319958" y="2233314"/>
              <a:ext cx="690841" cy="401434"/>
            </a:xfrm>
            <a:prstGeom prst="rect">
              <a:avLst/>
            </a:prstGeom>
          </p:spPr>
        </p:pic>
        <p:pic>
          <p:nvPicPr>
            <p:cNvPr id="5" name="Picture 4"/>
            <p:cNvPicPr>
              <a:picLocks noChangeAspect="1"/>
            </p:cNvPicPr>
            <p:nvPr/>
          </p:nvPicPr>
          <p:blipFill>
            <a:blip r:embed="rId7"/>
            <a:stretch>
              <a:fillRect/>
            </a:stretch>
          </p:blipFill>
          <p:spPr>
            <a:xfrm rot="18331061" flipH="1">
              <a:off x="1218233" y="975676"/>
              <a:ext cx="631772" cy="367111"/>
            </a:xfrm>
            <a:prstGeom prst="rect">
              <a:avLst/>
            </a:prstGeom>
          </p:spPr>
        </p:pic>
      </p:grpSp>
      <p:pic>
        <p:nvPicPr>
          <p:cNvPr id="10" name="Picture 9"/>
          <p:cNvPicPr>
            <a:picLocks noChangeAspect="1"/>
          </p:cNvPicPr>
          <p:nvPr/>
        </p:nvPicPr>
        <p:blipFill>
          <a:blip r:embed="rId8"/>
          <a:stretch>
            <a:fillRect/>
          </a:stretch>
        </p:blipFill>
        <p:spPr>
          <a:xfrm>
            <a:off x="3002308" y="402777"/>
            <a:ext cx="2170373" cy="929666"/>
          </a:xfrm>
          <a:prstGeom prst="rect">
            <a:avLst/>
          </a:prstGeom>
        </p:spPr>
      </p:pic>
      <p:pic>
        <p:nvPicPr>
          <p:cNvPr id="9" name="Picture 8"/>
          <p:cNvPicPr>
            <a:picLocks noChangeAspect="1"/>
          </p:cNvPicPr>
          <p:nvPr/>
        </p:nvPicPr>
        <p:blipFill>
          <a:blip r:embed="rId9"/>
          <a:stretch>
            <a:fillRect/>
          </a:stretch>
        </p:blipFill>
        <p:spPr>
          <a:xfrm>
            <a:off x="5172681" y="3860760"/>
            <a:ext cx="2464189" cy="2621659"/>
          </a:xfrm>
          <a:prstGeom prst="rect">
            <a:avLst/>
          </a:prstGeom>
        </p:spPr>
      </p:pic>
      <p:grpSp>
        <p:nvGrpSpPr>
          <p:cNvPr id="13" name="Group 12"/>
          <p:cNvGrpSpPr/>
          <p:nvPr/>
        </p:nvGrpSpPr>
        <p:grpSpPr>
          <a:xfrm>
            <a:off x="7044596" y="382773"/>
            <a:ext cx="4169467" cy="2837369"/>
            <a:chOff x="7044596" y="382773"/>
            <a:chExt cx="4169467" cy="2837369"/>
          </a:xfrm>
        </p:grpSpPr>
        <p:pic>
          <p:nvPicPr>
            <p:cNvPr id="11" name="Picture 10"/>
            <p:cNvPicPr>
              <a:picLocks noChangeAspect="1"/>
            </p:cNvPicPr>
            <p:nvPr/>
          </p:nvPicPr>
          <p:blipFill>
            <a:blip r:embed="rId10"/>
            <a:stretch>
              <a:fillRect/>
            </a:stretch>
          </p:blipFill>
          <p:spPr>
            <a:xfrm>
              <a:off x="7044596" y="382773"/>
              <a:ext cx="4169467" cy="2837369"/>
            </a:xfrm>
            <a:prstGeom prst="rect">
              <a:avLst/>
            </a:prstGeom>
          </p:spPr>
        </p:pic>
        <p:sp>
          <p:nvSpPr>
            <p:cNvPr id="12" name="TextBox 11"/>
            <p:cNvSpPr txBox="1"/>
            <p:nvPr/>
          </p:nvSpPr>
          <p:spPr>
            <a:xfrm>
              <a:off x="7729951" y="1111200"/>
              <a:ext cx="2966224" cy="923330"/>
            </a:xfrm>
            <a:prstGeom prst="rect">
              <a:avLst/>
            </a:prstGeom>
            <a:noFill/>
          </p:spPr>
          <p:txBody>
            <a:bodyPr wrap="square" rtlCol="0">
              <a:spAutoFit/>
            </a:bodyPr>
            <a:lstStyle/>
            <a:p>
              <a:r>
                <a:rPr lang="en-US" dirty="0" smtClean="0"/>
                <a:t>- Value Stream</a:t>
              </a:r>
            </a:p>
            <a:p>
              <a:r>
                <a:rPr lang="en-US" dirty="0" smtClean="0"/>
                <a:t>- Capabilities</a:t>
              </a:r>
            </a:p>
            <a:p>
              <a:r>
                <a:rPr lang="en-US" dirty="0" smtClean="0"/>
                <a:t>- Iterative and Progressive</a:t>
              </a:r>
            </a:p>
          </p:txBody>
        </p:sp>
      </p:grpSp>
      <p:sp>
        <p:nvSpPr>
          <p:cNvPr id="14" name="Footer Placeholder 13"/>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163430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99884" y="872752"/>
            <a:ext cx="1946002" cy="1044064"/>
            <a:chOff x="5294084" y="2015752"/>
            <a:chExt cx="1946002" cy="1044064"/>
          </a:xfrm>
        </p:grpSpPr>
        <p:pic>
          <p:nvPicPr>
            <p:cNvPr id="3" name="Picture 2"/>
            <p:cNvPicPr>
              <a:picLocks noChangeAspect="1"/>
            </p:cNvPicPr>
            <p:nvPr/>
          </p:nvPicPr>
          <p:blipFill>
            <a:blip r:embed="rId3"/>
            <a:stretch>
              <a:fillRect/>
            </a:stretch>
          </p:blipFill>
          <p:spPr>
            <a:xfrm>
              <a:off x="6903266" y="2015752"/>
              <a:ext cx="336820" cy="339788"/>
            </a:xfrm>
            <a:prstGeom prst="rect">
              <a:avLst/>
            </a:prstGeom>
          </p:spPr>
        </p:pic>
        <p:pic>
          <p:nvPicPr>
            <p:cNvPr id="4" name="Picture 3"/>
            <p:cNvPicPr>
              <a:picLocks noChangeAspect="1"/>
            </p:cNvPicPr>
            <p:nvPr/>
          </p:nvPicPr>
          <p:blipFill>
            <a:blip r:embed="rId4"/>
            <a:stretch>
              <a:fillRect/>
            </a:stretch>
          </p:blipFill>
          <p:spPr>
            <a:xfrm>
              <a:off x="5294084" y="2052055"/>
              <a:ext cx="1638920" cy="1007761"/>
            </a:xfrm>
            <a:prstGeom prst="rect">
              <a:avLst/>
            </a:prstGeom>
          </p:spPr>
        </p:pic>
      </p:grpSp>
      <p:grpSp>
        <p:nvGrpSpPr>
          <p:cNvPr id="6" name="Group 5"/>
          <p:cNvGrpSpPr/>
          <p:nvPr/>
        </p:nvGrpSpPr>
        <p:grpSpPr>
          <a:xfrm>
            <a:off x="3338233" y="183840"/>
            <a:ext cx="8294967" cy="1854200"/>
            <a:chOff x="3109633" y="105584"/>
            <a:chExt cx="10718151" cy="1859574"/>
          </a:xfrm>
        </p:grpSpPr>
        <p:grpSp>
          <p:nvGrpSpPr>
            <p:cNvPr id="8" name="Group 7"/>
            <p:cNvGrpSpPr/>
            <p:nvPr/>
          </p:nvGrpSpPr>
          <p:grpSpPr>
            <a:xfrm>
              <a:off x="3109633" y="310143"/>
              <a:ext cx="3319322" cy="1601594"/>
              <a:chOff x="914399" y="2484708"/>
              <a:chExt cx="3699417" cy="1859574"/>
            </a:xfrm>
          </p:grpSpPr>
          <p:pic>
            <p:nvPicPr>
              <p:cNvPr id="15" name="Picture 14"/>
              <p:cNvPicPr>
                <a:picLocks noChangeAspect="1"/>
              </p:cNvPicPr>
              <p:nvPr/>
            </p:nvPicPr>
            <p:blipFill>
              <a:blip r:embed="rId5"/>
              <a:stretch>
                <a:fillRect/>
              </a:stretch>
            </p:blipFill>
            <p:spPr>
              <a:xfrm>
                <a:off x="914399" y="2484708"/>
                <a:ext cx="3699417" cy="1859574"/>
              </a:xfrm>
              <a:prstGeom prst="rect">
                <a:avLst/>
              </a:prstGeom>
            </p:spPr>
          </p:pic>
          <p:sp>
            <p:nvSpPr>
              <p:cNvPr id="16" name="TextBox 15"/>
              <p:cNvSpPr txBox="1"/>
              <p:nvPr/>
            </p:nvSpPr>
            <p:spPr>
              <a:xfrm>
                <a:off x="1830454" y="3091329"/>
                <a:ext cx="2150105" cy="609259"/>
              </a:xfrm>
              <a:prstGeom prst="rect">
                <a:avLst/>
              </a:prstGeom>
              <a:noFill/>
            </p:spPr>
            <p:txBody>
              <a:bodyPr wrap="none" rtlCol="0">
                <a:spAutoFit/>
              </a:bodyPr>
              <a:lstStyle/>
              <a:p>
                <a:r>
                  <a:rPr lang="en-US" sz="2800" dirty="0" smtClean="0"/>
                  <a:t>Manager</a:t>
                </a:r>
                <a:endParaRPr lang="en-US" sz="2800" dirty="0"/>
              </a:p>
            </p:txBody>
          </p:sp>
        </p:grpSp>
        <p:grpSp>
          <p:nvGrpSpPr>
            <p:cNvPr id="9" name="Group 8"/>
            <p:cNvGrpSpPr/>
            <p:nvPr/>
          </p:nvGrpSpPr>
          <p:grpSpPr>
            <a:xfrm>
              <a:off x="6428953" y="105584"/>
              <a:ext cx="3699417" cy="1859574"/>
              <a:chOff x="7043852" y="2018579"/>
              <a:chExt cx="3699417" cy="1859574"/>
            </a:xfrm>
          </p:grpSpPr>
          <p:pic>
            <p:nvPicPr>
              <p:cNvPr id="13" name="Picture 12"/>
              <p:cNvPicPr>
                <a:picLocks noChangeAspect="1"/>
              </p:cNvPicPr>
              <p:nvPr/>
            </p:nvPicPr>
            <p:blipFill>
              <a:blip r:embed="rId5"/>
              <a:stretch>
                <a:fillRect/>
              </a:stretch>
            </p:blipFill>
            <p:spPr>
              <a:xfrm>
                <a:off x="7043852" y="2018579"/>
                <a:ext cx="3699417" cy="1859574"/>
              </a:xfrm>
              <a:prstGeom prst="rect">
                <a:avLst/>
              </a:prstGeom>
            </p:spPr>
          </p:pic>
          <p:sp>
            <p:nvSpPr>
              <p:cNvPr id="14" name="TextBox 13"/>
              <p:cNvSpPr txBox="1"/>
              <p:nvPr/>
            </p:nvSpPr>
            <p:spPr>
              <a:xfrm>
                <a:off x="7928963" y="2462406"/>
                <a:ext cx="1929194" cy="956872"/>
              </a:xfrm>
              <a:prstGeom prst="rect">
                <a:avLst/>
              </a:prstGeom>
              <a:noFill/>
            </p:spPr>
            <p:txBody>
              <a:bodyPr wrap="none" rtlCol="0">
                <a:spAutoFit/>
              </a:bodyPr>
              <a:lstStyle/>
              <a:p>
                <a:pPr algn="ctr"/>
                <a:r>
                  <a:rPr lang="en-US" sz="2800" dirty="0" smtClean="0"/>
                  <a:t>Project</a:t>
                </a:r>
                <a:br>
                  <a:rPr lang="en-US" sz="2800" dirty="0" smtClean="0"/>
                </a:br>
                <a:r>
                  <a:rPr lang="en-US" sz="2800" dirty="0" smtClean="0"/>
                  <a:t>Manager</a:t>
                </a:r>
                <a:endParaRPr lang="en-US" sz="2800" dirty="0"/>
              </a:p>
            </p:txBody>
          </p:sp>
        </p:grpSp>
        <p:grpSp>
          <p:nvGrpSpPr>
            <p:cNvPr id="10" name="Group 9"/>
            <p:cNvGrpSpPr/>
            <p:nvPr/>
          </p:nvGrpSpPr>
          <p:grpSpPr>
            <a:xfrm>
              <a:off x="10128367" y="105584"/>
              <a:ext cx="3699417" cy="1859574"/>
              <a:chOff x="5125840" y="3878153"/>
              <a:chExt cx="3699417" cy="1859574"/>
            </a:xfrm>
          </p:grpSpPr>
          <p:pic>
            <p:nvPicPr>
              <p:cNvPr id="11" name="Picture 10"/>
              <p:cNvPicPr>
                <a:picLocks noChangeAspect="1"/>
              </p:cNvPicPr>
              <p:nvPr/>
            </p:nvPicPr>
            <p:blipFill>
              <a:blip r:embed="rId5"/>
              <a:stretch>
                <a:fillRect/>
              </a:stretch>
            </p:blipFill>
            <p:spPr>
              <a:xfrm>
                <a:off x="5125840" y="3878153"/>
                <a:ext cx="3699417" cy="1859574"/>
              </a:xfrm>
              <a:prstGeom prst="rect">
                <a:avLst/>
              </a:prstGeom>
            </p:spPr>
          </p:pic>
          <p:sp>
            <p:nvSpPr>
              <p:cNvPr id="12" name="TextBox 11"/>
              <p:cNvSpPr txBox="1"/>
              <p:nvPr/>
            </p:nvSpPr>
            <p:spPr>
              <a:xfrm>
                <a:off x="6107424" y="4258380"/>
                <a:ext cx="1872856" cy="956872"/>
              </a:xfrm>
              <a:prstGeom prst="rect">
                <a:avLst/>
              </a:prstGeom>
              <a:noFill/>
            </p:spPr>
            <p:txBody>
              <a:bodyPr wrap="none" rtlCol="0">
                <a:spAutoFit/>
              </a:bodyPr>
              <a:lstStyle/>
              <a:p>
                <a:pPr algn="ctr"/>
                <a:r>
                  <a:rPr lang="en-US" sz="2800" dirty="0" smtClean="0"/>
                  <a:t>Team</a:t>
                </a:r>
                <a:br>
                  <a:rPr lang="en-US" sz="2800" dirty="0" smtClean="0"/>
                </a:br>
                <a:r>
                  <a:rPr lang="en-US" sz="2800" dirty="0" smtClean="0"/>
                  <a:t>Member</a:t>
                </a:r>
                <a:endParaRPr lang="en-US" sz="2800" dirty="0"/>
              </a:p>
            </p:txBody>
          </p:sp>
        </p:grpSp>
      </p:grpSp>
      <p:pic>
        <p:nvPicPr>
          <p:cNvPr id="5" name="Picture 4"/>
          <p:cNvPicPr>
            <a:picLocks noChangeAspect="1"/>
          </p:cNvPicPr>
          <p:nvPr/>
        </p:nvPicPr>
        <p:blipFill>
          <a:blip r:embed="rId6"/>
          <a:stretch>
            <a:fillRect/>
          </a:stretch>
        </p:blipFill>
        <p:spPr>
          <a:xfrm>
            <a:off x="9797747" y="2417168"/>
            <a:ext cx="913583" cy="901237"/>
          </a:xfrm>
          <a:prstGeom prst="rect">
            <a:avLst/>
          </a:prstGeom>
        </p:spPr>
      </p:pic>
      <p:sp>
        <p:nvSpPr>
          <p:cNvPr id="17" name="TextBox 16"/>
          <p:cNvSpPr txBox="1"/>
          <p:nvPr/>
        </p:nvSpPr>
        <p:spPr>
          <a:xfrm>
            <a:off x="3693793" y="2188742"/>
            <a:ext cx="5076363" cy="4154984"/>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Setting Objectives / Strategic Management</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Overseeing Budgets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Developing the Team</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Developing the Individual</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Negotiating Contracts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Working with Data-Driven Quality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Organizational Models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Communication Models, Theory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Executive Communication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Earned-Value Analysis</a:t>
            </a:r>
            <a:endParaRPr lang="en-US" sz="2400" dirty="0"/>
          </a:p>
        </p:txBody>
      </p:sp>
      <p:pic>
        <p:nvPicPr>
          <p:cNvPr id="18" name="Picture 17"/>
          <p:cNvPicPr>
            <a:picLocks noChangeAspect="1"/>
          </p:cNvPicPr>
          <p:nvPr/>
        </p:nvPicPr>
        <p:blipFill>
          <a:blip r:embed="rId7"/>
          <a:stretch>
            <a:fillRect/>
          </a:stretch>
        </p:blipFill>
        <p:spPr>
          <a:xfrm rot="16581446" flipH="1">
            <a:off x="1301684" y="2681705"/>
            <a:ext cx="1656432" cy="1256280"/>
          </a:xfrm>
          <a:prstGeom prst="rect">
            <a:avLst/>
          </a:prstGeom>
        </p:spPr>
      </p:pic>
      <p:pic>
        <p:nvPicPr>
          <p:cNvPr id="19" name="Picture 18"/>
          <p:cNvPicPr>
            <a:picLocks noChangeAspect="1"/>
          </p:cNvPicPr>
          <p:nvPr/>
        </p:nvPicPr>
        <p:blipFill>
          <a:blip r:embed="rId8"/>
          <a:stretch>
            <a:fillRect/>
          </a:stretch>
        </p:blipFill>
        <p:spPr>
          <a:xfrm>
            <a:off x="718944" y="1953119"/>
            <a:ext cx="2461054" cy="517052"/>
          </a:xfrm>
          <a:prstGeom prst="rect">
            <a:avLst/>
          </a:prstGeom>
        </p:spPr>
      </p:pic>
      <p:sp>
        <p:nvSpPr>
          <p:cNvPr id="7" name="Footer Placeholder 6"/>
          <p:cNvSpPr>
            <a:spLocks noGrp="1"/>
          </p:cNvSpPr>
          <p:nvPr>
            <p:ph type="ftr" sz="quarter" idx="11"/>
          </p:nvPr>
        </p:nvSpPr>
        <p:spPr/>
        <p:txBody>
          <a:bodyPr/>
          <a:lstStyle/>
          <a:p>
            <a:r>
              <a:rPr lang="de-DE" smtClean="0"/>
              <a:t>© 2016 Christopher Curley</a:t>
            </a:r>
            <a:endParaRPr lang="en-US" dirty="0"/>
          </a:p>
        </p:txBody>
      </p:sp>
      <p:grpSp>
        <p:nvGrpSpPr>
          <p:cNvPr id="22" name="Group 21"/>
          <p:cNvGrpSpPr/>
          <p:nvPr/>
        </p:nvGrpSpPr>
        <p:grpSpPr>
          <a:xfrm>
            <a:off x="9283951" y="4029327"/>
            <a:ext cx="2156830" cy="1084167"/>
            <a:chOff x="9283951" y="4029327"/>
            <a:chExt cx="2156830" cy="1084167"/>
          </a:xfrm>
        </p:grpSpPr>
        <p:pic>
          <p:nvPicPr>
            <p:cNvPr id="21" name="Picture 20"/>
            <p:cNvPicPr>
              <a:picLocks noChangeAspect="1"/>
            </p:cNvPicPr>
            <p:nvPr/>
          </p:nvPicPr>
          <p:blipFill>
            <a:blip r:embed="rId5"/>
            <a:stretch>
              <a:fillRect/>
            </a:stretch>
          </p:blipFill>
          <p:spPr>
            <a:xfrm>
              <a:off x="9283951" y="4029327"/>
              <a:ext cx="2156830" cy="1084167"/>
            </a:xfrm>
            <a:prstGeom prst="rect">
              <a:avLst/>
            </a:prstGeom>
          </p:spPr>
        </p:pic>
        <p:pic>
          <p:nvPicPr>
            <p:cNvPr id="20" name="Picture 19"/>
            <p:cNvPicPr>
              <a:picLocks noChangeAspect="1"/>
            </p:cNvPicPr>
            <p:nvPr/>
          </p:nvPicPr>
          <p:blipFill>
            <a:blip r:embed="rId9"/>
            <a:stretch>
              <a:fillRect/>
            </a:stretch>
          </p:blipFill>
          <p:spPr>
            <a:xfrm>
              <a:off x="10072106" y="4388432"/>
              <a:ext cx="795340" cy="551868"/>
            </a:xfrm>
            <a:prstGeom prst="rect">
              <a:avLst/>
            </a:prstGeom>
          </p:spPr>
        </p:pic>
      </p:grpSp>
    </p:spTree>
    <p:extLst>
      <p:ext uri="{BB962C8B-B14F-4D97-AF65-F5344CB8AC3E}">
        <p14:creationId xmlns:p14="http://schemas.microsoft.com/office/powerpoint/2010/main" val="3198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20448" y="771152"/>
            <a:ext cx="2327038" cy="989082"/>
            <a:chOff x="4913048" y="2015752"/>
            <a:chExt cx="2327038" cy="989082"/>
          </a:xfrm>
        </p:grpSpPr>
        <p:pic>
          <p:nvPicPr>
            <p:cNvPr id="4" name="Picture 3"/>
            <p:cNvPicPr>
              <a:picLocks noChangeAspect="1"/>
            </p:cNvPicPr>
            <p:nvPr/>
          </p:nvPicPr>
          <p:blipFill>
            <a:blip r:embed="rId3"/>
            <a:stretch>
              <a:fillRect/>
            </a:stretch>
          </p:blipFill>
          <p:spPr>
            <a:xfrm>
              <a:off x="4913048" y="2015752"/>
              <a:ext cx="2158628" cy="989082"/>
            </a:xfrm>
            <a:prstGeom prst="rect">
              <a:avLst/>
            </a:prstGeom>
          </p:spPr>
        </p:pic>
        <p:pic>
          <p:nvPicPr>
            <p:cNvPr id="3" name="Picture 2"/>
            <p:cNvPicPr>
              <a:picLocks noChangeAspect="1"/>
            </p:cNvPicPr>
            <p:nvPr/>
          </p:nvPicPr>
          <p:blipFill>
            <a:blip r:embed="rId4"/>
            <a:stretch>
              <a:fillRect/>
            </a:stretch>
          </p:blipFill>
          <p:spPr>
            <a:xfrm>
              <a:off x="6903266" y="2015752"/>
              <a:ext cx="336820" cy="339788"/>
            </a:xfrm>
            <a:prstGeom prst="rect">
              <a:avLst/>
            </a:prstGeom>
          </p:spPr>
        </p:pic>
      </p:grpSp>
      <p:grpSp>
        <p:nvGrpSpPr>
          <p:cNvPr id="15" name="Group 14"/>
          <p:cNvGrpSpPr/>
          <p:nvPr/>
        </p:nvGrpSpPr>
        <p:grpSpPr>
          <a:xfrm>
            <a:off x="3338233" y="183840"/>
            <a:ext cx="8294967" cy="1854200"/>
            <a:chOff x="3109633" y="105584"/>
            <a:chExt cx="10718151" cy="1859574"/>
          </a:xfrm>
        </p:grpSpPr>
        <p:grpSp>
          <p:nvGrpSpPr>
            <p:cNvPr id="6" name="Group 5"/>
            <p:cNvGrpSpPr/>
            <p:nvPr/>
          </p:nvGrpSpPr>
          <p:grpSpPr>
            <a:xfrm>
              <a:off x="3109633" y="310143"/>
              <a:ext cx="3319322" cy="1601594"/>
              <a:chOff x="914399" y="2484708"/>
              <a:chExt cx="3699417" cy="1859574"/>
            </a:xfrm>
          </p:grpSpPr>
          <p:pic>
            <p:nvPicPr>
              <p:cNvPr id="7" name="Picture 6"/>
              <p:cNvPicPr>
                <a:picLocks noChangeAspect="1"/>
              </p:cNvPicPr>
              <p:nvPr/>
            </p:nvPicPr>
            <p:blipFill>
              <a:blip r:embed="rId5"/>
              <a:stretch>
                <a:fillRect/>
              </a:stretch>
            </p:blipFill>
            <p:spPr>
              <a:xfrm>
                <a:off x="914399" y="2484708"/>
                <a:ext cx="3699417" cy="1859574"/>
              </a:xfrm>
              <a:prstGeom prst="rect">
                <a:avLst/>
              </a:prstGeom>
            </p:spPr>
          </p:pic>
          <p:sp>
            <p:nvSpPr>
              <p:cNvPr id="8" name="TextBox 7"/>
              <p:cNvSpPr txBox="1"/>
              <p:nvPr/>
            </p:nvSpPr>
            <p:spPr>
              <a:xfrm>
                <a:off x="1830454" y="3091329"/>
                <a:ext cx="2150105" cy="609259"/>
              </a:xfrm>
              <a:prstGeom prst="rect">
                <a:avLst/>
              </a:prstGeom>
              <a:noFill/>
            </p:spPr>
            <p:txBody>
              <a:bodyPr wrap="none" rtlCol="0">
                <a:spAutoFit/>
              </a:bodyPr>
              <a:lstStyle/>
              <a:p>
                <a:r>
                  <a:rPr lang="en-US" sz="2800" dirty="0" smtClean="0"/>
                  <a:t>Manager</a:t>
                </a:r>
                <a:endParaRPr lang="en-US" sz="2800" dirty="0"/>
              </a:p>
            </p:txBody>
          </p:sp>
        </p:grpSp>
        <p:grpSp>
          <p:nvGrpSpPr>
            <p:cNvPr id="9" name="Group 8"/>
            <p:cNvGrpSpPr/>
            <p:nvPr/>
          </p:nvGrpSpPr>
          <p:grpSpPr>
            <a:xfrm>
              <a:off x="6428953" y="105584"/>
              <a:ext cx="3699417" cy="1859574"/>
              <a:chOff x="7043852" y="2018579"/>
              <a:chExt cx="3699417" cy="1859574"/>
            </a:xfrm>
          </p:grpSpPr>
          <p:pic>
            <p:nvPicPr>
              <p:cNvPr id="10" name="Picture 9"/>
              <p:cNvPicPr>
                <a:picLocks noChangeAspect="1"/>
              </p:cNvPicPr>
              <p:nvPr/>
            </p:nvPicPr>
            <p:blipFill>
              <a:blip r:embed="rId5"/>
              <a:stretch>
                <a:fillRect/>
              </a:stretch>
            </p:blipFill>
            <p:spPr>
              <a:xfrm>
                <a:off x="7043852" y="2018579"/>
                <a:ext cx="3699417" cy="1859574"/>
              </a:xfrm>
              <a:prstGeom prst="rect">
                <a:avLst/>
              </a:prstGeom>
            </p:spPr>
          </p:pic>
          <p:sp>
            <p:nvSpPr>
              <p:cNvPr id="11" name="TextBox 10"/>
              <p:cNvSpPr txBox="1"/>
              <p:nvPr/>
            </p:nvSpPr>
            <p:spPr>
              <a:xfrm>
                <a:off x="7928963" y="2462406"/>
                <a:ext cx="1929194" cy="956872"/>
              </a:xfrm>
              <a:prstGeom prst="rect">
                <a:avLst/>
              </a:prstGeom>
              <a:noFill/>
            </p:spPr>
            <p:txBody>
              <a:bodyPr wrap="none" rtlCol="0">
                <a:spAutoFit/>
              </a:bodyPr>
              <a:lstStyle/>
              <a:p>
                <a:pPr algn="ctr"/>
                <a:r>
                  <a:rPr lang="en-US" sz="2800" dirty="0" smtClean="0"/>
                  <a:t>Project</a:t>
                </a:r>
                <a:br>
                  <a:rPr lang="en-US" sz="2800" dirty="0" smtClean="0"/>
                </a:br>
                <a:r>
                  <a:rPr lang="en-US" sz="2800" dirty="0" smtClean="0"/>
                  <a:t>Manager</a:t>
                </a:r>
                <a:endParaRPr lang="en-US" sz="2800" dirty="0"/>
              </a:p>
            </p:txBody>
          </p:sp>
        </p:grpSp>
        <p:grpSp>
          <p:nvGrpSpPr>
            <p:cNvPr id="12" name="Group 11"/>
            <p:cNvGrpSpPr/>
            <p:nvPr/>
          </p:nvGrpSpPr>
          <p:grpSpPr>
            <a:xfrm>
              <a:off x="10128367" y="105584"/>
              <a:ext cx="3699417" cy="1859574"/>
              <a:chOff x="5125840" y="3878153"/>
              <a:chExt cx="3699417" cy="1859574"/>
            </a:xfrm>
          </p:grpSpPr>
          <p:pic>
            <p:nvPicPr>
              <p:cNvPr id="13" name="Picture 12"/>
              <p:cNvPicPr>
                <a:picLocks noChangeAspect="1"/>
              </p:cNvPicPr>
              <p:nvPr/>
            </p:nvPicPr>
            <p:blipFill>
              <a:blip r:embed="rId5"/>
              <a:stretch>
                <a:fillRect/>
              </a:stretch>
            </p:blipFill>
            <p:spPr>
              <a:xfrm>
                <a:off x="5125840" y="3878153"/>
                <a:ext cx="3699417" cy="1859574"/>
              </a:xfrm>
              <a:prstGeom prst="rect">
                <a:avLst/>
              </a:prstGeom>
            </p:spPr>
          </p:pic>
          <p:sp>
            <p:nvSpPr>
              <p:cNvPr id="14" name="TextBox 13"/>
              <p:cNvSpPr txBox="1"/>
              <p:nvPr/>
            </p:nvSpPr>
            <p:spPr>
              <a:xfrm>
                <a:off x="6107424" y="4258380"/>
                <a:ext cx="1872856" cy="956872"/>
              </a:xfrm>
              <a:prstGeom prst="rect">
                <a:avLst/>
              </a:prstGeom>
              <a:noFill/>
            </p:spPr>
            <p:txBody>
              <a:bodyPr wrap="none" rtlCol="0">
                <a:spAutoFit/>
              </a:bodyPr>
              <a:lstStyle/>
              <a:p>
                <a:pPr algn="ctr"/>
                <a:r>
                  <a:rPr lang="en-US" sz="2800" dirty="0" smtClean="0"/>
                  <a:t>Team</a:t>
                </a:r>
                <a:br>
                  <a:rPr lang="en-US" sz="2800" dirty="0" smtClean="0"/>
                </a:br>
                <a:r>
                  <a:rPr lang="en-US" sz="2800" dirty="0" smtClean="0"/>
                  <a:t>Member</a:t>
                </a:r>
                <a:endParaRPr lang="en-US" sz="2800" dirty="0"/>
              </a:p>
            </p:txBody>
          </p:sp>
        </p:grpSp>
      </p:grpSp>
      <p:pic>
        <p:nvPicPr>
          <p:cNvPr id="16" name="Picture 15"/>
          <p:cNvPicPr>
            <a:picLocks noChangeAspect="1"/>
          </p:cNvPicPr>
          <p:nvPr/>
        </p:nvPicPr>
        <p:blipFill>
          <a:blip r:embed="rId6"/>
          <a:stretch>
            <a:fillRect/>
          </a:stretch>
        </p:blipFill>
        <p:spPr>
          <a:xfrm>
            <a:off x="9797747" y="2417168"/>
            <a:ext cx="913583" cy="901237"/>
          </a:xfrm>
          <a:prstGeom prst="rect">
            <a:avLst/>
          </a:prstGeom>
        </p:spPr>
      </p:pic>
      <p:sp>
        <p:nvSpPr>
          <p:cNvPr id="18" name="TextBox 17"/>
          <p:cNvSpPr txBox="1"/>
          <p:nvPr/>
        </p:nvSpPr>
        <p:spPr>
          <a:xfrm>
            <a:off x="5555810" y="2061135"/>
            <a:ext cx="4174730" cy="4154984"/>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Prioritizing Technical and Functional Capabilities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Orchestrating Enterprise Teams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Including Enterprise Roles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Data-Driven Quality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Architecture </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Working with Data-Driven Quality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Value </a:t>
            </a:r>
            <a:r>
              <a:rPr lang="en-US" sz="2400" dirty="0" smtClean="0"/>
              <a:t>Stream / Rapid Revenue</a:t>
            </a:r>
            <a:endParaRPr lang="en-US" sz="2400" dirty="0"/>
          </a:p>
        </p:txBody>
      </p:sp>
      <p:pic>
        <p:nvPicPr>
          <p:cNvPr id="19" name="Picture 18"/>
          <p:cNvPicPr>
            <a:picLocks noChangeAspect="1"/>
          </p:cNvPicPr>
          <p:nvPr/>
        </p:nvPicPr>
        <p:blipFill>
          <a:blip r:embed="rId7"/>
          <a:stretch>
            <a:fillRect/>
          </a:stretch>
        </p:blipFill>
        <p:spPr>
          <a:xfrm rot="16581446" flipH="1">
            <a:off x="1301684" y="2681705"/>
            <a:ext cx="1656432" cy="1256280"/>
          </a:xfrm>
          <a:prstGeom prst="rect">
            <a:avLst/>
          </a:prstGeom>
        </p:spPr>
      </p:pic>
      <p:pic>
        <p:nvPicPr>
          <p:cNvPr id="20" name="Picture 19"/>
          <p:cNvPicPr>
            <a:picLocks noChangeAspect="1"/>
          </p:cNvPicPr>
          <p:nvPr/>
        </p:nvPicPr>
        <p:blipFill>
          <a:blip r:embed="rId8"/>
          <a:stretch>
            <a:fillRect/>
          </a:stretch>
        </p:blipFill>
        <p:spPr>
          <a:xfrm>
            <a:off x="675514" y="1723909"/>
            <a:ext cx="2170373" cy="929666"/>
          </a:xfrm>
          <a:prstGeom prst="rect">
            <a:avLst/>
          </a:prstGeom>
        </p:spPr>
      </p:pic>
      <p:sp>
        <p:nvSpPr>
          <p:cNvPr id="2" name="Footer Placeholder 1"/>
          <p:cNvSpPr>
            <a:spLocks noGrp="1"/>
          </p:cNvSpPr>
          <p:nvPr>
            <p:ph type="ftr" sz="quarter" idx="11"/>
          </p:nvPr>
        </p:nvSpPr>
        <p:spPr/>
        <p:txBody>
          <a:bodyPr/>
          <a:lstStyle/>
          <a:p>
            <a:r>
              <a:rPr lang="de-DE" smtClean="0"/>
              <a:t>© 2016 Christopher Curley</a:t>
            </a:r>
            <a:endParaRPr lang="en-US" dirty="0"/>
          </a:p>
        </p:txBody>
      </p:sp>
      <p:pic>
        <p:nvPicPr>
          <p:cNvPr id="21" name="Picture 20"/>
          <p:cNvPicPr>
            <a:picLocks noChangeAspect="1"/>
          </p:cNvPicPr>
          <p:nvPr/>
        </p:nvPicPr>
        <p:blipFill>
          <a:blip r:embed="rId6"/>
          <a:stretch>
            <a:fillRect/>
          </a:stretch>
        </p:blipFill>
        <p:spPr>
          <a:xfrm>
            <a:off x="4161632" y="2319677"/>
            <a:ext cx="913583" cy="901237"/>
          </a:xfrm>
          <a:prstGeom prst="rect">
            <a:avLst/>
          </a:prstGeom>
        </p:spPr>
      </p:pic>
    </p:spTree>
    <p:extLst>
      <p:ext uri="{BB962C8B-B14F-4D97-AF65-F5344CB8AC3E}">
        <p14:creationId xmlns:p14="http://schemas.microsoft.com/office/powerpoint/2010/main" val="11942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4453" y="932704"/>
            <a:ext cx="2579726" cy="1182029"/>
            <a:chOff x="3967853" y="1847104"/>
            <a:chExt cx="2579726" cy="1182029"/>
          </a:xfrm>
        </p:grpSpPr>
        <p:pic>
          <p:nvPicPr>
            <p:cNvPr id="3" name="Picture 2"/>
            <p:cNvPicPr>
              <a:picLocks noChangeAspect="1"/>
            </p:cNvPicPr>
            <p:nvPr/>
          </p:nvPicPr>
          <p:blipFill>
            <a:blip r:embed="rId3"/>
            <a:stretch>
              <a:fillRect/>
            </a:stretch>
          </p:blipFill>
          <p:spPr>
            <a:xfrm>
              <a:off x="3967853" y="1847104"/>
              <a:ext cx="2579726" cy="1182029"/>
            </a:xfrm>
            <a:prstGeom prst="rect">
              <a:avLst/>
            </a:prstGeom>
          </p:spPr>
        </p:pic>
        <p:pic>
          <p:nvPicPr>
            <p:cNvPr id="2" name="Picture 1"/>
            <p:cNvPicPr>
              <a:picLocks noChangeAspect="1"/>
            </p:cNvPicPr>
            <p:nvPr/>
          </p:nvPicPr>
          <p:blipFill>
            <a:blip r:embed="rId4"/>
            <a:stretch>
              <a:fillRect/>
            </a:stretch>
          </p:blipFill>
          <p:spPr>
            <a:xfrm>
              <a:off x="6014266" y="1914152"/>
              <a:ext cx="336820" cy="339788"/>
            </a:xfrm>
            <a:prstGeom prst="rect">
              <a:avLst/>
            </a:prstGeom>
          </p:spPr>
        </p:pic>
      </p:grpSp>
      <p:grpSp>
        <p:nvGrpSpPr>
          <p:cNvPr id="5" name="Group 4"/>
          <p:cNvGrpSpPr/>
          <p:nvPr/>
        </p:nvGrpSpPr>
        <p:grpSpPr>
          <a:xfrm>
            <a:off x="3338233" y="183840"/>
            <a:ext cx="8294967" cy="1854200"/>
            <a:chOff x="3109633" y="105584"/>
            <a:chExt cx="10718151" cy="1859574"/>
          </a:xfrm>
        </p:grpSpPr>
        <p:grpSp>
          <p:nvGrpSpPr>
            <p:cNvPr id="6" name="Group 5"/>
            <p:cNvGrpSpPr/>
            <p:nvPr/>
          </p:nvGrpSpPr>
          <p:grpSpPr>
            <a:xfrm>
              <a:off x="3109633" y="310143"/>
              <a:ext cx="3319322" cy="1601594"/>
              <a:chOff x="914399" y="2484708"/>
              <a:chExt cx="3699417" cy="1859574"/>
            </a:xfrm>
          </p:grpSpPr>
          <p:pic>
            <p:nvPicPr>
              <p:cNvPr id="13" name="Picture 12"/>
              <p:cNvPicPr>
                <a:picLocks noChangeAspect="1"/>
              </p:cNvPicPr>
              <p:nvPr/>
            </p:nvPicPr>
            <p:blipFill>
              <a:blip r:embed="rId5"/>
              <a:stretch>
                <a:fillRect/>
              </a:stretch>
            </p:blipFill>
            <p:spPr>
              <a:xfrm>
                <a:off x="914399" y="2484708"/>
                <a:ext cx="3699417" cy="1859574"/>
              </a:xfrm>
              <a:prstGeom prst="rect">
                <a:avLst/>
              </a:prstGeom>
            </p:spPr>
          </p:pic>
          <p:sp>
            <p:nvSpPr>
              <p:cNvPr id="14" name="TextBox 13"/>
              <p:cNvSpPr txBox="1"/>
              <p:nvPr/>
            </p:nvSpPr>
            <p:spPr>
              <a:xfrm>
                <a:off x="1830454" y="3091329"/>
                <a:ext cx="2150105" cy="609259"/>
              </a:xfrm>
              <a:prstGeom prst="rect">
                <a:avLst/>
              </a:prstGeom>
              <a:noFill/>
            </p:spPr>
            <p:txBody>
              <a:bodyPr wrap="none" rtlCol="0">
                <a:spAutoFit/>
              </a:bodyPr>
              <a:lstStyle/>
              <a:p>
                <a:r>
                  <a:rPr lang="en-US" sz="2800" dirty="0" smtClean="0"/>
                  <a:t>Manager</a:t>
                </a:r>
                <a:endParaRPr lang="en-US" sz="2800" dirty="0"/>
              </a:p>
            </p:txBody>
          </p:sp>
        </p:grpSp>
        <p:grpSp>
          <p:nvGrpSpPr>
            <p:cNvPr id="7" name="Group 6"/>
            <p:cNvGrpSpPr/>
            <p:nvPr/>
          </p:nvGrpSpPr>
          <p:grpSpPr>
            <a:xfrm>
              <a:off x="6428953" y="105584"/>
              <a:ext cx="3699417" cy="1859574"/>
              <a:chOff x="7043852" y="2018579"/>
              <a:chExt cx="3699417" cy="1859574"/>
            </a:xfrm>
          </p:grpSpPr>
          <p:pic>
            <p:nvPicPr>
              <p:cNvPr id="11" name="Picture 10"/>
              <p:cNvPicPr>
                <a:picLocks noChangeAspect="1"/>
              </p:cNvPicPr>
              <p:nvPr/>
            </p:nvPicPr>
            <p:blipFill>
              <a:blip r:embed="rId5"/>
              <a:stretch>
                <a:fillRect/>
              </a:stretch>
            </p:blipFill>
            <p:spPr>
              <a:xfrm>
                <a:off x="7043852" y="2018579"/>
                <a:ext cx="3699417" cy="1859574"/>
              </a:xfrm>
              <a:prstGeom prst="rect">
                <a:avLst/>
              </a:prstGeom>
            </p:spPr>
          </p:pic>
          <p:sp>
            <p:nvSpPr>
              <p:cNvPr id="12" name="TextBox 11"/>
              <p:cNvSpPr txBox="1"/>
              <p:nvPr/>
            </p:nvSpPr>
            <p:spPr>
              <a:xfrm>
                <a:off x="7928963" y="2462406"/>
                <a:ext cx="1929194" cy="956872"/>
              </a:xfrm>
              <a:prstGeom prst="rect">
                <a:avLst/>
              </a:prstGeom>
              <a:noFill/>
            </p:spPr>
            <p:txBody>
              <a:bodyPr wrap="none" rtlCol="0">
                <a:spAutoFit/>
              </a:bodyPr>
              <a:lstStyle/>
              <a:p>
                <a:pPr algn="ctr"/>
                <a:r>
                  <a:rPr lang="en-US" sz="2800" dirty="0" smtClean="0"/>
                  <a:t>Project</a:t>
                </a:r>
                <a:br>
                  <a:rPr lang="en-US" sz="2800" dirty="0" smtClean="0"/>
                </a:br>
                <a:r>
                  <a:rPr lang="en-US" sz="2800" dirty="0" smtClean="0"/>
                  <a:t>Manager</a:t>
                </a:r>
                <a:endParaRPr lang="en-US" sz="2800" dirty="0"/>
              </a:p>
            </p:txBody>
          </p:sp>
        </p:grpSp>
        <p:grpSp>
          <p:nvGrpSpPr>
            <p:cNvPr id="8" name="Group 7"/>
            <p:cNvGrpSpPr/>
            <p:nvPr/>
          </p:nvGrpSpPr>
          <p:grpSpPr>
            <a:xfrm>
              <a:off x="10128367" y="105584"/>
              <a:ext cx="3699417" cy="1859574"/>
              <a:chOff x="5125840" y="3878153"/>
              <a:chExt cx="3699417" cy="1859574"/>
            </a:xfrm>
          </p:grpSpPr>
          <p:pic>
            <p:nvPicPr>
              <p:cNvPr id="9" name="Picture 8"/>
              <p:cNvPicPr>
                <a:picLocks noChangeAspect="1"/>
              </p:cNvPicPr>
              <p:nvPr/>
            </p:nvPicPr>
            <p:blipFill>
              <a:blip r:embed="rId5"/>
              <a:stretch>
                <a:fillRect/>
              </a:stretch>
            </p:blipFill>
            <p:spPr>
              <a:xfrm>
                <a:off x="5125840" y="3878153"/>
                <a:ext cx="3699417" cy="1859574"/>
              </a:xfrm>
              <a:prstGeom prst="rect">
                <a:avLst/>
              </a:prstGeom>
            </p:spPr>
          </p:pic>
          <p:sp>
            <p:nvSpPr>
              <p:cNvPr id="10" name="TextBox 9"/>
              <p:cNvSpPr txBox="1"/>
              <p:nvPr/>
            </p:nvSpPr>
            <p:spPr>
              <a:xfrm>
                <a:off x="6107424" y="4258380"/>
                <a:ext cx="1872856" cy="956872"/>
              </a:xfrm>
              <a:prstGeom prst="rect">
                <a:avLst/>
              </a:prstGeom>
              <a:noFill/>
            </p:spPr>
            <p:txBody>
              <a:bodyPr wrap="none" rtlCol="0">
                <a:spAutoFit/>
              </a:bodyPr>
              <a:lstStyle/>
              <a:p>
                <a:pPr algn="ctr"/>
                <a:r>
                  <a:rPr lang="en-US" sz="2800" dirty="0" smtClean="0"/>
                  <a:t>Team</a:t>
                </a:r>
                <a:br>
                  <a:rPr lang="en-US" sz="2800" dirty="0" smtClean="0"/>
                </a:br>
                <a:r>
                  <a:rPr lang="en-US" sz="2800" dirty="0" smtClean="0"/>
                  <a:t>Member</a:t>
                </a:r>
                <a:endParaRPr lang="en-US" sz="2800" dirty="0"/>
              </a:p>
            </p:txBody>
          </p:sp>
        </p:grpSp>
      </p:grpSp>
      <p:pic>
        <p:nvPicPr>
          <p:cNvPr id="15" name="Picture 14"/>
          <p:cNvPicPr>
            <a:picLocks noChangeAspect="1"/>
          </p:cNvPicPr>
          <p:nvPr/>
        </p:nvPicPr>
        <p:blipFill>
          <a:blip r:embed="rId6"/>
          <a:stretch>
            <a:fillRect/>
          </a:stretch>
        </p:blipFill>
        <p:spPr>
          <a:xfrm>
            <a:off x="4165882" y="2505728"/>
            <a:ext cx="913583" cy="901237"/>
          </a:xfrm>
          <a:prstGeom prst="rect">
            <a:avLst/>
          </a:prstGeom>
        </p:spPr>
      </p:pic>
      <p:pic>
        <p:nvPicPr>
          <p:cNvPr id="17" name="Picture 16"/>
          <p:cNvPicPr>
            <a:picLocks noChangeAspect="1"/>
          </p:cNvPicPr>
          <p:nvPr/>
        </p:nvPicPr>
        <p:blipFill>
          <a:blip r:embed="rId7"/>
          <a:stretch>
            <a:fillRect/>
          </a:stretch>
        </p:blipFill>
        <p:spPr>
          <a:xfrm rot="16581446" flipH="1">
            <a:off x="1301684" y="2681705"/>
            <a:ext cx="1656432" cy="1256280"/>
          </a:xfrm>
          <a:prstGeom prst="rect">
            <a:avLst/>
          </a:prstGeom>
        </p:spPr>
      </p:pic>
      <p:pic>
        <p:nvPicPr>
          <p:cNvPr id="16" name="Picture 15"/>
          <p:cNvPicPr>
            <a:picLocks noChangeAspect="1"/>
          </p:cNvPicPr>
          <p:nvPr/>
        </p:nvPicPr>
        <p:blipFill>
          <a:blip r:embed="rId8"/>
          <a:stretch>
            <a:fillRect/>
          </a:stretch>
        </p:blipFill>
        <p:spPr>
          <a:xfrm>
            <a:off x="1099129" y="1801117"/>
            <a:ext cx="2170373" cy="929666"/>
          </a:xfrm>
          <a:prstGeom prst="rect">
            <a:avLst/>
          </a:prstGeom>
        </p:spPr>
      </p:pic>
      <p:sp>
        <p:nvSpPr>
          <p:cNvPr id="18" name="TextBox 17"/>
          <p:cNvSpPr txBox="1"/>
          <p:nvPr/>
        </p:nvSpPr>
        <p:spPr>
          <a:xfrm>
            <a:off x="6231974" y="2417167"/>
            <a:ext cx="5076363" cy="4154984"/>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Working with Teams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How Release Planning Works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How Sprints Work</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What A Stand Up Is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The Deal between the Team &amp; PO </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How NOT to Waterfall Your Scrum</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Anti-Patterns</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Story Point Estimation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Velocity </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Kanban (Compare &amp; Contrast)</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LEAN (Compare &amp; Contrast)</a:t>
            </a:r>
            <a:endParaRPr lang="en-US" sz="2400" dirty="0"/>
          </a:p>
        </p:txBody>
      </p:sp>
      <p:sp>
        <p:nvSpPr>
          <p:cNvPr id="19" name="Footer Placeholder 18"/>
          <p:cNvSpPr>
            <a:spLocks noGrp="1"/>
          </p:cNvSpPr>
          <p:nvPr>
            <p:ph type="ftr" sz="quarter" idx="11"/>
          </p:nvPr>
        </p:nvSpPr>
        <p:spPr/>
        <p:txBody>
          <a:bodyPr/>
          <a:lstStyle/>
          <a:p>
            <a:r>
              <a:rPr lang="de-DE" smtClean="0"/>
              <a:t>© 2016 Christopher Curley</a:t>
            </a:r>
            <a:endParaRPr lang="en-US" dirty="0"/>
          </a:p>
        </p:txBody>
      </p:sp>
    </p:spTree>
    <p:extLst>
      <p:ext uri="{BB962C8B-B14F-4D97-AF65-F5344CB8AC3E}">
        <p14:creationId xmlns:p14="http://schemas.microsoft.com/office/powerpoint/2010/main" val="46293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3008</Words>
  <Application>Microsoft Macintosh PowerPoint</Application>
  <PresentationFormat>Widescreen</PresentationFormat>
  <Paragraphs>253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Curley</dc:creator>
  <cp:lastModifiedBy>Christopher Curley</cp:lastModifiedBy>
  <cp:revision>59</cp:revision>
  <dcterms:created xsi:type="dcterms:W3CDTF">2016-09-08T22:09:13Z</dcterms:created>
  <dcterms:modified xsi:type="dcterms:W3CDTF">2016-09-21T16:12:40Z</dcterms:modified>
</cp:coreProperties>
</file>