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67" r:id="rId2"/>
    <p:sldId id="257" r:id="rId3"/>
    <p:sldId id="268" r:id="rId4"/>
    <p:sldId id="258" r:id="rId5"/>
    <p:sldId id="259" r:id="rId6"/>
    <p:sldId id="260" r:id="rId7"/>
    <p:sldId id="26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87"/>
    <p:restoredTop sz="38870"/>
  </p:normalViewPr>
  <p:slideViewPr>
    <p:cSldViewPr snapToGrid="0" snapToObjects="1">
      <p:cViewPr>
        <p:scale>
          <a:sx n="125" d="100"/>
          <a:sy n="125" d="100"/>
        </p:scale>
        <p:origin x="1016" y="-1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E552E7-6210-8943-8429-1E73454CC0F9}" type="datetimeFigureOut">
              <a:rPr lang="en-US" smtClean="0"/>
              <a:t>3/12/17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E2978F-8024-E64D-83E0-279BF5168A0A}" type="slidenum">
              <a:rPr lang="en-US" smtClean="0"/>
              <a:t>‹#›</a:t>
            </a:fld>
            <a:endParaRPr lang="en-US"/>
          </a:p>
        </p:txBody>
      </p:sp>
    </p:spTree>
    <p:extLst>
      <p:ext uri="{BB962C8B-B14F-4D97-AF65-F5344CB8AC3E}">
        <p14:creationId xmlns:p14="http://schemas.microsoft.com/office/powerpoint/2010/main" val="1363125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US" baseline="0" dirty="0" smtClean="0"/>
              <a:t>Presentation by Christopher Curley to the ALN Scrum Master Focus Group</a:t>
            </a:r>
          </a:p>
          <a:p>
            <a:pPr marL="0" indent="0">
              <a:buFont typeface="Arial" charset="0"/>
              <a:buNone/>
            </a:pPr>
            <a:r>
              <a:rPr lang="en-US" baseline="0" dirty="0" smtClean="0"/>
              <a:t>15 March 2017</a:t>
            </a:r>
          </a:p>
          <a:p>
            <a:pPr marL="0" indent="0">
              <a:buFont typeface="Arial" charset="0"/>
              <a:buNone/>
            </a:pPr>
            <a:r>
              <a:rPr lang="en-US" baseline="0" dirty="0" smtClean="0"/>
              <a:t>6:30pm to 8:00pm Eastern</a:t>
            </a:r>
          </a:p>
          <a:p>
            <a:pPr marL="228600" indent="-228600">
              <a:buFont typeface="+mj-lt"/>
              <a:buAutoNum type="arabicPeriod"/>
            </a:pPr>
            <a:endParaRPr lang="en-US" baseline="0" dirty="0" smtClean="0"/>
          </a:p>
          <a:p>
            <a:pPr marL="228600" indent="-228600">
              <a:buFont typeface="+mj-lt"/>
              <a:buAutoNum type="arabicPeriod"/>
            </a:pPr>
            <a:r>
              <a:rPr lang="en-US" baseline="0" dirty="0" smtClean="0"/>
              <a:t>This is my spectacular slide deck made with only the highest quality presentation tools</a:t>
            </a:r>
            <a:r>
              <a:rPr lang="is-IS" baseline="0" dirty="0" smtClean="0"/>
              <a:t>…. </a:t>
            </a:r>
            <a:r>
              <a:rPr lang="en-US" baseline="0" dirty="0" smtClean="0"/>
              <a:t>The purpose is to keep me on focus during the discussion and to keep us focused on the topics at hand.</a:t>
            </a:r>
          </a:p>
          <a:p>
            <a:pPr marL="228600" indent="-228600">
              <a:buFont typeface="+mj-lt"/>
              <a:buAutoNum type="arabicPeriod"/>
            </a:pPr>
            <a:r>
              <a:rPr lang="en-US" baseline="0" dirty="0" smtClean="0"/>
              <a:t>I’ve included the details in the speaker’s notes to keep the conversation focused on the room and not on the slide deck.</a:t>
            </a:r>
          </a:p>
          <a:p>
            <a:pPr marL="228600" indent="-228600">
              <a:buFont typeface="+mj-lt"/>
              <a:buAutoNum type="arabicPeriod"/>
            </a:pPr>
            <a:r>
              <a:rPr lang="en-US" baseline="0" dirty="0" smtClean="0"/>
              <a:t>About me: </a:t>
            </a:r>
          </a:p>
          <a:p>
            <a:pPr marL="685800" lvl="1" indent="-228600">
              <a:buFont typeface="Arial" charset="0"/>
              <a:buChar char="•"/>
            </a:pPr>
            <a:r>
              <a:rPr lang="en-US" baseline="0" dirty="0" smtClean="0"/>
              <a:t>Teaching the material for years.</a:t>
            </a:r>
          </a:p>
          <a:p>
            <a:pPr marL="685800" lvl="1" indent="-228600">
              <a:buFont typeface="Arial" charset="0"/>
              <a:buChar char="•"/>
            </a:pPr>
            <a:r>
              <a:rPr lang="en-US" baseline="0" dirty="0" smtClean="0"/>
              <a:t>Mostly to students of AP Government and AP History</a:t>
            </a:r>
          </a:p>
          <a:p>
            <a:pPr marL="685800" lvl="1" indent="-228600">
              <a:buFont typeface="Arial" charset="0"/>
              <a:buChar char="•"/>
            </a:pPr>
            <a:r>
              <a:rPr lang="en-US" baseline="0" dirty="0" smtClean="0"/>
              <a:t>Tried to teach it as consultants to a business clients. Didn’t go over all well.</a:t>
            </a:r>
          </a:p>
          <a:p>
            <a:pPr marL="685800" lvl="1" indent="-228600">
              <a:buFont typeface="Arial" charset="0"/>
              <a:buChar char="•"/>
            </a:pPr>
            <a:r>
              <a:rPr lang="en-US" baseline="0" dirty="0" smtClean="0"/>
              <a:t>Most of the group that I was working with gave up on it</a:t>
            </a:r>
            <a:r>
              <a:rPr lang="is-IS" baseline="0" dirty="0" smtClean="0"/>
              <a:t>…. </a:t>
            </a:r>
            <a:r>
              <a:rPr lang="en-US" baseline="0" dirty="0" smtClean="0"/>
              <a:t>But I continue to be stubborn about it. </a:t>
            </a:r>
          </a:p>
          <a:p>
            <a:pPr marL="228600" indent="-228600">
              <a:buFont typeface="+mj-lt"/>
              <a:buAutoNum type="arabicPeriod"/>
            </a:pPr>
            <a:endParaRPr lang="en-US" baseline="0" dirty="0" smtClean="0"/>
          </a:p>
          <a:p>
            <a:pPr marL="228600" indent="-228600">
              <a:buFont typeface="+mj-lt"/>
              <a:buAutoNum type="arabicPeriod"/>
            </a:pPr>
            <a:r>
              <a:rPr lang="en-US" baseline="0" dirty="0" smtClean="0"/>
              <a:t>Bio (generic text about the person yammering at you)</a:t>
            </a:r>
          </a:p>
          <a:p>
            <a:r>
              <a:rPr lang="en-US" sz="1200" kern="1200" dirty="0" smtClean="0">
                <a:solidFill>
                  <a:schemeClr val="tx1"/>
                </a:solidFill>
                <a:effectLst/>
                <a:latin typeface="+mn-lt"/>
                <a:ea typeface="+mn-ea"/>
                <a:cs typeface="+mn-cs"/>
              </a:rPr>
              <a:t>“Christopher Curley is a project and operations professional with more than twenty years of experience in R&amp;D, Information Technology, and Business Operations.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 Agile practitioner since 2004, Christopher has coached small teams, coordinated Scrum of Scums, and implemented Agile at scale across global enterprises. He has enabled project delivery and DevOps improvements in small business concerns to Fortune 100 organizations. </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Christopher’s professional research focuses on Agile and epistemology, developing and applying meta-languages to improve how teams think to purpose before taking purposeful action. His goal is to continuously advance the understanding of cognition in the practical empiricism of Agile practices.</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Christopher is a graduate of the Schreyer Honors College at Penn State with BAs in Political Science and History. He holds PMP, CSM, CSPO, and SAFe SA certifications. He is an active member of the Research Triangle Park Agile Leadership Network (ALN). He lives in Durham, North Carolina with his wife, Kelly, and an ever-changing number of dogs they rescue.”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Honestly, writing about</a:t>
            </a:r>
            <a:r>
              <a:rPr lang="en-US" sz="1200" kern="1200" baseline="0" dirty="0" smtClean="0">
                <a:solidFill>
                  <a:schemeClr val="tx1"/>
                </a:solidFill>
                <a:effectLst/>
                <a:latin typeface="+mn-lt"/>
                <a:ea typeface="+mn-ea"/>
                <a:cs typeface="+mn-cs"/>
              </a:rPr>
              <a:t> myself in third person is strange experience. </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9E2978F-8024-E64D-83E0-279BF5168A0A}" type="slidenum">
              <a:rPr lang="en-US" smtClean="0"/>
              <a:t>1</a:t>
            </a:fld>
            <a:endParaRPr lang="en-US"/>
          </a:p>
        </p:txBody>
      </p:sp>
    </p:spTree>
    <p:extLst>
      <p:ext uri="{BB962C8B-B14F-4D97-AF65-F5344CB8AC3E}">
        <p14:creationId xmlns:p14="http://schemas.microsoft.com/office/powerpoint/2010/main" val="214637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Despite</a:t>
            </a:r>
            <a:r>
              <a:rPr lang="en-US" baseline="0" dirty="0" smtClean="0"/>
              <a:t> all the complicated conversation why we need to be concerned with Agile attitudes, I can explain it in four words:</a:t>
            </a:r>
          </a:p>
          <a:p>
            <a:pPr marL="685800" lvl="1" indent="-228600">
              <a:buFont typeface="Arial" charset="0"/>
              <a:buChar char="•"/>
            </a:pPr>
            <a:r>
              <a:rPr lang="en-US" baseline="0" dirty="0" smtClean="0"/>
              <a:t>“Attitude is incipient action”</a:t>
            </a:r>
          </a:p>
          <a:p>
            <a:pPr marL="685800" lvl="1" indent="-228600">
              <a:buFont typeface="Arial" charset="0"/>
              <a:buChar char="•"/>
            </a:pPr>
            <a:r>
              <a:rPr lang="en-US" baseline="0" dirty="0" smtClean="0"/>
              <a:t>Incipient: emergent, forming</a:t>
            </a:r>
          </a:p>
          <a:p>
            <a:pPr marL="228600" lvl="0" indent="-228600">
              <a:buFont typeface="+mj-lt"/>
              <a:buAutoNum type="arabicPeriod"/>
            </a:pPr>
            <a:r>
              <a:rPr lang="en-US" baseline="0" dirty="0" smtClean="0"/>
              <a:t>When acting purposefully, we have to first think to purpose</a:t>
            </a:r>
          </a:p>
          <a:p>
            <a:pPr marL="685800" lvl="1" indent="-228600">
              <a:buFont typeface="Arial" charset="0"/>
              <a:buChar char="•"/>
            </a:pPr>
            <a:r>
              <a:rPr lang="en-US" baseline="0" dirty="0" smtClean="0"/>
              <a:t>Thinking to purpose is description, prediction, and choice</a:t>
            </a:r>
          </a:p>
          <a:p>
            <a:pPr marL="685800" lvl="1" indent="-228600">
              <a:buFont typeface="Arial" charset="0"/>
              <a:buChar char="•"/>
            </a:pPr>
            <a:r>
              <a:rPr lang="en-US" baseline="0" dirty="0" smtClean="0"/>
              <a:t>How we think about something before we act determines the range of actions select from</a:t>
            </a:r>
          </a:p>
          <a:p>
            <a:pPr marL="228600" lvl="0" indent="-228600">
              <a:buFont typeface="+mj-lt"/>
              <a:buAutoNum type="arabicPeriod"/>
            </a:pPr>
            <a:r>
              <a:rPr lang="en-US" baseline="0" dirty="0" smtClean="0"/>
              <a:t>So, how we think about something before we act shapes the action, and how we think about something is shaped by our attitude</a:t>
            </a:r>
          </a:p>
          <a:p>
            <a:pPr marL="228600" lvl="0" indent="-228600">
              <a:buFont typeface="+mj-lt"/>
              <a:buAutoNum type="arabicPeriod"/>
            </a:pPr>
            <a:endParaRPr lang="en-US" baseline="0" dirty="0" smtClean="0"/>
          </a:p>
          <a:p>
            <a:pPr marL="228600" lvl="0" indent="-228600">
              <a:buFont typeface="+mj-lt"/>
              <a:buAutoNum type="arabicPeriod"/>
            </a:pPr>
            <a:endParaRPr lang="en-US" baseline="0" dirty="0" smtClean="0"/>
          </a:p>
          <a:p>
            <a:pPr marL="0" lvl="0" indent="0">
              <a:buFont typeface="+mj-lt"/>
              <a:buNone/>
            </a:pPr>
            <a:r>
              <a:rPr lang="en-US" baseline="0" dirty="0" smtClean="0"/>
              <a:t>This is not the same as “having a positive attitude.” Being optimistic that falling out of an airplane without a parachute will not lever a favorable outcome. Accepting the impeding transition with grace and dignity might be the best  you can do.</a:t>
            </a:r>
          </a:p>
          <a:p>
            <a:pPr marL="0" lvl="0" indent="0">
              <a:buFont typeface="+mj-lt"/>
              <a:buNone/>
            </a:pPr>
            <a:endParaRPr lang="en-US" baseline="0" dirty="0" smtClean="0"/>
          </a:p>
          <a:p>
            <a:pPr marL="0" lvl="0" indent="0">
              <a:buFont typeface="+mj-lt"/>
              <a:buNone/>
            </a:pPr>
            <a:r>
              <a:rPr lang="en-US" baseline="0" dirty="0" smtClean="0"/>
              <a:t>I say this because businesses that ”have a positive attitude that sales will improve if we just set our minds to it,” may be trying “have a positive attitude about falling out of an airplane without a parachute.”</a:t>
            </a:r>
          </a:p>
          <a:p>
            <a:pPr marL="0" lvl="0" indent="0">
              <a:buFont typeface="+mj-lt"/>
              <a:buNone/>
            </a:pPr>
            <a:endParaRPr lang="en-US" baseline="0" dirty="0" smtClean="0"/>
          </a:p>
          <a:p>
            <a:pPr marL="0" lvl="0" indent="0">
              <a:buFont typeface="+mj-lt"/>
              <a:buNone/>
            </a:pPr>
            <a:r>
              <a:rPr lang="en-US" baseline="0" dirty="0" smtClean="0"/>
              <a:t>Instead, we need to have an attitude that seeks data, thinks purposefully about that data, and then takes purposeful action – and if the outcomes of that action are not what we expect, then that is data that drives an adjustment. </a:t>
            </a:r>
          </a:p>
          <a:p>
            <a:pPr marL="0" lvl="0" indent="0">
              <a:buFont typeface="+mj-lt"/>
              <a:buNone/>
            </a:pPr>
            <a:endParaRPr lang="en-US" baseline="0" dirty="0" smtClean="0"/>
          </a:p>
          <a:p>
            <a:pPr marL="0" lvl="0" indent="0">
              <a:buFont typeface="+mj-lt"/>
              <a:buNone/>
            </a:pPr>
            <a:r>
              <a:rPr lang="en-US" baseline="0" dirty="0" smtClean="0"/>
              <a:t>The universe is a big place with a lot of stuff in it. </a:t>
            </a:r>
          </a:p>
          <a:p>
            <a:pPr marL="0" lvl="0" indent="0">
              <a:buFont typeface="+mj-lt"/>
              <a:buNone/>
            </a:pPr>
            <a:endParaRPr lang="en-US" baseline="0" dirty="0" smtClean="0"/>
          </a:p>
          <a:p>
            <a:pPr marL="0" lvl="0" indent="0">
              <a:buFont typeface="+mj-lt"/>
              <a:buNone/>
            </a:pPr>
            <a:r>
              <a:rPr lang="en-US" baseline="0" dirty="0" smtClean="0"/>
              <a:t>In order to deal with a really big universe, we filter in data we think will be important to us and filter out the data that we think we can life without. What we filter in is a tiny bit of the universe. Mostly, we filter out or fail to perceive a massive amount of data. If we could understand the universe, we’d have to be the universe.</a:t>
            </a:r>
          </a:p>
          <a:p>
            <a:pPr marL="0" lvl="0" indent="0">
              <a:buFont typeface="+mj-lt"/>
              <a:buNone/>
            </a:pPr>
            <a:endParaRPr lang="en-US" baseline="0" dirty="0" smtClean="0"/>
          </a:p>
          <a:p>
            <a:pPr marL="0" lvl="0" indent="0">
              <a:buFont typeface="+mj-lt"/>
              <a:buNone/>
            </a:pPr>
            <a:r>
              <a:rPr lang="en-US" baseline="0" dirty="0" smtClean="0"/>
              <a:t>Our attitude influences the filters we employ to take in or throw away data.</a:t>
            </a:r>
          </a:p>
          <a:p>
            <a:pPr marL="0" lvl="0" indent="0">
              <a:buFont typeface="+mj-lt"/>
              <a:buNone/>
            </a:pPr>
            <a:endParaRPr lang="en-US" baseline="0" dirty="0" smtClean="0"/>
          </a:p>
          <a:p>
            <a:pPr marL="0" lvl="0" indent="0">
              <a:buFont typeface="+mj-lt"/>
              <a:buNone/>
            </a:pPr>
            <a:r>
              <a:rPr lang="en-US" baseline="0" dirty="0" smtClean="0"/>
              <a:t>What we take in and throw away necessarily limits the range of options we make available to us. The attitude we start out with narrows our field of vision. It’s unavoidable that we have to do this, because the whole of the world is too big for us.</a:t>
            </a:r>
          </a:p>
          <a:p>
            <a:pPr marL="0" lvl="0" indent="0">
              <a:buFont typeface="+mj-lt"/>
              <a:buNone/>
            </a:pPr>
            <a:endParaRPr lang="en-US" baseline="0" dirty="0" smtClean="0"/>
          </a:p>
          <a:p>
            <a:pPr marL="0" lvl="0" indent="0">
              <a:buFont typeface="+mj-lt"/>
              <a:buNone/>
            </a:pPr>
            <a:r>
              <a:rPr lang="en-US" baseline="0" dirty="0" smtClean="0"/>
              <a:t>If we don’t pay careful attention to the attitude we start with, then we’re including or excluding certain options without properly understanding that we’ve just made a choice – an attitudinal choice – that will set us on a particular path at the exclusion of other possible paths.</a:t>
            </a:r>
          </a:p>
        </p:txBody>
      </p:sp>
      <p:sp>
        <p:nvSpPr>
          <p:cNvPr id="4" name="Slide Number Placeholder 3"/>
          <p:cNvSpPr>
            <a:spLocks noGrp="1"/>
          </p:cNvSpPr>
          <p:nvPr>
            <p:ph type="sldNum" sz="quarter" idx="10"/>
          </p:nvPr>
        </p:nvSpPr>
        <p:spPr/>
        <p:txBody>
          <a:bodyPr/>
          <a:lstStyle/>
          <a:p>
            <a:fld id="{C9E2978F-8024-E64D-83E0-279BF5168A0A}" type="slidenum">
              <a:rPr lang="en-US" smtClean="0"/>
              <a:t>2</a:t>
            </a:fld>
            <a:endParaRPr lang="en-US"/>
          </a:p>
        </p:txBody>
      </p:sp>
    </p:spTree>
    <p:extLst>
      <p:ext uri="{BB962C8B-B14F-4D97-AF65-F5344CB8AC3E}">
        <p14:creationId xmlns:p14="http://schemas.microsoft.com/office/powerpoint/2010/main" val="693068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Scrum</a:t>
            </a:r>
            <a:r>
              <a:rPr lang="en-US" baseline="0" dirty="0" smtClean="0"/>
              <a:t> is an empirical framework. It is founded on empiricism</a:t>
            </a:r>
          </a:p>
          <a:p>
            <a:endParaRPr lang="en-US" baseline="0" dirty="0" smtClean="0"/>
          </a:p>
          <a:p>
            <a:r>
              <a:rPr lang="en-US" baseline="0" dirty="0" smtClean="0"/>
              <a:t>So, we need data.</a:t>
            </a:r>
          </a:p>
          <a:p>
            <a:endParaRPr lang="en-US" baseline="0" dirty="0" smtClean="0"/>
          </a:p>
          <a:p>
            <a:r>
              <a:rPr lang="en-US" baseline="0" dirty="0" smtClean="0"/>
              <a:t>We need a way to detect that data.</a:t>
            </a:r>
          </a:p>
          <a:p>
            <a:endParaRPr lang="en-US" baseline="0" dirty="0" smtClean="0"/>
          </a:p>
          <a:p>
            <a:r>
              <a:rPr lang="en-US" baseline="0" dirty="0" smtClean="0"/>
              <a:t>Then, we need a framework or a context to put that data into in order to act to purpose: to describe, predict, or choose.</a:t>
            </a:r>
          </a:p>
          <a:p>
            <a:endParaRPr lang="en-US" baseline="0" dirty="0" smtClean="0"/>
          </a:p>
          <a:p>
            <a:r>
              <a:rPr lang="en-US" baseline="0" dirty="0" smtClean="0"/>
              <a:t>The tools we use and the framework we use with those tools involves words.</a:t>
            </a:r>
          </a:p>
          <a:p>
            <a:endParaRPr lang="en-US" baseline="0" dirty="0" smtClean="0"/>
          </a:p>
          <a:p>
            <a:r>
              <a:rPr lang="en-US" baseline="0" dirty="0" smtClean="0"/>
              <a:t>Words are the tools we are working with. Words are what we use when we communicate at planning, stand ups, reviews, </a:t>
            </a:r>
            <a:r>
              <a:rPr lang="en-US" baseline="0" dirty="0" err="1" smtClean="0"/>
              <a:t>retros</a:t>
            </a:r>
            <a:r>
              <a:rPr lang="en-US" baseline="0" dirty="0" smtClean="0"/>
              <a:t> and demos.</a:t>
            </a:r>
          </a:p>
          <a:p>
            <a:endParaRPr lang="en-US" baseline="0" dirty="0" smtClean="0"/>
          </a:p>
          <a:p>
            <a:r>
              <a:rPr lang="en-US" baseline="0" dirty="0" smtClean="0"/>
              <a:t>When we’re dealing with detecting attitudes and taking action on attitudes, our tools in BOTH detecting AND acting on attitudes are WORDS.</a:t>
            </a:r>
          </a:p>
          <a:p>
            <a:endParaRPr lang="en-US" baseline="0" dirty="0" smtClean="0"/>
          </a:p>
          <a:p>
            <a:r>
              <a:rPr lang="en-US" baseline="0" dirty="0" smtClean="0"/>
              <a:t>Google Kenneth Burke. </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C9E2978F-8024-E64D-83E0-279BF5168A0A}" type="slidenum">
              <a:rPr lang="en-US" smtClean="0"/>
              <a:t>3</a:t>
            </a:fld>
            <a:endParaRPr lang="en-US"/>
          </a:p>
        </p:txBody>
      </p:sp>
    </p:spTree>
    <p:extLst>
      <p:ext uri="{BB962C8B-B14F-4D97-AF65-F5344CB8AC3E}">
        <p14:creationId xmlns:p14="http://schemas.microsoft.com/office/powerpoint/2010/main" val="1102629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There’s a problem of “yes” and ”no”</a:t>
            </a:r>
          </a:p>
          <a:p>
            <a:pPr marL="685800" lvl="1" indent="-228600">
              <a:buFont typeface="Arial" charset="0"/>
              <a:buChar char="•"/>
            </a:pPr>
            <a:r>
              <a:rPr lang="en-US" dirty="0" smtClean="0"/>
              <a:t>We think of yes as being</a:t>
            </a:r>
            <a:r>
              <a:rPr lang="en-US" baseline="0" dirty="0" smtClean="0"/>
              <a:t> on one side of an range, and no is the extreme opposite on the other end.</a:t>
            </a:r>
          </a:p>
          <a:p>
            <a:pPr marL="685800" lvl="1" indent="-228600">
              <a:buFont typeface="Arial" charset="0"/>
              <a:buChar char="•"/>
            </a:pPr>
            <a:r>
              <a:rPr lang="en-US" baseline="0" dirty="0" smtClean="0"/>
              <a:t>But, ”yes” also means “not no” and “no” also means “not yes”</a:t>
            </a:r>
          </a:p>
          <a:p>
            <a:pPr marL="228600" lvl="0" indent="-228600">
              <a:buFont typeface="+mj-lt"/>
              <a:buAutoNum type="arabicPeriod"/>
            </a:pPr>
            <a:r>
              <a:rPr lang="en-US" baseline="0" dirty="0" smtClean="0"/>
              <a:t>Here’s an example:</a:t>
            </a:r>
          </a:p>
          <a:p>
            <a:pPr marL="685800" lvl="1" indent="-228600">
              <a:buFont typeface="Arial" charset="0"/>
              <a:buChar char="•"/>
            </a:pPr>
            <a:r>
              <a:rPr lang="en-US" baseline="0" dirty="0" smtClean="0"/>
              <a:t>If I pick a person and focus my attention on that person, am I focused on that one person or am I ignoring the room</a:t>
            </a:r>
          </a:p>
          <a:p>
            <a:pPr marL="685800" lvl="1" indent="-228600">
              <a:buFont typeface="Arial" charset="0"/>
              <a:buChar char="•"/>
            </a:pPr>
            <a:r>
              <a:rPr lang="en-US" baseline="0" dirty="0" smtClean="0"/>
              <a:t>If I ignore that one person, would I be embracing the whole of the room?</a:t>
            </a:r>
          </a:p>
          <a:p>
            <a:pPr marL="228600" lvl="0" indent="-228600">
              <a:buFont typeface="+mj-lt"/>
              <a:buAutoNum type="arabicPeriod"/>
            </a:pPr>
            <a:r>
              <a:rPr lang="en-US" baseline="0" dirty="0" smtClean="0"/>
              <a:t>Did that idiot just tell us that “yes is no, and no is yes???”</a:t>
            </a:r>
          </a:p>
          <a:p>
            <a:pPr marL="685800" lvl="1" indent="-228600">
              <a:buFont typeface="Arial" charset="0"/>
              <a:buChar char="•"/>
            </a:pPr>
            <a:r>
              <a:rPr lang="en-US" baseline="0" dirty="0" smtClean="0"/>
              <a:t>Pretty much, yeah</a:t>
            </a:r>
          </a:p>
          <a:p>
            <a:pPr marL="685800" lvl="1" indent="-228600">
              <a:buFont typeface="Arial" charset="0"/>
              <a:buChar char="•"/>
            </a:pPr>
            <a:r>
              <a:rPr lang="en-US" baseline="0" dirty="0" smtClean="0"/>
              <a:t>And, this has been a problem vexing philosophers for a heck of a long time.</a:t>
            </a:r>
          </a:p>
          <a:p>
            <a:pPr marL="228600" lvl="0" indent="-228600">
              <a:buFont typeface="+mj-lt"/>
              <a:buAutoNum type="arabicPeriod"/>
            </a:pPr>
            <a:r>
              <a:rPr lang="en-US" baseline="0" dirty="0" smtClean="0"/>
              <a:t>If you think this is irrelevant to the practical matters of being a scrum master, let me try this:</a:t>
            </a:r>
          </a:p>
          <a:p>
            <a:pPr marL="685800" lvl="1" indent="-228600">
              <a:buFont typeface="Arial" charset="0"/>
              <a:buChar char="•"/>
            </a:pPr>
            <a:r>
              <a:rPr lang="en-US" baseline="0" dirty="0" smtClean="0"/>
              <a:t>Did your organization say hold up the Agile Manifesto and the Scrum Guide and say, this will accelerate our performance greatly!</a:t>
            </a:r>
          </a:p>
          <a:p>
            <a:pPr marL="685800" lvl="1" indent="-228600">
              <a:buFont typeface="Arial" charset="0"/>
              <a:buChar char="•"/>
            </a:pPr>
            <a:r>
              <a:rPr lang="en-US" baseline="0" dirty="0" smtClean="0"/>
              <a:t>Did your organization say, “if we don’t find a way to deliver products faster, the competition is going to eat our lunch.”</a:t>
            </a:r>
          </a:p>
          <a:p>
            <a:pPr marL="228600" lvl="0" indent="-228600">
              <a:buFont typeface="+mj-lt"/>
              <a:buAutoNum type="arabicPeriod"/>
            </a:pPr>
            <a:r>
              <a:rPr lang="en-US" baseline="0" dirty="0" smtClean="0"/>
              <a:t>One is a turning toward Agile, one is a turning away from Waterfall</a:t>
            </a:r>
          </a:p>
          <a:p>
            <a:pPr marL="685800" lvl="1" indent="-228600">
              <a:buFont typeface="Arial" charset="0"/>
              <a:buChar char="•"/>
            </a:pPr>
            <a:r>
              <a:rPr lang="en-US" baseline="0" dirty="0" smtClean="0"/>
              <a:t>Turing toward Agile is a focus on Agile</a:t>
            </a:r>
          </a:p>
          <a:p>
            <a:pPr marL="685800" lvl="1" indent="-228600">
              <a:buFont typeface="Arial" charset="0"/>
              <a:buChar char="•"/>
            </a:pPr>
            <a:r>
              <a:rPr lang="en-US" baseline="0" dirty="0" smtClean="0"/>
              <a:t>Turning away from Waterfall is turning towards many other things, that we can call Agile</a:t>
            </a:r>
          </a:p>
          <a:p>
            <a:pPr marL="228600" lvl="0" indent="-228600">
              <a:buFont typeface="+mj-lt"/>
              <a:buAutoNum type="arabicPeriod"/>
            </a:pPr>
            <a:r>
              <a:rPr lang="en-US" baseline="0" dirty="0" smtClean="0"/>
              <a:t>Which one is your organization embracing? Remember, attitude is incipient action</a:t>
            </a:r>
          </a:p>
          <a:p>
            <a:pPr marL="685800" lvl="1" indent="-228600">
              <a:buFont typeface="Arial" charset="0"/>
              <a:buChar char="•"/>
            </a:pPr>
            <a:r>
              <a:rPr lang="en-US" baseline="0" dirty="0" smtClean="0"/>
              <a:t>Turning towards Agile cues up one set of actions based on alternatives focused deliberately on Agile and Scrum, implicitly turning away from Waterfall. The field is divided up with a focus on the qualities of Agile that will make the organization successful</a:t>
            </a:r>
          </a:p>
          <a:p>
            <a:pPr marL="685800" lvl="1" indent="-228600">
              <a:buFont typeface="Arial" charset="0"/>
              <a:buChar char="•"/>
            </a:pPr>
            <a:r>
              <a:rPr lang="en-US" baseline="0" dirty="0" smtClean="0"/>
              <a:t>Turning away from Waterfall (implicitly embracing Agile NOT because of the qualities of Agile, but because of the failures and frustrations of Waterfall) divides up the field with a focus on why Waterfall DOES NOT WORK and not with an emphasis on why Agile does</a:t>
            </a:r>
          </a:p>
          <a:p>
            <a:pPr marL="228600" lvl="0" indent="-228600">
              <a:buFont typeface="+mj-lt"/>
              <a:buAutoNum type="arabicPeriod"/>
            </a:pPr>
            <a:r>
              <a:rPr lang="en-US" baseline="0" dirty="0" smtClean="0"/>
              <a:t>Seriously, doesn’t that explain a whole hell of a lot about why Agile succeeds in some teams and fails in others?</a:t>
            </a:r>
          </a:p>
          <a:p>
            <a:pPr marL="685800" lvl="1" indent="-228600">
              <a:buFont typeface="+mj-lt"/>
              <a:buAutoNum type="arabicPeriod"/>
            </a:pPr>
            <a:endParaRPr lang="en-US" baseline="0" dirty="0" smtClean="0"/>
          </a:p>
        </p:txBody>
      </p:sp>
      <p:sp>
        <p:nvSpPr>
          <p:cNvPr id="4" name="Slide Number Placeholder 3"/>
          <p:cNvSpPr>
            <a:spLocks noGrp="1"/>
          </p:cNvSpPr>
          <p:nvPr>
            <p:ph type="sldNum" sz="quarter" idx="10"/>
          </p:nvPr>
        </p:nvSpPr>
        <p:spPr/>
        <p:txBody>
          <a:bodyPr/>
          <a:lstStyle/>
          <a:p>
            <a:fld id="{C9E2978F-8024-E64D-83E0-279BF5168A0A}" type="slidenum">
              <a:rPr lang="en-US" smtClean="0"/>
              <a:t>4</a:t>
            </a:fld>
            <a:endParaRPr lang="en-US"/>
          </a:p>
        </p:txBody>
      </p:sp>
    </p:spTree>
    <p:extLst>
      <p:ext uri="{BB962C8B-B14F-4D97-AF65-F5344CB8AC3E}">
        <p14:creationId xmlns:p14="http://schemas.microsoft.com/office/powerpoint/2010/main" val="389114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Quick pole:</a:t>
            </a:r>
          </a:p>
          <a:p>
            <a:pPr marL="171450" indent="-171450">
              <a:buFontTx/>
              <a:buChar char="-"/>
            </a:pPr>
            <a:r>
              <a:rPr lang="en-US" dirty="0" smtClean="0"/>
              <a:t>“I</a:t>
            </a:r>
            <a:r>
              <a:rPr lang="en-US" baseline="0" dirty="0" smtClean="0"/>
              <a:t> prefer something that tastes bad to something that tastes good”</a:t>
            </a:r>
          </a:p>
          <a:p>
            <a:pPr marL="171450" indent="-171450">
              <a:buFontTx/>
              <a:buChar char="-"/>
            </a:pPr>
            <a:r>
              <a:rPr lang="en-US" baseline="0" dirty="0" smtClean="0"/>
              <a:t>“I prefer working with a bunch of fools to working with a team of heroes”</a:t>
            </a:r>
          </a:p>
          <a:p>
            <a:pPr marL="171450" indent="-171450">
              <a:buFontTx/>
              <a:buChar char="-"/>
            </a:pPr>
            <a:r>
              <a:rPr lang="en-US" baseline="0" dirty="0" smtClean="0"/>
              <a:t>“I prefer to fail the first time I try something to succeeding immediately.</a:t>
            </a:r>
          </a:p>
          <a:p>
            <a:pPr marL="171450" indent="-171450">
              <a:buFontTx/>
              <a:buChar char="-"/>
            </a:pPr>
            <a:endParaRPr lang="en-US" baseline="0" dirty="0" smtClean="0"/>
          </a:p>
          <a:p>
            <a:pPr marL="0" indent="0">
              <a:buFontTx/>
              <a:buNone/>
            </a:pPr>
            <a:r>
              <a:rPr lang="en-US" baseline="0" dirty="0" smtClean="0"/>
              <a:t>The first question establishes a baseline of general preferences, makes sure there are no outliners</a:t>
            </a:r>
          </a:p>
          <a:p>
            <a:pPr marL="0" indent="0">
              <a:buFontTx/>
              <a:buNone/>
            </a:pPr>
            <a:r>
              <a:rPr lang="en-US" baseline="0" dirty="0" smtClean="0"/>
              <a:t>The second question establishes a baseline in the domain of Scrum teams</a:t>
            </a:r>
          </a:p>
          <a:p>
            <a:pPr marL="0" indent="0">
              <a:buFontTx/>
              <a:buNone/>
            </a:pPr>
            <a:r>
              <a:rPr lang="en-US" baseline="0" dirty="0" smtClean="0"/>
              <a:t>The third question designed to disturb the team and get the team thinking</a:t>
            </a:r>
          </a:p>
          <a:p>
            <a:pPr marL="0" indent="0">
              <a:buFontTx/>
              <a:buNone/>
            </a:pPr>
            <a:endParaRPr lang="en-US" baseline="0" dirty="0" smtClean="0"/>
          </a:p>
          <a:p>
            <a:pPr marL="0" indent="0">
              <a:buFontTx/>
              <a:buNone/>
            </a:pPr>
            <a:r>
              <a:rPr lang="en-US" baseline="0" dirty="0" smtClean="0"/>
              <a:t>Well, okay, actually, the second question is the key question and the third question is the MacGuffin (Google it ;))</a:t>
            </a:r>
          </a:p>
          <a:p>
            <a:pPr marL="0" indent="0">
              <a:buFontTx/>
              <a:buNone/>
            </a:pPr>
            <a:endParaRPr lang="en-US" baseline="0" dirty="0" smtClean="0"/>
          </a:p>
          <a:p>
            <a:pPr marL="0" indent="0">
              <a:buFontTx/>
              <a:buNone/>
            </a:pPr>
            <a:r>
              <a:rPr lang="en-US" baseline="0" dirty="0" smtClean="0"/>
              <a:t>A team of fools, of course, is a team with a “foolish attitude,” an attitude where failure is the result not of </a:t>
            </a:r>
          </a:p>
          <a:p>
            <a:pPr marL="171450" indent="-171450">
              <a:buFontTx/>
              <a:buChar char="-"/>
            </a:pPr>
            <a:r>
              <a:rPr lang="en-US" baseline="0" dirty="0" smtClean="0"/>
              <a:t>The whim of the gods (or executives)</a:t>
            </a:r>
          </a:p>
          <a:p>
            <a:pPr marL="171450" indent="-171450">
              <a:buFontTx/>
              <a:buChar char="-"/>
            </a:pPr>
            <a:r>
              <a:rPr lang="en-US" baseline="0" dirty="0" smtClean="0"/>
              <a:t>The fatal flaw in our nature (this is the way we’ve always done it)</a:t>
            </a:r>
          </a:p>
          <a:p>
            <a:pPr marL="171450" indent="-171450">
              <a:buFontTx/>
              <a:buChar char="-"/>
            </a:pPr>
            <a:r>
              <a:rPr lang="en-US" baseline="0" dirty="0" smtClean="0"/>
              <a:t>The woeful state we’re in (this just sucks)</a:t>
            </a:r>
          </a:p>
          <a:p>
            <a:pPr marL="171450" indent="-171450">
              <a:buFontTx/>
              <a:buChar char="-"/>
            </a:pPr>
            <a:r>
              <a:rPr lang="en-US" baseline="0" dirty="0" smtClean="0"/>
              <a:t>The public agreement we make about the thing we privately disagree about (and won’t do anything about because even though we said we agreed, we don’t)</a:t>
            </a:r>
          </a:p>
          <a:p>
            <a:pPr marL="171450" indent="-171450">
              <a:buFontTx/>
              <a:buChar char="-"/>
            </a:pPr>
            <a:r>
              <a:rPr lang="en-US" baseline="0" dirty="0" smtClean="0"/>
              <a:t>The ridiculous caricature we’ve made of our organization</a:t>
            </a:r>
          </a:p>
          <a:p>
            <a:pPr marL="171450" indent="-171450">
              <a:buFontTx/>
              <a:buChar char="-"/>
            </a:pPr>
            <a:endParaRPr lang="en-US" baseline="0" dirty="0" smtClean="0"/>
          </a:p>
          <a:p>
            <a:pPr marL="171450" indent="-171450">
              <a:buFontTx/>
              <a:buChar char="-"/>
            </a:pPr>
            <a:r>
              <a:rPr lang="en-US" baseline="0" dirty="0" smtClean="0"/>
              <a:t>A team of fools treats all of the causes of failures as foibles, folly (not fate, not destiny, not burden, wickedness), just foolishness. The fool falls down, then gets up again.</a:t>
            </a:r>
          </a:p>
          <a:p>
            <a:pPr marL="171450" indent="-171450">
              <a:buFontTx/>
              <a:buChar char="-"/>
            </a:pPr>
            <a:endParaRPr lang="en-US" baseline="0" dirty="0" smtClean="0"/>
          </a:p>
          <a:p>
            <a:pPr marL="171450" indent="-171450">
              <a:buFontTx/>
              <a:buChar char="-"/>
            </a:pPr>
            <a:r>
              <a:rPr lang="en-US" baseline="0" dirty="0" smtClean="0"/>
              <a:t>We want a team of fools.</a:t>
            </a:r>
          </a:p>
        </p:txBody>
      </p:sp>
      <p:sp>
        <p:nvSpPr>
          <p:cNvPr id="4" name="Slide Number Placeholder 3"/>
          <p:cNvSpPr>
            <a:spLocks noGrp="1"/>
          </p:cNvSpPr>
          <p:nvPr>
            <p:ph type="sldNum" sz="quarter" idx="10"/>
          </p:nvPr>
        </p:nvSpPr>
        <p:spPr/>
        <p:txBody>
          <a:bodyPr/>
          <a:lstStyle/>
          <a:p>
            <a:fld id="{C9E2978F-8024-E64D-83E0-279BF5168A0A}" type="slidenum">
              <a:rPr lang="en-US" smtClean="0"/>
              <a:t>5</a:t>
            </a:fld>
            <a:endParaRPr lang="en-US"/>
          </a:p>
        </p:txBody>
      </p:sp>
    </p:spTree>
    <p:extLst>
      <p:ext uri="{BB962C8B-B14F-4D97-AF65-F5344CB8AC3E}">
        <p14:creationId xmlns:p14="http://schemas.microsoft.com/office/powerpoint/2010/main" val="361890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Four definitions</a:t>
            </a:r>
          </a:p>
          <a:p>
            <a:pPr marL="171450" indent="-171450">
              <a:buFontTx/>
              <a:buChar char="-"/>
            </a:pPr>
            <a:r>
              <a:rPr lang="en-US" baseline="0" dirty="0" smtClean="0"/>
              <a:t>Metaphor </a:t>
            </a:r>
          </a:p>
          <a:p>
            <a:pPr marL="171450" indent="-171450">
              <a:buFontTx/>
              <a:buChar char="-"/>
            </a:pPr>
            <a:r>
              <a:rPr lang="en-US" baseline="0" dirty="0" smtClean="0"/>
              <a:t>Metonymy </a:t>
            </a:r>
          </a:p>
          <a:p>
            <a:pPr marL="171450" indent="-171450">
              <a:buFontTx/>
              <a:buChar char="-"/>
            </a:pPr>
            <a:r>
              <a:rPr lang="en-US" baseline="0" dirty="0" smtClean="0"/>
              <a:t>Synecdoche</a:t>
            </a:r>
          </a:p>
          <a:p>
            <a:pPr marL="171450" indent="-171450">
              <a:buFontTx/>
              <a:buChar char="-"/>
            </a:pPr>
            <a:r>
              <a:rPr lang="en-US" baseline="0" dirty="0" smtClean="0"/>
              <a:t>Irony</a:t>
            </a:r>
          </a:p>
          <a:p>
            <a:pPr marL="171450" indent="-171450">
              <a:buFontTx/>
              <a:buChar char="-"/>
            </a:pPr>
            <a:endParaRPr lang="en-US" baseline="0" dirty="0" smtClean="0"/>
          </a:p>
          <a:p>
            <a:pPr marL="171450" indent="-171450">
              <a:buFontTx/>
              <a:buChar cha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Using metaphor, we communicate something new by comparing it to something known. "This new thing, which is unfamiliar to you, is a lot like this other thing that you're already familiar with." We can easily convey a heavy work load with aggressive deadlines and ambitious objectives as "drinking from a firehose;" and, we can "get on the same page" without having to itemize all the facts that will help foster an agreement about what really matters. This comparative association accelerates understanding.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Metonymy reduces something into a part from its whole. The sailor is a hand; the scholar, a brain. We can reduce something down to its essential characteristics; or, we can abuse metonymy by objectifying or discriminating. Reducing down the piranha fish to be "one large set of teeth" may help you survive the rivers of South America. At the same time, reducing down is the chief tool of the bigot and chauvinist.</a:t>
            </a:r>
          </a:p>
          <a:p>
            <a:pPr marL="0" indent="0">
              <a:buFontTx/>
              <a:buNone/>
            </a:pPr>
            <a:endParaRPr lang="en-US" baseline="0" dirty="0" smtClean="0"/>
          </a:p>
          <a:p>
            <a:r>
              <a:rPr lang="en-US" sz="1200" kern="1200" dirty="0" smtClean="0">
                <a:solidFill>
                  <a:schemeClr val="tx1"/>
                </a:solidFill>
                <a:effectLst/>
                <a:latin typeface="+mn-lt"/>
                <a:ea typeface="+mn-ea"/>
                <a:cs typeface="+mn-cs"/>
              </a:rPr>
              <a:t>Synecdoche substitutes "a whole" with "another whole." Consider the difference between "A senior spokesperson for the Chief Executive read a prepared statement about a policy position arrived at by the President's staff and advisors and approved of by the President himself..." with "The White House said...." Or, imagine a map of a city that is actually the size of a city, and each feature of that city is on the map on a one to one scale; could you use this map? A functional map substitutes the "whole" of whatever it is it depicts with a "symbolic representation of that whole."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Unlike the metonym (the reduction of something to a part), the substitution in a synecdoche is bi-directional. If I look at the spokesperson, I can see the White House; and, when I look at the White House, I can see the spokesperson. They are </a:t>
            </a:r>
            <a:r>
              <a:rPr lang="en-US" sz="1200" i="1" kern="1200" dirty="0" smtClean="0">
                <a:solidFill>
                  <a:schemeClr val="tx1"/>
                </a:solidFill>
                <a:effectLst/>
                <a:latin typeface="+mn-lt"/>
                <a:ea typeface="+mn-ea"/>
                <a:cs typeface="+mn-cs"/>
              </a:rPr>
              <a:t>interchangeable</a:t>
            </a:r>
            <a:r>
              <a:rPr lang="en-US" sz="1200" kern="1200" dirty="0" smtClean="0">
                <a:solidFill>
                  <a:schemeClr val="tx1"/>
                </a:solidFill>
                <a:effectLst/>
                <a:latin typeface="+mn-lt"/>
                <a:ea typeface="+mn-ea"/>
                <a:cs typeface="+mn-cs"/>
              </a:rPr>
              <a:t> without losing meaning. When I look at a mountain range, I expect to see the mountain range on the map before I consult it. Likewise, if I see mountains represented on a map, I expect to see those mountains when I look up. We use synecdoche to make the unwieldy manageable while obeying rules of symmetry.</a:t>
            </a:r>
            <a:r>
              <a:rPr lang="en-US" dirty="0" smtClean="0">
                <a:effectLst/>
              </a:rPr>
              <a:t> Substitution without symmetry will lead you put</a:t>
            </a:r>
            <a:r>
              <a:rPr lang="en-US" baseline="0" dirty="0" smtClean="0">
                <a:effectLst/>
              </a:rPr>
              <a:t> you on the wrong road – if you say “the forth floor said,” but the EXECUTIVES DON’T REALLY agree, then this is NOT a bi-directional substitution – this is a mess.</a:t>
            </a:r>
            <a:endParaRPr lang="en-US" dirty="0" smtClean="0">
              <a:effectLst/>
            </a:endParaRPr>
          </a:p>
          <a:p>
            <a:endParaRPr 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Irony is the most complicated of the four. It has three parts: a statement, a counter statement, and meaning we arrive at from combining the two. Irony synthesizes these the two parts into a third meaning.</a:t>
            </a:r>
          </a:p>
          <a:p>
            <a:endParaRPr lang="en-US"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phrase "servant leader" is irony. The common or day-to-day definitions of these terms are in opposition to one another. That is, a servant is generally understood as one who </a:t>
            </a:r>
            <a:r>
              <a:rPr lang="en-US" sz="1200" i="1" kern="1200" dirty="0" smtClean="0">
                <a:solidFill>
                  <a:schemeClr val="tx1"/>
                </a:solidFill>
                <a:effectLst/>
                <a:latin typeface="+mn-lt"/>
                <a:ea typeface="+mn-ea"/>
                <a:cs typeface="+mn-cs"/>
              </a:rPr>
              <a:t>follows</a:t>
            </a:r>
            <a:r>
              <a:rPr lang="en-US" sz="1200" kern="1200" dirty="0" smtClean="0">
                <a:solidFill>
                  <a:schemeClr val="tx1"/>
                </a:solidFill>
                <a:effectLst/>
                <a:latin typeface="+mn-lt"/>
                <a:ea typeface="+mn-ea"/>
                <a:cs typeface="+mn-cs"/>
              </a:rPr>
              <a:t>. These two terms need to be synthesized into a new meaning. Without synthesis, the terms in the phrase compete. Team members will choose to emphasize one over the other. Typically, the Scrum Master leans to "leader" and the team leans to "servant." These ideas can be -- and frequently are -- synthesized successfully to mean, "leading the team by keeping them on the right path and making sure they've got what they need," or something similar. Of course, each team member can synthesize these terms in different ways, so the wise "servant leader" will start a discussion with the team to collaboratively synthesize these terms into an agreed-to meaning.</a:t>
            </a:r>
          </a:p>
          <a:p>
            <a:endParaRPr lang="en-US" baseline="0" dirty="0" smtClean="0">
              <a:effectLst/>
            </a:endParaRPr>
          </a:p>
          <a:p>
            <a:r>
              <a:rPr lang="en-US" baseline="0" dirty="0" smtClean="0"/>
              <a:t>Whenever you have “irony” you have to get agreement about what it means. People will synthesize meanings into lots of different ways.</a:t>
            </a:r>
          </a:p>
        </p:txBody>
      </p:sp>
      <p:sp>
        <p:nvSpPr>
          <p:cNvPr id="4" name="Slide Number Placeholder 3"/>
          <p:cNvSpPr>
            <a:spLocks noGrp="1"/>
          </p:cNvSpPr>
          <p:nvPr>
            <p:ph type="sldNum" sz="quarter" idx="10"/>
          </p:nvPr>
        </p:nvSpPr>
        <p:spPr/>
        <p:txBody>
          <a:bodyPr/>
          <a:lstStyle/>
          <a:p>
            <a:fld id="{C9E2978F-8024-E64D-83E0-279BF5168A0A}" type="slidenum">
              <a:rPr lang="en-US" smtClean="0"/>
              <a:t>6</a:t>
            </a:fld>
            <a:endParaRPr lang="en-US"/>
          </a:p>
        </p:txBody>
      </p:sp>
    </p:spTree>
    <p:extLst>
      <p:ext uri="{BB962C8B-B14F-4D97-AF65-F5344CB8AC3E}">
        <p14:creationId xmlns:p14="http://schemas.microsoft.com/office/powerpoint/2010/main" val="412604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a:t>
            </a:r>
            <a:r>
              <a:rPr lang="en-US" baseline="0" dirty="0" smtClean="0"/>
              <a:t> framework we use to put the tropes into context</a:t>
            </a:r>
            <a:endParaRPr lang="en-US" dirty="0" smtClean="0"/>
          </a:p>
          <a:p>
            <a:endParaRPr lang="en-US" dirty="0" smtClean="0"/>
          </a:p>
          <a:p>
            <a:r>
              <a:rPr lang="en-US" dirty="0" smtClean="0"/>
              <a:t>Acceptance (turning</a:t>
            </a:r>
            <a:r>
              <a:rPr lang="en-US" baseline="0" dirty="0" smtClean="0"/>
              <a:t> TOWARD, emphasis on “Yes” to SOMETHING in particular with a lot of “implicit NOs”</a:t>
            </a:r>
            <a:endParaRPr lang="en-US" dirty="0" smtClean="0"/>
          </a:p>
          <a:p>
            <a:pPr marL="171450" indent="-171450">
              <a:buFontTx/>
              <a:buChar char="-"/>
            </a:pPr>
            <a:r>
              <a:rPr lang="en-US" dirty="0" smtClean="0"/>
              <a:t>Epic</a:t>
            </a:r>
            <a:r>
              <a:rPr lang="en-US" baseline="0" dirty="0" smtClean="0"/>
              <a:t> Heroes – Endure (surviving is our nature, we can’t change nature or the whimsy of the gods)</a:t>
            </a:r>
          </a:p>
          <a:p>
            <a:pPr marL="171450" indent="-171450">
              <a:buFontTx/>
              <a:buChar char="-"/>
            </a:pPr>
            <a:r>
              <a:rPr lang="en-US" baseline="0" dirty="0" smtClean="0"/>
              <a:t>Tragic Heroes -  Atone (wickedness is our nature, we’re fated from the start)</a:t>
            </a:r>
          </a:p>
          <a:p>
            <a:pPr marL="171450" indent="-171450">
              <a:buFontTx/>
              <a:buChar char="-"/>
            </a:pPr>
            <a:r>
              <a:rPr lang="en-US" baseline="0" dirty="0" smtClean="0"/>
              <a:t>Comedic Fools – Learn (we’re fools, our acts are prone to folly, foibles lead to confusion and conflict, but learning resolves the crisis)</a:t>
            </a:r>
          </a:p>
          <a:p>
            <a:pPr marL="171450" indent="-171450">
              <a:buFontTx/>
              <a:buChar char="-"/>
            </a:pPr>
            <a:endParaRPr lang="en-US" baseline="0" dirty="0" smtClean="0"/>
          </a:p>
          <a:p>
            <a:pPr marL="0" indent="0">
              <a:buFontTx/>
              <a:buNone/>
            </a:pPr>
            <a:r>
              <a:rPr lang="en-US" baseline="0" dirty="0" smtClean="0"/>
              <a:t>Rejection</a:t>
            </a:r>
          </a:p>
          <a:p>
            <a:pPr marL="0" indent="0">
              <a:buFontTx/>
              <a:buNone/>
            </a:pPr>
            <a:r>
              <a:rPr lang="en-US" baseline="0" dirty="0" smtClean="0"/>
              <a:t>- The elegiac suffers (woe is me, this just sucks!)</a:t>
            </a:r>
          </a:p>
          <a:p>
            <a:pPr marL="171450" indent="-171450">
              <a:buFontTx/>
              <a:buChar char="-"/>
            </a:pPr>
            <a:r>
              <a:rPr lang="en-US" baseline="0" dirty="0" smtClean="0"/>
              <a:t>The satirist turns the rules inside out (public agreement, private disagreement)</a:t>
            </a:r>
          </a:p>
          <a:p>
            <a:pPr marL="171450" indent="-171450">
              <a:buFontTx/>
              <a:buChar char="-"/>
            </a:pPr>
            <a:r>
              <a:rPr lang="en-US" baseline="0" dirty="0" smtClean="0"/>
              <a:t>The burlesque ridicules (this is Scrum with roles, events, OR artifacts WITHOUT the ‘rules that bind them.’</a:t>
            </a:r>
          </a:p>
          <a:p>
            <a:pPr marL="0" indent="0">
              <a:buFontTx/>
              <a:buNone/>
            </a:pPr>
            <a:endParaRPr lang="en-US" baseline="0" dirty="0" smtClean="0"/>
          </a:p>
          <a:p>
            <a:r>
              <a:rPr lang="en-US" sz="1200" kern="1200" dirty="0" smtClean="0">
                <a:solidFill>
                  <a:schemeClr val="tx1"/>
                </a:solidFill>
                <a:effectLst/>
                <a:latin typeface="+mn-lt"/>
                <a:ea typeface="+mn-ea"/>
                <a:cs typeface="+mn-cs"/>
              </a:rPr>
              <a:t>The Epic team endures the things they can't control.  In the epic, the hero accepts what he or she can do nothing about. The gods harry heroes with obstacles to torment humans, and it's the heroes' burden to endure. And, so with the gods, it can be the same with executives, directors, and managers. What the epic hero accepts is the need to deal with whatever it is he or she is facing. The hero doesn't attempt to change the situation or the circumstances they find themselves in. The Epic team copes.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They "weather storms." They "fight fires." They execute the stupid instructions of capricious leaders, because it's their "duty to just get it done."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Tragic team accepts the flaws in the team culture without ever learning from them, fixing them, or changing them. Instead they suffer these flaws with long hours, weekends of work, re-work, and burn out.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At the heart of tragedy is the tragic flaw. That is the hero's destiny. Tragedy deals with fate.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For the tragic team, "it is what it is." "The ship has sailed." "The tiger can't change its stripes." "The scorpion will always sting the turtle." The tragic team explains the limits of their performance as a result of "our culture," without trying to improve or alter that culture. "It's just the way we do things." And, "we've always done it this way."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Unlike the Epic team that endures an outside influence (the enterprise, the leadership, the funding stakeholder), the tragic team's "faults are not in the stars, but ourselves." Rather than fix, the Tragic team atones.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Which brings us to the foolish team. The Comedic team of fools does have a mechanism for change. The Scrum Master, in this mode of thinking, defines a learning outcome, and the foolish team can use messaging between each other to choose an action program aimed to achieving a goal.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This is your goal as an Agile coach: to make your team a team of fools, one and all.</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More on this later.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We'll take the Comedic out of order, since it's useful first to deal with problems of the rejecting and transitional teams before getting to "the Comedic fix."</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So, the key thing with the Epic and the Tragic is that they've willingly adopted Agile. They've adopted Agile with attitudes that inhibit or prevent learning. They tend to fail fast and often, but don't actually learn from them; this is fail fast, fail fast, fail fast, etc.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key to fixing the Epic and Tragic is the retrospective. The Agile coach will need to focus on transforming the Epic team to challenge and debate ideas they disagree with, </a:t>
            </a:r>
            <a:r>
              <a:rPr lang="en-US" sz="1200" i="1" kern="1200" dirty="0" smtClean="0">
                <a:solidFill>
                  <a:schemeClr val="tx1"/>
                </a:solidFill>
                <a:effectLst/>
                <a:latin typeface="+mn-lt"/>
                <a:ea typeface="+mn-ea"/>
                <a:cs typeface="+mn-cs"/>
              </a:rPr>
              <a:t>respectful of</a:t>
            </a:r>
            <a:r>
              <a:rPr lang="en-US" sz="1200" kern="1200" dirty="0" smtClean="0">
                <a:solidFill>
                  <a:schemeClr val="tx1"/>
                </a:solidFill>
                <a:effectLst/>
                <a:latin typeface="+mn-lt"/>
                <a:ea typeface="+mn-ea"/>
                <a:cs typeface="+mn-cs"/>
              </a:rPr>
              <a:t> but </a:t>
            </a:r>
            <a:r>
              <a:rPr lang="en-US" sz="1200" i="1" kern="1200" dirty="0" smtClean="0">
                <a:solidFill>
                  <a:schemeClr val="tx1"/>
                </a:solidFill>
                <a:effectLst/>
                <a:latin typeface="+mn-lt"/>
                <a:ea typeface="+mn-ea"/>
                <a:cs typeface="+mn-cs"/>
              </a:rPr>
              <a:t>challenging toward</a:t>
            </a:r>
            <a:r>
              <a:rPr lang="en-US" sz="1200" kern="1200" dirty="0" smtClean="0">
                <a:solidFill>
                  <a:schemeClr val="tx1"/>
                </a:solidFill>
                <a:effectLst/>
                <a:latin typeface="+mn-lt"/>
                <a:ea typeface="+mn-ea"/>
                <a:cs typeface="+mn-cs"/>
              </a:rPr>
              <a:t> authorities. The Agile coach will need to focus the Tragic team on Kaizen, defining the processes to improve, discovering root causes, and defining the corrective actions. The retrospective is the strategic location for shifting the Epic and the Tragic team into the Comedic team.</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Rejecting</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While two of the three Accepting attitudes (Epic and Tragic) aren't especially useful, since neither team will take action to correct or improve their circumstances until they are nudged out of these ruts, all three of the Rejecting attitudes face the same limitations.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For the Elegiac team, everything just sucks. "This place sucks." "This project sucks." "This product sucks" The company sucks, the leadership.... You get the idea. The point is, everything sucks so much, the elegiac team forgets that "sucking" is a metaphor. It's so overused it becomes an abstraction.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What sucks the most for the Elegiac Agile team is that they are being forced to adopt Agile in the first place. Agile really sucks.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good news for the Agile coach is Elegiac teams are especially obvious. It's easy to detect. We'll get to the fix a bit later.</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 an Agile team, satire is hard to detect and harder to coach.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satirical team is a complicated team, and you don't typically find them in Scrum. You find them all over the place in SAFe™.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We need to get a little technical here: A satirist will advocate something in order to reject it. When Swift advocates eating children as a solution to the problem of childhood poverty, of course, he doesn't mean it. What he means is that we should feed starving children.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At the same time, he's taking a shot at the reader. Swift implies that the reader will find his unreasonable proposal reasonable. The satirist points a finger at the reader and saying, "you know that I'm not making fun of </a:t>
            </a:r>
            <a:r>
              <a:rPr lang="en-US" sz="1200" i="1" kern="1200" dirty="0" smtClean="0">
                <a:solidFill>
                  <a:schemeClr val="tx1"/>
                </a:solidFill>
                <a:effectLst/>
                <a:latin typeface="+mn-lt"/>
                <a:ea typeface="+mn-ea"/>
                <a:cs typeface="+mn-cs"/>
              </a:rPr>
              <a:t>you</a:t>
            </a:r>
            <a:r>
              <a:rPr lang="en-US" sz="1200" kern="1200" dirty="0" smtClean="0">
                <a:solidFill>
                  <a:schemeClr val="tx1"/>
                </a:solidFill>
                <a:effectLst/>
                <a:latin typeface="+mn-lt"/>
                <a:ea typeface="+mn-ea"/>
                <a:cs typeface="+mn-cs"/>
              </a:rPr>
              <a:t>, right?"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Now, there are two tricks to fully understanding a satirist: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First, to make fun of something from inside it, the satirist has to have an insider's knowledge. Satirists have expertise in the things they make fun of.</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Second, nobody can have that kind of insider's knowledge of any topic without actually being insider themselves. The satirist likes to think he or she is criticizing someone else from the outside. They don't always get that they're necessarily criticizing themselves, also.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the Agile team, the Agile satirist's tool is frequently synecdoche -- substitution. Typically, what they are substituting is the pronounce "we" for "you," which is to say "never me."  The satirist will say, "We need to scrub the backlog," or "we need to flap our arms like chickens," or some such sentence with the same construction before heading out the side door and down the alley.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saying "we need to," but meaning "someone other than I will have to," the satirist is generating </a:t>
            </a:r>
            <a:r>
              <a:rPr lang="en-US" sz="1200" i="1" kern="1200" dirty="0" smtClean="0">
                <a:solidFill>
                  <a:schemeClr val="tx1"/>
                </a:solidFill>
                <a:effectLst/>
                <a:latin typeface="+mn-lt"/>
                <a:ea typeface="+mn-ea"/>
                <a:cs typeface="+mn-cs"/>
              </a:rPr>
              <a:t>inaction</a:t>
            </a:r>
            <a:r>
              <a:rPr lang="en-US" sz="1200" kern="1200" dirty="0" smtClean="0">
                <a:solidFill>
                  <a:schemeClr val="tx1"/>
                </a:solidFill>
                <a:effectLst/>
                <a:latin typeface="+mn-lt"/>
                <a:ea typeface="+mn-ea"/>
                <a:cs typeface="+mn-cs"/>
              </a:rPr>
              <a:t> that looks like </a:t>
            </a:r>
            <a:r>
              <a:rPr lang="en-US" sz="1200" i="1" kern="1200" dirty="0" smtClean="0">
                <a:solidFill>
                  <a:schemeClr val="tx1"/>
                </a:solidFill>
                <a:effectLst/>
                <a:latin typeface="+mn-lt"/>
                <a:ea typeface="+mn-ea"/>
                <a:cs typeface="+mn-cs"/>
              </a:rPr>
              <a:t>action</a:t>
            </a:r>
            <a:r>
              <a:rPr lang="en-US" sz="1200" kern="1200" dirty="0" smtClean="0">
                <a:solidFill>
                  <a:schemeClr val="tx1"/>
                </a:solidFill>
                <a:effectLst/>
                <a:latin typeface="+mn-lt"/>
                <a:ea typeface="+mn-ea"/>
                <a:cs typeface="+mn-cs"/>
              </a:rPr>
              <a:t>. The satirist appears to be taking initiative while ducking responsibility. The end result of the satirist's call to action is no action whatsoever.</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Satirical team is an outfield of three players all shouting, "We got it!" while each one watches the ball land on the grass.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Satirical</a:t>
            </a:r>
            <a:r>
              <a:rPr lang="en-US" sz="1200" kern="1200" baseline="0" dirty="0" smtClean="0">
                <a:solidFill>
                  <a:schemeClr val="tx1"/>
                </a:solidFill>
                <a:effectLst/>
                <a:latin typeface="+mn-lt"/>
                <a:ea typeface="+mn-ea"/>
                <a:cs typeface="+mn-cs"/>
              </a:rPr>
              <a:t> team PUBLICLY agrees to the sprint goals and the backlog, but PRIVATELY thinks it</a:t>
            </a:r>
            <a:r>
              <a:rPr lang="uk-UA" sz="1200" kern="1200" baseline="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s a bad idea and is not especially interested in achieving the sprint goal</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Agile coach attacks the Elegiac and Satirical teams with the same tool: "choice."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Coaches cannot force quality results out of the miserable or the do-nothing. Instead, the Coach offers the each of these teams’ authorship, agency, and autonomy in return for commitment; a commitment made to the product owner, not the Coach. Authorship distinguishes. Agency enables. Autonomy frees. To capture these rewards, each of the team members will have to willingly step forward and take it. Choice flips rejecting with accepting.</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Providing the Elegiac and Satiric team authorship, agency, and autonomy is "the rope the team will use to climb out the hole they've dug for themselves, or it will be the rope they use to hang themselves."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And that leaves the Burlesque.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Burlesque team is similar to the Satiric team, but opposite in one critical aspect. The Burlesque team understands all the parts of Agile as a set of rituals instead of practices -- "what to do." They have no understanding or care for the function or purpose of practices -- "why we do them."</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Satiric team completely understands Agile, which is how they manage to undermine the process.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Burlesque team is clueless of Agile, but goes through the day performing a pantomime of Agile practices.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Metonymy is the chief tool of the Burlesque team. They "reduce down" the Agile guide to a set of activities, where doing the activity without respect to any result makes them Agile. The Burlesque team can point to a checklist of completed activities, like "held scrum meeting," or "went to retrospective," without having to point to a result, outcome, or benefit from any of these activities.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Burlesque team "eats the menu at a restaurant and declares the meal delicious."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Agile coach attacks the Burlesque team with Socratic education. The Burlesque team needs to shift from "what" to "why." The Coach has to directly ask team members "why do we do this?" and "what is the benefit to the team, what is the benefit to the product owner?"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Again, the Coach offers the Burlesque team a choice to depart from the empty rituals they undertake daily. In its place, the Coach offers the team an opportunity to willfully embrace agency, authorship, and autonomy.</a:t>
            </a:r>
          </a:p>
          <a:p>
            <a:r>
              <a:rPr lang="en-US" sz="1200" kern="1200" dirty="0" smtClean="0">
                <a:solidFill>
                  <a:schemeClr val="tx1"/>
                </a:solidFill>
                <a:effectLst/>
                <a:latin typeface="+mn-lt"/>
                <a:ea typeface="+mn-ea"/>
                <a:cs typeface="+mn-cs"/>
              </a:rPr>
              <a:t>We can express this problem in terms of mechanism design, which may be more immediately accessible to engineers. In terms of the Stanley-Reiter diagram for </a:t>
            </a:r>
            <a:r>
              <a:rPr lang="en-US" sz="1200" kern="1200" dirty="0" err="1" smtClean="0">
                <a:solidFill>
                  <a:schemeClr val="tx1"/>
                </a:solidFill>
                <a:effectLst/>
                <a:latin typeface="+mn-lt"/>
                <a:ea typeface="+mn-ea"/>
                <a:cs typeface="+mn-cs"/>
              </a:rPr>
              <a:t>Hurwizc's</a:t>
            </a:r>
            <a:r>
              <a:rPr lang="en-US" sz="1200" kern="1200" dirty="0" smtClean="0">
                <a:solidFill>
                  <a:schemeClr val="tx1"/>
                </a:solidFill>
                <a:effectLst/>
                <a:latin typeface="+mn-lt"/>
                <a:ea typeface="+mn-ea"/>
                <a:cs typeface="+mn-cs"/>
              </a:rPr>
              <a:t> Mechanism Design Theory, the Scrum Master can't move the game to a learning end state, since no mechanism will perform this function regardless of the information passed in the game. In this model, without a mechanism, neither the Epic nor Tragic Hero will get from (</a:t>
            </a:r>
            <a:r>
              <a:rPr lang="en-US" sz="1200" kern="1200" dirty="0" err="1" smtClean="0">
                <a:solidFill>
                  <a:schemeClr val="tx1"/>
                </a:solidFill>
                <a:effectLst/>
                <a:latin typeface="+mn-lt"/>
                <a:ea typeface="+mn-ea"/>
                <a:cs typeface="+mn-cs"/>
              </a:rPr>
              <a:t>Θ</a:t>
            </a:r>
            <a:r>
              <a:rPr lang="en-US" sz="1200" kern="1200" dirty="0" smtClean="0">
                <a:solidFill>
                  <a:schemeClr val="tx1"/>
                </a:solidFill>
                <a:effectLst/>
                <a:latin typeface="+mn-lt"/>
                <a:ea typeface="+mn-ea"/>
                <a:cs typeface="+mn-cs"/>
              </a:rPr>
              <a:t>) to the social choice or transfer function that can move the team, (</a:t>
            </a:r>
            <a:r>
              <a:rPr lang="en-US" sz="1200" i="1" kern="1200" dirty="0" err="1" smtClean="0">
                <a:solidFill>
                  <a:schemeClr val="tx1"/>
                </a:solidFill>
                <a:effectLst/>
                <a:latin typeface="+mn-lt"/>
                <a:ea typeface="+mn-ea"/>
                <a:cs typeface="+mn-cs"/>
              </a:rPr>
              <a:t>ƒ</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Θ</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Θ</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sym typeface="Symbol" charset="2"/>
              </a:rPr>
              <a:t></a:t>
            </a:r>
            <a:r>
              <a:rPr lang="en-US" sz="1200" kern="1200" dirty="0" smtClean="0">
                <a:solidFill>
                  <a:schemeClr val="tx1"/>
                </a:solidFill>
                <a:effectLst/>
                <a:latin typeface="+mn-lt"/>
                <a:ea typeface="+mn-ea"/>
                <a:cs typeface="+mn-cs"/>
              </a:rPr>
              <a:t> X). The retrospective for the Tragic and Epic team has the same beginning as end, with an "equilibrium" at "there is no choice, there never was a choice" or "</a:t>
            </a:r>
            <a:r>
              <a:rPr lang="en-US" sz="1200" kern="1200" dirty="0" err="1" smtClean="0">
                <a:solidFill>
                  <a:schemeClr val="tx1"/>
                </a:solidFill>
                <a:effectLst/>
                <a:latin typeface="+mn-lt"/>
                <a:ea typeface="+mn-ea"/>
                <a:cs typeface="+mn-cs"/>
              </a:rPr>
              <a:t>Θ</a:t>
            </a:r>
            <a:r>
              <a:rPr lang="en-US" sz="1200" kern="1200" dirty="0" smtClean="0">
                <a:solidFill>
                  <a:schemeClr val="tx1"/>
                </a:solidFill>
                <a:effectLst/>
                <a:latin typeface="+mn-lt"/>
                <a:ea typeface="+mn-ea"/>
                <a:cs typeface="+mn-cs"/>
              </a:rPr>
              <a:t> = </a:t>
            </a:r>
            <a:r>
              <a:rPr lang="en-US" sz="1200" i="1" kern="1200" dirty="0" smtClean="0">
                <a:solidFill>
                  <a:schemeClr val="tx1"/>
                </a:solidFill>
                <a:effectLst/>
                <a:latin typeface="+mn-lt"/>
                <a:ea typeface="+mn-ea"/>
                <a:cs typeface="+mn-cs"/>
              </a:rPr>
              <a:t>ƒ</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Θ</a:t>
            </a:r>
            <a:r>
              <a:rPr lang="en-US" sz="1200" kern="1200" dirty="0" smtClean="0">
                <a:solidFill>
                  <a:schemeClr val="tx1"/>
                </a:solidFill>
                <a:effectLst/>
                <a:latin typeface="+mn-lt"/>
                <a:ea typeface="+mn-ea"/>
                <a:cs typeface="+mn-cs"/>
              </a:rPr>
              <a:t>), so deal with it."</a:t>
            </a:r>
          </a:p>
          <a:p>
            <a:r>
              <a:rPr lang="en-US" sz="1200" kern="1200" dirty="0" smtClean="0">
                <a:solidFill>
                  <a:schemeClr val="tx1"/>
                </a:solidFill>
                <a:effectLst/>
                <a:latin typeface="+mn-lt"/>
                <a:ea typeface="+mn-ea"/>
                <a:cs typeface="+mn-cs"/>
              </a:rPr>
              <a:t> </a:t>
            </a:r>
          </a:p>
          <a:p>
            <a:r>
              <a:rPr lang="en-US" sz="1200" kern="1200" baseline="0" dirty="0" smtClean="0">
                <a:solidFill>
                  <a:schemeClr val="tx1"/>
                </a:solidFill>
                <a:effectLst/>
                <a:latin typeface="+mn-lt"/>
                <a:ea typeface="+mn-ea"/>
                <a:cs typeface="+mn-cs"/>
              </a:rPr>
              <a:t>The comedic is the only learning category.</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If we want to get to the comedic team, we need to shift learning from the retrospective (which is still critical) but to the stand up. It’s okay if the demo </a:t>
            </a:r>
            <a:r>
              <a:rPr lang="en-US" sz="1200" kern="1200" baseline="0" dirty="0" err="1" smtClean="0">
                <a:solidFill>
                  <a:schemeClr val="tx1"/>
                </a:solidFill>
                <a:effectLst/>
                <a:latin typeface="+mn-lt"/>
                <a:ea typeface="+mn-ea"/>
                <a:cs typeface="+mn-cs"/>
              </a:rPr>
              <a:t>uttterly</a:t>
            </a:r>
            <a:r>
              <a:rPr lang="en-US" sz="1200" kern="1200" baseline="0" dirty="0" smtClean="0">
                <a:solidFill>
                  <a:schemeClr val="tx1"/>
                </a:solidFill>
                <a:effectLst/>
                <a:latin typeface="+mn-lt"/>
                <a:ea typeface="+mn-ea"/>
                <a:cs typeface="+mn-cs"/>
              </a:rPr>
              <a:t> fails – when do you want to know? In the demo or at the customer site. It’s okay if Jenkins bombs out and chucks out a hundred errors – when do you want to know the code is broken, at system test or at the stand up? And so on.</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So, the “trust building,” the “listening,” and all of that ”coaching” stuff – it’s all about building the comedic attitude.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If the team takes its cues from the comedic attitude, they select options that learn, adapt and improve. </a:t>
            </a:r>
            <a:endParaRPr lang="en-US" baseline="0" dirty="0" smtClean="0"/>
          </a:p>
        </p:txBody>
      </p:sp>
      <p:sp>
        <p:nvSpPr>
          <p:cNvPr id="4" name="Slide Number Placeholder 3"/>
          <p:cNvSpPr>
            <a:spLocks noGrp="1"/>
          </p:cNvSpPr>
          <p:nvPr>
            <p:ph type="sldNum" sz="quarter" idx="10"/>
          </p:nvPr>
        </p:nvSpPr>
        <p:spPr/>
        <p:txBody>
          <a:bodyPr/>
          <a:lstStyle/>
          <a:p>
            <a:fld id="{C9E2978F-8024-E64D-83E0-279BF5168A0A}" type="slidenum">
              <a:rPr lang="en-US" smtClean="0"/>
              <a:t>7</a:t>
            </a:fld>
            <a:endParaRPr lang="en-US"/>
          </a:p>
        </p:txBody>
      </p:sp>
    </p:spTree>
    <p:extLst>
      <p:ext uri="{BB962C8B-B14F-4D97-AF65-F5344CB8AC3E}">
        <p14:creationId xmlns:p14="http://schemas.microsoft.com/office/powerpoint/2010/main" val="1807762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 2017 Christopher Curley</a:t>
            </a:r>
            <a:endParaRPr lang="en-US"/>
          </a:p>
        </p:txBody>
      </p:sp>
      <p:sp>
        <p:nvSpPr>
          <p:cNvPr id="6" name="Slide Number Placeholder 5"/>
          <p:cNvSpPr>
            <a:spLocks noGrp="1"/>
          </p:cNvSpPr>
          <p:nvPr>
            <p:ph type="sldNum" sz="quarter" idx="12"/>
          </p:nvPr>
        </p:nvSpPr>
        <p:spPr/>
        <p:txBody>
          <a:bodyPr/>
          <a:lstStyle/>
          <a:p>
            <a:fld id="{93A12A97-AF63-D64D-B04B-996FCA1813EC}" type="slidenum">
              <a:rPr lang="en-US" smtClean="0"/>
              <a:t>‹#›</a:t>
            </a:fld>
            <a:endParaRPr lang="en-US"/>
          </a:p>
        </p:txBody>
      </p:sp>
    </p:spTree>
    <p:extLst>
      <p:ext uri="{BB962C8B-B14F-4D97-AF65-F5344CB8AC3E}">
        <p14:creationId xmlns:p14="http://schemas.microsoft.com/office/powerpoint/2010/main" val="117109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 2017 Christopher Curley</a:t>
            </a:r>
            <a:endParaRPr lang="en-US"/>
          </a:p>
        </p:txBody>
      </p:sp>
      <p:sp>
        <p:nvSpPr>
          <p:cNvPr id="6" name="Slide Number Placeholder 5"/>
          <p:cNvSpPr>
            <a:spLocks noGrp="1"/>
          </p:cNvSpPr>
          <p:nvPr>
            <p:ph type="sldNum" sz="quarter" idx="12"/>
          </p:nvPr>
        </p:nvSpPr>
        <p:spPr/>
        <p:txBody>
          <a:bodyPr/>
          <a:lstStyle/>
          <a:p>
            <a:fld id="{93A12A97-AF63-D64D-B04B-996FCA1813EC}" type="slidenum">
              <a:rPr lang="en-US" smtClean="0"/>
              <a:t>‹#›</a:t>
            </a:fld>
            <a:endParaRPr lang="en-US"/>
          </a:p>
        </p:txBody>
      </p:sp>
    </p:spTree>
    <p:extLst>
      <p:ext uri="{BB962C8B-B14F-4D97-AF65-F5344CB8AC3E}">
        <p14:creationId xmlns:p14="http://schemas.microsoft.com/office/powerpoint/2010/main" val="710620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 2017 Christopher Curley</a:t>
            </a:r>
            <a:endParaRPr lang="en-US"/>
          </a:p>
        </p:txBody>
      </p:sp>
      <p:sp>
        <p:nvSpPr>
          <p:cNvPr id="6" name="Slide Number Placeholder 5"/>
          <p:cNvSpPr>
            <a:spLocks noGrp="1"/>
          </p:cNvSpPr>
          <p:nvPr>
            <p:ph type="sldNum" sz="quarter" idx="12"/>
          </p:nvPr>
        </p:nvSpPr>
        <p:spPr/>
        <p:txBody>
          <a:bodyPr/>
          <a:lstStyle/>
          <a:p>
            <a:fld id="{93A12A97-AF63-D64D-B04B-996FCA1813EC}" type="slidenum">
              <a:rPr lang="en-US" smtClean="0"/>
              <a:t>‹#›</a:t>
            </a:fld>
            <a:endParaRPr lang="en-US"/>
          </a:p>
        </p:txBody>
      </p:sp>
    </p:spTree>
    <p:extLst>
      <p:ext uri="{BB962C8B-B14F-4D97-AF65-F5344CB8AC3E}">
        <p14:creationId xmlns:p14="http://schemas.microsoft.com/office/powerpoint/2010/main" val="1248081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 2017 Christopher Curley</a:t>
            </a:r>
            <a:endParaRPr lang="en-US"/>
          </a:p>
        </p:txBody>
      </p:sp>
      <p:sp>
        <p:nvSpPr>
          <p:cNvPr id="6" name="Slide Number Placeholder 5"/>
          <p:cNvSpPr>
            <a:spLocks noGrp="1"/>
          </p:cNvSpPr>
          <p:nvPr>
            <p:ph type="sldNum" sz="quarter" idx="12"/>
          </p:nvPr>
        </p:nvSpPr>
        <p:spPr/>
        <p:txBody>
          <a:bodyPr/>
          <a:lstStyle/>
          <a:p>
            <a:fld id="{93A12A97-AF63-D64D-B04B-996FCA1813EC}" type="slidenum">
              <a:rPr lang="en-US" smtClean="0"/>
              <a:t>‹#›</a:t>
            </a:fld>
            <a:endParaRPr lang="en-US"/>
          </a:p>
        </p:txBody>
      </p:sp>
    </p:spTree>
    <p:extLst>
      <p:ext uri="{BB962C8B-B14F-4D97-AF65-F5344CB8AC3E}">
        <p14:creationId xmlns:p14="http://schemas.microsoft.com/office/powerpoint/2010/main" val="885552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 2017 Christopher Curley</a:t>
            </a:r>
            <a:endParaRPr lang="en-US"/>
          </a:p>
        </p:txBody>
      </p:sp>
      <p:sp>
        <p:nvSpPr>
          <p:cNvPr id="6" name="Slide Number Placeholder 5"/>
          <p:cNvSpPr>
            <a:spLocks noGrp="1"/>
          </p:cNvSpPr>
          <p:nvPr>
            <p:ph type="sldNum" sz="quarter" idx="12"/>
          </p:nvPr>
        </p:nvSpPr>
        <p:spPr/>
        <p:txBody>
          <a:bodyPr/>
          <a:lstStyle/>
          <a:p>
            <a:fld id="{93A12A97-AF63-D64D-B04B-996FCA1813EC}" type="slidenum">
              <a:rPr lang="en-US" smtClean="0"/>
              <a:t>‹#›</a:t>
            </a:fld>
            <a:endParaRPr lang="en-US"/>
          </a:p>
        </p:txBody>
      </p:sp>
    </p:spTree>
    <p:extLst>
      <p:ext uri="{BB962C8B-B14F-4D97-AF65-F5344CB8AC3E}">
        <p14:creationId xmlns:p14="http://schemas.microsoft.com/office/powerpoint/2010/main" val="1419395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 2017 Christopher Curley</a:t>
            </a:r>
            <a:endParaRPr lang="en-US"/>
          </a:p>
        </p:txBody>
      </p:sp>
      <p:sp>
        <p:nvSpPr>
          <p:cNvPr id="7" name="Slide Number Placeholder 6"/>
          <p:cNvSpPr>
            <a:spLocks noGrp="1"/>
          </p:cNvSpPr>
          <p:nvPr>
            <p:ph type="sldNum" sz="quarter" idx="12"/>
          </p:nvPr>
        </p:nvSpPr>
        <p:spPr/>
        <p:txBody>
          <a:bodyPr/>
          <a:lstStyle/>
          <a:p>
            <a:fld id="{93A12A97-AF63-D64D-B04B-996FCA1813EC}" type="slidenum">
              <a:rPr lang="en-US" smtClean="0"/>
              <a:t>‹#›</a:t>
            </a:fld>
            <a:endParaRPr lang="en-US"/>
          </a:p>
        </p:txBody>
      </p:sp>
    </p:spTree>
    <p:extLst>
      <p:ext uri="{BB962C8B-B14F-4D97-AF65-F5344CB8AC3E}">
        <p14:creationId xmlns:p14="http://schemas.microsoft.com/office/powerpoint/2010/main" val="1531380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 2017 Christopher Curley</a:t>
            </a:r>
            <a:endParaRPr lang="en-US"/>
          </a:p>
        </p:txBody>
      </p:sp>
      <p:sp>
        <p:nvSpPr>
          <p:cNvPr id="9" name="Slide Number Placeholder 8"/>
          <p:cNvSpPr>
            <a:spLocks noGrp="1"/>
          </p:cNvSpPr>
          <p:nvPr>
            <p:ph type="sldNum" sz="quarter" idx="12"/>
          </p:nvPr>
        </p:nvSpPr>
        <p:spPr/>
        <p:txBody>
          <a:bodyPr/>
          <a:lstStyle/>
          <a:p>
            <a:fld id="{93A12A97-AF63-D64D-B04B-996FCA1813EC}" type="slidenum">
              <a:rPr lang="en-US" smtClean="0"/>
              <a:t>‹#›</a:t>
            </a:fld>
            <a:endParaRPr lang="en-US"/>
          </a:p>
        </p:txBody>
      </p:sp>
    </p:spTree>
    <p:extLst>
      <p:ext uri="{BB962C8B-B14F-4D97-AF65-F5344CB8AC3E}">
        <p14:creationId xmlns:p14="http://schemas.microsoft.com/office/powerpoint/2010/main" val="322940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 2017 Christopher Curley</a:t>
            </a:r>
            <a:endParaRPr lang="en-US"/>
          </a:p>
        </p:txBody>
      </p:sp>
      <p:sp>
        <p:nvSpPr>
          <p:cNvPr id="5" name="Slide Number Placeholder 4"/>
          <p:cNvSpPr>
            <a:spLocks noGrp="1"/>
          </p:cNvSpPr>
          <p:nvPr>
            <p:ph type="sldNum" sz="quarter" idx="12"/>
          </p:nvPr>
        </p:nvSpPr>
        <p:spPr/>
        <p:txBody>
          <a:bodyPr/>
          <a:lstStyle/>
          <a:p>
            <a:fld id="{93A12A97-AF63-D64D-B04B-996FCA1813EC}" type="slidenum">
              <a:rPr lang="en-US" smtClean="0"/>
              <a:t>‹#›</a:t>
            </a:fld>
            <a:endParaRPr lang="en-US"/>
          </a:p>
        </p:txBody>
      </p:sp>
    </p:spTree>
    <p:extLst>
      <p:ext uri="{BB962C8B-B14F-4D97-AF65-F5344CB8AC3E}">
        <p14:creationId xmlns:p14="http://schemas.microsoft.com/office/powerpoint/2010/main" val="974832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0596880" y="6336029"/>
            <a:ext cx="1478280" cy="365125"/>
          </a:xfrm>
        </p:spPr>
        <p:txBody>
          <a:bodyPr/>
          <a:lstStyle>
            <a:lvl1pPr>
              <a:defRPr sz="900" baseline="0"/>
            </a:lvl1pPr>
          </a:lstStyle>
          <a:p>
            <a:r>
              <a:rPr lang="en-US" dirty="0" smtClean="0"/>
              <a:t>Ⓒ 2017 Christopher Curley</a:t>
            </a:r>
            <a:endParaRPr lang="en-US" dirty="0"/>
          </a:p>
        </p:txBody>
      </p:sp>
    </p:spTree>
    <p:extLst>
      <p:ext uri="{BB962C8B-B14F-4D97-AF65-F5344CB8AC3E}">
        <p14:creationId xmlns:p14="http://schemas.microsoft.com/office/powerpoint/2010/main" val="862530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 2017 Christopher Curley</a:t>
            </a:r>
            <a:endParaRPr lang="en-US"/>
          </a:p>
        </p:txBody>
      </p:sp>
      <p:sp>
        <p:nvSpPr>
          <p:cNvPr id="7" name="Slide Number Placeholder 6"/>
          <p:cNvSpPr>
            <a:spLocks noGrp="1"/>
          </p:cNvSpPr>
          <p:nvPr>
            <p:ph type="sldNum" sz="quarter" idx="12"/>
          </p:nvPr>
        </p:nvSpPr>
        <p:spPr/>
        <p:txBody>
          <a:bodyPr/>
          <a:lstStyle/>
          <a:p>
            <a:fld id="{93A12A97-AF63-D64D-B04B-996FCA1813EC}" type="slidenum">
              <a:rPr lang="en-US" smtClean="0"/>
              <a:t>‹#›</a:t>
            </a:fld>
            <a:endParaRPr lang="en-US"/>
          </a:p>
        </p:txBody>
      </p:sp>
    </p:spTree>
    <p:extLst>
      <p:ext uri="{BB962C8B-B14F-4D97-AF65-F5344CB8AC3E}">
        <p14:creationId xmlns:p14="http://schemas.microsoft.com/office/powerpoint/2010/main" val="1027176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 2017 Christopher Curley</a:t>
            </a:r>
            <a:endParaRPr lang="en-US"/>
          </a:p>
        </p:txBody>
      </p:sp>
      <p:sp>
        <p:nvSpPr>
          <p:cNvPr id="7" name="Slide Number Placeholder 6"/>
          <p:cNvSpPr>
            <a:spLocks noGrp="1"/>
          </p:cNvSpPr>
          <p:nvPr>
            <p:ph type="sldNum" sz="quarter" idx="12"/>
          </p:nvPr>
        </p:nvSpPr>
        <p:spPr/>
        <p:txBody>
          <a:bodyPr/>
          <a:lstStyle/>
          <a:p>
            <a:fld id="{93A12A97-AF63-D64D-B04B-996FCA1813EC}" type="slidenum">
              <a:rPr lang="en-US" smtClean="0"/>
              <a:t>‹#›</a:t>
            </a:fld>
            <a:endParaRPr lang="en-US"/>
          </a:p>
        </p:txBody>
      </p:sp>
    </p:spTree>
    <p:extLst>
      <p:ext uri="{BB962C8B-B14F-4D97-AF65-F5344CB8AC3E}">
        <p14:creationId xmlns:p14="http://schemas.microsoft.com/office/powerpoint/2010/main" val="13918726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2017 Christopher Curley</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12A97-AF63-D64D-B04B-996FCA1813EC}" type="slidenum">
              <a:rPr lang="en-US" smtClean="0"/>
              <a:t>‹#›</a:t>
            </a:fld>
            <a:endParaRPr lang="en-US"/>
          </a:p>
        </p:txBody>
      </p:sp>
    </p:spTree>
    <p:extLst>
      <p:ext uri="{BB962C8B-B14F-4D97-AF65-F5344CB8AC3E}">
        <p14:creationId xmlns:p14="http://schemas.microsoft.com/office/powerpoint/2010/main" val="1617550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4.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687417" y="1669774"/>
            <a:ext cx="5231642" cy="2271240"/>
          </a:xfrm>
          <a:prstGeom prst="rect">
            <a:avLst/>
          </a:prstGeom>
        </p:spPr>
      </p:pic>
      <p:sp>
        <p:nvSpPr>
          <p:cNvPr id="5" name="Footer Placeholder 4"/>
          <p:cNvSpPr>
            <a:spLocks noGrp="1"/>
          </p:cNvSpPr>
          <p:nvPr>
            <p:ph type="ftr" sz="quarter" idx="11"/>
          </p:nvPr>
        </p:nvSpPr>
        <p:spPr/>
        <p:txBody>
          <a:bodyPr/>
          <a:lstStyle/>
          <a:p>
            <a:r>
              <a:rPr lang="en-US" smtClean="0"/>
              <a:t>Ⓒ 2017 Christopher Curley</a:t>
            </a:r>
            <a:endParaRPr lang="en-US" dirty="0"/>
          </a:p>
        </p:txBody>
      </p:sp>
    </p:spTree>
    <p:extLst>
      <p:ext uri="{BB962C8B-B14F-4D97-AF65-F5344CB8AC3E}">
        <p14:creationId xmlns:p14="http://schemas.microsoft.com/office/powerpoint/2010/main" val="500755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24000" y="0"/>
            <a:ext cx="9144000" cy="6858000"/>
          </a:xfrm>
          <a:prstGeom prst="rect">
            <a:avLst/>
          </a:prstGeom>
        </p:spPr>
      </p:pic>
      <p:sp>
        <p:nvSpPr>
          <p:cNvPr id="3" name="Footer Placeholder 2"/>
          <p:cNvSpPr>
            <a:spLocks noGrp="1"/>
          </p:cNvSpPr>
          <p:nvPr>
            <p:ph type="ftr" sz="quarter" idx="11"/>
          </p:nvPr>
        </p:nvSpPr>
        <p:spPr/>
        <p:txBody>
          <a:bodyPr/>
          <a:lstStyle/>
          <a:p>
            <a:r>
              <a:rPr lang="en-US" smtClean="0"/>
              <a:t>Ⓒ 2017 Christopher Curley</a:t>
            </a:r>
            <a:endParaRPr lang="en-US" dirty="0"/>
          </a:p>
        </p:txBody>
      </p:sp>
    </p:spTree>
    <p:extLst>
      <p:ext uri="{BB962C8B-B14F-4D97-AF65-F5344CB8AC3E}">
        <p14:creationId xmlns:p14="http://schemas.microsoft.com/office/powerpoint/2010/main" val="1682847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249942"/>
            <a:ext cx="6096000" cy="4358116"/>
          </a:xfrm>
          <a:prstGeom prst="rect">
            <a:avLst/>
          </a:prstGeom>
        </p:spPr>
        <p:txBody>
          <a:bodyPr>
            <a:spAutoFit/>
          </a:bodyPr>
          <a:lstStyle/>
          <a:p>
            <a:pPr marL="457200" marR="0">
              <a:lnSpc>
                <a:spcPct val="120000"/>
              </a:lnSpc>
              <a:spcBef>
                <a:spcPts val="0"/>
              </a:spcBef>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effectLst/>
                <a:latin typeface="Cochin" charset="0"/>
                <a:ea typeface="ArialMT" charset="0"/>
              </a:rPr>
              <a:t>"Action by all means. But in a complex world, there are many kinds of action. Action requires programs -- programs require vocabulary. To act wisely, in concert, we use many words. If we use the wrong words, words that divide up the field inadequately, we obey false cues. We must name the friendly and unfriendly functions and relationships in such a way that we are able to do something about them. In naming them, we form our characters, since the names embody attitudes; and implicit in the attitudes are the cues of behavior....</a:t>
            </a:r>
            <a:endParaRPr lang="en-US" sz="1200" dirty="0" smtClean="0">
              <a:effectLst/>
              <a:latin typeface="ArialMT" charset="0"/>
              <a:ea typeface="ArialMT" charset="0"/>
            </a:endParaRPr>
          </a:p>
          <a:p>
            <a:pPr marL="457200" marR="0">
              <a:lnSpc>
                <a:spcPct val="120000"/>
              </a:lnSpc>
              <a:spcBef>
                <a:spcPts val="0"/>
              </a:spcBef>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dirty="0" smtClean="0">
                <a:effectLst/>
                <a:latin typeface="Cochin" charset="0"/>
                <a:ea typeface="ArialMT" charset="0"/>
              </a:rPr>
              <a:t>...it is an act for you to attempt changing your attitudes, or the attitudes of others."</a:t>
            </a:r>
            <a:endParaRPr lang="en-US" sz="1200" dirty="0" smtClean="0">
              <a:effectLst/>
              <a:latin typeface="ArialMT" charset="0"/>
              <a:ea typeface="ArialMT" charset="0"/>
            </a:endParaRPr>
          </a:p>
          <a:p>
            <a:r>
              <a:rPr lang="en-US" sz="1100" dirty="0" smtClean="0">
                <a:effectLst/>
                <a:latin typeface="ArialMT" charset="0"/>
                <a:ea typeface="ArialMT" charset="0"/>
              </a:rPr>
              <a:t>.</a:t>
            </a:r>
            <a:r>
              <a:rPr lang="en-US" dirty="0" smtClean="0">
                <a:effectLst/>
                <a:latin typeface="ArialMT" charset="0"/>
                <a:ea typeface="ArialMT" charset="0"/>
              </a:rPr>
              <a:t> </a:t>
            </a:r>
            <a:r>
              <a:rPr lang="en-US" sz="1100" dirty="0" smtClean="0">
                <a:effectLst/>
                <a:latin typeface="ArialMT" charset="0"/>
                <a:ea typeface="ArialMT" charset="0"/>
              </a:rPr>
              <a:t>Burke, </a:t>
            </a:r>
            <a:r>
              <a:rPr lang="en-US" sz="1100" i="1" dirty="0" smtClean="0">
                <a:effectLst/>
                <a:latin typeface="ArialMT" charset="0"/>
                <a:ea typeface="ArialMT" charset="0"/>
              </a:rPr>
              <a:t>Attitudes Toward History</a:t>
            </a:r>
            <a:r>
              <a:rPr lang="en-US" sz="1100" dirty="0" smtClean="0">
                <a:effectLst/>
                <a:latin typeface="ArialMT" charset="0"/>
                <a:ea typeface="ArialMT" charset="0"/>
              </a:rPr>
              <a:t>, 4.</a:t>
            </a:r>
            <a:endParaRPr lang="en-US" sz="1200" dirty="0">
              <a:effectLst/>
              <a:latin typeface="ArialMT" charset="0"/>
              <a:ea typeface="ArialMT" charset="0"/>
            </a:endParaRPr>
          </a:p>
        </p:txBody>
      </p:sp>
      <p:sp>
        <p:nvSpPr>
          <p:cNvPr id="4" name="Footer Placeholder 3"/>
          <p:cNvSpPr>
            <a:spLocks noGrp="1"/>
          </p:cNvSpPr>
          <p:nvPr>
            <p:ph type="ftr" sz="quarter" idx="11"/>
          </p:nvPr>
        </p:nvSpPr>
        <p:spPr/>
        <p:txBody>
          <a:bodyPr/>
          <a:lstStyle/>
          <a:p>
            <a:r>
              <a:rPr lang="en-US" smtClean="0"/>
              <a:t>Ⓒ 2017 Christopher Curley</a:t>
            </a:r>
            <a:endParaRPr lang="en-US" dirty="0"/>
          </a:p>
        </p:txBody>
      </p:sp>
    </p:spTree>
    <p:extLst>
      <p:ext uri="{BB962C8B-B14F-4D97-AF65-F5344CB8AC3E}">
        <p14:creationId xmlns:p14="http://schemas.microsoft.com/office/powerpoint/2010/main" val="2054138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581054" y="1490869"/>
            <a:ext cx="7205676" cy="3485141"/>
          </a:xfrm>
          <a:prstGeom prst="rect">
            <a:avLst/>
          </a:prstGeom>
        </p:spPr>
      </p:pic>
      <p:sp>
        <p:nvSpPr>
          <p:cNvPr id="3" name="Footer Placeholder 2"/>
          <p:cNvSpPr>
            <a:spLocks noGrp="1"/>
          </p:cNvSpPr>
          <p:nvPr>
            <p:ph type="ftr" sz="quarter" idx="11"/>
          </p:nvPr>
        </p:nvSpPr>
        <p:spPr/>
        <p:txBody>
          <a:bodyPr/>
          <a:lstStyle/>
          <a:p>
            <a:r>
              <a:rPr lang="en-US" smtClean="0"/>
              <a:t>Ⓒ 2017 Christopher Curley</a:t>
            </a:r>
            <a:endParaRPr lang="en-US" dirty="0"/>
          </a:p>
        </p:txBody>
      </p:sp>
    </p:spTree>
    <p:extLst>
      <p:ext uri="{BB962C8B-B14F-4D97-AF65-F5344CB8AC3E}">
        <p14:creationId xmlns:p14="http://schemas.microsoft.com/office/powerpoint/2010/main" val="1874199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24000" y="0"/>
            <a:ext cx="9144000" cy="6858000"/>
          </a:xfrm>
          <a:prstGeom prst="rect">
            <a:avLst/>
          </a:prstGeom>
        </p:spPr>
      </p:pic>
      <p:sp>
        <p:nvSpPr>
          <p:cNvPr id="3" name="Footer Placeholder 2"/>
          <p:cNvSpPr>
            <a:spLocks noGrp="1"/>
          </p:cNvSpPr>
          <p:nvPr>
            <p:ph type="ftr" sz="quarter" idx="11"/>
          </p:nvPr>
        </p:nvSpPr>
        <p:spPr/>
        <p:txBody>
          <a:bodyPr/>
          <a:lstStyle/>
          <a:p>
            <a:r>
              <a:rPr lang="en-US" smtClean="0"/>
              <a:t>Ⓒ 2017 Christopher Curley</a:t>
            </a:r>
            <a:endParaRPr lang="en-US" dirty="0"/>
          </a:p>
        </p:txBody>
      </p:sp>
    </p:spTree>
    <p:extLst>
      <p:ext uri="{BB962C8B-B14F-4D97-AF65-F5344CB8AC3E}">
        <p14:creationId xmlns:p14="http://schemas.microsoft.com/office/powerpoint/2010/main" val="20966514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0641" y="955661"/>
            <a:ext cx="5697394" cy="584775"/>
          </a:xfrm>
          <a:prstGeom prst="rect">
            <a:avLst/>
          </a:prstGeom>
        </p:spPr>
        <p:txBody>
          <a:bodyPr wrap="none">
            <a:spAutoFit/>
          </a:bodyPr>
          <a:lstStyle/>
          <a:p>
            <a:r>
              <a:rPr lang="en-US" sz="3200" b="1" dirty="0" smtClean="0">
                <a:effectLst/>
                <a:latin typeface="ArialMT" charset="0"/>
                <a:ea typeface="ArialMT" charset="0"/>
              </a:rPr>
              <a:t>ƒ(metaphor): compare(A, B)</a:t>
            </a:r>
            <a:r>
              <a:rPr lang="en-US" sz="3200" dirty="0" smtClean="0">
                <a:effectLst/>
              </a:rPr>
              <a:t> </a:t>
            </a:r>
            <a:endParaRPr lang="en-US" sz="3200" dirty="0"/>
          </a:p>
        </p:txBody>
      </p:sp>
      <p:sp>
        <p:nvSpPr>
          <p:cNvPr id="3" name="Rectangle 2"/>
          <p:cNvSpPr/>
          <p:nvPr/>
        </p:nvSpPr>
        <p:spPr>
          <a:xfrm>
            <a:off x="1951318" y="2120505"/>
            <a:ext cx="7076040" cy="584775"/>
          </a:xfrm>
          <a:prstGeom prst="rect">
            <a:avLst/>
          </a:prstGeom>
        </p:spPr>
        <p:txBody>
          <a:bodyPr wrap="none">
            <a:spAutoFit/>
          </a:bodyPr>
          <a:lstStyle/>
          <a:p>
            <a:r>
              <a:rPr lang="en-US" sz="3200" b="1" dirty="0" smtClean="0">
                <a:effectLst/>
                <a:latin typeface="ArialMT" charset="0"/>
                <a:ea typeface="ArialMT" charset="0"/>
              </a:rPr>
              <a:t>ƒ(metonymy): reduce(A </a:t>
            </a:r>
            <a:r>
              <a:rPr lang="en-US" sz="3200" b="1" dirty="0" smtClean="0">
                <a:effectLst/>
                <a:latin typeface="ArialMT" charset="0"/>
                <a:ea typeface="ArialMT" charset="0"/>
                <a:cs typeface="ArialMT" charset="0"/>
                <a:sym typeface="Symbol" charset="2"/>
              </a:rPr>
              <a:t></a:t>
            </a:r>
            <a:r>
              <a:rPr lang="en-US" sz="3200" b="1" dirty="0" smtClean="0">
                <a:effectLst/>
                <a:latin typeface="ArialMT" charset="0"/>
                <a:ea typeface="ArialMT" charset="0"/>
              </a:rPr>
              <a:t> {a ∈ A})</a:t>
            </a:r>
            <a:r>
              <a:rPr lang="en-US" sz="3200" dirty="0" smtClean="0">
                <a:effectLst/>
              </a:rPr>
              <a:t> </a:t>
            </a:r>
            <a:endParaRPr lang="en-US" sz="3200" dirty="0"/>
          </a:p>
        </p:txBody>
      </p:sp>
      <p:sp>
        <p:nvSpPr>
          <p:cNvPr id="4" name="Rectangle 3"/>
          <p:cNvSpPr/>
          <p:nvPr/>
        </p:nvSpPr>
        <p:spPr>
          <a:xfrm>
            <a:off x="1295690" y="3285349"/>
            <a:ext cx="8387296" cy="584775"/>
          </a:xfrm>
          <a:prstGeom prst="rect">
            <a:avLst/>
          </a:prstGeom>
        </p:spPr>
        <p:txBody>
          <a:bodyPr wrap="none">
            <a:spAutoFit/>
          </a:bodyPr>
          <a:lstStyle/>
          <a:p>
            <a:r>
              <a:rPr lang="en-US" sz="3200" b="1" dirty="0" smtClean="0">
                <a:effectLst/>
                <a:latin typeface="ArialMT" charset="0"/>
                <a:ea typeface="ArialMT" charset="0"/>
              </a:rPr>
              <a:t>ƒ</a:t>
            </a:r>
            <a:r>
              <a:rPr lang="en-US" sz="3200" b="1" kern="50" dirty="0" smtClean="0">
                <a:effectLst/>
                <a:latin typeface="ArialMT" charset="0"/>
                <a:ea typeface="ArialMT" charset="0"/>
              </a:rPr>
              <a:t>(synecdoche): substitute(A</a:t>
            </a:r>
            <a:r>
              <a:rPr lang="en-US" sz="3200" b="1" dirty="0" smtClean="0">
                <a:effectLst/>
                <a:latin typeface="ArialMT" charset="0"/>
                <a:ea typeface="ArialMT" charset="0"/>
              </a:rPr>
              <a:t> </a:t>
            </a:r>
            <a:r>
              <a:rPr lang="en-US" sz="3200" b="1" dirty="0" smtClean="0">
                <a:effectLst/>
                <a:latin typeface="ArialMT" charset="0"/>
                <a:ea typeface="ArialMT" charset="0"/>
                <a:cs typeface="ArialMT" charset="0"/>
                <a:sym typeface="Symbol" charset="2"/>
              </a:rPr>
              <a:t></a:t>
            </a:r>
            <a:r>
              <a:rPr lang="en-US" sz="3200" b="1" dirty="0" smtClean="0">
                <a:effectLst/>
                <a:latin typeface="ArialMT" charset="0"/>
                <a:ea typeface="ArialMT" charset="0"/>
              </a:rPr>
              <a:t> </a:t>
            </a:r>
            <a:r>
              <a:rPr lang="en-US" sz="3200" b="1" kern="50" dirty="0" smtClean="0">
                <a:effectLst/>
                <a:latin typeface="ArialMT" charset="0"/>
                <a:ea typeface="ArialMT" charset="0"/>
              </a:rPr>
              <a:t>B | B</a:t>
            </a:r>
            <a:r>
              <a:rPr lang="en-US" sz="3200" b="1" dirty="0" smtClean="0">
                <a:effectLst/>
                <a:latin typeface="ArialMT" charset="0"/>
                <a:ea typeface="ArialMT" charset="0"/>
              </a:rPr>
              <a:t> </a:t>
            </a:r>
            <a:r>
              <a:rPr lang="en-US" sz="3200" b="1" dirty="0" smtClean="0">
                <a:effectLst/>
                <a:latin typeface="ArialMT" charset="0"/>
                <a:ea typeface="ArialMT" charset="0"/>
                <a:cs typeface="ArialMT" charset="0"/>
                <a:sym typeface="Symbol" charset="2"/>
              </a:rPr>
              <a:t></a:t>
            </a:r>
            <a:r>
              <a:rPr lang="en-US" sz="3200" b="1" dirty="0" smtClean="0">
                <a:effectLst/>
                <a:latin typeface="ArialMT" charset="0"/>
                <a:ea typeface="ArialMT" charset="0"/>
              </a:rPr>
              <a:t> </a:t>
            </a:r>
            <a:r>
              <a:rPr lang="en-US" sz="3200" b="1" kern="50" dirty="0" smtClean="0">
                <a:effectLst/>
                <a:latin typeface="ArialMT" charset="0"/>
                <a:ea typeface="ArialMT" charset="0"/>
              </a:rPr>
              <a:t>A)</a:t>
            </a:r>
            <a:r>
              <a:rPr lang="en-US" sz="3200" dirty="0" smtClean="0">
                <a:effectLst/>
              </a:rPr>
              <a:t> </a:t>
            </a:r>
            <a:endParaRPr lang="en-US" sz="3200" dirty="0"/>
          </a:p>
        </p:txBody>
      </p:sp>
      <p:sp>
        <p:nvSpPr>
          <p:cNvPr id="5" name="Rectangle 4"/>
          <p:cNvSpPr/>
          <p:nvPr/>
        </p:nvSpPr>
        <p:spPr>
          <a:xfrm>
            <a:off x="2416221" y="4646414"/>
            <a:ext cx="6146234" cy="584775"/>
          </a:xfrm>
          <a:prstGeom prst="rect">
            <a:avLst/>
          </a:prstGeom>
        </p:spPr>
        <p:txBody>
          <a:bodyPr wrap="none">
            <a:spAutoFit/>
          </a:bodyPr>
          <a:lstStyle/>
          <a:p>
            <a:r>
              <a:rPr lang="en-US" sz="3200" b="1" dirty="0" smtClean="0">
                <a:effectLst/>
                <a:latin typeface="ArialMT" charset="0"/>
                <a:ea typeface="ArialMT" charset="0"/>
              </a:rPr>
              <a:t>ƒ</a:t>
            </a:r>
            <a:r>
              <a:rPr lang="en-US" sz="3200" b="1" kern="50" dirty="0" smtClean="0">
                <a:effectLst/>
                <a:latin typeface="ArialMT" charset="0"/>
                <a:ea typeface="ArialMT" charset="0"/>
              </a:rPr>
              <a:t>(irony): synthesize(A, B)</a:t>
            </a:r>
            <a:r>
              <a:rPr lang="en-US" sz="3200" b="1" dirty="0" smtClean="0">
                <a:effectLst/>
                <a:latin typeface="ArialMT" charset="0"/>
                <a:ea typeface="ArialMT" charset="0"/>
              </a:rPr>
              <a:t> </a:t>
            </a:r>
            <a:r>
              <a:rPr lang="en-US" sz="3200" b="1" dirty="0" smtClean="0">
                <a:effectLst/>
                <a:latin typeface="ArialMT" charset="0"/>
                <a:ea typeface="ArialMT" charset="0"/>
                <a:cs typeface="ArialMT" charset="0"/>
                <a:sym typeface="Symbol" charset="2"/>
              </a:rPr>
              <a:t></a:t>
            </a:r>
            <a:r>
              <a:rPr lang="en-US" sz="3200" b="1" dirty="0" smtClean="0">
                <a:effectLst/>
                <a:latin typeface="ArialMT" charset="0"/>
                <a:ea typeface="ArialMT" charset="0"/>
              </a:rPr>
              <a:t> </a:t>
            </a:r>
            <a:r>
              <a:rPr lang="en-US" sz="3200" b="1" kern="50" dirty="0" smtClean="0">
                <a:effectLst/>
                <a:latin typeface="ArialMT" charset="0"/>
                <a:ea typeface="ArialMT" charset="0"/>
              </a:rPr>
              <a:t>C</a:t>
            </a:r>
            <a:r>
              <a:rPr lang="en-US" sz="3200" dirty="0" smtClean="0">
                <a:effectLst/>
              </a:rPr>
              <a:t> </a:t>
            </a:r>
            <a:endParaRPr lang="en-US" sz="3200" dirty="0"/>
          </a:p>
        </p:txBody>
      </p:sp>
      <p:sp>
        <p:nvSpPr>
          <p:cNvPr id="6" name="Footer Placeholder 5"/>
          <p:cNvSpPr>
            <a:spLocks noGrp="1"/>
          </p:cNvSpPr>
          <p:nvPr>
            <p:ph type="ftr" sz="quarter" idx="11"/>
          </p:nvPr>
        </p:nvSpPr>
        <p:spPr/>
        <p:txBody>
          <a:bodyPr/>
          <a:lstStyle/>
          <a:p>
            <a:r>
              <a:rPr lang="en-US" smtClean="0"/>
              <a:t>Ⓒ 2017 Christopher Curley</a:t>
            </a:r>
            <a:endParaRPr lang="en-US" dirty="0"/>
          </a:p>
        </p:txBody>
      </p:sp>
    </p:spTree>
    <p:extLst>
      <p:ext uri="{BB962C8B-B14F-4D97-AF65-F5344CB8AC3E}">
        <p14:creationId xmlns:p14="http://schemas.microsoft.com/office/powerpoint/2010/main" val="734848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524000" y="0"/>
            <a:ext cx="9144000" cy="6858000"/>
          </a:xfrm>
          <a:prstGeom prst="rect">
            <a:avLst/>
          </a:prstGeom>
        </p:spPr>
      </p:pic>
      <p:sp>
        <p:nvSpPr>
          <p:cNvPr id="2" name="Footer Placeholder 1"/>
          <p:cNvSpPr>
            <a:spLocks noGrp="1"/>
          </p:cNvSpPr>
          <p:nvPr>
            <p:ph type="ftr" sz="quarter" idx="11"/>
          </p:nvPr>
        </p:nvSpPr>
        <p:spPr/>
        <p:txBody>
          <a:bodyPr/>
          <a:lstStyle/>
          <a:p>
            <a:r>
              <a:rPr lang="en-US" smtClean="0"/>
              <a:t>Ⓒ 2017 Christopher Curley</a:t>
            </a:r>
            <a:endParaRPr lang="en-US" dirty="0"/>
          </a:p>
        </p:txBody>
      </p:sp>
    </p:spTree>
    <p:extLst>
      <p:ext uri="{BB962C8B-B14F-4D97-AF65-F5344CB8AC3E}">
        <p14:creationId xmlns:p14="http://schemas.microsoft.com/office/powerpoint/2010/main" val="2612759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5521</TotalTime>
  <Words>2174</Words>
  <Application>Microsoft Macintosh PowerPoint</Application>
  <PresentationFormat>Widescreen</PresentationFormat>
  <Paragraphs>240</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ArialMT</vt:lpstr>
      <vt:lpstr>Calibri</vt:lpstr>
      <vt:lpstr>Calibri Light</vt:lpstr>
      <vt:lpstr>Cochin</vt:lpstr>
      <vt:lpstr>Symbol</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Curley</dc:creator>
  <cp:lastModifiedBy>Christopher Curley</cp:lastModifiedBy>
  <cp:revision>34</cp:revision>
  <cp:lastPrinted>2017-03-15T19:36:45Z</cp:lastPrinted>
  <dcterms:created xsi:type="dcterms:W3CDTF">2017-03-13T00:11:03Z</dcterms:created>
  <dcterms:modified xsi:type="dcterms:W3CDTF">2017-03-16T20:12:56Z</dcterms:modified>
</cp:coreProperties>
</file>