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311" r:id="rId2"/>
    <p:sldId id="313" r:id="rId3"/>
    <p:sldId id="268" r:id="rId4"/>
    <p:sldId id="306" r:id="rId5"/>
    <p:sldId id="310" r:id="rId6"/>
    <p:sldId id="272" r:id="rId7"/>
    <p:sldId id="304" r:id="rId8"/>
    <p:sldId id="274" r:id="rId9"/>
    <p:sldId id="307" r:id="rId10"/>
    <p:sldId id="260" r:id="rId11"/>
    <p:sldId id="298" r:id="rId12"/>
    <p:sldId id="299" r:id="rId13"/>
    <p:sldId id="308" r:id="rId14"/>
    <p:sldId id="275" r:id="rId15"/>
    <p:sldId id="315" r:id="rId16"/>
    <p:sldId id="290" r:id="rId17"/>
    <p:sldId id="279" r:id="rId18"/>
    <p:sldId id="292" r:id="rId19"/>
    <p:sldId id="283" r:id="rId20"/>
    <p:sldId id="280" r:id="rId21"/>
    <p:sldId id="291" r:id="rId22"/>
    <p:sldId id="285" r:id="rId23"/>
    <p:sldId id="281" r:id="rId24"/>
    <p:sldId id="294" r:id="rId25"/>
    <p:sldId id="289" r:id="rId26"/>
    <p:sldId id="276" r:id="rId27"/>
    <p:sldId id="295" r:id="rId28"/>
    <p:sldId id="287" r:id="rId29"/>
    <p:sldId id="277" r:id="rId30"/>
    <p:sldId id="293" r:id="rId31"/>
    <p:sldId id="284" r:id="rId32"/>
    <p:sldId id="278" r:id="rId33"/>
    <p:sldId id="296" r:id="rId34"/>
    <p:sldId id="286" r:id="rId35"/>
    <p:sldId id="305" r:id="rId36"/>
    <p:sldId id="316" r:id="rId37"/>
    <p:sldId id="301" r:id="rId38"/>
    <p:sldId id="314" r:id="rId39"/>
    <p:sldId id="273" r:id="rId40"/>
    <p:sldId id="300" r:id="rId41"/>
    <p:sldId id="303" r:id="rId42"/>
    <p:sldId id="282" r:id="rId43"/>
    <p:sldId id="297" r:id="rId44"/>
    <p:sldId id="28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9168"/>
    <p:restoredTop sz="74970" autoAdjust="0"/>
  </p:normalViewPr>
  <p:slideViewPr>
    <p:cSldViewPr snapToGrid="0" snapToObjects="1">
      <p:cViewPr>
        <p:scale>
          <a:sx n="140" d="100"/>
          <a:sy n="140" d="100"/>
        </p:scale>
        <p:origin x="1088" y="144"/>
      </p:cViewPr>
      <p:guideLst/>
    </p:cSldViewPr>
  </p:slideViewPr>
  <p:notesTextViewPr>
    <p:cViewPr>
      <p:scale>
        <a:sx n="1" d="1"/>
        <a:sy n="1" d="1"/>
      </p:scale>
      <p:origin x="0" y="0"/>
    </p:cViewPr>
  </p:notesTextViewPr>
  <p:sorterViewPr>
    <p:cViewPr>
      <p:scale>
        <a:sx n="70" d="100"/>
        <a:sy n="70" d="100"/>
      </p:scale>
      <p:origin x="0" y="-6504"/>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E552E7-6210-8943-8429-1E73454CC0F9}" type="datetimeFigureOut">
              <a:rPr lang="en-US" smtClean="0"/>
              <a:t>10/12/17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E2978F-8024-E64D-83E0-279BF5168A0A}" type="slidenum">
              <a:rPr lang="en-US" smtClean="0"/>
              <a:t>‹#›</a:t>
            </a:fld>
            <a:endParaRPr lang="en-US"/>
          </a:p>
        </p:txBody>
      </p:sp>
    </p:spTree>
    <p:extLst>
      <p:ext uri="{BB962C8B-B14F-4D97-AF65-F5344CB8AC3E}">
        <p14:creationId xmlns:p14="http://schemas.microsoft.com/office/powerpoint/2010/main" val="1363125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9" Type="http://schemas.openxmlformats.org/officeDocument/2006/relationships/hyperlink" Target="https://en.wikipedia.org/wiki/Social" TargetMode="External"/><Relationship Id="rId20" Type="http://schemas.openxmlformats.org/officeDocument/2006/relationships/hyperlink" Target="https://en.wiktionary.org/wiki/rightness" TargetMode="External"/><Relationship Id="rId21" Type="http://schemas.openxmlformats.org/officeDocument/2006/relationships/hyperlink" Target="https://en.wikipedia.org/wiki/Systems_theory" TargetMode="External"/><Relationship Id="rId22" Type="http://schemas.openxmlformats.org/officeDocument/2006/relationships/hyperlink" Target="https://en.wikipedia.org/wiki/Structural_functionalism" TargetMode="External"/><Relationship Id="rId23" Type="http://schemas.openxmlformats.org/officeDocument/2006/relationships/hyperlink" Target="https://en.wikipedia.org/wiki/Social_systems" TargetMode="External"/><Relationship Id="rId10" Type="http://schemas.openxmlformats.org/officeDocument/2006/relationships/hyperlink" Target="https://en.wikipedia.org/wiki/Karl_Marx" TargetMode="External"/><Relationship Id="rId11" Type="http://schemas.openxmlformats.org/officeDocument/2006/relationships/hyperlink" Target="https://en.wikipedia.org/wiki/First-person_narrative" TargetMode="External"/><Relationship Id="rId12" Type="http://schemas.openxmlformats.org/officeDocument/2006/relationships/hyperlink" Target="https://en.wikipedia.org/wiki/Sincerity" TargetMode="External"/><Relationship Id="rId13" Type="http://schemas.openxmlformats.org/officeDocument/2006/relationships/hyperlink" Target="https://en.wikipedia.org/wiki/Integrity" TargetMode="External"/><Relationship Id="rId14" Type="http://schemas.openxmlformats.org/officeDocument/2006/relationships/hyperlink" Target="https://en.wikipedia.org/wiki/Trustworthiness" TargetMode="External"/><Relationship Id="rId15" Type="http://schemas.openxmlformats.org/officeDocument/2006/relationships/hyperlink" Target="https://en.wikipedia.org/wiki/Third-person_narrative" TargetMode="External"/><Relationship Id="rId16" Type="http://schemas.openxmlformats.org/officeDocument/2006/relationships/hyperlink" Target="https://en.wikipedia.org/wiki/Communication" TargetMode="External"/><Relationship Id="rId17" Type="http://schemas.openxmlformats.org/officeDocument/2006/relationships/hyperlink" Target="https://en.wikipedia.org/wiki/Mental_representation" TargetMode="External"/><Relationship Id="rId18" Type="http://schemas.openxmlformats.org/officeDocument/2006/relationships/hyperlink" Target="https://en.wikipedia.org/wiki/Propositional" TargetMode="External"/><Relationship Id="rId19" Type="http://schemas.openxmlformats.org/officeDocument/2006/relationships/hyperlink" Target="https://en.wikipedia.org/wiki/Second-person_narrative" TargetMode="External"/><Relationship Id="rId1" Type="http://schemas.openxmlformats.org/officeDocument/2006/relationships/notesMaster" Target="../notesMasters/notesMaster1.xml"/><Relationship Id="rId2" Type="http://schemas.openxmlformats.org/officeDocument/2006/relationships/slide" Target="../slides/slide39.xml"/><Relationship Id="rId3" Type="http://schemas.openxmlformats.org/officeDocument/2006/relationships/hyperlink" Target="https://en.wikipedia.org/wiki/Intentional" TargetMode="External"/><Relationship Id="rId4" Type="http://schemas.openxmlformats.org/officeDocument/2006/relationships/hyperlink" Target="https://en.wikipedia.org/wiki/Sigmund_Freud" TargetMode="External"/><Relationship Id="rId5" Type="http://schemas.openxmlformats.org/officeDocument/2006/relationships/hyperlink" Target="https://en.wikipedia.org/wiki/Behavioral" TargetMode="External"/><Relationship Id="rId6" Type="http://schemas.openxmlformats.org/officeDocument/2006/relationships/hyperlink" Target="https://en.wikipedia.org/wiki/B.F._Skinner" TargetMode="External"/><Relationship Id="rId7" Type="http://schemas.openxmlformats.org/officeDocument/2006/relationships/hyperlink" Target="https://en.wikipedia.org/wiki/Cultural" TargetMode="External"/><Relationship Id="rId8" Type="http://schemas.openxmlformats.org/officeDocument/2006/relationships/hyperlink" Target="https://en.wikipedia.org/wiki/Hans-Georg_Gadamer"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1</a:t>
            </a:fld>
            <a:endParaRPr lang="en-US"/>
          </a:p>
        </p:txBody>
      </p:sp>
    </p:spTree>
    <p:extLst>
      <p:ext uri="{BB962C8B-B14F-4D97-AF65-F5344CB8AC3E}">
        <p14:creationId xmlns:p14="http://schemas.microsoft.com/office/powerpoint/2010/main" val="1108702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Using metaphor, we communicate something new by comparing it to something known. "This new thing, which is unfamiliar to you, is a lot like this other thing that you're already familiar with." We can easily convey a heavy work load with aggressive deadlines and ambitious objectives as "drinking from a firehose;" and, we can "get on the same page" without having to itemize all the facts that will help foster an agreement about what really matters. This comparative association accelerates understanding.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Metonymy reduces something into a part from its whole. The sailor is a hand; the scholar, a brain.</a:t>
            </a:r>
            <a:r>
              <a:rPr lang="en-US" sz="1200" kern="1200" baseline="0" dirty="0">
                <a:solidFill>
                  <a:schemeClr val="tx1"/>
                </a:solidFill>
                <a:effectLst/>
                <a:latin typeface="+mn-lt"/>
                <a:ea typeface="+mn-ea"/>
                <a:cs typeface="+mn-cs"/>
              </a:rPr>
              <a:t> Metonymy produces as a caricature, a picture of something with a particular aspect or feature of something or someone. </a:t>
            </a:r>
            <a:endParaRPr lang="en-US" sz="1200" kern="1200" dirty="0">
              <a:solidFill>
                <a:schemeClr val="tx1"/>
              </a:solidFill>
              <a:effectLst/>
              <a:latin typeface="+mn-lt"/>
              <a:ea typeface="+mn-ea"/>
              <a:cs typeface="+mn-cs"/>
            </a:endParaRPr>
          </a:p>
          <a:p>
            <a:pPr marL="0" indent="0">
              <a:buFontTx/>
              <a:buNone/>
            </a:pPr>
            <a:endParaRPr lang="en-US" baseline="0" dirty="0"/>
          </a:p>
          <a:p>
            <a:r>
              <a:rPr lang="en-US" sz="1200" kern="1200" dirty="0">
                <a:solidFill>
                  <a:schemeClr val="tx1"/>
                </a:solidFill>
                <a:effectLst/>
                <a:latin typeface="+mn-lt"/>
                <a:ea typeface="+mn-ea"/>
                <a:cs typeface="+mn-cs"/>
              </a:rPr>
              <a:t>Synecdoche substitutes "a whole" with "another whole." Consider the difference between "A senior spokesperson for the Chief Executive read a prepared statement about a policy position arrived at by the President's staff and advisors and approved of by the President himself..." with "The White House said...." Or, imagine a map of a city that is actually the size of a city, and each feature of that city is on the map on a one to one scale; could you use this map? A functional map substitutes the "whole" of whatever it is it depicts with a "symbolic representation of that whole." </a:t>
            </a:r>
          </a:p>
          <a:p>
            <a:r>
              <a:rPr lang="en-US" sz="1200" kern="1200" dirty="0">
                <a:solidFill>
                  <a:schemeClr val="tx1"/>
                </a:solidFill>
                <a:effectLst/>
                <a:latin typeface="+mn-lt"/>
                <a:ea typeface="+mn-ea"/>
                <a:cs typeface="+mn-cs"/>
              </a:rPr>
              <a:t> </a:t>
            </a:r>
            <a:endParaRPr 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Irony is the most complicated of the four. It has three parts: a statement, a counter statement, and meaning we arrive at from combining the two. Irony synthesizes these the two parts into a third meaning. Irony helps us</a:t>
            </a:r>
            <a:r>
              <a:rPr lang="en-US" sz="1200" kern="1200" baseline="0" dirty="0">
                <a:solidFill>
                  <a:schemeClr val="tx1"/>
                </a:solidFill>
                <a:effectLst/>
                <a:latin typeface="+mn-lt"/>
                <a:ea typeface="+mn-ea"/>
                <a:cs typeface="+mn-cs"/>
              </a:rPr>
              <a:t> convey complexity.</a:t>
            </a:r>
            <a:endParaRPr lang="en-US" sz="1200" kern="1200" dirty="0">
              <a:solidFill>
                <a:schemeClr val="tx1"/>
              </a:solidFill>
              <a:effectLst/>
              <a:latin typeface="+mn-lt"/>
              <a:ea typeface="+mn-ea"/>
              <a:cs typeface="+mn-cs"/>
            </a:endParaRPr>
          </a:p>
          <a:p>
            <a:endParaRPr lang="en-US" baseline="0"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phrase "servant leader" is irony. The common or day-to-day definitions of these terms are in opposition to one another. That is, a servant is generally understood as one who </a:t>
            </a:r>
            <a:r>
              <a:rPr lang="en-US" sz="1200" i="1" kern="1200" dirty="0">
                <a:solidFill>
                  <a:schemeClr val="tx1"/>
                </a:solidFill>
                <a:effectLst/>
                <a:latin typeface="+mn-lt"/>
                <a:ea typeface="+mn-ea"/>
                <a:cs typeface="+mn-cs"/>
              </a:rPr>
              <a:t>follows</a:t>
            </a:r>
            <a:r>
              <a:rPr lang="en-US" sz="1200" kern="1200" dirty="0">
                <a:solidFill>
                  <a:schemeClr val="tx1"/>
                </a:solidFill>
                <a:effectLst/>
                <a:latin typeface="+mn-lt"/>
                <a:ea typeface="+mn-ea"/>
                <a:cs typeface="+mn-cs"/>
              </a:rPr>
              <a:t>. These two terms need to be synthesized into a new meaning. Without synthesis, the terms in the phrase compete. Team members will choose to emphasize one over the other. Typically, the Scrum Master leans to "leader" and the team leans to "servant." These ideas can be -- and frequently are -- synthesized successfully to mean, "leading the team by keeping them on the right path and making sure they've got what they need," or something similar. Of course, each team member can synthesize these terms in different ways, so the wise "servant leader" will start a discussion with the team to collaboratively synthesize these terms into an agreed-to meaning.</a:t>
            </a:r>
          </a:p>
        </p:txBody>
      </p:sp>
      <p:sp>
        <p:nvSpPr>
          <p:cNvPr id="4" name="Slide Number Placeholder 3"/>
          <p:cNvSpPr>
            <a:spLocks noGrp="1"/>
          </p:cNvSpPr>
          <p:nvPr>
            <p:ph type="sldNum" sz="quarter" idx="10"/>
          </p:nvPr>
        </p:nvSpPr>
        <p:spPr/>
        <p:txBody>
          <a:bodyPr/>
          <a:lstStyle/>
          <a:p>
            <a:fld id="{C9E2978F-8024-E64D-83E0-279BF5168A0A}" type="slidenum">
              <a:rPr lang="en-US" smtClean="0"/>
              <a:t>11</a:t>
            </a:fld>
            <a:endParaRPr lang="en-US"/>
          </a:p>
        </p:txBody>
      </p:sp>
    </p:spTree>
    <p:extLst>
      <p:ext uri="{BB962C8B-B14F-4D97-AF65-F5344CB8AC3E}">
        <p14:creationId xmlns:p14="http://schemas.microsoft.com/office/powerpoint/2010/main" val="884668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If the metaphor is poorly formed, then it creates a common misunderstanding quickly. We are poised to follow false cues and make mistakes. If we say “this rock is like a duck,” we’re probably going to be disappointed by how the rock floats, how the rock flies, how the rock quacks, and how the rock tastes, and how few pebbles it creates or hatches to make other rocks. Metaphor have to fit, or we confuse likeness for unlikeness.</a:t>
            </a:r>
          </a:p>
          <a:p>
            <a:endParaRPr lang="en-US" baseline="0" dirty="0"/>
          </a:p>
          <a:p>
            <a:r>
              <a:rPr lang="en-US" baseline="0" dirty="0"/>
              <a:t>Metonym can help us communicate the essences of something quickly, but at the risk of dignity. Metonymy reduces, which is a powerful tool to abuse others. In public conversation, metonymy is often the Nash Equilibrium – going negative. It can be easier to make someone else look ridiculous or make their ideas seem ridiculous by strategically mispresenting only a part of the whole. Sexism, racism, and other prejudices rely on metonymy to dehumanize a human. Interestingly, in the same way, Laloux’s Orange organization also requires metonymy to dehumanize humans. Henry Ford complained that his “hands came with brains,” and companies “manage the workforce with strategic reductions of the number of FTEs.”</a:t>
            </a:r>
          </a:p>
          <a:p>
            <a:endParaRPr lang="en-US" baseline="0" dirty="0"/>
          </a:p>
          <a:p>
            <a:r>
              <a:rPr lang="en-US" baseline="0" dirty="0"/>
              <a:t>Synecdoche has to have bi-directionality, otherwise it’s a tool for misdirecting.  Synecdoche can hide accountability or obscuring the truth. Synecdoche misused is the “passive voice” of the master tropes – someone can use it to obscure a particular actor in a crowd of potential actors. “The organization decided today to layoff 10% of the workforce” is effectively the same as saying “it was decided to layoff 10% of the workforce.” If the synecdoche, like a metaphor, doesn’t point to something that is the same in its critical qualities, then the synecdoche is “a map that is guaranteed to get you lost.”</a:t>
            </a:r>
          </a:p>
          <a:p>
            <a:endParaRPr lang="en-US" baseline="0" dirty="0"/>
          </a:p>
          <a:p>
            <a:r>
              <a:rPr lang="en-US" baseline="0" dirty="0"/>
              <a:t>Irony synthesizes, but what each individual synthesizes may not be what the speaker intends. Swift famously proposed eating the poor as a solution to child poverty and hunger, but what the reader takes away from that can be anything from “we shouldn’t eat children,” to “Swift is insulting me.” A person who “eats the menu,” may be a glutton ordering everything available from the kitchen or an idiot confusing the words on cardboard with food on dishes. Irony as a tool conveys complexity with simplicity, but which meaning it conveys is up to the listener. It may not be the one intended. For this reason, it’s a very good idea for new teams to form an alliance statement about the meaning of “servant leader.”</a:t>
            </a:r>
          </a:p>
        </p:txBody>
      </p:sp>
      <p:sp>
        <p:nvSpPr>
          <p:cNvPr id="4" name="Slide Number Placeholder 3"/>
          <p:cNvSpPr>
            <a:spLocks noGrp="1"/>
          </p:cNvSpPr>
          <p:nvPr>
            <p:ph type="sldNum" sz="quarter" idx="10"/>
          </p:nvPr>
        </p:nvSpPr>
        <p:spPr/>
        <p:txBody>
          <a:bodyPr/>
          <a:lstStyle/>
          <a:p>
            <a:fld id="{C9E2978F-8024-E64D-83E0-279BF5168A0A}" type="slidenum">
              <a:rPr lang="en-US" smtClean="0"/>
              <a:t>12</a:t>
            </a:fld>
            <a:endParaRPr lang="en-US"/>
          </a:p>
        </p:txBody>
      </p:sp>
    </p:spTree>
    <p:extLst>
      <p:ext uri="{BB962C8B-B14F-4D97-AF65-F5344CB8AC3E}">
        <p14:creationId xmlns:p14="http://schemas.microsoft.com/office/powerpoint/2010/main" val="2456435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people are trying to get an agreement – about a new definition of something, about a prediction, about a choice – they will often use figurative speech to make their point.</a:t>
            </a:r>
          </a:p>
          <a:p>
            <a:endParaRPr lang="en-US" baseline="0" dirty="0"/>
          </a:p>
          <a:p>
            <a:r>
              <a:rPr lang="en-US" baseline="0" dirty="0"/>
              <a:t>Figurative speech is a strategic moment for the Agile coach, -- [1] because the of effort that the team member is putting into being understood and [2] because of the particular choices that team member makes about figurative speech give us data that we can use to diagnose an attitude.</a:t>
            </a:r>
          </a:p>
          <a:p>
            <a:endParaRPr lang="en-US" baseline="0" dirty="0"/>
          </a:p>
          <a:p>
            <a:r>
              <a:rPr lang="en-US" baseline="0" dirty="0"/>
              <a:t>What figure of speech did the team member choose (knowingly, or more likely unknowingly)? Was a comparison (the most common tool). Was it a reduction of a whole to it’s part? What it the substitution of one whole for another whole? Was it an ironic construction?</a:t>
            </a:r>
          </a:p>
          <a:p>
            <a:endParaRPr lang="en-US" baseline="0" dirty="0"/>
          </a:p>
          <a:p>
            <a:r>
              <a:rPr lang="en-US" baseline="0" dirty="0"/>
              <a:t>How often does the team member turn to this trope? </a:t>
            </a:r>
          </a:p>
          <a:p>
            <a:endParaRPr lang="en-US" baseline="0" dirty="0"/>
          </a:p>
          <a:p>
            <a:r>
              <a:rPr lang="en-US" baseline="0" dirty="0"/>
              <a:t>And, so on. </a:t>
            </a:r>
          </a:p>
          <a:p>
            <a:endParaRPr lang="en-US" baseline="0" dirty="0"/>
          </a:p>
          <a:p>
            <a:r>
              <a:rPr lang="en-US" baseline="0" dirty="0"/>
              <a:t>This is about describing the tropes the team uses. We’re not yet doing anything with that data.</a:t>
            </a:r>
          </a:p>
        </p:txBody>
      </p:sp>
      <p:sp>
        <p:nvSpPr>
          <p:cNvPr id="4" name="Slide Number Placeholder 3"/>
          <p:cNvSpPr>
            <a:spLocks noGrp="1"/>
          </p:cNvSpPr>
          <p:nvPr>
            <p:ph type="sldNum" sz="quarter" idx="10"/>
          </p:nvPr>
        </p:nvSpPr>
        <p:spPr/>
        <p:txBody>
          <a:bodyPr/>
          <a:lstStyle/>
          <a:p>
            <a:fld id="{C9E2978F-8024-E64D-83E0-279BF5168A0A}" type="slidenum">
              <a:rPr lang="en-US" smtClean="0"/>
              <a:t>13</a:t>
            </a:fld>
            <a:endParaRPr lang="en-US"/>
          </a:p>
        </p:txBody>
      </p:sp>
    </p:spTree>
    <p:extLst>
      <p:ext uri="{BB962C8B-B14F-4D97-AF65-F5344CB8AC3E}">
        <p14:creationId xmlns:p14="http://schemas.microsoft.com/office/powerpoint/2010/main" val="1060091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act of accepting one thing implicitly rejects all other things; the act of rejecting one thing implicitly accepts the other things.</a:t>
            </a:r>
            <a:br>
              <a:rPr lang="en-US" baseline="0" dirty="0"/>
            </a:br>
            <a:r>
              <a:rPr lang="en-US" baseline="0" dirty="0"/>
              <a:t/>
            </a:r>
            <a:br>
              <a:rPr lang="en-US" baseline="0" dirty="0"/>
            </a:br>
            <a:r>
              <a:rPr lang="en-US" baseline="0" dirty="0"/>
              <a:t>Acceptance and rejection are two sides of the same coin. The act of turning towards is also and act of turning away. The act of turning away is also an act of turning towards.</a:t>
            </a:r>
            <a:br>
              <a:rPr lang="en-US" baseline="0" dirty="0"/>
            </a:br>
            <a:r>
              <a:rPr lang="en-US" baseline="0" dirty="0"/>
              <a:t/>
            </a:r>
            <a:br>
              <a:rPr lang="en-US" baseline="0" dirty="0"/>
            </a:br>
            <a:r>
              <a:rPr lang="en-US" baseline="0" dirty="0"/>
              <a:t>What makes ‘acceptance’ and ‘rejection,’ then, is the directionality, the emphasis, of that turn. Am I focused on a thing I explicitly accept, meaning I am implicitly rejecting lots of other things? Am I focused on a thing to reject, making myself willing to accept into myself all sort of other things.</a:t>
            </a:r>
          </a:p>
          <a:p>
            <a:endParaRPr lang="en-US" baseline="0" dirty="0"/>
          </a:p>
          <a:p>
            <a:r>
              <a:rPr lang="en-US" baseline="0" dirty="0"/>
              <a:t>This notion of emphasis is important, since determining something as acceptance or rejection is a question of judgement – an art.</a:t>
            </a:r>
            <a:br>
              <a:rPr lang="en-US" baseline="0" dirty="0"/>
            </a:br>
            <a:r>
              <a:rPr lang="en-US" baseline="0" dirty="0"/>
              <a:t/>
            </a:r>
            <a:br>
              <a:rPr lang="en-US" baseline="0" dirty="0"/>
            </a:br>
            <a:r>
              <a:rPr lang="en-US" baseline="0" dirty="0"/>
              <a:t>We’re looking for something that is ‘dominantly’ facing either acceptance or rejection, and we’re keeping in mind the whole of the matter. What is implicitly accepted or rejected can be more important than what is explicitly accepted or rejected.</a:t>
            </a:r>
            <a:br>
              <a:rPr lang="en-US" baseline="0" dirty="0"/>
            </a:br>
            <a:r>
              <a:rPr lang="en-US" baseline="0" dirty="0"/>
              <a:t/>
            </a:r>
            <a:br>
              <a:rPr lang="en-US" baseline="0" dirty="0"/>
            </a:br>
            <a:r>
              <a:rPr lang="en-US" baseline="0" dirty="0"/>
              <a:t>I can bring this into sharp focus: “Did your organization explicitly adopt Agile because they ‘accepted’ Agile as a way to better meet our goals, or did your organization turn to Agile because they ‘rejected’ waterfall because they fear the competition will eat their lunch when going to market?</a:t>
            </a:r>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14</a:t>
            </a:fld>
            <a:endParaRPr lang="en-US"/>
          </a:p>
        </p:txBody>
      </p:sp>
    </p:spTree>
    <p:extLst>
      <p:ext uri="{BB962C8B-B14F-4D97-AF65-F5344CB8AC3E}">
        <p14:creationId xmlns:p14="http://schemas.microsoft.com/office/powerpoint/2010/main" val="2929949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people are trying to get an agreement – about a new definition of something, about a prediction, about a choice – they will often use figurative speech to make their point.</a:t>
            </a:r>
          </a:p>
          <a:p>
            <a:endParaRPr lang="en-US" baseline="0" dirty="0"/>
          </a:p>
          <a:p>
            <a:r>
              <a:rPr lang="en-US" baseline="0" dirty="0"/>
              <a:t>Figurative speech is a strategic moment for the Agile coach, -- [1] because the of effort that the team member is putting into being understood and [2] because of the particular choices that team member makes about figurative speech give us data that we can use to diagnose an attitude.</a:t>
            </a:r>
          </a:p>
          <a:p>
            <a:endParaRPr lang="en-US" baseline="0" dirty="0"/>
          </a:p>
          <a:p>
            <a:r>
              <a:rPr lang="en-US" baseline="0" dirty="0"/>
              <a:t>What figure of speech did the team member choose (knowingly, or more likely unknowingly)? Was a comparison (the most common tool). Was it a reduction of a whole to it’s part? What it the substitution of one whole for another whole? Was it an ironic construction?</a:t>
            </a:r>
          </a:p>
          <a:p>
            <a:endParaRPr lang="en-US" baseline="0" dirty="0"/>
          </a:p>
          <a:p>
            <a:r>
              <a:rPr lang="en-US" baseline="0" dirty="0"/>
              <a:t>How often does the team member turn to this trope? </a:t>
            </a:r>
          </a:p>
          <a:p>
            <a:endParaRPr lang="en-US" baseline="0" dirty="0"/>
          </a:p>
          <a:p>
            <a:r>
              <a:rPr lang="en-US" baseline="0" dirty="0"/>
              <a:t>And, so on. </a:t>
            </a:r>
          </a:p>
          <a:p>
            <a:endParaRPr lang="en-US" baseline="0" dirty="0"/>
          </a:p>
          <a:p>
            <a:r>
              <a:rPr lang="en-US" baseline="0" dirty="0"/>
              <a:t>This is about describing the tropes the team uses. We’re not yet doing anything with that data.</a:t>
            </a:r>
          </a:p>
        </p:txBody>
      </p:sp>
      <p:sp>
        <p:nvSpPr>
          <p:cNvPr id="4" name="Slide Number Placeholder 3"/>
          <p:cNvSpPr>
            <a:spLocks noGrp="1"/>
          </p:cNvSpPr>
          <p:nvPr>
            <p:ph type="sldNum" sz="quarter" idx="10"/>
          </p:nvPr>
        </p:nvSpPr>
        <p:spPr/>
        <p:txBody>
          <a:bodyPr/>
          <a:lstStyle/>
          <a:p>
            <a:fld id="{C9E2978F-8024-E64D-83E0-279BF5168A0A}" type="slidenum">
              <a:rPr lang="en-US" smtClean="0"/>
              <a:t>15</a:t>
            </a:fld>
            <a:endParaRPr lang="en-US"/>
          </a:p>
        </p:txBody>
      </p:sp>
    </p:spTree>
    <p:extLst>
      <p:ext uri="{BB962C8B-B14F-4D97-AF65-F5344CB8AC3E}">
        <p14:creationId xmlns:p14="http://schemas.microsoft.com/office/powerpoint/2010/main" val="1469686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colors here have</a:t>
            </a:r>
            <a:r>
              <a:rPr lang="en-US" baseline="0" dirty="0"/>
              <a:t> no meaning. They just help highlight the elements of the framework. This is a basic violation of </a:t>
            </a:r>
            <a:r>
              <a:rPr lang="en-US" baseline="0" dirty="0" err="1"/>
              <a:t>Tufte’s</a:t>
            </a:r>
            <a:r>
              <a:rPr lang="en-US" baseline="0" dirty="0"/>
              <a:t> data/ink rule. People seem to like it, however.</a:t>
            </a:r>
          </a:p>
          <a:p>
            <a:endParaRPr lang="en-US" baseline="0" dirty="0"/>
          </a:p>
          <a:p>
            <a:r>
              <a:rPr lang="en-US" baseline="0" dirty="0"/>
              <a:t>Try not to think of acceptance and rejection in terms of goodness and badness. Acceptance is not necessarily good, if the thing you are accepting is bad for you. Rejecting is not necessarily bad, if the thing you are rejecting is bad for you.</a:t>
            </a:r>
          </a:p>
          <a:p>
            <a:endParaRPr lang="en-US" baseline="0" dirty="0"/>
          </a:p>
          <a:p>
            <a:r>
              <a:rPr lang="en-US" baseline="0" dirty="0"/>
              <a:t>Accepting is an act of “turning toward” something in particular. It turns away from everything else that is not that one thing it is turns towards.</a:t>
            </a:r>
          </a:p>
          <a:p>
            <a:endParaRPr lang="en-US" baseline="0" dirty="0"/>
          </a:p>
          <a:p>
            <a:r>
              <a:rPr lang="en-US" baseline="0" dirty="0"/>
              <a:t>Rejecting is an act of “turning away from” something in particular. It turns toward everything else that is not that one thing it turns away from.</a:t>
            </a:r>
          </a:p>
          <a:p>
            <a:endParaRPr lang="en-US" baseline="0" dirty="0"/>
          </a:p>
          <a:p>
            <a:r>
              <a:rPr lang="en-US" baseline="0" dirty="0"/>
              <a:t>Accepting and rejecting is a matter of emphasis. Are you emphasizing a turning toward over a turning away? Are you emphasizing a turning away over a turning toward?</a:t>
            </a:r>
          </a:p>
          <a:p>
            <a:endParaRPr lang="en-US" baseline="0" dirty="0"/>
          </a:p>
          <a:p>
            <a:r>
              <a:rPr lang="en-US" baseline="0" dirty="0"/>
              <a:t>And, if this seems like an academic question, fun to argue about with a couple of drinks in you, but otherwise useless, ask this question: “Did my organization turn toward Agile because it will enable the company to adapt to the change in our strategic direction to capture our profit pool?” or “Did my organization turn away from waterfall because if we don’t figure out someway to improve our situation we’re not going to be able to compete in this market place?”</a:t>
            </a:r>
          </a:p>
          <a:p>
            <a:endParaRPr lang="en-US" baseline="0" dirty="0"/>
          </a:p>
          <a:p>
            <a:r>
              <a:rPr lang="en-US" baseline="0" dirty="0"/>
              <a:t>A turning away from waterfall is not the same as a turning toward Agile.</a:t>
            </a:r>
          </a:p>
          <a:p>
            <a:endParaRPr lang="en-US" baseline="0" dirty="0"/>
          </a:p>
          <a:p>
            <a:r>
              <a:rPr lang="en-US" baseline="0" dirty="0"/>
              <a:t>Given that we’re looking for an attitude that turns away or turns toward, we can start to narrow down what poetic categories are </a:t>
            </a:r>
            <a:r>
              <a:rPr lang="en-US" baseline="0"/>
              <a:t>likely dominant on a team.</a:t>
            </a:r>
          </a:p>
          <a:p>
            <a:endParaRPr lang="en-US" baseline="0" dirty="0"/>
          </a:p>
          <a:p>
            <a:r>
              <a:rPr lang="en-US" baseline="0" dirty="0"/>
              <a:t>We can group teams in into three categories of “rejecting” teams and three “accepting” teams. There is also a “neither-nor” category, “the transitional.” If you’re teams are dominantly transitional, you have a lot of work on your hands.</a:t>
            </a:r>
          </a:p>
          <a:p>
            <a:endParaRPr lang="en-US" baseline="0" dirty="0"/>
          </a:p>
          <a:p>
            <a:r>
              <a:rPr lang="en-US" baseline="0" dirty="0"/>
              <a:t>No team is fixedly one category. Teams can be dominantly, one way or the other, seldom for long. Attitudes change, evolve, react and respond to events. </a:t>
            </a:r>
          </a:p>
          <a:p>
            <a:endParaRPr lang="en-US" baseline="0" dirty="0"/>
          </a:p>
          <a:p>
            <a:r>
              <a:rPr lang="en-US" baseline="0" dirty="0"/>
              <a:t>The coach is not looking to “fix” a category to a team. The coach listens to the team’s figurative speech over time. The coach is listening to detect whether one attitude comes up more often than others – and, if that one category might be dominantly so.</a:t>
            </a:r>
          </a:p>
          <a:p>
            <a:endParaRPr lang="en-US" baseline="0" dirty="0"/>
          </a:p>
          <a:p>
            <a:r>
              <a:rPr lang="en-US" baseline="0" dirty="0"/>
              <a:t>If a coach can assign a dominant category to a team – and gets it right – then the coach can use the properties of that category to coach the team toward improving performance.</a:t>
            </a:r>
          </a:p>
          <a:p>
            <a:endParaRPr lang="en-US" baseline="0" dirty="0"/>
          </a:p>
          <a:p>
            <a:endParaRPr lang="en-US" baseline="0" dirty="0"/>
          </a:p>
          <a:p>
            <a:endParaRPr lang="en-US" baseline="0" dirty="0"/>
          </a:p>
          <a:p>
            <a:r>
              <a:rPr lang="en-US" baseline="0" dirty="0"/>
              <a:t> </a:t>
            </a:r>
          </a:p>
        </p:txBody>
      </p:sp>
      <p:sp>
        <p:nvSpPr>
          <p:cNvPr id="4" name="Slide Number Placeholder 3"/>
          <p:cNvSpPr>
            <a:spLocks noGrp="1"/>
          </p:cNvSpPr>
          <p:nvPr>
            <p:ph type="sldNum" sz="quarter" idx="10"/>
          </p:nvPr>
        </p:nvSpPr>
        <p:spPr/>
        <p:txBody>
          <a:bodyPr/>
          <a:lstStyle/>
          <a:p>
            <a:fld id="{C9E2978F-8024-E64D-83E0-279BF5168A0A}" type="slidenum">
              <a:rPr lang="en-US" smtClean="0"/>
              <a:t>16</a:t>
            </a:fld>
            <a:endParaRPr lang="en-US"/>
          </a:p>
        </p:txBody>
      </p:sp>
    </p:spTree>
    <p:extLst>
      <p:ext uri="{BB962C8B-B14F-4D97-AF65-F5344CB8AC3E}">
        <p14:creationId xmlns:p14="http://schemas.microsoft.com/office/powerpoint/2010/main" val="2896121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elegiac team is all about complaint.</a:t>
            </a:r>
          </a:p>
          <a:p>
            <a:endParaRPr lang="en-US" baseline="0" dirty="0"/>
          </a:p>
          <a:p>
            <a:r>
              <a:rPr lang="en-US" baseline="0" dirty="0"/>
              <a:t>Something like this is probably what happened: the team has “been transitioned to” Agile in a top-down, centralized approach to an organizational change. The team wasn’t included in the process, and now they feel they’ve been migrated from one stupid thing to another stupid thing. They didn’t have a choice in making the change or how it happened.</a:t>
            </a:r>
          </a:p>
          <a:p>
            <a:r>
              <a:rPr lang="en-US" baseline="0" dirty="0"/>
              <a:t/>
            </a:r>
            <a:br>
              <a:rPr lang="en-US" baseline="0" dirty="0"/>
            </a:br>
            <a:r>
              <a:rPr lang="en-US" baseline="0" dirty="0"/>
              <a:t>Dominantly, start with teaching what Agile is. The first thing you need to establish is a good foundation for “doing Agile.” This is fake it until you make it. We can’t get people collaborating, delivering, reflecting, and improving until they know what this means and why we do it. </a:t>
            </a:r>
            <a:br>
              <a:rPr lang="en-US" baseline="0" dirty="0"/>
            </a:br>
            <a:r>
              <a:rPr lang="en-US" baseline="0" dirty="0"/>
              <a:t/>
            </a:r>
            <a:br>
              <a:rPr lang="en-US" baseline="0" dirty="0"/>
            </a:br>
            <a:r>
              <a:rPr lang="en-US" baseline="0" dirty="0"/>
              <a:t>This gets us the McGregor’s X/Y theory – some people will say that “X” is just going to complain; you need to force and X to be productive. If this is the case, then no amount of teaching the “doing of Agile,” will be a way into the “being of Agile”</a:t>
            </a:r>
          </a:p>
        </p:txBody>
      </p:sp>
      <p:sp>
        <p:nvSpPr>
          <p:cNvPr id="4" name="Slide Number Placeholder 3"/>
          <p:cNvSpPr>
            <a:spLocks noGrp="1"/>
          </p:cNvSpPr>
          <p:nvPr>
            <p:ph type="sldNum" sz="quarter" idx="10"/>
          </p:nvPr>
        </p:nvSpPr>
        <p:spPr/>
        <p:txBody>
          <a:bodyPr/>
          <a:lstStyle/>
          <a:p>
            <a:fld id="{C9E2978F-8024-E64D-83E0-279BF5168A0A}" type="slidenum">
              <a:rPr lang="en-US" smtClean="0"/>
              <a:t>18</a:t>
            </a:fld>
            <a:endParaRPr lang="en-US"/>
          </a:p>
        </p:txBody>
      </p:sp>
    </p:spTree>
    <p:extLst>
      <p:ext uri="{BB962C8B-B14F-4D97-AF65-F5344CB8AC3E}">
        <p14:creationId xmlns:p14="http://schemas.microsoft.com/office/powerpoint/2010/main" val="2451558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19</a:t>
            </a:fld>
            <a:endParaRPr lang="en-US"/>
          </a:p>
        </p:txBody>
      </p:sp>
    </p:spTree>
    <p:extLst>
      <p:ext uri="{BB962C8B-B14F-4D97-AF65-F5344CB8AC3E}">
        <p14:creationId xmlns:p14="http://schemas.microsoft.com/office/powerpoint/2010/main" val="4239333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25</a:t>
            </a:fld>
            <a:endParaRPr lang="en-US"/>
          </a:p>
        </p:txBody>
      </p:sp>
    </p:spTree>
    <p:extLst>
      <p:ext uri="{BB962C8B-B14F-4D97-AF65-F5344CB8AC3E}">
        <p14:creationId xmlns:p14="http://schemas.microsoft.com/office/powerpoint/2010/main" val="1219963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27</a:t>
            </a:fld>
            <a:endParaRPr lang="en-US"/>
          </a:p>
        </p:txBody>
      </p:sp>
    </p:spTree>
    <p:extLst>
      <p:ext uri="{BB962C8B-B14F-4D97-AF65-F5344CB8AC3E}">
        <p14:creationId xmlns:p14="http://schemas.microsoft.com/office/powerpoint/2010/main" val="926399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 Titles</a:t>
            </a:r>
          </a:p>
        </p:txBody>
      </p:sp>
      <p:sp>
        <p:nvSpPr>
          <p:cNvPr id="4" name="Slide Number Placeholder 3"/>
          <p:cNvSpPr>
            <a:spLocks noGrp="1"/>
          </p:cNvSpPr>
          <p:nvPr>
            <p:ph type="sldNum" sz="quarter" idx="10"/>
          </p:nvPr>
        </p:nvSpPr>
        <p:spPr/>
        <p:txBody>
          <a:bodyPr/>
          <a:lstStyle/>
          <a:p>
            <a:fld id="{C9E2978F-8024-E64D-83E0-279BF5168A0A}" type="slidenum">
              <a:rPr lang="en-US" smtClean="0"/>
              <a:t>2</a:t>
            </a:fld>
            <a:endParaRPr lang="en-US"/>
          </a:p>
        </p:txBody>
      </p:sp>
    </p:spTree>
    <p:extLst>
      <p:ext uri="{BB962C8B-B14F-4D97-AF65-F5344CB8AC3E}">
        <p14:creationId xmlns:p14="http://schemas.microsoft.com/office/powerpoint/2010/main" val="5732065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people are trying to get an agreement – about a new definition of something, about a prediction, about a choice – they will often use figurative speech to make their point.</a:t>
            </a:r>
          </a:p>
          <a:p>
            <a:endParaRPr lang="en-US" baseline="0" dirty="0"/>
          </a:p>
          <a:p>
            <a:r>
              <a:rPr lang="en-US" baseline="0" dirty="0"/>
              <a:t>Figurative speech is a strategic moment for the Agile coach, -- [1] because the of effort that the team member is putting into being understood and [2] because of the particular choices that team member makes about figurative speech give us data that we can use to diagnose an attitude.</a:t>
            </a:r>
          </a:p>
          <a:p>
            <a:endParaRPr lang="en-US" baseline="0" dirty="0"/>
          </a:p>
          <a:p>
            <a:r>
              <a:rPr lang="en-US" baseline="0" dirty="0"/>
              <a:t>What figure of speech did the team member choose (knowingly, or more likely unknowingly)? Was a comparison (the most common tool). Was it a reduction of a whole to it’s part? What it the substitution of one whole for another whole? Was it an ironic construction?</a:t>
            </a:r>
          </a:p>
          <a:p>
            <a:endParaRPr lang="en-US" baseline="0" dirty="0"/>
          </a:p>
          <a:p>
            <a:r>
              <a:rPr lang="en-US" baseline="0" dirty="0"/>
              <a:t>How often does the team member turn to this trope? </a:t>
            </a:r>
          </a:p>
          <a:p>
            <a:endParaRPr lang="en-US" baseline="0" dirty="0"/>
          </a:p>
          <a:p>
            <a:r>
              <a:rPr lang="en-US" baseline="0" dirty="0"/>
              <a:t>And, so on. </a:t>
            </a:r>
          </a:p>
          <a:p>
            <a:endParaRPr lang="en-US" baseline="0" dirty="0"/>
          </a:p>
          <a:p>
            <a:r>
              <a:rPr lang="en-US" baseline="0" dirty="0"/>
              <a:t>This is about describing the tropes the team uses. We’re not yet doing anything with that data.</a:t>
            </a:r>
          </a:p>
        </p:txBody>
      </p:sp>
      <p:sp>
        <p:nvSpPr>
          <p:cNvPr id="4" name="Slide Number Placeholder 3"/>
          <p:cNvSpPr>
            <a:spLocks noGrp="1"/>
          </p:cNvSpPr>
          <p:nvPr>
            <p:ph type="sldNum" sz="quarter" idx="10"/>
          </p:nvPr>
        </p:nvSpPr>
        <p:spPr/>
        <p:txBody>
          <a:bodyPr/>
          <a:lstStyle/>
          <a:p>
            <a:fld id="{C9E2978F-8024-E64D-83E0-279BF5168A0A}" type="slidenum">
              <a:rPr lang="en-US" smtClean="0"/>
              <a:t>36</a:t>
            </a:fld>
            <a:endParaRPr lang="en-US"/>
          </a:p>
        </p:txBody>
      </p:sp>
    </p:spTree>
    <p:extLst>
      <p:ext uri="{BB962C8B-B14F-4D97-AF65-F5344CB8AC3E}">
        <p14:creationId xmlns:p14="http://schemas.microsoft.com/office/powerpoint/2010/main" val="2057590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a:t>
            </a:r>
            <a:r>
              <a:rPr lang="en-US" baseline="0" dirty="0"/>
              <a:t> of where knowing something about Grammar is actually quite useful when trying to figure out of you agree with or understanding something. </a:t>
            </a:r>
          </a:p>
          <a:p>
            <a:endParaRPr lang="en-US" baseline="0" dirty="0"/>
          </a:p>
          <a:p>
            <a:r>
              <a:rPr lang="en-US" b="1" baseline="0" dirty="0"/>
              <a:t>LQLH</a:t>
            </a:r>
          </a:p>
          <a:p>
            <a:r>
              <a:rPr lang="en-US" b="1" dirty="0">
                <a:effectLst/>
              </a:rPr>
              <a:t>Upper-Left</a:t>
            </a:r>
            <a:r>
              <a:rPr lang="en-US" dirty="0">
                <a:effectLst/>
              </a:rPr>
              <a:t> (UL)</a:t>
            </a:r>
            <a:r>
              <a:rPr lang="en-US" baseline="0" dirty="0">
                <a:effectLst/>
              </a:rPr>
              <a:t> - </a:t>
            </a:r>
            <a:r>
              <a:rPr lang="en-US" dirty="0">
                <a:effectLst/>
              </a:rPr>
              <a:t>"I“</a:t>
            </a:r>
            <a:r>
              <a:rPr lang="en-US" baseline="0" dirty="0">
                <a:effectLst/>
              </a:rPr>
              <a:t> | </a:t>
            </a:r>
            <a:r>
              <a:rPr lang="en-US" dirty="0">
                <a:effectLst/>
              </a:rPr>
              <a:t>Interior Individual</a:t>
            </a:r>
            <a:r>
              <a:rPr lang="en-US" baseline="0" dirty="0">
                <a:effectLst/>
              </a:rPr>
              <a:t> | </a:t>
            </a:r>
            <a:r>
              <a:rPr lang="en-US" sz="1200" u="none" strike="noStrike" kern="1200" dirty="0">
                <a:solidFill>
                  <a:schemeClr val="tx1"/>
                </a:solidFill>
                <a:effectLst/>
                <a:latin typeface="+mn-lt"/>
                <a:ea typeface="+mn-ea"/>
                <a:cs typeface="+mn-cs"/>
                <a:hlinkClick r:id="rId3" tooltip="Intentional"/>
              </a:rPr>
              <a:t>Intentional</a:t>
            </a:r>
            <a:r>
              <a:rPr lang="en-US" sz="1200" u="none" strike="noStrike" kern="1200" baseline="0" dirty="0">
                <a:solidFill>
                  <a:schemeClr val="tx1"/>
                </a:solidFill>
                <a:effectLst/>
                <a:latin typeface="+mn-lt"/>
                <a:ea typeface="+mn-ea"/>
                <a:cs typeface="+mn-cs"/>
              </a:rPr>
              <a:t> | </a:t>
            </a:r>
            <a:r>
              <a:rPr lang="en-US" dirty="0">
                <a:effectLst/>
              </a:rPr>
              <a:t>e.g. </a:t>
            </a:r>
            <a:r>
              <a:rPr lang="en-US" sz="1200" u="none" strike="noStrike" kern="1200" dirty="0">
                <a:solidFill>
                  <a:schemeClr val="tx1"/>
                </a:solidFill>
                <a:effectLst/>
                <a:latin typeface="+mn-lt"/>
                <a:ea typeface="+mn-ea"/>
                <a:cs typeface="+mn-cs"/>
                <a:hlinkClick r:id="rId4" tooltip="Sigmund Freud"/>
              </a:rPr>
              <a:t>Freud</a:t>
            </a:r>
            <a:endParaRPr lang="en-US" dirty="0">
              <a:effectLst/>
            </a:endParaRPr>
          </a:p>
          <a:p>
            <a:r>
              <a:rPr lang="en-US" b="1" dirty="0">
                <a:effectLst/>
              </a:rPr>
              <a:t>Upper-Right</a:t>
            </a:r>
            <a:r>
              <a:rPr lang="en-US" dirty="0">
                <a:effectLst/>
              </a:rPr>
              <a:t> (UR) - "It“ | Exterior Individual</a:t>
            </a:r>
            <a:r>
              <a:rPr lang="en-US" baseline="0" dirty="0">
                <a:effectLst/>
              </a:rPr>
              <a:t> | </a:t>
            </a:r>
            <a:r>
              <a:rPr lang="en-US" sz="1200" u="none" strike="noStrike" kern="1200" dirty="0">
                <a:solidFill>
                  <a:schemeClr val="tx1"/>
                </a:solidFill>
                <a:effectLst/>
                <a:latin typeface="+mn-lt"/>
                <a:ea typeface="+mn-ea"/>
                <a:cs typeface="+mn-cs"/>
                <a:hlinkClick r:id="rId5" tooltip="Behavioral"/>
              </a:rPr>
              <a:t>Behavioral</a:t>
            </a:r>
            <a:r>
              <a:rPr lang="en-US" sz="1200" u="none" strike="noStrike" kern="1200" baseline="0" dirty="0">
                <a:solidFill>
                  <a:schemeClr val="tx1"/>
                </a:solidFill>
                <a:effectLst/>
                <a:latin typeface="+mn-lt"/>
                <a:ea typeface="+mn-ea"/>
                <a:cs typeface="+mn-cs"/>
              </a:rPr>
              <a:t> | </a:t>
            </a:r>
            <a:r>
              <a:rPr lang="en-US" dirty="0">
                <a:effectLst/>
              </a:rPr>
              <a:t>e.g. </a:t>
            </a:r>
            <a:r>
              <a:rPr lang="en-US" sz="1200" u="none" strike="noStrike" kern="1200" dirty="0">
                <a:solidFill>
                  <a:schemeClr val="tx1"/>
                </a:solidFill>
                <a:effectLst/>
                <a:latin typeface="+mn-lt"/>
                <a:ea typeface="+mn-ea"/>
                <a:cs typeface="+mn-cs"/>
                <a:hlinkClick r:id="rId6" tooltip="B.F. Skinner"/>
              </a:rPr>
              <a:t>Skinner</a:t>
            </a:r>
            <a:endParaRPr lang="en-US" dirty="0">
              <a:effectLst/>
            </a:endParaRPr>
          </a:p>
          <a:p>
            <a:r>
              <a:rPr lang="en-US" b="1" dirty="0">
                <a:effectLst/>
              </a:rPr>
              <a:t>Lower-Left</a:t>
            </a:r>
            <a:r>
              <a:rPr lang="en-US" dirty="0">
                <a:effectLst/>
              </a:rPr>
              <a:t> (LL)</a:t>
            </a:r>
            <a:r>
              <a:rPr lang="en-US" baseline="0" dirty="0">
                <a:effectLst/>
              </a:rPr>
              <a:t> | </a:t>
            </a:r>
            <a:r>
              <a:rPr lang="en-US" dirty="0">
                <a:effectLst/>
              </a:rPr>
              <a:t>"We“</a:t>
            </a:r>
            <a:r>
              <a:rPr lang="en-US" baseline="0" dirty="0">
                <a:effectLst/>
              </a:rPr>
              <a:t> | </a:t>
            </a:r>
            <a:r>
              <a:rPr lang="en-US" dirty="0">
                <a:effectLst/>
              </a:rPr>
              <a:t>Interior Collective</a:t>
            </a:r>
            <a:r>
              <a:rPr lang="en-US" baseline="0" dirty="0">
                <a:effectLst/>
              </a:rPr>
              <a:t> | </a:t>
            </a:r>
            <a:r>
              <a:rPr lang="en-US" sz="1200" u="none" strike="noStrike" kern="1200" dirty="0">
                <a:solidFill>
                  <a:schemeClr val="tx1"/>
                </a:solidFill>
                <a:effectLst/>
                <a:latin typeface="+mn-lt"/>
                <a:ea typeface="+mn-ea"/>
                <a:cs typeface="+mn-cs"/>
                <a:hlinkClick r:id="rId7" tooltip="Cultural"/>
              </a:rPr>
              <a:t>Cultural</a:t>
            </a:r>
            <a:r>
              <a:rPr lang="en-US" sz="1200" u="none" strike="noStrike" kern="1200" baseline="0" dirty="0">
                <a:solidFill>
                  <a:schemeClr val="tx1"/>
                </a:solidFill>
                <a:effectLst/>
                <a:latin typeface="+mn-lt"/>
                <a:ea typeface="+mn-ea"/>
                <a:cs typeface="+mn-cs"/>
              </a:rPr>
              <a:t> | </a:t>
            </a:r>
            <a:r>
              <a:rPr lang="en-US" dirty="0">
                <a:effectLst/>
              </a:rPr>
              <a:t>e.g. </a:t>
            </a:r>
            <a:r>
              <a:rPr lang="en-US" sz="1200" u="none" strike="noStrike" kern="1200" dirty="0" err="1">
                <a:solidFill>
                  <a:schemeClr val="tx1"/>
                </a:solidFill>
                <a:effectLst/>
                <a:latin typeface="+mn-lt"/>
                <a:ea typeface="+mn-ea"/>
                <a:cs typeface="+mn-cs"/>
                <a:hlinkClick r:id="rId8" tooltip="Hans-Georg Gadamer"/>
              </a:rPr>
              <a:t>Gadamer</a:t>
            </a:r>
            <a:endParaRPr lang="en-US" dirty="0">
              <a:effectLst/>
            </a:endParaRPr>
          </a:p>
          <a:p>
            <a:r>
              <a:rPr lang="en-US" b="1" dirty="0">
                <a:effectLst/>
              </a:rPr>
              <a:t>Lower-Right</a:t>
            </a:r>
            <a:r>
              <a:rPr lang="en-US" dirty="0">
                <a:effectLst/>
              </a:rPr>
              <a:t> (LR)</a:t>
            </a:r>
            <a:r>
              <a:rPr lang="en-US" baseline="0" dirty="0">
                <a:effectLst/>
              </a:rPr>
              <a:t> | </a:t>
            </a:r>
            <a:r>
              <a:rPr lang="en-US" dirty="0">
                <a:effectLst/>
              </a:rPr>
              <a:t>"Its“</a:t>
            </a:r>
            <a:r>
              <a:rPr lang="en-US" baseline="0" dirty="0">
                <a:effectLst/>
              </a:rPr>
              <a:t> | </a:t>
            </a:r>
            <a:r>
              <a:rPr lang="en-US" dirty="0">
                <a:effectLst/>
              </a:rPr>
              <a:t>Exterior Collective</a:t>
            </a:r>
            <a:r>
              <a:rPr lang="en-US" baseline="0" dirty="0">
                <a:effectLst/>
              </a:rPr>
              <a:t> | </a:t>
            </a:r>
            <a:r>
              <a:rPr lang="en-US" sz="1200" u="none" strike="noStrike" kern="1200" dirty="0">
                <a:solidFill>
                  <a:schemeClr val="tx1"/>
                </a:solidFill>
                <a:effectLst/>
                <a:latin typeface="+mn-lt"/>
                <a:ea typeface="+mn-ea"/>
                <a:cs typeface="+mn-cs"/>
                <a:hlinkClick r:id="rId9" tooltip="Social"/>
              </a:rPr>
              <a:t>Social</a:t>
            </a:r>
            <a:r>
              <a:rPr lang="en-US" sz="1200" u="none" strike="noStrike" kern="1200" baseline="0" dirty="0">
                <a:solidFill>
                  <a:schemeClr val="tx1"/>
                </a:solidFill>
                <a:effectLst/>
                <a:latin typeface="+mn-lt"/>
                <a:ea typeface="+mn-ea"/>
                <a:cs typeface="+mn-cs"/>
              </a:rPr>
              <a:t> | </a:t>
            </a:r>
            <a:r>
              <a:rPr lang="en-US" dirty="0">
                <a:effectLst/>
              </a:rPr>
              <a:t>e.g. </a:t>
            </a:r>
            <a:r>
              <a:rPr lang="en-US" sz="1200" u="none" strike="noStrike" kern="1200" dirty="0">
                <a:solidFill>
                  <a:schemeClr val="tx1"/>
                </a:solidFill>
                <a:effectLst/>
                <a:latin typeface="+mn-lt"/>
                <a:ea typeface="+mn-ea"/>
                <a:cs typeface="+mn-cs"/>
                <a:hlinkClick r:id="rId10" tooltip="Karl Marx"/>
              </a:rPr>
              <a:t>Marx</a:t>
            </a:r>
            <a:endParaRPr lang="en-US" dirty="0">
              <a:effectLst/>
            </a:endParaRPr>
          </a:p>
          <a:p>
            <a:endParaRPr lang="en-US" dirty="0"/>
          </a:p>
          <a:p>
            <a:r>
              <a:rPr lang="en-US" b="1" i="0" dirty="0">
                <a:effectLst/>
              </a:rPr>
              <a:t>Theory</a:t>
            </a:r>
            <a:r>
              <a:rPr lang="en-US" b="1" i="0" baseline="0" dirty="0">
                <a:effectLst/>
              </a:rPr>
              <a:t> of Truthfulness</a:t>
            </a:r>
            <a:r>
              <a:rPr lang="en-US" i="1" dirty="0">
                <a:effectLst/>
              </a:rPr>
              <a:t/>
            </a:r>
            <a:br>
              <a:rPr lang="en-US" i="1" dirty="0">
                <a:effectLst/>
              </a:rPr>
            </a:br>
            <a:r>
              <a:rPr lang="en-US" i="1" dirty="0" err="1">
                <a:effectLst/>
              </a:rPr>
              <a:t>InteriorExteriorIndividual</a:t>
            </a:r>
            <a:r>
              <a:rPr lang="en-US" dirty="0" err="1">
                <a:effectLst/>
              </a:rPr>
              <a:t>Standard</a:t>
            </a:r>
            <a:r>
              <a:rPr lang="en-US" dirty="0">
                <a:effectLst/>
              </a:rPr>
              <a:t>: </a:t>
            </a:r>
            <a:r>
              <a:rPr lang="en-US" i="1" dirty="0">
                <a:effectLst/>
              </a:rPr>
              <a:t>Truthfulness</a:t>
            </a:r>
            <a:br>
              <a:rPr lang="en-US" i="1" dirty="0">
                <a:effectLst/>
              </a:rPr>
            </a:br>
            <a:r>
              <a:rPr lang="en-US" i="1" dirty="0">
                <a:effectLst/>
              </a:rPr>
              <a:t>(</a:t>
            </a:r>
            <a:r>
              <a:rPr lang="en-US" sz="1200" i="1" u="none" strike="noStrike" kern="1200" dirty="0">
                <a:solidFill>
                  <a:schemeClr val="tx1"/>
                </a:solidFill>
                <a:effectLst/>
                <a:latin typeface="+mn-lt"/>
                <a:ea typeface="+mn-ea"/>
                <a:cs typeface="+mn-cs"/>
                <a:hlinkClick r:id="rId11" tooltip="First-person narrative"/>
              </a:rPr>
              <a:t>1st person</a:t>
            </a:r>
            <a:r>
              <a:rPr lang="en-US" i="1" dirty="0">
                <a:effectLst/>
              </a:rPr>
              <a:t>)</a:t>
            </a:r>
            <a:r>
              <a:rPr lang="en-US" dirty="0">
                <a:effectLst/>
              </a:rPr>
              <a:t/>
            </a:r>
            <a:br>
              <a:rPr lang="en-US" dirty="0">
                <a:effectLst/>
              </a:rPr>
            </a:br>
            <a:r>
              <a:rPr lang="en-US" dirty="0">
                <a:effectLst/>
              </a:rPr>
              <a:t>(</a:t>
            </a:r>
            <a:r>
              <a:rPr lang="en-US" sz="1200" u="none" strike="noStrike" kern="1200" dirty="0">
                <a:solidFill>
                  <a:schemeClr val="tx1"/>
                </a:solidFill>
                <a:effectLst/>
                <a:latin typeface="+mn-lt"/>
                <a:ea typeface="+mn-ea"/>
                <a:cs typeface="+mn-cs"/>
                <a:hlinkClick r:id="rId12" tooltip="Sincerity"/>
              </a:rPr>
              <a:t>sincerity</a:t>
            </a:r>
            <a:r>
              <a:rPr lang="en-US" dirty="0">
                <a:effectLst/>
              </a:rPr>
              <a:t>, </a:t>
            </a:r>
            <a:r>
              <a:rPr lang="en-US" sz="1200" u="none" strike="noStrike" kern="1200" dirty="0">
                <a:solidFill>
                  <a:schemeClr val="tx1"/>
                </a:solidFill>
                <a:effectLst/>
                <a:latin typeface="+mn-lt"/>
                <a:ea typeface="+mn-ea"/>
                <a:cs typeface="+mn-cs"/>
                <a:hlinkClick r:id="rId13" tooltip="Integrity"/>
              </a:rPr>
              <a:t>integrity</a:t>
            </a:r>
            <a:r>
              <a:rPr lang="en-US" dirty="0">
                <a:effectLst/>
              </a:rPr>
              <a:t>, </a:t>
            </a:r>
            <a:r>
              <a:rPr lang="en-US" sz="1200" u="none" strike="noStrike" kern="1200" dirty="0">
                <a:solidFill>
                  <a:schemeClr val="tx1"/>
                </a:solidFill>
                <a:effectLst/>
                <a:latin typeface="+mn-lt"/>
                <a:ea typeface="+mn-ea"/>
                <a:cs typeface="+mn-cs"/>
                <a:hlinkClick r:id="rId14" tooltip="Trustworthiness"/>
              </a:rPr>
              <a:t>trustworthiness</a:t>
            </a:r>
            <a:r>
              <a:rPr lang="en-US" dirty="0">
                <a:effectLst/>
              </a:rPr>
              <a:t>)</a:t>
            </a:r>
          </a:p>
          <a:p>
            <a:endParaRPr lang="en-US" dirty="0">
              <a:effectLst/>
            </a:endParaRPr>
          </a:p>
          <a:p>
            <a:r>
              <a:rPr lang="en-US" dirty="0">
                <a:effectLst/>
              </a:rPr>
              <a:t>Standard: </a:t>
            </a:r>
            <a:r>
              <a:rPr lang="en-US" i="1" dirty="0">
                <a:effectLst/>
              </a:rPr>
              <a:t>Truth</a:t>
            </a:r>
            <a:br>
              <a:rPr lang="en-US" i="1" dirty="0">
                <a:effectLst/>
              </a:rPr>
            </a:br>
            <a:r>
              <a:rPr lang="en-US" i="1" dirty="0">
                <a:effectLst/>
              </a:rPr>
              <a:t>(</a:t>
            </a:r>
            <a:r>
              <a:rPr lang="en-US" sz="1200" i="1" u="none" strike="noStrike" kern="1200" dirty="0">
                <a:solidFill>
                  <a:schemeClr val="tx1"/>
                </a:solidFill>
                <a:effectLst/>
                <a:latin typeface="+mn-lt"/>
                <a:ea typeface="+mn-ea"/>
                <a:cs typeface="+mn-cs"/>
                <a:hlinkClick r:id="rId15" tooltip="Third-person narrative"/>
              </a:rPr>
              <a:t>3rd person</a:t>
            </a:r>
            <a:r>
              <a:rPr lang="en-US" i="1" dirty="0">
                <a:effectLst/>
              </a:rPr>
              <a:t>)</a:t>
            </a:r>
            <a:r>
              <a:rPr lang="en-US" dirty="0">
                <a:effectLst/>
              </a:rPr>
              <a:t/>
            </a:r>
            <a:br>
              <a:rPr lang="en-US" dirty="0">
                <a:effectLst/>
              </a:rPr>
            </a:br>
            <a:r>
              <a:rPr lang="en-US" dirty="0">
                <a:effectLst/>
              </a:rPr>
              <a:t>(</a:t>
            </a:r>
            <a:r>
              <a:rPr lang="en-US" sz="1200" u="none" strike="noStrike" kern="1200" dirty="0">
                <a:solidFill>
                  <a:schemeClr val="tx1"/>
                </a:solidFill>
                <a:effectLst/>
                <a:latin typeface="+mn-lt"/>
                <a:ea typeface="+mn-ea"/>
                <a:cs typeface="+mn-cs"/>
                <a:hlinkClick r:id="rId16" tooltip="Communication"/>
              </a:rPr>
              <a:t>correspondence</a:t>
            </a:r>
            <a:r>
              <a:rPr lang="en-US" dirty="0">
                <a:effectLst/>
              </a:rPr>
              <a:t>,</a:t>
            </a:r>
            <a:br>
              <a:rPr lang="en-US" dirty="0">
                <a:effectLst/>
              </a:rPr>
            </a:br>
            <a:r>
              <a:rPr lang="en-US" sz="1200" u="none" strike="noStrike" kern="1200" dirty="0">
                <a:solidFill>
                  <a:schemeClr val="tx1"/>
                </a:solidFill>
                <a:effectLst/>
                <a:latin typeface="+mn-lt"/>
                <a:ea typeface="+mn-ea"/>
                <a:cs typeface="+mn-cs"/>
                <a:hlinkClick r:id="rId17" tooltip="Mental representation"/>
              </a:rPr>
              <a:t>representation</a:t>
            </a:r>
            <a:r>
              <a:rPr lang="en-US" dirty="0">
                <a:effectLst/>
              </a:rPr>
              <a:t>, </a:t>
            </a:r>
            <a:r>
              <a:rPr lang="en-US" sz="1200" u="none" strike="noStrike" kern="1200" dirty="0">
                <a:solidFill>
                  <a:schemeClr val="tx1"/>
                </a:solidFill>
                <a:effectLst/>
                <a:latin typeface="+mn-lt"/>
                <a:ea typeface="+mn-ea"/>
                <a:cs typeface="+mn-cs"/>
                <a:hlinkClick r:id="rId18" tooltip="Propositional"/>
              </a:rPr>
              <a:t>propositional</a:t>
            </a:r>
            <a:r>
              <a:rPr lang="en-US" dirty="0">
                <a:effectLst/>
              </a:rPr>
              <a:t>)</a:t>
            </a:r>
          </a:p>
          <a:p>
            <a:endParaRPr lang="en-US" i="1" dirty="0">
              <a:effectLst/>
            </a:endParaRPr>
          </a:p>
          <a:p>
            <a:r>
              <a:rPr lang="en-US" i="1" dirty="0" err="1">
                <a:effectLst/>
              </a:rPr>
              <a:t>Collective</a:t>
            </a:r>
            <a:r>
              <a:rPr lang="en-US" dirty="0" err="1">
                <a:effectLst/>
              </a:rPr>
              <a:t>Standard</a:t>
            </a:r>
            <a:r>
              <a:rPr lang="en-US" dirty="0">
                <a:effectLst/>
              </a:rPr>
              <a:t>: </a:t>
            </a:r>
            <a:r>
              <a:rPr lang="en-US" i="1" dirty="0">
                <a:effectLst/>
              </a:rPr>
              <a:t>Justness</a:t>
            </a:r>
            <a:br>
              <a:rPr lang="en-US" i="1" dirty="0">
                <a:effectLst/>
              </a:rPr>
            </a:br>
            <a:r>
              <a:rPr lang="en-US" i="1" dirty="0">
                <a:effectLst/>
              </a:rPr>
              <a:t>(</a:t>
            </a:r>
            <a:r>
              <a:rPr lang="en-US" sz="1200" i="1" u="none" strike="noStrike" kern="1200" dirty="0">
                <a:solidFill>
                  <a:schemeClr val="tx1"/>
                </a:solidFill>
                <a:effectLst/>
                <a:latin typeface="+mn-lt"/>
                <a:ea typeface="+mn-ea"/>
                <a:cs typeface="+mn-cs"/>
                <a:hlinkClick r:id="rId19" tooltip="Second-person narrative"/>
              </a:rPr>
              <a:t>2nd person</a:t>
            </a:r>
            <a:r>
              <a:rPr lang="en-US" i="1" dirty="0">
                <a:effectLst/>
              </a:rPr>
              <a:t>)  IN</a:t>
            </a:r>
            <a:r>
              <a:rPr lang="en-US" i="1" baseline="0" dirty="0">
                <a:effectLst/>
              </a:rPr>
              <a:t> AQAL – this is “we” which is 1</a:t>
            </a:r>
            <a:r>
              <a:rPr lang="en-US" i="1" baseline="30000" dirty="0">
                <a:effectLst/>
              </a:rPr>
              <a:t>st</a:t>
            </a:r>
            <a:r>
              <a:rPr lang="en-US" i="1" baseline="0" dirty="0">
                <a:effectLst/>
              </a:rPr>
              <a:t> Person Plural, not 2</a:t>
            </a:r>
            <a:r>
              <a:rPr lang="en-US" i="1" baseline="30000" dirty="0">
                <a:effectLst/>
              </a:rPr>
              <a:t>nd</a:t>
            </a:r>
            <a:r>
              <a:rPr lang="en-US" i="1" baseline="0" dirty="0">
                <a:effectLst/>
              </a:rPr>
              <a:t> Person</a:t>
            </a:r>
            <a:r>
              <a:rPr lang="en-US" dirty="0">
                <a:effectLst/>
              </a:rPr>
              <a:t/>
            </a:r>
            <a:br>
              <a:rPr lang="en-US" dirty="0">
                <a:effectLst/>
              </a:rPr>
            </a:br>
            <a:r>
              <a:rPr lang="en-US" dirty="0">
                <a:effectLst/>
              </a:rPr>
              <a:t> (cultural fit, </a:t>
            </a:r>
            <a:r>
              <a:rPr lang="en-US" sz="1200" u="none" strike="noStrike" kern="1200" dirty="0">
                <a:solidFill>
                  <a:schemeClr val="tx1"/>
                </a:solidFill>
                <a:effectLst/>
                <a:latin typeface="+mn-lt"/>
                <a:ea typeface="+mn-ea"/>
                <a:cs typeface="+mn-cs"/>
                <a:hlinkClick r:id="rId20" tooltip="wikt:rightness"/>
              </a:rPr>
              <a:t>rightness</a:t>
            </a:r>
            <a:r>
              <a:rPr lang="en-US" dirty="0">
                <a:effectLst/>
              </a:rPr>
              <a:t>,</a:t>
            </a:r>
            <a:br>
              <a:rPr lang="en-US" dirty="0">
                <a:effectLst/>
              </a:rPr>
            </a:br>
            <a:r>
              <a:rPr lang="en-US" dirty="0">
                <a:effectLst/>
              </a:rPr>
              <a:t>mutual understanding)</a:t>
            </a:r>
          </a:p>
          <a:p>
            <a:endParaRPr lang="en-US" dirty="0">
              <a:effectLst/>
            </a:endParaRPr>
          </a:p>
          <a:p>
            <a:r>
              <a:rPr lang="en-US" dirty="0">
                <a:effectLst/>
              </a:rPr>
              <a:t>Standard: </a:t>
            </a:r>
            <a:r>
              <a:rPr lang="en-US" i="1" dirty="0">
                <a:effectLst/>
              </a:rPr>
              <a:t>Functional fit</a:t>
            </a:r>
            <a:br>
              <a:rPr lang="en-US" i="1" dirty="0">
                <a:effectLst/>
              </a:rPr>
            </a:br>
            <a:r>
              <a:rPr lang="en-US" i="1" dirty="0">
                <a:effectLst/>
              </a:rPr>
              <a:t>(3rd person)</a:t>
            </a:r>
            <a:r>
              <a:rPr lang="en-US" dirty="0">
                <a:effectLst/>
              </a:rPr>
              <a:t/>
            </a:r>
            <a:br>
              <a:rPr lang="en-US" dirty="0">
                <a:effectLst/>
              </a:rPr>
            </a:br>
            <a:r>
              <a:rPr lang="en-US" dirty="0">
                <a:effectLst/>
              </a:rPr>
              <a:t>(</a:t>
            </a:r>
            <a:r>
              <a:rPr lang="en-US" sz="1200" u="none" strike="noStrike" kern="1200" dirty="0">
                <a:solidFill>
                  <a:schemeClr val="tx1"/>
                </a:solidFill>
                <a:effectLst/>
                <a:latin typeface="+mn-lt"/>
                <a:ea typeface="+mn-ea"/>
                <a:cs typeface="+mn-cs"/>
                <a:hlinkClick r:id="rId21" tooltip="Systems theory"/>
              </a:rPr>
              <a:t>systems theory</a:t>
            </a:r>
            <a:r>
              <a:rPr lang="en-US" dirty="0">
                <a:effectLst/>
              </a:rPr>
              <a:t> web,</a:t>
            </a:r>
            <a:br>
              <a:rPr lang="en-US" dirty="0">
                <a:effectLst/>
              </a:rPr>
            </a:br>
            <a:r>
              <a:rPr lang="en-US" sz="1200" u="none" strike="noStrike" kern="1200" dirty="0">
                <a:solidFill>
                  <a:schemeClr val="tx1"/>
                </a:solidFill>
                <a:effectLst/>
                <a:latin typeface="+mn-lt"/>
                <a:ea typeface="+mn-ea"/>
                <a:cs typeface="+mn-cs"/>
                <a:hlinkClick r:id="rId22" tooltip="Structural functionalism"/>
              </a:rPr>
              <a:t>Structural functionalism</a:t>
            </a:r>
            <a:r>
              <a:rPr lang="en-US" dirty="0">
                <a:effectLst/>
              </a:rPr>
              <a:t>,</a:t>
            </a:r>
            <a:br>
              <a:rPr lang="en-US" dirty="0">
                <a:effectLst/>
              </a:rPr>
            </a:br>
            <a:r>
              <a:rPr lang="en-US" sz="1200" u="none" strike="noStrike" kern="1200" dirty="0">
                <a:solidFill>
                  <a:schemeClr val="tx1"/>
                </a:solidFill>
                <a:effectLst/>
                <a:latin typeface="+mn-lt"/>
                <a:ea typeface="+mn-ea"/>
                <a:cs typeface="+mn-cs"/>
                <a:hlinkClick r:id="rId23" tooltip="Social systems"/>
              </a:rPr>
              <a:t>social systems</a:t>
            </a:r>
            <a:r>
              <a:rPr lang="en-US" dirty="0">
                <a:effectLst/>
              </a:rPr>
              <a:t> mesh)</a:t>
            </a:r>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39</a:t>
            </a:fld>
            <a:endParaRPr lang="en-US"/>
          </a:p>
        </p:txBody>
      </p:sp>
    </p:spTree>
    <p:extLst>
      <p:ext uri="{BB962C8B-B14F-4D97-AF65-F5344CB8AC3E}">
        <p14:creationId xmlns:p14="http://schemas.microsoft.com/office/powerpoint/2010/main" val="3200910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where knowing</a:t>
            </a:r>
            <a:r>
              <a:rPr lang="en-US" baseline="0" dirty="0"/>
              <a:t> a bit about tropes can help you determine if you and understand and agree with something new:</a:t>
            </a:r>
          </a:p>
          <a:p>
            <a:endParaRPr lang="en-US" baseline="0" dirty="0"/>
          </a:p>
          <a:p>
            <a:r>
              <a:rPr lang="en-US" baseline="0" dirty="0" err="1"/>
              <a:t>Laloux</a:t>
            </a:r>
            <a:r>
              <a:rPr lang="en-US" baseline="0" dirty="0"/>
              <a:t> uses an extended metaphor of the color spectrum to place the evolution of an organization. Not listed here is the “infra-red,” or proto-organizational conditions (e.g. natural state, pre-organization, state of nature). This metaphor doesn’t convey anything other than “position.” He has to add a metaphor to his metaphor, to explain how an organization is like red, and red is like a wolf pack. You have to wonder a bit why he didn’t “wolf pack” from the state: what is the value to calling it red, in your opinion?</a:t>
            </a:r>
          </a:p>
          <a:p>
            <a:endParaRPr lang="en-US" baseline="0" dirty="0"/>
          </a:p>
          <a:p>
            <a:r>
              <a:rPr lang="en-US" baseline="0" dirty="0"/>
              <a:t>In my opinion, and these are often matters of judgement requiring justification and explanation before they can be agreed to, </a:t>
            </a:r>
            <a:r>
              <a:rPr lang="en-US" baseline="0" dirty="0" err="1"/>
              <a:t>Laloux</a:t>
            </a:r>
            <a:r>
              <a:rPr lang="en-US" baseline="0" dirty="0"/>
              <a:t> confuses metaphor with synecdoche in the Green and Teal organization. For seventeen years, I worked for a company that said, “we are a family,” where “family” is used as a nominative predicate. They forgot it was first a metaphor (“our company is like a family,” skipped synecdoche, “We are a family unit,” and jumped straight into abstraction, “we are family.” </a:t>
            </a:r>
            <a:br>
              <a:rPr lang="en-US" baseline="0" dirty="0"/>
            </a:br>
            <a:r>
              <a:rPr lang="en-US" baseline="0" dirty="0"/>
              <a:t/>
            </a:r>
            <a:br>
              <a:rPr lang="en-US" baseline="0" dirty="0"/>
            </a:br>
            <a:r>
              <a:rPr lang="en-US" baseline="0" dirty="0"/>
              <a:t>This made we want ask that particular leader, “exactly where in the hell did you grow up?”</a:t>
            </a:r>
          </a:p>
          <a:p>
            <a:endParaRPr lang="en-US" baseline="0" dirty="0"/>
          </a:p>
          <a:p>
            <a:r>
              <a:rPr lang="en-US" baseline="0" dirty="0" err="1"/>
              <a:t>Laloux</a:t>
            </a:r>
            <a:r>
              <a:rPr lang="en-US" baseline="0" dirty="0"/>
              <a:t> suggest one of the pitfalls </a:t>
            </a:r>
            <a:r>
              <a:rPr lang="en-US" baseline="0" dirty="0" err="1"/>
              <a:t>fo</a:t>
            </a:r>
            <a:r>
              <a:rPr lang="en-US" baseline="0" dirty="0"/>
              <a:t> the family organization metaphor is the questionable advisedness of family roles and relationships.</a:t>
            </a:r>
            <a:br>
              <a:rPr lang="en-US" baseline="0" dirty="0"/>
            </a:br>
            <a:r>
              <a:rPr lang="en-US" baseline="0" dirty="0"/>
              <a:t/>
            </a:r>
            <a:br>
              <a:rPr lang="en-US" baseline="0" dirty="0"/>
            </a:br>
            <a:r>
              <a:rPr lang="en-US" baseline="0" dirty="0"/>
              <a:t>I question the notion at all.</a:t>
            </a:r>
            <a:br>
              <a:rPr lang="en-US" baseline="0" dirty="0"/>
            </a:br>
            <a:r>
              <a:rPr lang="en-US" baseline="0" dirty="0"/>
              <a:t/>
            </a:r>
            <a:br>
              <a:rPr lang="en-US" baseline="0" dirty="0"/>
            </a:br>
            <a:r>
              <a:rPr lang="en-US" baseline="0" dirty="0"/>
              <a:t>If your work organization is a family, then you have a family the hired you into it, pays you to stay in it, demands you be productive as a condition of continued members, and regularly throws members of the family out on the street when it becomes economical advisable to satisfy the owners of the family that the P/E ratio of the family is within investor expectations. </a:t>
            </a:r>
            <a:br>
              <a:rPr lang="en-US" baseline="0" dirty="0"/>
            </a:br>
            <a:r>
              <a:rPr lang="en-US" baseline="0" dirty="0"/>
              <a:t/>
            </a:r>
            <a:br>
              <a:rPr lang="en-US" baseline="0" dirty="0"/>
            </a:br>
            <a:r>
              <a:rPr lang="en-US" baseline="0" dirty="0"/>
              <a:t>The problem with this idea is not, essentially, the family roles and relationships, but rather that it is complete nonsense – whether it used figuratively (as metaphor or synecdoche) or literally (as nominative predicate of the verb). </a:t>
            </a:r>
          </a:p>
          <a:p>
            <a:endParaRPr lang="en-US" baseline="0" dirty="0"/>
          </a:p>
          <a:p>
            <a:r>
              <a:rPr lang="en-US" baseline="0" dirty="0" err="1"/>
              <a:t>Laloux</a:t>
            </a:r>
            <a:r>
              <a:rPr lang="en-US" baseline="0" dirty="0"/>
              <a:t> is seeking a metaphor to describe an organization based on inter-personal relationships that transcend defined authorities or functional roles. Family work most closely, if we are thinking of group of animals – suggesting he’d do as well selecting “pod (of whales),” “pride (of lions),” “school (of fish),” or “murder (of crows).” When we place “family,” in an array that also contains “pod,” “pride,” “school” and “murder,” we are left wondering if the metaphor couldn’t be improved somehow.</a:t>
            </a:r>
            <a:br>
              <a:rPr lang="en-US" baseline="0" dirty="0"/>
            </a:br>
            <a:r>
              <a:rPr lang="en-US" baseline="0" dirty="0"/>
              <a:t/>
            </a:r>
            <a:br>
              <a:rPr lang="en-US" baseline="0" dirty="0"/>
            </a:br>
            <a:r>
              <a:rPr lang="en-US" baseline="0" dirty="0"/>
              <a:t>This isn’t just “splitting hairs: “ these tropes cue up the actions that we select. If we say “Green is like a family, “ and “green” is in no important respects like a family, we have the wrong understanding of what “green” organizations actually are.</a:t>
            </a:r>
            <a:br>
              <a:rPr lang="en-US" baseline="0" dirty="0"/>
            </a:br>
            <a:r>
              <a:rPr lang="en-US" baseline="0" dirty="0"/>
              <a:t/>
            </a:r>
            <a:br>
              <a:rPr lang="en-US" baseline="0" dirty="0"/>
            </a:br>
            <a:r>
              <a:rPr lang="en-US" baseline="0" dirty="0"/>
              <a:t>Worse still, I can think of one organizational model that actually is like a family, but I don’t think we want to aspire to this model as an evolutionary advance beyond “Orange.”  Show me a Green organization that is like a family, and I will show you organized crime (e.g. the Mafia). </a:t>
            </a:r>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40</a:t>
            </a:fld>
            <a:endParaRPr lang="en-US"/>
          </a:p>
        </p:txBody>
      </p:sp>
    </p:spTree>
    <p:extLst>
      <p:ext uri="{BB962C8B-B14F-4D97-AF65-F5344CB8AC3E}">
        <p14:creationId xmlns:p14="http://schemas.microsoft.com/office/powerpoint/2010/main" val="37795705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Alistair Cockburn</a:t>
            </a:r>
            <a:r>
              <a:rPr lang="en-US" baseline="0" dirty="0"/>
              <a:t> is still working all of this out.</a:t>
            </a:r>
            <a:br>
              <a:rPr lang="en-US" baseline="0" dirty="0"/>
            </a:br>
            <a:r>
              <a:rPr lang="en-US" baseline="0" dirty="0"/>
              <a:t/>
            </a:r>
            <a:br>
              <a:rPr lang="en-US" baseline="0" dirty="0"/>
            </a:br>
            <a:r>
              <a:rPr lang="en-US" baseline="0" dirty="0"/>
              <a:t>In the notion of “Shu,” “Ha” and “</a:t>
            </a:r>
            <a:r>
              <a:rPr lang="en-US" baseline="0" dirty="0" err="1"/>
              <a:t>Ri</a:t>
            </a:r>
            <a:r>
              <a:rPr lang="en-US" baseline="0" dirty="0"/>
              <a:t>” the “Heart of Agile “ is about as </a:t>
            </a:r>
            <a:r>
              <a:rPr lang="en-US" baseline="0" dirty="0" err="1"/>
              <a:t>Ri</a:t>
            </a:r>
            <a:r>
              <a:rPr lang="en-US" baseline="0" dirty="0"/>
              <a:t> as you can get. For those starting on the Agile path, it’s probably not the best way to start thinking about Agile practices, mostly I think because it requires an Agile attitude to precede the Agile practice.</a:t>
            </a:r>
          </a:p>
          <a:p>
            <a:endParaRPr lang="en-US" baseline="0" dirty="0"/>
          </a:p>
          <a:p>
            <a:r>
              <a:rPr lang="en-US" baseline="0" dirty="0"/>
              <a:t>In “Shu” the practice precedes a deeper understanding of “why” Agile. The “Wax On! Wax Off!” of “Shu” enables the team to get increasing adept at “Doing” Agile before they have a powerful Agile understanding or Agile Attitude. </a:t>
            </a:r>
            <a:br>
              <a:rPr lang="en-US" baseline="0" dirty="0"/>
            </a:br>
            <a:r>
              <a:rPr lang="en-US" baseline="0" dirty="0"/>
              <a:t/>
            </a:r>
            <a:br>
              <a:rPr lang="en-US" baseline="0" dirty="0"/>
            </a:br>
            <a:r>
              <a:rPr lang="en-US" baseline="0" dirty="0"/>
              <a:t>Without this practiced understanding, the result of starting with this diagram is likely to be… weird.  </a:t>
            </a:r>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41</a:t>
            </a:fld>
            <a:endParaRPr lang="en-US"/>
          </a:p>
        </p:txBody>
      </p:sp>
    </p:spTree>
    <p:extLst>
      <p:ext uri="{BB962C8B-B14F-4D97-AF65-F5344CB8AC3E}">
        <p14:creationId xmlns:p14="http://schemas.microsoft.com/office/powerpoint/2010/main" val="41023847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transitional frames:</a:t>
            </a:r>
            <a:r>
              <a:rPr lang="en-US" baseline="0" dirty="0"/>
              <a:t> didactic, grotesque, and monastic.</a:t>
            </a:r>
          </a:p>
          <a:p>
            <a:endParaRPr lang="en-US" baseline="0" dirty="0"/>
          </a:p>
          <a:p>
            <a:r>
              <a:rPr lang="en-US" baseline="0" dirty="0"/>
              <a:t>They’re hard to understand, but important to recognize.</a:t>
            </a:r>
          </a:p>
          <a:p>
            <a:endParaRPr lang="en-US" baseline="0" dirty="0"/>
          </a:p>
          <a:p>
            <a:r>
              <a:rPr lang="en-US" dirty="0"/>
              <a:t>Here’s the thing: an organization transitions to Agile because it’s evolving</a:t>
            </a:r>
            <a:r>
              <a:rPr lang="en-US" baseline="0" dirty="0"/>
              <a:t> or it’s responding to a crisis  -- real of imagined. Either way, the organizational culture that supporting the company has not fully adapted to this change. There’s some reason to think that there is no “complete,” in an Agile transition, but a shift from a belief in a static organization to a stance that organizations are dynamic and continuously evolving. Think of it less as “an Agile transition,” and more of a “Agile transitioning.”</a:t>
            </a:r>
            <a:br>
              <a:rPr lang="en-US" baseline="0" dirty="0"/>
            </a:br>
            <a:r>
              <a:rPr lang="en-US" baseline="0" dirty="0"/>
              <a:t/>
            </a:r>
            <a:br>
              <a:rPr lang="en-US" baseline="0" dirty="0"/>
            </a:br>
            <a:r>
              <a:rPr lang="en-US" baseline="0" dirty="0"/>
              <a:t>Either way, when there is a crisis (real or imagined), the company is making a change so that they can act on a strategy and achieve a strategic goal. They say, “If we want to turn the corner, we’re going to have to change ourselves.” Or, they might say, “If we DON’T turn a corner, we’re going to fail.”</a:t>
            </a:r>
          </a:p>
          <a:p>
            <a:endParaRPr lang="en-US" baseline="0" dirty="0"/>
          </a:p>
          <a:p>
            <a:r>
              <a:rPr lang="en-US" baseline="0" dirty="0"/>
              <a:t>There are two parts to this: one is the organization, the other is this the strategy / strategic goal. We change the organization so that we accomplish the goal. The goal, of course, is to make money. </a:t>
            </a:r>
          </a:p>
          <a:p>
            <a:endParaRPr lang="en-US" baseline="0" dirty="0"/>
          </a:p>
          <a:p>
            <a:r>
              <a:rPr lang="en-US" baseline="0" dirty="0"/>
              <a:t>A company with a transitional frame as their dominant frame (the didactic, the grotesque, the monastic) started either with a turning towards (Agile is our answer) or a turning away (Waterfall is going to kill us), but somehow got lost. Where they ended up was neither “accepting” or “rejecting,” but… weird. </a:t>
            </a:r>
          </a:p>
          <a:p>
            <a:endParaRPr lang="en-US" baseline="0" dirty="0"/>
          </a:p>
          <a:p>
            <a:r>
              <a:rPr lang="en-US" baseline="0" dirty="0"/>
              <a:t>The “transitional” company turns to something that is more like magic than anything else. They change the way they think and talk about something rather than changing the thing itself. If an accepting or rejecting company is not making money – either as much money as they could be or losing money – that company would change itself or change it’s goals or both. The “magic” of the transitional company is to “re-imagine” the organization or the goal, without actually changing anything in their material world. </a:t>
            </a:r>
          </a:p>
          <a:p>
            <a:r>
              <a:rPr lang="en-US" baseline="0" dirty="0"/>
              <a:t/>
            </a:r>
            <a:br>
              <a:rPr lang="en-US" baseline="0" dirty="0"/>
            </a:br>
            <a:r>
              <a:rPr lang="en-US" baseline="0" dirty="0"/>
              <a:t>Here’s an example:</a:t>
            </a:r>
          </a:p>
          <a:p>
            <a:endParaRPr lang="en-US" baseline="0" dirty="0"/>
          </a:p>
          <a:p>
            <a:r>
              <a:rPr lang="en-US" baseline="0" dirty="0"/>
              <a:t>I used to work at Cisco, and John Chambers used to say all the time “in typical Cisco fashion,” as if there was some kind of cultural continuity in Cisco between 1996 and 2015. These companies – Cisco @ 1998 and Cisco @2015 – were not even remotely similar. The company strategy, organization, staff, revenue plans, investor relations, everything – was substantially different. Even the corporate logo to signify the company had changed. There was nothing typical about Cisco – which under went such powerful growth in such a short period to time, it was – much of the time – painful. The Cisco culture, which emerges in a real sense from the behaviors, norms (values), and artifacts of the business, was similar undergoing continuous change, also. </a:t>
            </a:r>
          </a:p>
          <a:p>
            <a:endParaRPr lang="en-US" baseline="0" dirty="0"/>
          </a:p>
          <a:p>
            <a:r>
              <a:rPr lang="en-US" baseline="0" dirty="0"/>
              <a:t>Amid the turbulence of this change, Cisco frequently embraced the Didactic – propaganda. Cisco’s strength was adaption and reinvention, but Cisco’s language was one of continuity and consistency. In other words, “we change without changing / we’re completely different without losing our consistent identity.” “We’re a large company with a start-up mentality.”  This is, of course, </a:t>
            </a:r>
            <a:r>
              <a:rPr lang="en-US" baseline="0" dirty="0" err="1"/>
              <a:t>horsefeathers</a:t>
            </a:r>
            <a:r>
              <a:rPr lang="en-US" baseline="0" dirty="0"/>
              <a:t>, codswallop, and balderdash. </a:t>
            </a:r>
          </a:p>
          <a:p>
            <a:endParaRPr lang="en-US" baseline="0" dirty="0"/>
          </a:p>
          <a:p>
            <a:r>
              <a:rPr lang="en-US" baseline="0" dirty="0"/>
              <a:t>That’s the Didactic at work – we stretch familiar language over the change and pretend nothing has changed because they way we TALK ABOUT IT is consistent. This is pointing to a butterfly and saying it still a caterpillar, up to and including the refusal to accept the fact of the insect flying right before our eyes, because caterpillars don’t fly.</a:t>
            </a:r>
          </a:p>
          <a:p>
            <a:endParaRPr lang="en-US" baseline="0" dirty="0"/>
          </a:p>
          <a:p>
            <a:r>
              <a:rPr lang="en-US" baseline="0" dirty="0"/>
              <a:t>In the didactic (propaganda) we apply “Agile” names to “Waterfall” processes, and declare ourselves “Agile.” We apply the “words” in the vocabulary of an “</a:t>
            </a:r>
            <a:r>
              <a:rPr lang="en-US" baseline="0" dirty="0" err="1"/>
              <a:t>holocracy</a:t>
            </a:r>
            <a:r>
              <a:rPr lang="en-US" baseline="0" dirty="0"/>
              <a:t>” to an “red / amber / orange” organization and call it “evolved.” This is a </a:t>
            </a:r>
            <a:r>
              <a:rPr lang="en-US" baseline="0" dirty="0" err="1"/>
              <a:t>holocracy</a:t>
            </a:r>
            <a:r>
              <a:rPr lang="en-US" baseline="0" dirty="0"/>
              <a:t> where a single individual can move people in and out of circles or change out the lead links at whim. This is the continuous integration environment with stage gates and funding approvals following stakeholder review meetings.</a:t>
            </a:r>
            <a:br>
              <a:rPr lang="en-US" baseline="0" dirty="0"/>
            </a:br>
            <a:r>
              <a:rPr lang="en-US" baseline="0" dirty="0"/>
              <a:t/>
            </a:r>
            <a:br>
              <a:rPr lang="en-US" baseline="0" dirty="0"/>
            </a:br>
            <a:r>
              <a:rPr lang="en-US" baseline="0" dirty="0"/>
              <a:t>This is the “magic” of renaming something in the effort to change belief instead of reality.</a:t>
            </a:r>
            <a:br>
              <a:rPr lang="en-US" baseline="0" dirty="0"/>
            </a:br>
            <a:r>
              <a:rPr lang="en-US" baseline="0" dirty="0"/>
              <a:t/>
            </a:r>
            <a:br>
              <a:rPr lang="en-US" baseline="0" dirty="0"/>
            </a:br>
            <a:r>
              <a:rPr lang="en-US" baseline="0" dirty="0"/>
              <a:t>The Grotesque/Monastic organization does the same thing, but in the opposite way. Here, a company culture has either evolved out of its institutions (we’ve outgrown ourselves) or these institutions have stopped working properly (e.g. we’re not making a profit).</a:t>
            </a:r>
          </a:p>
          <a:p>
            <a:endParaRPr lang="en-US" baseline="0" dirty="0"/>
          </a:p>
          <a:p>
            <a:r>
              <a:rPr lang="en-US" baseline="0" dirty="0"/>
              <a:t>Rather than adapt, the Grotesque/Monastic organization changes the goal from a real goal (money, profitability) to a “misdirected goal.” They shift from saying “we’re here to make money,” to “being true to ourselves.” The pragmatic thing to do when result when something isn’t working is to do something different that will work; the Grotesque/Monastic approach is to keep changing the definition of the goal until what you are doing delivers it. While the company is losing money and will face certain collapse unless they change, they nevertheless believe themselves to be successful because they are “a revolution in style,” or “a modern vision to a old problem.”</a:t>
            </a:r>
            <a:br>
              <a:rPr lang="en-US" baseline="0" dirty="0"/>
            </a:br>
            <a:r>
              <a:rPr lang="en-US" baseline="0" dirty="0"/>
              <a:t/>
            </a:r>
            <a:br>
              <a:rPr lang="en-US" baseline="0" dirty="0"/>
            </a:br>
            <a:r>
              <a:rPr lang="en-US" baseline="0" dirty="0"/>
              <a:t>This is going to a restaurant, ordering from the menu, and instead of getting a meal having the waiter cut that item out of the menu and hand it to you – at which point you declare it delicious and satisfying.</a:t>
            </a:r>
          </a:p>
          <a:p>
            <a:endParaRPr lang="en-US" baseline="0" dirty="0"/>
          </a:p>
          <a:p>
            <a:r>
              <a:rPr lang="en-US" baseline="0" dirty="0"/>
              <a:t>This is very difficult to fix.</a:t>
            </a:r>
          </a:p>
          <a:p>
            <a:endParaRPr lang="en-US" baseline="0" dirty="0"/>
          </a:p>
          <a:p>
            <a:r>
              <a:rPr lang="en-US" baseline="0" dirty="0"/>
              <a:t>Running away is often the most rational response.</a:t>
            </a:r>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43</a:t>
            </a:fld>
            <a:endParaRPr lang="en-US"/>
          </a:p>
        </p:txBody>
      </p:sp>
    </p:spTree>
    <p:extLst>
      <p:ext uri="{BB962C8B-B14F-4D97-AF65-F5344CB8AC3E}">
        <p14:creationId xmlns:p14="http://schemas.microsoft.com/office/powerpoint/2010/main" val="21873320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going to stay and fight – or if you are an</a:t>
            </a:r>
            <a:r>
              <a:rPr lang="en-US" baseline="0" dirty="0"/>
              <a:t> enterprise transition consultant – you are mostly concerned with Business and Transformation mastery. </a:t>
            </a:r>
          </a:p>
          <a:p>
            <a:endParaRPr lang="en-US" baseline="0" dirty="0"/>
          </a:p>
          <a:p>
            <a:r>
              <a:rPr lang="en-US" baseline="0" dirty="0"/>
              <a:t>First, the business has lost sight of what it is about: being profitable. </a:t>
            </a:r>
          </a:p>
          <a:p>
            <a:endParaRPr lang="en-US" baseline="0" dirty="0"/>
          </a:p>
          <a:p>
            <a:r>
              <a:rPr lang="en-US" baseline="0" dirty="0"/>
              <a:t>In the case of Cisco, the leadership of the company laid off some 30,000 people in a roughly three-year period between 2014 and 2016. During this period, the HR culture promoted the organization as a family that valued employee retention above all else – the phrase often heard was, “we want Cisco to be the company you retire from.” One finds it difficult to rationalize this statement against 30,000 individuals restructured (though some of these people may have been offered early retirement, which is a gray area, I admit). </a:t>
            </a:r>
            <a:br>
              <a:rPr lang="en-US" baseline="0" dirty="0"/>
            </a:br>
            <a:r>
              <a:rPr lang="en-US" baseline="0" dirty="0"/>
              <a:t/>
            </a:r>
            <a:br>
              <a:rPr lang="en-US" baseline="0" dirty="0"/>
            </a:br>
            <a:r>
              <a:rPr lang="en-US" baseline="0" dirty="0"/>
              <a:t>The reason that Cisco restructured so many workers, of course, was to stay profitable – to meet quarterly expectations from Wall Street and to reposition the work force to products and services that they thought would sell better than others. That was the truth of the matter. The propaganda of the matter is that they valued employees as family members. I’m not sure many were fooled. </a:t>
            </a:r>
          </a:p>
          <a:p>
            <a:endParaRPr lang="en-US" baseline="0" dirty="0"/>
          </a:p>
          <a:p>
            <a:r>
              <a:rPr lang="en-US" baseline="0" dirty="0"/>
              <a:t>To be clear, I am not saying Cisco is good or bad. I’m only pointing out that Cisco worked very hard to believe it was one thing while it made choices that were in many ways completely inconsistent. Cisco has market cap of 161.33 B (as of 9/18), up from 89.04 B in Q1 of 1998.  Arguably, they’re doing something right. They might as well embrace it.</a:t>
            </a:r>
          </a:p>
          <a:p>
            <a:endParaRPr lang="en-US" baseline="0" dirty="0"/>
          </a:p>
          <a:p>
            <a:r>
              <a:rPr lang="en-US" baseline="0" dirty="0"/>
              <a:t>Instead, they embraced </a:t>
            </a:r>
            <a:r>
              <a:rPr lang="en-US" baseline="0"/>
              <a:t>the didactic.</a:t>
            </a:r>
            <a:endParaRPr lang="en-US" baseline="0" dirty="0"/>
          </a:p>
        </p:txBody>
      </p:sp>
      <p:sp>
        <p:nvSpPr>
          <p:cNvPr id="4" name="Slide Number Placeholder 3"/>
          <p:cNvSpPr>
            <a:spLocks noGrp="1"/>
          </p:cNvSpPr>
          <p:nvPr>
            <p:ph type="sldNum" sz="quarter" idx="10"/>
          </p:nvPr>
        </p:nvSpPr>
        <p:spPr/>
        <p:txBody>
          <a:bodyPr/>
          <a:lstStyle/>
          <a:p>
            <a:fld id="{C9E2978F-8024-E64D-83E0-279BF5168A0A}" type="slidenum">
              <a:rPr lang="en-US" smtClean="0"/>
              <a:t>44</a:t>
            </a:fld>
            <a:endParaRPr lang="en-US"/>
          </a:p>
        </p:txBody>
      </p:sp>
    </p:spTree>
    <p:extLst>
      <p:ext uri="{BB962C8B-B14F-4D97-AF65-F5344CB8AC3E}">
        <p14:creationId xmlns:p14="http://schemas.microsoft.com/office/powerpoint/2010/main" val="1782591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Attitude is incipient action</a:t>
            </a:r>
          </a:p>
          <a:p>
            <a:endParaRPr lang="en-US" dirty="0"/>
          </a:p>
          <a:p>
            <a:pPr marL="1085850" lvl="2" indent="-171450">
              <a:buFont typeface="Arial" panose="020B0604020202020204" pitchFamily="34" charset="0"/>
              <a:buChar char="•"/>
            </a:pPr>
            <a:r>
              <a:rPr lang="en-US" dirty="0"/>
              <a:t>The attitude we have</a:t>
            </a:r>
            <a:r>
              <a:rPr lang="en-US" baseline="0" dirty="0"/>
              <a:t> toward something filters our approach to dealing with that thing. something</a:t>
            </a:r>
          </a:p>
          <a:p>
            <a:pPr marL="1085850" lvl="2" indent="-171450">
              <a:buFont typeface="Arial" panose="020B0604020202020204" pitchFamily="34" charset="0"/>
              <a:buChar char="•"/>
            </a:pPr>
            <a:r>
              <a:rPr lang="en-US" baseline="0" dirty="0"/>
              <a:t>These filters narrow the range of available options deliberately or mistakenly</a:t>
            </a:r>
          </a:p>
          <a:p>
            <a:pPr marL="1085850" lvl="2" indent="-171450">
              <a:buFont typeface="Arial" panose="020B0604020202020204" pitchFamily="34" charset="0"/>
              <a:buChar char="•"/>
            </a:pPr>
            <a:r>
              <a:rPr lang="en-US" baseline="0" dirty="0"/>
              <a:t>If you believe that nothing you can do will help in any given situation, then you are filtering our of your set of choices any action but no action.</a:t>
            </a:r>
            <a:endParaRPr lang="en-US" dirty="0"/>
          </a:p>
          <a:p>
            <a:pPr marL="1085850" lvl="2" indent="-171450">
              <a:buFont typeface="Arial" panose="020B0604020202020204" pitchFamily="34" charset="0"/>
              <a:buChar char="•"/>
            </a:pPr>
            <a:r>
              <a:rPr lang="en-US" baseline="0" dirty="0"/>
              <a:t>An Agile attitude leads Agile actions</a:t>
            </a:r>
          </a:p>
          <a:p>
            <a:endParaRPr lang="en-US" baseline="0" dirty="0"/>
          </a:p>
          <a:p>
            <a:r>
              <a:rPr lang="en-US" baseline="0" dirty="0"/>
              <a:t>Doing Agile is nothing, without also thinking and being Agile. I get it. This sound a little bit like a new age meme. So, let’s be clear: we’re talking about cognition and pragmatic action. Doing Agile is (at least if you’re a devotee of Alistair Cockburn or Alistair Cockburn himself) collaborating, delivering, reflecting and improving; If how thing about something determines the set of actions we select from before acting, then thinking Agile is necessary to doing Agile.  Being Agile is (at least if we are devotees of Frederick </a:t>
            </a:r>
            <a:r>
              <a:rPr lang="en-US" baseline="0" dirty="0" err="1"/>
              <a:t>Laloux</a:t>
            </a:r>
            <a:r>
              <a:rPr lang="en-US" baseline="0" dirty="0"/>
              <a:t> or Frederick </a:t>
            </a:r>
            <a:r>
              <a:rPr lang="en-US" baseline="0" dirty="0" err="1"/>
              <a:t>Laloux</a:t>
            </a:r>
            <a:r>
              <a:rPr lang="en-US" baseline="0" dirty="0"/>
              <a:t> himself) self-management, wholeness, and an evolutionary purpose; these are not part of the predicting and controlling of the mechanistic organization (epistemology) but part of ourselves, more akin to what we would more frequently think of as spiritual (ontology). I think these kinds of ideas strain the patience people in an action-focused, purpose-driven business environment – and that is, I think the principle challenge of ‘doing’ Agile and the Future of Work.</a:t>
            </a:r>
            <a:endParaRPr lang="en-US" dirty="0"/>
          </a:p>
          <a:p>
            <a:endParaRPr lang="en-US" baseline="0" dirty="0"/>
          </a:p>
          <a:p>
            <a:r>
              <a:rPr lang="en-US" baseline="0" dirty="0"/>
              <a:t>So, let me say it this way: </a:t>
            </a:r>
            <a:r>
              <a:rPr lang="en-US" dirty="0"/>
              <a:t>When your team</a:t>
            </a:r>
            <a:r>
              <a:rPr lang="en-US" baseline="0" dirty="0"/>
              <a:t> stops speaking in the technical language of engineers and starts talking in the figurative language of poets, pay close attention. This is the best time to detect something actionable about a person’s attitude.</a:t>
            </a:r>
          </a:p>
          <a:p>
            <a:endParaRPr lang="en-US" baseline="0" dirty="0"/>
          </a:p>
          <a:p>
            <a:r>
              <a:rPr lang="en-US" baseline="0" dirty="0"/>
              <a:t>There are lot of ways to detect a person’s attitude, certainly. We can see it in their body language and in paratextual cues; we can infer it from their dysfunctional conduct (their unconstructive disagreements). We can hear it clearly expressed in direct statements, like “I refuse.”</a:t>
            </a:r>
          </a:p>
          <a:p>
            <a:endParaRPr lang="en-US" baseline="0" dirty="0"/>
          </a:p>
          <a:p>
            <a:r>
              <a:rPr lang="en-US" baseline="0" dirty="0"/>
              <a:t>Key to our conversation about Agile Attitudes is not just detecting them; we’re concerned also in coaching individuals to identify opportunities and actions change their attitudes. People must choose self-correction, which is an action. Therefore, detecting an attitude is not sufficient to our goal. Acting on what we detect is.</a:t>
            </a:r>
            <a:br>
              <a:rPr lang="en-US" baseline="0" dirty="0"/>
            </a:br>
            <a:r>
              <a:rPr lang="en-US" baseline="0" dirty="0"/>
              <a:t/>
            </a:r>
            <a:br>
              <a:rPr lang="en-US" baseline="0" dirty="0"/>
            </a:br>
            <a:r>
              <a:rPr lang="en-US" baseline="0" dirty="0"/>
              <a:t>In those moments when our team members speak figuratively, coaches find the best information to prompt the most useful coaching tools: open and powerful question fit to the coaching arc.</a:t>
            </a:r>
          </a:p>
          <a:p>
            <a:endParaRPr lang="en-US" baseline="0" dirty="0"/>
          </a:p>
          <a:p>
            <a:r>
              <a:rPr lang="en-US" baseline="0" dirty="0"/>
              <a:t>When team members break into figurative speech, they are working especially hard to be understood. They are disagreeing. They are introducing something new. They are arguing for a change.</a:t>
            </a:r>
          </a:p>
          <a:p>
            <a:endParaRPr lang="en-US" baseline="0" dirty="0"/>
          </a:p>
          <a:p>
            <a:r>
              <a:rPr lang="en-US" baseline="0" dirty="0"/>
              <a:t>Which figure of speech they choose and what example they insert inside can be interpreted using the tools of literary and dramatic criticism. </a:t>
            </a:r>
          </a:p>
          <a:p>
            <a:endParaRPr lang="en-US" baseline="0" dirty="0"/>
          </a:p>
          <a:p>
            <a:r>
              <a:rPr lang="en-US" baseline="0" dirty="0"/>
              <a:t>Figurative speech in descriptive explanations of exposition are they same figures of speech in the imaginative depictions in fiction.</a:t>
            </a:r>
          </a:p>
          <a:p>
            <a:endParaRPr lang="en-US" baseline="0" dirty="0"/>
          </a:p>
          <a:p>
            <a:r>
              <a:rPr lang="en-US" baseline="0" dirty="0"/>
              <a:t>The poetic attitudes we take toward writing about dramas are the same poetic attitudes we take toward writing about definitions, predictions, and choices. </a:t>
            </a:r>
          </a:p>
          <a:p>
            <a:endParaRPr lang="en-US" baseline="0" dirty="0"/>
          </a:p>
          <a:p>
            <a:r>
              <a:rPr lang="en-US" baseline="0" dirty="0"/>
              <a:t>If that seems farfetched at the outset, let’s start with a question to thread the journey: would you rather be saddled with a team of fools or stand fast with a team of heroes?</a:t>
            </a:r>
          </a:p>
          <a:p>
            <a:endParaRPr lang="en-US" baseline="0" dirty="0"/>
          </a:p>
        </p:txBody>
      </p:sp>
      <p:sp>
        <p:nvSpPr>
          <p:cNvPr id="4" name="Slide Number Placeholder 3"/>
          <p:cNvSpPr>
            <a:spLocks noGrp="1"/>
          </p:cNvSpPr>
          <p:nvPr>
            <p:ph type="sldNum" sz="quarter" idx="10"/>
          </p:nvPr>
        </p:nvSpPr>
        <p:spPr/>
        <p:txBody>
          <a:bodyPr/>
          <a:lstStyle/>
          <a:p>
            <a:fld id="{C9E2978F-8024-E64D-83E0-279BF5168A0A}" type="slidenum">
              <a:rPr lang="en-US" smtClean="0"/>
              <a:t>3</a:t>
            </a:fld>
            <a:endParaRPr lang="en-US"/>
          </a:p>
        </p:txBody>
      </p:sp>
    </p:spTree>
    <p:extLst>
      <p:ext uri="{BB962C8B-B14F-4D97-AF65-F5344CB8AC3E}">
        <p14:creationId xmlns:p14="http://schemas.microsoft.com/office/powerpoint/2010/main" val="1102629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baseline="0" dirty="0"/>
              <a:t>This is our POWER Start.</a:t>
            </a:r>
          </a:p>
          <a:p>
            <a:pPr marL="0" lvl="0" indent="0">
              <a:buFontTx/>
              <a:buNone/>
            </a:pPr>
            <a:endParaRPr lang="en-US" baseline="0" dirty="0"/>
          </a:p>
          <a:p>
            <a:pPr marL="0" lvl="0" indent="0">
              <a:buFontTx/>
              <a:buNone/>
            </a:pPr>
            <a:r>
              <a:rPr lang="en-US" baseline="0" dirty="0"/>
              <a:t>Our Purpose is to learn a set of tools for detecting team attitudes before those attitudes exposed as behaviors. We’re looking for the cues to behaviors not the dysfunctional behaviors themselves. We are interested in “wellness” and not the manifestation or “symptoms” of illness.</a:t>
            </a:r>
          </a:p>
          <a:p>
            <a:pPr marL="0" lvl="0" indent="0">
              <a:buFontTx/>
              <a:buNone/>
            </a:pPr>
            <a:endParaRPr lang="en-US" baseline="0" dirty="0"/>
          </a:p>
          <a:p>
            <a:pPr marL="0" lvl="0" indent="0">
              <a:buFontTx/>
              <a:buNone/>
            </a:pPr>
            <a:r>
              <a:rPr lang="en-US" baseline="0" dirty="0"/>
              <a:t>Our goal is more powerful teams, and in particular to help coaches build and continuously improve team attitudes.</a:t>
            </a:r>
          </a:p>
          <a:p>
            <a:pPr marL="0" lvl="0" indent="0">
              <a:buFontTx/>
              <a:buNone/>
            </a:pPr>
            <a:endParaRPr lang="en-US" baseline="0" dirty="0"/>
          </a:p>
          <a:p>
            <a:pPr marL="0" lvl="0" indent="0">
              <a:buFontTx/>
              <a:buNone/>
            </a:pPr>
            <a:r>
              <a:rPr lang="en-US" baseline="0" dirty="0"/>
              <a:t>What’s in it for you: a rare skill. In my experience, mostly we address team performance as behaviors, with a specific focus on managing dysfunction. You need to do that, too. But, here we’re empowering the coach with the ability shift attitudes before they manifest themselves as dysfunction.</a:t>
            </a:r>
          </a:p>
          <a:p>
            <a:pPr marL="0" lvl="0" indent="0">
              <a:buFontTx/>
              <a:buNone/>
            </a:pPr>
            <a:endParaRPr lang="en-US" baseline="0" dirty="0"/>
          </a:p>
          <a:p>
            <a:pPr marL="0" lvl="0" indent="0">
              <a:buFontTx/>
              <a:buNone/>
            </a:pPr>
            <a:r>
              <a:rPr lang="en-US" baseline="0" dirty="0"/>
              <a:t>To keep you engaged, since this is a lecture, I’ll try to wake you up with questions. We’ll use a parking lot for questions that come up during the lecture, because we’ve got a lot packed into a short time.</a:t>
            </a:r>
          </a:p>
        </p:txBody>
      </p:sp>
      <p:sp>
        <p:nvSpPr>
          <p:cNvPr id="4" name="Slide Number Placeholder 3"/>
          <p:cNvSpPr>
            <a:spLocks noGrp="1"/>
          </p:cNvSpPr>
          <p:nvPr>
            <p:ph type="sldNum" sz="quarter" idx="10"/>
          </p:nvPr>
        </p:nvSpPr>
        <p:spPr/>
        <p:txBody>
          <a:bodyPr/>
          <a:lstStyle/>
          <a:p>
            <a:fld id="{C9E2978F-8024-E64D-83E0-279BF5168A0A}" type="slidenum">
              <a:rPr lang="en-US" smtClean="0"/>
              <a:t>5</a:t>
            </a:fld>
            <a:endParaRPr lang="en-US"/>
          </a:p>
        </p:txBody>
      </p:sp>
    </p:spTree>
    <p:extLst>
      <p:ext uri="{BB962C8B-B14F-4D97-AF65-F5344CB8AC3E}">
        <p14:creationId xmlns:p14="http://schemas.microsoft.com/office/powerpoint/2010/main" val="2738478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Me</a:t>
            </a:r>
          </a:p>
          <a:p>
            <a:pPr marL="171450" indent="-171450">
              <a:buFontTx/>
              <a:buChar char="-"/>
            </a:pPr>
            <a:r>
              <a:rPr lang="en-US" dirty="0"/>
              <a:t>I’m an INTJ.</a:t>
            </a:r>
            <a:r>
              <a:rPr lang="en-US" baseline="0" dirty="0"/>
              <a:t> I’m C dominant, with a shift D stress response (always a great start as an </a:t>
            </a:r>
            <a:r>
              <a:rPr lang="en-US" baseline="0" dirty="0" err="1"/>
              <a:t>Agilist</a:t>
            </a:r>
            <a:r>
              <a:rPr lang="en-US" baseline="0" dirty="0"/>
              <a:t>).</a:t>
            </a:r>
          </a:p>
          <a:p>
            <a:pPr marL="171450" indent="-171450">
              <a:buFontTx/>
              <a:buChar char="-"/>
            </a:pPr>
            <a:r>
              <a:rPr lang="en-US" baseline="0" dirty="0"/>
              <a:t>I got lost on the way to a doctorate in Political Theory</a:t>
            </a:r>
          </a:p>
          <a:p>
            <a:pPr marL="628650" lvl="1" indent="-171450">
              <a:buFontTx/>
              <a:buChar char="-"/>
            </a:pPr>
            <a:r>
              <a:rPr lang="en-US" baseline="0" dirty="0"/>
              <a:t>Graduate of the Schreyer Honors College at Penn State with degrees in Political Science (Honors) and History (Distinction), plus a minor in English (writing)</a:t>
            </a:r>
          </a:p>
          <a:p>
            <a:pPr marL="628650" lvl="1" indent="-171450">
              <a:buFontTx/>
              <a:buChar char="-"/>
            </a:pPr>
            <a:r>
              <a:rPr lang="en-US" baseline="0" dirty="0"/>
              <a:t>Political Epistemology, the study of how we think about things</a:t>
            </a:r>
          </a:p>
          <a:p>
            <a:pPr marL="628650" lvl="1" indent="-171450">
              <a:buFontTx/>
              <a:buChar char="-"/>
            </a:pPr>
            <a:r>
              <a:rPr lang="en-US" baseline="0" dirty="0"/>
              <a:t>How we form groups to determine what we want the future to be like, and what action programs today are the most likely to produce future conditions closest to that desired state</a:t>
            </a:r>
          </a:p>
          <a:p>
            <a:pPr marL="628650" lvl="1" indent="-171450">
              <a:buFontTx/>
              <a:buChar char="-"/>
            </a:pPr>
            <a:r>
              <a:rPr lang="en-US" baseline="0" dirty="0"/>
              <a:t>Not an especially attractive field for political science</a:t>
            </a:r>
          </a:p>
          <a:p>
            <a:pPr marL="171450" lvl="0" indent="-171450">
              <a:buFontTx/>
              <a:buChar char="-"/>
            </a:pPr>
            <a:r>
              <a:rPr lang="en-US" baseline="0" dirty="0"/>
              <a:t>Turns out to be dread useful as an </a:t>
            </a:r>
            <a:r>
              <a:rPr lang="en-US" baseline="0" dirty="0" err="1"/>
              <a:t>Agilist</a:t>
            </a:r>
            <a:endParaRPr lang="en-US" baseline="0" dirty="0"/>
          </a:p>
          <a:p>
            <a:pPr marL="171450" lvl="0" indent="-171450">
              <a:buFontTx/>
              <a:buChar char="-"/>
            </a:pPr>
            <a:r>
              <a:rPr lang="en-US" baseline="0" dirty="0"/>
              <a:t>I began working on this material</a:t>
            </a:r>
          </a:p>
          <a:p>
            <a:pPr marL="628650" lvl="1" indent="-171450">
              <a:buFontTx/>
              <a:buChar char="-"/>
            </a:pPr>
            <a:r>
              <a:rPr lang="en-US" baseline="0" dirty="0"/>
              <a:t>25 years ago</a:t>
            </a:r>
          </a:p>
          <a:p>
            <a:pPr marL="628650" lvl="1" indent="-171450">
              <a:buFontTx/>
              <a:buChar char="-"/>
            </a:pPr>
            <a:r>
              <a:rPr lang="en-US" baseline="0" dirty="0"/>
              <a:t>The hard part is to keep bringing this into a business focus / business context – to that end….</a:t>
            </a:r>
          </a:p>
          <a:p>
            <a:pPr marL="171450" lvl="0" indent="-171450">
              <a:buFontTx/>
              <a:buChar char="-"/>
            </a:pPr>
            <a:endParaRPr lang="en-US" baseline="0" dirty="0"/>
          </a:p>
        </p:txBody>
      </p:sp>
      <p:sp>
        <p:nvSpPr>
          <p:cNvPr id="4" name="Slide Number Placeholder 3"/>
          <p:cNvSpPr>
            <a:spLocks noGrp="1"/>
          </p:cNvSpPr>
          <p:nvPr>
            <p:ph type="sldNum" sz="quarter" idx="10"/>
          </p:nvPr>
        </p:nvSpPr>
        <p:spPr/>
        <p:txBody>
          <a:bodyPr/>
          <a:lstStyle/>
          <a:p>
            <a:fld id="{C9E2978F-8024-E64D-83E0-279BF5168A0A}" type="slidenum">
              <a:rPr lang="en-US" smtClean="0"/>
              <a:t>6</a:t>
            </a:fld>
            <a:endParaRPr lang="en-US"/>
          </a:p>
        </p:txBody>
      </p:sp>
    </p:spTree>
    <p:extLst>
      <p:ext uri="{BB962C8B-B14F-4D97-AF65-F5344CB8AC3E}">
        <p14:creationId xmlns:p14="http://schemas.microsoft.com/office/powerpoint/2010/main" val="3651196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keep us grounded In Agile, we’ll refer back to the “The Heart of Agile” model.  It will tell us “we are ‘here.’”</a:t>
            </a:r>
          </a:p>
          <a:p>
            <a:endParaRPr lang="en-US" baseline="0" dirty="0"/>
          </a:p>
          <a:p>
            <a:r>
              <a:rPr lang="en-US" baseline="0" dirty="0"/>
              <a:t>It’s a model for understanding Agile, authored by Alistair Cockburn.</a:t>
            </a:r>
          </a:p>
          <a:p>
            <a:endParaRPr lang="en-US" baseline="0" dirty="0"/>
          </a:p>
          <a:p>
            <a:r>
              <a:rPr lang="en-US" baseline="0" dirty="0"/>
              <a:t>Given the number of approaches and different models of being and doing Agile, Cockburn developed this model to help people understand what is it to be and do Agile in an “non-partisan” way.</a:t>
            </a:r>
          </a:p>
          <a:p>
            <a:endParaRPr lang="en-US" baseline="0" dirty="0"/>
          </a:p>
          <a:p>
            <a:r>
              <a:rPr lang="en-US" baseline="0" dirty="0"/>
              <a:t>Being Agile is reflected in the heart at the center of the diagram.</a:t>
            </a:r>
          </a:p>
          <a:p>
            <a:endParaRPr lang="en-US" baseline="0" dirty="0"/>
          </a:p>
          <a:p>
            <a:r>
              <a:rPr lang="en-US" baseline="0" dirty="0"/>
              <a:t>The elements of doing Agile are Collaborate, Deliver, Reflect, and Improve.</a:t>
            </a:r>
          </a:p>
          <a:p>
            <a:endParaRPr lang="en-US" baseline="0" dirty="0"/>
          </a:p>
          <a:p>
            <a:r>
              <a:rPr lang="en-US" baseline="0" dirty="0"/>
              <a:t>If the team has an Agile Attitude, collaborates to iteratively delivery product, reflect on the quality of the product and the effectiveness of the team, and then use what the learn to improve the product and improve the team, then that’s Agile. How exactly the team does Agile can vary from team to team, as there are a lot of ways that people can collaborate, deliver, reflect, and improve.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7</a:t>
            </a:fld>
            <a:endParaRPr lang="en-US"/>
          </a:p>
        </p:txBody>
      </p:sp>
    </p:spTree>
    <p:extLst>
      <p:ext uri="{BB962C8B-B14F-4D97-AF65-F5344CB8AC3E}">
        <p14:creationId xmlns:p14="http://schemas.microsoft.com/office/powerpoint/2010/main" val="1307869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Agile Coaching</a:t>
            </a:r>
            <a:r>
              <a:rPr lang="en-US" baseline="0" dirty="0"/>
              <a:t> Competency Framework. It will tell us where our coaching approach is dominantly facing.</a:t>
            </a:r>
            <a:endParaRPr lang="en-US" dirty="0"/>
          </a:p>
          <a:p>
            <a:endParaRPr lang="en-US" dirty="0"/>
          </a:p>
          <a:p>
            <a:r>
              <a:rPr lang="en-US" dirty="0"/>
              <a:t>When we get to “what do</a:t>
            </a:r>
            <a:r>
              <a:rPr lang="en-US" baseline="0" dirty="0"/>
              <a:t> about the attitude we think we have detected,” I’ll bring us back to this framework to set the context on the DOMINANT focus of the Agile coach given the detected attitude.</a:t>
            </a:r>
          </a:p>
          <a:p>
            <a:endParaRPr lang="en-US" baseline="0" dirty="0"/>
          </a:p>
          <a:p>
            <a:r>
              <a:rPr lang="en-US" baseline="0" dirty="0"/>
              <a:t>To the left, this is where the Agile coach is a content expert. Teaching – sage on the stage – is what I’m doing here today. In the mentoring relationship, the mentor is the content expert imparting that expertise to the mentee in order to help the mentee accomplish a personal objective (and ideally, the mentor learns something in the process)</a:t>
            </a:r>
          </a:p>
          <a:p>
            <a:endParaRPr lang="en-US" baseline="0" dirty="0"/>
          </a:p>
          <a:p>
            <a:r>
              <a:rPr lang="en-US" baseline="0" dirty="0"/>
              <a:t>To the right, this is where the Agile coach is a process expert. Facilitating draws answers, agreements, and goals from the team who has the knowledge, the expertise. Coaching draws actions from individuals, who bring the problem/opportunity into the coaching relationship and discovery through the coaching process what action they think they can take to improve themselves.</a:t>
            </a:r>
          </a:p>
          <a:p>
            <a:endParaRPr lang="en-US" baseline="0" dirty="0"/>
          </a:p>
          <a:p>
            <a:r>
              <a:rPr lang="en-US" baseline="0" dirty="0"/>
              <a:t>Agile – Lean Practitioners build on Agile Lean foundations in order to continuously improve how they apply themselves in an Agile way to helping teams accomplish business goals. An Agile attitude – the incipient Agile action – is key to being able to act in an Agile way.</a:t>
            </a:r>
          </a:p>
          <a:p>
            <a:endParaRPr lang="en-US" baseline="0" dirty="0"/>
          </a:p>
          <a:p>
            <a:r>
              <a:rPr lang="en-US" baseline="0" dirty="0"/>
              <a:t>At any given time, we’re doing all of the above. What we’re looking for is a DOMINANT stance among the stance. A dominant stance may not last long, so finds herself turning frequently to adjust to something “new.” The phrase “right now” helps make this diagram more useful.</a:t>
            </a:r>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8</a:t>
            </a:fld>
            <a:endParaRPr lang="en-US"/>
          </a:p>
        </p:txBody>
      </p:sp>
    </p:spTree>
    <p:extLst>
      <p:ext uri="{BB962C8B-B14F-4D97-AF65-F5344CB8AC3E}">
        <p14:creationId xmlns:p14="http://schemas.microsoft.com/office/powerpoint/2010/main" val="1487978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dominantly</a:t>
            </a:r>
            <a:r>
              <a:rPr lang="en-US" baseline="0" dirty="0"/>
              <a:t> teaching, by the way, in terms of the Agile Coaching Competency Framework.</a:t>
            </a:r>
          </a:p>
          <a:p>
            <a:endParaRPr lang="en-US" baseline="0" dirty="0"/>
          </a:p>
          <a:p>
            <a:r>
              <a:rPr lang="en-US" baseline="0" dirty="0"/>
              <a:t>It’s fairly directed “sage on stage” lecturing. Lectures tend to be a bit boring and generally uninteresting way to learn.</a:t>
            </a:r>
          </a:p>
          <a:p>
            <a:endParaRPr lang="en-US" baseline="0" dirty="0"/>
          </a:p>
          <a:p>
            <a:r>
              <a:rPr lang="en-US" baseline="0" dirty="0"/>
              <a:t>So, let’s at least start out with a little interaction, called “translate my definition”</a:t>
            </a:r>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9</a:t>
            </a:fld>
            <a:endParaRPr lang="en-US"/>
          </a:p>
        </p:txBody>
      </p:sp>
    </p:spTree>
    <p:extLst>
      <p:ext uri="{BB962C8B-B14F-4D97-AF65-F5344CB8AC3E}">
        <p14:creationId xmlns:p14="http://schemas.microsoft.com/office/powerpoint/2010/main" val="963613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definitions</a:t>
            </a:r>
          </a:p>
          <a:p>
            <a:pPr marL="171450" indent="-171450">
              <a:buFontTx/>
              <a:buChar char="-"/>
            </a:pPr>
            <a:r>
              <a:rPr lang="en-US" baseline="0" dirty="0"/>
              <a:t>Metaphor </a:t>
            </a:r>
          </a:p>
          <a:p>
            <a:pPr marL="171450" indent="-171450">
              <a:buFontTx/>
              <a:buChar char="-"/>
            </a:pPr>
            <a:r>
              <a:rPr lang="en-US" baseline="0" dirty="0"/>
              <a:t>Metonymy </a:t>
            </a:r>
          </a:p>
          <a:p>
            <a:pPr marL="171450" indent="-171450">
              <a:buFontTx/>
              <a:buChar char="-"/>
            </a:pPr>
            <a:r>
              <a:rPr lang="en-US" baseline="0" dirty="0"/>
              <a:t>Synecdoche</a:t>
            </a:r>
          </a:p>
          <a:p>
            <a:pPr marL="171450" indent="-171450">
              <a:buFontTx/>
              <a:buChar char="-"/>
            </a:pPr>
            <a:r>
              <a:rPr lang="en-US" baseline="0" dirty="0"/>
              <a:t>Irony</a:t>
            </a:r>
          </a:p>
          <a:p>
            <a:pPr marL="171450" indent="-171450">
              <a:buFontTx/>
              <a:buChar char="-"/>
            </a:pPr>
            <a:endParaRPr lang="en-US" baseline="0" dirty="0"/>
          </a:p>
          <a:p>
            <a:pPr marL="0" indent="0">
              <a:buFontTx/>
              <a:buNone/>
            </a:pPr>
            <a:r>
              <a:rPr lang="en-US" baseline="0" dirty="0"/>
              <a:t>“The function of metaphor is comparison”</a:t>
            </a:r>
          </a:p>
          <a:p>
            <a:pPr marL="0" indent="0">
              <a:buFontTx/>
              <a:buNone/>
            </a:pPr>
            <a:endParaRPr lang="en-US" baseline="0" dirty="0"/>
          </a:p>
          <a:p>
            <a:pPr marL="0" indent="0">
              <a:buFontTx/>
              <a:buNone/>
            </a:pPr>
            <a:r>
              <a:rPr lang="en-US" baseline="0" dirty="0"/>
              <a:t>“The function of metonymy is reduction”</a:t>
            </a:r>
          </a:p>
          <a:p>
            <a:pPr marL="0" indent="0">
              <a:buFontTx/>
              <a:buNone/>
            </a:pPr>
            <a:endParaRPr lang="en-US" baseline="0" dirty="0"/>
          </a:p>
          <a:p>
            <a:pPr marL="0" indent="0">
              <a:buFontTx/>
              <a:buNone/>
            </a:pPr>
            <a:r>
              <a:rPr lang="en-US" baseline="0" dirty="0"/>
              <a:t>“The function of synecdoche is substitution”</a:t>
            </a:r>
          </a:p>
          <a:p>
            <a:pPr marL="0" indent="0">
              <a:buFontTx/>
              <a:buNone/>
            </a:pPr>
            <a:endParaRPr lang="en-US" baseline="0" dirty="0"/>
          </a:p>
          <a:p>
            <a:pPr marL="0" indent="0">
              <a:buFontTx/>
              <a:buNone/>
            </a:pPr>
            <a:r>
              <a:rPr lang="en-US" baseline="0" dirty="0"/>
              <a:t>“The function of irony is synthesis”</a:t>
            </a:r>
          </a:p>
          <a:p>
            <a:pPr marL="0" indent="0">
              <a:buFontTx/>
              <a:buNone/>
            </a:pPr>
            <a:endParaRPr lang="en-US" baseline="0" dirty="0"/>
          </a:p>
          <a:p>
            <a:pPr marL="0" indent="0">
              <a:buFontTx/>
              <a:buNone/>
            </a:pPr>
            <a:r>
              <a:rPr lang="en-US" baseline="0" dirty="0"/>
              <a:t>These are the master tropes. There are a lot of tropes – from Alliteration to Zeugma (that’s when you use a word twice in a sentence with different meanings, like “we’ll all hang together or hang separately,” or “Pickwick took his hat and his leave.” I’m certain there are plenty of examples of Groucho Marx using zeugma, but I just can’t think of any right now).</a:t>
            </a:r>
          </a:p>
          <a:p>
            <a:pPr marL="0" indent="0">
              <a:buFontTx/>
              <a:buNone/>
            </a:pPr>
            <a:endParaRPr lang="en-US" baseline="0" dirty="0"/>
          </a:p>
          <a:p>
            <a:pPr marL="0" indent="0">
              <a:buFontTx/>
              <a:buNone/>
            </a:pPr>
            <a:r>
              <a:rPr lang="en-US" baseline="0" dirty="0"/>
              <a:t>Figures of speech are tools in language. And like all tools, they can be applied well or misused</a:t>
            </a:r>
            <a:r>
              <a:rPr lang="en-US" baseline="0" dirty="0" smtClean="0"/>
              <a:t>.</a:t>
            </a:r>
          </a:p>
          <a:p>
            <a:pPr marL="0" indent="0">
              <a:buFontTx/>
              <a:buNone/>
            </a:pPr>
            <a:endParaRPr lang="en-US" baseline="0" dirty="0" smtClean="0"/>
          </a:p>
          <a:p>
            <a:pPr marL="0" indent="0">
              <a:buFontTx/>
              <a:buNone/>
            </a:pPr>
            <a:r>
              <a:rPr lang="en-US" baseline="0" dirty="0" smtClean="0"/>
              <a:t>Note: These are NOT the definitions that you will find in the dictionary. The definitions you find a dictionary for these terms (the lexical or common </a:t>
            </a:r>
            <a:r>
              <a:rPr lang="en-US" baseline="0" dirty="0" err="1" smtClean="0"/>
              <a:t>defintions</a:t>
            </a:r>
            <a:r>
              <a:rPr lang="en-US" baseline="0" dirty="0" smtClean="0"/>
              <a:t>) will confuse you. They confuse EVERYONE. They certainly confuse me. Try to </a:t>
            </a:r>
            <a:r>
              <a:rPr lang="en-US" baseline="0" dirty="0" err="1" smtClean="0"/>
              <a:t>distriguish</a:t>
            </a:r>
            <a:r>
              <a:rPr lang="en-US" baseline="0" dirty="0" smtClean="0"/>
              <a:t> between </a:t>
            </a:r>
            <a:r>
              <a:rPr lang="en-US" baseline="0" dirty="0" err="1" smtClean="0"/>
              <a:t>Synechdoche</a:t>
            </a:r>
            <a:r>
              <a:rPr lang="en-US" baseline="0" dirty="0" smtClean="0"/>
              <a:t> and Metonymy in the Webster’s dictionary. Irony, contradiction and sarcasm are very difficult to tell apart. These </a:t>
            </a:r>
            <a:r>
              <a:rPr lang="en-US" baseline="0" dirty="0" err="1" smtClean="0"/>
              <a:t>defintions</a:t>
            </a:r>
            <a:r>
              <a:rPr lang="en-US" baseline="0" dirty="0" smtClean="0"/>
              <a:t> stink, because the dictionary is trying to define these terms by what they ARE and we’re making that a whole lot easier by talking about what they do.</a:t>
            </a:r>
            <a:endParaRPr lang="en-US" baseline="0" dirty="0"/>
          </a:p>
        </p:txBody>
      </p:sp>
      <p:sp>
        <p:nvSpPr>
          <p:cNvPr id="4" name="Slide Number Placeholder 3"/>
          <p:cNvSpPr>
            <a:spLocks noGrp="1"/>
          </p:cNvSpPr>
          <p:nvPr>
            <p:ph type="sldNum" sz="quarter" idx="10"/>
          </p:nvPr>
        </p:nvSpPr>
        <p:spPr/>
        <p:txBody>
          <a:bodyPr/>
          <a:lstStyle/>
          <a:p>
            <a:fld id="{C9E2978F-8024-E64D-83E0-279BF5168A0A}" type="slidenum">
              <a:rPr lang="en-US" smtClean="0"/>
              <a:t>10</a:t>
            </a:fld>
            <a:endParaRPr lang="en-US"/>
          </a:p>
        </p:txBody>
      </p:sp>
    </p:spTree>
    <p:extLst>
      <p:ext uri="{BB962C8B-B14F-4D97-AF65-F5344CB8AC3E}">
        <p14:creationId xmlns:p14="http://schemas.microsoft.com/office/powerpoint/2010/main" val="412604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2017 Christopher Curley</a:t>
            </a:r>
          </a:p>
        </p:txBody>
      </p:sp>
      <p:sp>
        <p:nvSpPr>
          <p:cNvPr id="6" name="Slide Number Placeholder 5"/>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117109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2017 Christopher Curley</a:t>
            </a:r>
          </a:p>
        </p:txBody>
      </p:sp>
      <p:sp>
        <p:nvSpPr>
          <p:cNvPr id="6" name="Slide Number Placeholder 5"/>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710620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2017 Christopher Curley</a:t>
            </a:r>
          </a:p>
        </p:txBody>
      </p:sp>
      <p:sp>
        <p:nvSpPr>
          <p:cNvPr id="6" name="Slide Number Placeholder 5"/>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1248081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2017 Christopher Curley</a:t>
            </a:r>
          </a:p>
        </p:txBody>
      </p:sp>
      <p:sp>
        <p:nvSpPr>
          <p:cNvPr id="6" name="Slide Number Placeholder 5"/>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885552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2017 Christopher Curley</a:t>
            </a:r>
          </a:p>
        </p:txBody>
      </p:sp>
      <p:sp>
        <p:nvSpPr>
          <p:cNvPr id="6" name="Slide Number Placeholder 5"/>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1419395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2017 Christopher Curley</a:t>
            </a:r>
          </a:p>
        </p:txBody>
      </p:sp>
      <p:sp>
        <p:nvSpPr>
          <p:cNvPr id="7" name="Slide Number Placeholder 6"/>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153138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 2017 Christopher Curley</a:t>
            </a:r>
          </a:p>
        </p:txBody>
      </p:sp>
      <p:sp>
        <p:nvSpPr>
          <p:cNvPr id="9" name="Slide Number Placeholder 8"/>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322940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 2017 Christopher Curley</a:t>
            </a:r>
          </a:p>
        </p:txBody>
      </p:sp>
      <p:sp>
        <p:nvSpPr>
          <p:cNvPr id="5" name="Slide Number Placeholder 4"/>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974832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0596880" y="6336029"/>
            <a:ext cx="1478280" cy="365125"/>
          </a:xfrm>
        </p:spPr>
        <p:txBody>
          <a:bodyPr/>
          <a:lstStyle>
            <a:lvl1pPr>
              <a:defRPr sz="900" baseline="0"/>
            </a:lvl1pPr>
          </a:lstStyle>
          <a:p>
            <a:r>
              <a:rPr lang="en-US" dirty="0"/>
              <a:t>Ⓒ 2017 Christopher Curley</a:t>
            </a:r>
          </a:p>
        </p:txBody>
      </p:sp>
    </p:spTree>
    <p:extLst>
      <p:ext uri="{BB962C8B-B14F-4D97-AF65-F5344CB8AC3E}">
        <p14:creationId xmlns:p14="http://schemas.microsoft.com/office/powerpoint/2010/main" val="862530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2017 Christopher Curley</a:t>
            </a:r>
          </a:p>
        </p:txBody>
      </p:sp>
      <p:sp>
        <p:nvSpPr>
          <p:cNvPr id="7" name="Slide Number Placeholder 6"/>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1027176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2017 Christopher Curley</a:t>
            </a:r>
          </a:p>
        </p:txBody>
      </p:sp>
      <p:sp>
        <p:nvSpPr>
          <p:cNvPr id="7" name="Slide Number Placeholder 6"/>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1391872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2017 Christopher Curley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12A97-AF63-D64D-B04B-996FCA1813EC}" type="slidenum">
              <a:rPr lang="en-US" smtClean="0"/>
              <a:t>‹#›</a:t>
            </a:fld>
            <a:endParaRPr lang="en-US"/>
          </a:p>
        </p:txBody>
      </p:sp>
    </p:spTree>
    <p:extLst>
      <p:ext uri="{BB962C8B-B14F-4D97-AF65-F5344CB8AC3E}">
        <p14:creationId xmlns:p14="http://schemas.microsoft.com/office/powerpoint/2010/main" val="1617550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5.gi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i="1" dirty="0"/>
              <a:t>Detecting and Improving an Innovative Attitude in Teams</a:t>
            </a:r>
            <a:endParaRPr lang="en-US" sz="4800" dirty="0"/>
          </a:p>
        </p:txBody>
      </p:sp>
      <p:sp>
        <p:nvSpPr>
          <p:cNvPr id="3" name="Subtitle 2"/>
          <p:cNvSpPr>
            <a:spLocks noGrp="1"/>
          </p:cNvSpPr>
          <p:nvPr>
            <p:ph type="subTitle" idx="1"/>
          </p:nvPr>
        </p:nvSpPr>
        <p:spPr/>
        <p:txBody>
          <a:bodyPr>
            <a:normAutofit/>
          </a:bodyPr>
          <a:lstStyle/>
          <a:p>
            <a:r>
              <a:rPr lang="en-US" dirty="0"/>
              <a:t>Christopher Curley</a:t>
            </a:r>
          </a:p>
          <a:p>
            <a:r>
              <a:rPr lang="en-US" dirty="0"/>
              <a:t>Red Hat Agile Day</a:t>
            </a:r>
          </a:p>
          <a:p>
            <a:r>
              <a:rPr lang="en-US" dirty="0"/>
              <a:t>12 October 2017</a:t>
            </a:r>
          </a:p>
          <a:p>
            <a:r>
              <a:rPr lang="en-US" sz="1400" dirty="0"/>
              <a:t>https://</a:t>
            </a:r>
            <a:r>
              <a:rPr lang="en-US" sz="1400" dirty="0" err="1" smtClean="0"/>
              <a:t>github.com</a:t>
            </a:r>
            <a:r>
              <a:rPr lang="en-US" sz="1400" dirty="0" smtClean="0"/>
              <a:t>/</a:t>
            </a:r>
            <a:r>
              <a:rPr lang="en-US" sz="1400" dirty="0" err="1" smtClean="0"/>
              <a:t>ccurley</a:t>
            </a:r>
            <a:r>
              <a:rPr lang="en-US" sz="1400" dirty="0" smtClean="0"/>
              <a:t>/</a:t>
            </a:r>
            <a:r>
              <a:rPr lang="en-US" sz="1400" dirty="0" err="1" smtClean="0"/>
              <a:t>presos</a:t>
            </a:r>
            <a:r>
              <a:rPr lang="en-US" sz="1400" dirty="0" smtClean="0"/>
              <a:t>/blob/master/Agile%20Attitudes.v2.pdf</a:t>
            </a:r>
            <a:endParaRPr lang="en-US" sz="1400" dirty="0"/>
          </a:p>
        </p:txBody>
      </p:sp>
      <p:sp>
        <p:nvSpPr>
          <p:cNvPr id="4" name="Footer Placeholder 3"/>
          <p:cNvSpPr>
            <a:spLocks noGrp="1"/>
          </p:cNvSpPr>
          <p:nvPr>
            <p:ph type="ftr" sz="quarter" idx="11"/>
          </p:nvPr>
        </p:nvSpPr>
        <p:spPr/>
        <p:txBody>
          <a:bodyPr/>
          <a:lstStyle/>
          <a:p>
            <a:r>
              <a:rPr lang="en-US"/>
              <a:t>Ⓒ 2017 Christopher Curley</a:t>
            </a:r>
          </a:p>
        </p:txBody>
      </p:sp>
    </p:spTree>
    <p:extLst>
      <p:ext uri="{BB962C8B-B14F-4D97-AF65-F5344CB8AC3E}">
        <p14:creationId xmlns:p14="http://schemas.microsoft.com/office/powerpoint/2010/main" val="190428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56059" y="1248048"/>
            <a:ext cx="5697394" cy="584775"/>
          </a:xfrm>
          <a:prstGeom prst="rect">
            <a:avLst/>
          </a:prstGeom>
        </p:spPr>
        <p:txBody>
          <a:bodyPr wrap="none">
            <a:spAutoFit/>
          </a:bodyPr>
          <a:lstStyle/>
          <a:p>
            <a:r>
              <a:rPr lang="en-US" sz="3200" b="1" dirty="0">
                <a:effectLst/>
                <a:latin typeface="ArialMT" charset="0"/>
                <a:ea typeface="ArialMT" charset="0"/>
              </a:rPr>
              <a:t>ƒ(metaphor): compare(A, B)</a:t>
            </a:r>
            <a:r>
              <a:rPr lang="en-US" sz="3200" dirty="0">
                <a:effectLst/>
              </a:rPr>
              <a:t> </a:t>
            </a:r>
            <a:endParaRPr lang="en-US" sz="3200" dirty="0"/>
          </a:p>
        </p:txBody>
      </p:sp>
      <p:sp>
        <p:nvSpPr>
          <p:cNvPr id="3" name="Rectangle 2"/>
          <p:cNvSpPr/>
          <p:nvPr/>
        </p:nvSpPr>
        <p:spPr>
          <a:xfrm>
            <a:off x="2766736" y="2412892"/>
            <a:ext cx="7076040" cy="584775"/>
          </a:xfrm>
          <a:prstGeom prst="rect">
            <a:avLst/>
          </a:prstGeom>
        </p:spPr>
        <p:txBody>
          <a:bodyPr wrap="none">
            <a:spAutoFit/>
          </a:bodyPr>
          <a:lstStyle/>
          <a:p>
            <a:r>
              <a:rPr lang="en-US" sz="3200" b="1" dirty="0">
                <a:effectLst/>
                <a:latin typeface="ArialMT" charset="0"/>
                <a:ea typeface="ArialMT" charset="0"/>
              </a:rPr>
              <a:t>ƒ(metonymy): reduce(A </a:t>
            </a:r>
            <a:r>
              <a:rPr lang="en-US" sz="3200" b="1" dirty="0">
                <a:effectLst/>
                <a:latin typeface="ArialMT" charset="0"/>
                <a:ea typeface="ArialMT" charset="0"/>
                <a:cs typeface="ArialMT" charset="0"/>
                <a:sym typeface="Symbol" charset="2"/>
              </a:rPr>
              <a:t></a:t>
            </a:r>
            <a:r>
              <a:rPr lang="en-US" sz="3200" b="1" dirty="0">
                <a:effectLst/>
                <a:latin typeface="ArialMT" charset="0"/>
                <a:ea typeface="ArialMT" charset="0"/>
              </a:rPr>
              <a:t> {a ∈ A})</a:t>
            </a:r>
            <a:r>
              <a:rPr lang="en-US" sz="3200" dirty="0">
                <a:effectLst/>
              </a:rPr>
              <a:t> </a:t>
            </a:r>
            <a:endParaRPr lang="en-US" sz="3200" dirty="0"/>
          </a:p>
        </p:txBody>
      </p:sp>
      <p:sp>
        <p:nvSpPr>
          <p:cNvPr id="4" name="Rectangle 3"/>
          <p:cNvSpPr/>
          <p:nvPr/>
        </p:nvSpPr>
        <p:spPr>
          <a:xfrm>
            <a:off x="2111108" y="3577736"/>
            <a:ext cx="8387296" cy="584775"/>
          </a:xfrm>
          <a:prstGeom prst="rect">
            <a:avLst/>
          </a:prstGeom>
        </p:spPr>
        <p:txBody>
          <a:bodyPr wrap="none">
            <a:spAutoFit/>
          </a:bodyPr>
          <a:lstStyle/>
          <a:p>
            <a:r>
              <a:rPr lang="en-US" sz="3200" b="1" dirty="0">
                <a:effectLst/>
                <a:latin typeface="ArialMT" charset="0"/>
                <a:ea typeface="ArialMT" charset="0"/>
              </a:rPr>
              <a:t>ƒ</a:t>
            </a:r>
            <a:r>
              <a:rPr lang="en-US" sz="3200" b="1" kern="50" dirty="0">
                <a:effectLst/>
                <a:latin typeface="ArialMT" charset="0"/>
                <a:ea typeface="ArialMT" charset="0"/>
              </a:rPr>
              <a:t>(synecdoche): substitute(A</a:t>
            </a:r>
            <a:r>
              <a:rPr lang="en-US" sz="3200" b="1" dirty="0">
                <a:effectLst/>
                <a:latin typeface="ArialMT" charset="0"/>
                <a:ea typeface="ArialMT" charset="0"/>
              </a:rPr>
              <a:t> </a:t>
            </a:r>
            <a:r>
              <a:rPr lang="en-US" sz="3200" b="1" dirty="0">
                <a:effectLst/>
                <a:latin typeface="ArialMT" charset="0"/>
                <a:ea typeface="ArialMT" charset="0"/>
                <a:cs typeface="ArialMT" charset="0"/>
                <a:sym typeface="Symbol" charset="2"/>
              </a:rPr>
              <a:t></a:t>
            </a:r>
            <a:r>
              <a:rPr lang="en-US" sz="3200" b="1" dirty="0">
                <a:effectLst/>
                <a:latin typeface="ArialMT" charset="0"/>
                <a:ea typeface="ArialMT" charset="0"/>
              </a:rPr>
              <a:t> </a:t>
            </a:r>
            <a:r>
              <a:rPr lang="en-US" sz="3200" b="1" kern="50" dirty="0">
                <a:effectLst/>
                <a:latin typeface="ArialMT" charset="0"/>
                <a:ea typeface="ArialMT" charset="0"/>
              </a:rPr>
              <a:t>B | B</a:t>
            </a:r>
            <a:r>
              <a:rPr lang="en-US" sz="3200" b="1" dirty="0">
                <a:effectLst/>
                <a:latin typeface="ArialMT" charset="0"/>
                <a:ea typeface="ArialMT" charset="0"/>
              </a:rPr>
              <a:t> </a:t>
            </a:r>
            <a:r>
              <a:rPr lang="en-US" sz="3200" b="1" dirty="0">
                <a:effectLst/>
                <a:latin typeface="ArialMT" charset="0"/>
                <a:ea typeface="ArialMT" charset="0"/>
                <a:cs typeface="ArialMT" charset="0"/>
                <a:sym typeface="Symbol" charset="2"/>
              </a:rPr>
              <a:t></a:t>
            </a:r>
            <a:r>
              <a:rPr lang="en-US" sz="3200" b="1" dirty="0">
                <a:effectLst/>
                <a:latin typeface="ArialMT" charset="0"/>
                <a:ea typeface="ArialMT" charset="0"/>
              </a:rPr>
              <a:t> </a:t>
            </a:r>
            <a:r>
              <a:rPr lang="en-US" sz="3200" b="1" kern="50" dirty="0">
                <a:effectLst/>
                <a:latin typeface="ArialMT" charset="0"/>
                <a:ea typeface="ArialMT" charset="0"/>
              </a:rPr>
              <a:t>A)</a:t>
            </a:r>
            <a:r>
              <a:rPr lang="en-US" sz="3200" dirty="0">
                <a:effectLst/>
              </a:rPr>
              <a:t> </a:t>
            </a:r>
            <a:endParaRPr lang="en-US" sz="3200" dirty="0"/>
          </a:p>
        </p:txBody>
      </p:sp>
      <p:sp>
        <p:nvSpPr>
          <p:cNvPr id="5" name="Rectangle 4"/>
          <p:cNvSpPr/>
          <p:nvPr/>
        </p:nvSpPr>
        <p:spPr>
          <a:xfrm>
            <a:off x="3231639" y="4742580"/>
            <a:ext cx="6146234" cy="584775"/>
          </a:xfrm>
          <a:prstGeom prst="rect">
            <a:avLst/>
          </a:prstGeom>
        </p:spPr>
        <p:txBody>
          <a:bodyPr wrap="none">
            <a:spAutoFit/>
          </a:bodyPr>
          <a:lstStyle/>
          <a:p>
            <a:r>
              <a:rPr lang="en-US" sz="3200" b="1" dirty="0">
                <a:effectLst/>
                <a:latin typeface="ArialMT" charset="0"/>
                <a:ea typeface="ArialMT" charset="0"/>
              </a:rPr>
              <a:t>ƒ</a:t>
            </a:r>
            <a:r>
              <a:rPr lang="en-US" sz="3200" b="1" kern="50" dirty="0">
                <a:effectLst/>
                <a:latin typeface="ArialMT" charset="0"/>
                <a:ea typeface="ArialMT" charset="0"/>
              </a:rPr>
              <a:t>(irony): synthesize(A, B)</a:t>
            </a:r>
            <a:r>
              <a:rPr lang="en-US" sz="3200" b="1" dirty="0">
                <a:effectLst/>
                <a:latin typeface="ArialMT" charset="0"/>
                <a:ea typeface="ArialMT" charset="0"/>
              </a:rPr>
              <a:t> </a:t>
            </a:r>
            <a:r>
              <a:rPr lang="en-US" sz="3200" b="1" dirty="0">
                <a:effectLst/>
                <a:latin typeface="ArialMT" charset="0"/>
                <a:ea typeface="ArialMT" charset="0"/>
                <a:cs typeface="ArialMT" charset="0"/>
                <a:sym typeface="Symbol" charset="2"/>
              </a:rPr>
              <a:t></a:t>
            </a:r>
            <a:r>
              <a:rPr lang="en-US" sz="3200" b="1" dirty="0">
                <a:effectLst/>
                <a:latin typeface="ArialMT" charset="0"/>
                <a:ea typeface="ArialMT" charset="0"/>
              </a:rPr>
              <a:t> </a:t>
            </a:r>
            <a:r>
              <a:rPr lang="en-US" sz="3200" b="1" kern="50" dirty="0">
                <a:effectLst/>
                <a:latin typeface="ArialMT" charset="0"/>
                <a:ea typeface="ArialMT" charset="0"/>
              </a:rPr>
              <a:t>C</a:t>
            </a:r>
            <a:r>
              <a:rPr lang="en-US" sz="3200" dirty="0">
                <a:effectLst/>
              </a:rPr>
              <a:t> </a:t>
            </a:r>
            <a:endParaRPr lang="en-US" sz="3200" dirty="0"/>
          </a:p>
        </p:txBody>
      </p:sp>
      <p:sp>
        <p:nvSpPr>
          <p:cNvPr id="6" name="Footer Placeholder 5"/>
          <p:cNvSpPr>
            <a:spLocks noGrp="1"/>
          </p:cNvSpPr>
          <p:nvPr>
            <p:ph type="ftr" sz="quarter" idx="11"/>
          </p:nvPr>
        </p:nvSpPr>
        <p:spPr/>
        <p:txBody>
          <a:bodyPr/>
          <a:lstStyle/>
          <a:p>
            <a:r>
              <a:rPr lang="en-US"/>
              <a:t>Ⓒ 2017 Christopher Curley</a:t>
            </a:r>
            <a:endParaRPr lang="en-US" dirty="0"/>
          </a:p>
        </p:txBody>
      </p:sp>
    </p:spTree>
    <p:extLst>
      <p:ext uri="{BB962C8B-B14F-4D97-AF65-F5344CB8AC3E}">
        <p14:creationId xmlns:p14="http://schemas.microsoft.com/office/powerpoint/2010/main" val="7348480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718709893"/>
              </p:ext>
            </p:extLst>
          </p:nvPr>
        </p:nvGraphicFramePr>
        <p:xfrm>
          <a:off x="869793" y="719666"/>
          <a:ext cx="10470996" cy="5125720"/>
        </p:xfrm>
        <a:graphic>
          <a:graphicData uri="http://schemas.openxmlformats.org/drawingml/2006/table">
            <a:tbl>
              <a:tblPr firstRow="1" bandRow="1">
                <a:tableStyleId>{5202B0CA-FC54-4496-8BCA-5EF66A818D29}</a:tableStyleId>
              </a:tblPr>
              <a:tblGrid>
                <a:gridCol w="1397157">
                  <a:extLst>
                    <a:ext uri="{9D8B030D-6E8A-4147-A177-3AD203B41FA5}">
                      <a16:colId xmlns:a16="http://schemas.microsoft.com/office/drawing/2014/main" xmlns="" val="868171077"/>
                    </a:ext>
                  </a:extLst>
                </a:gridCol>
                <a:gridCol w="1295400">
                  <a:extLst>
                    <a:ext uri="{9D8B030D-6E8A-4147-A177-3AD203B41FA5}">
                      <a16:colId xmlns:a16="http://schemas.microsoft.com/office/drawing/2014/main" xmlns="" val="2279621928"/>
                    </a:ext>
                  </a:extLst>
                </a:gridCol>
                <a:gridCol w="4267200">
                  <a:extLst>
                    <a:ext uri="{9D8B030D-6E8A-4147-A177-3AD203B41FA5}">
                      <a16:colId xmlns:a16="http://schemas.microsoft.com/office/drawing/2014/main" xmlns="" val="2218622043"/>
                    </a:ext>
                  </a:extLst>
                </a:gridCol>
                <a:gridCol w="3511239">
                  <a:extLst>
                    <a:ext uri="{9D8B030D-6E8A-4147-A177-3AD203B41FA5}">
                      <a16:colId xmlns:a16="http://schemas.microsoft.com/office/drawing/2014/main" xmlns="" val="4181354262"/>
                    </a:ext>
                  </a:extLst>
                </a:gridCol>
              </a:tblGrid>
              <a:tr h="370840">
                <a:tc>
                  <a:txBody>
                    <a:bodyPr/>
                    <a:lstStyle/>
                    <a:p>
                      <a:r>
                        <a:rPr lang="en-US" dirty="0">
                          <a:solidFill>
                            <a:schemeClr val="tx1"/>
                          </a:solidFill>
                        </a:rPr>
                        <a:t>Trope</a:t>
                      </a: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Function</a:t>
                      </a: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Definition</a:t>
                      </a: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Example</a:t>
                      </a: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898215447"/>
                  </a:ext>
                </a:extLst>
              </a:tr>
              <a:tr h="370840">
                <a:tc>
                  <a:txBody>
                    <a:bodyPr/>
                    <a:lstStyle/>
                    <a:p>
                      <a:r>
                        <a:rPr lang="en-US" dirty="0">
                          <a:solidFill>
                            <a:schemeClr val="tx1"/>
                          </a:solidFill>
                        </a:rPr>
                        <a:t>Metaphor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Compares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kern="1200" dirty="0">
                          <a:solidFill>
                            <a:schemeClr val="tx1"/>
                          </a:solidFill>
                          <a:latin typeface="+mn-lt"/>
                          <a:ea typeface="+mn-ea"/>
                          <a:cs typeface="+mn-cs"/>
                        </a:rPr>
                        <a:t>ƒ</a:t>
                      </a:r>
                      <a:r>
                        <a:rPr lang="en-US" sz="1800" kern="1200" dirty="0">
                          <a:solidFill>
                            <a:schemeClr val="tx1"/>
                          </a:solidFill>
                          <a:latin typeface="+mn-lt"/>
                          <a:ea typeface="+mn-ea"/>
                          <a:cs typeface="+mn-cs"/>
                        </a:rPr>
                        <a:t>(metaphor): compare(A, B)</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Metaphor</a:t>
                      </a:r>
                      <a:r>
                        <a:rPr lang="en-US" sz="1800" kern="1200" baseline="0" dirty="0">
                          <a:solidFill>
                            <a:schemeClr val="tx1"/>
                          </a:solidFill>
                          <a:latin typeface="+mn-lt"/>
                          <a:ea typeface="+mn-ea"/>
                          <a:cs typeface="+mn-cs"/>
                        </a:rPr>
                        <a:t> compares two things</a:t>
                      </a:r>
                      <a:endParaRPr lang="en-US" sz="1800"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Hot</a:t>
                      </a:r>
                      <a:r>
                        <a:rPr lang="en-US" baseline="0" dirty="0">
                          <a:solidFill>
                            <a:schemeClr val="tx1"/>
                          </a:solidFill>
                        </a:rPr>
                        <a:t> Water (environmental)</a:t>
                      </a:r>
                      <a:br>
                        <a:rPr lang="en-US" baseline="0" dirty="0">
                          <a:solidFill>
                            <a:schemeClr val="tx1"/>
                          </a:solidFill>
                        </a:rPr>
                      </a:br>
                      <a:r>
                        <a:rPr lang="en-US" baseline="0" dirty="0" smtClean="0">
                          <a:solidFill>
                            <a:schemeClr val="tx1"/>
                          </a:solidFill>
                        </a:rPr>
                        <a:t>Eat Our Own Dog Food (food</a:t>
                      </a:r>
                      <a:r>
                        <a:rPr lang="en-US" baseline="0" dirty="0">
                          <a:solidFill>
                            <a:schemeClr val="tx1"/>
                          </a:solidFill>
                        </a:rPr>
                        <a:t>)</a:t>
                      </a:r>
                      <a:br>
                        <a:rPr lang="en-US" baseline="0" dirty="0">
                          <a:solidFill>
                            <a:schemeClr val="tx1"/>
                          </a:solidFill>
                        </a:rPr>
                      </a:br>
                      <a:r>
                        <a:rPr lang="en-US" baseline="0" dirty="0" smtClean="0">
                          <a:solidFill>
                            <a:schemeClr val="tx1"/>
                          </a:solidFill>
                        </a:rPr>
                        <a:t>That Ship Has Sailed (travel</a:t>
                      </a:r>
                      <a:r>
                        <a:rPr lang="en-US" baseline="0" dirty="0">
                          <a:solidFill>
                            <a:schemeClr val="tx1"/>
                          </a:solidFill>
                        </a:rPr>
                        <a:t>)</a:t>
                      </a:r>
                    </a:p>
                    <a:p>
                      <a:r>
                        <a:rPr lang="en-US" baseline="0" dirty="0" smtClean="0">
                          <a:solidFill>
                            <a:schemeClr val="tx1"/>
                          </a:solidFill>
                        </a:rPr>
                        <a:t>Toss A Grenade Over the Wall (war</a:t>
                      </a:r>
                      <a:r>
                        <a:rPr lang="en-US" baseline="0" dirty="0">
                          <a:solidFill>
                            <a:schemeClr val="tx1"/>
                          </a:solidFill>
                        </a:rPr>
                        <a:t>)</a:t>
                      </a:r>
                    </a:p>
                    <a:p>
                      <a:r>
                        <a:rPr lang="en-US" baseline="0" dirty="0">
                          <a:solidFill>
                            <a:srgbClr val="0070C0"/>
                          </a:solidFill>
                        </a:rPr>
                        <a:t>Scrum (sports</a:t>
                      </a:r>
                      <a:r>
                        <a:rPr lang="en-US" baseline="0" dirty="0" smtClean="0">
                          <a:solidFill>
                            <a:srgbClr val="0070C0"/>
                          </a:solidFill>
                        </a:rPr>
                        <a:t>)  Matt Hick, ”Camels”</a:t>
                      </a:r>
                      <a:endParaRPr lang="en-US" baseline="0" dirty="0">
                        <a:solidFill>
                          <a:srgbClr val="0070C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591427823"/>
                  </a:ext>
                </a:extLst>
              </a:tr>
              <a:tr h="370840">
                <a:tc>
                  <a:txBody>
                    <a:bodyPr/>
                    <a:lstStyle/>
                    <a:p>
                      <a:r>
                        <a:rPr lang="en-US" dirty="0">
                          <a:solidFill>
                            <a:schemeClr val="tx1"/>
                          </a:solidFill>
                        </a:rPr>
                        <a:t>Metonymy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Reduces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kern="1200" dirty="0">
                          <a:solidFill>
                            <a:schemeClr val="tx1"/>
                          </a:solidFill>
                          <a:latin typeface="+mn-lt"/>
                          <a:ea typeface="+mn-ea"/>
                          <a:cs typeface="+mn-cs"/>
                        </a:rPr>
                        <a:t>ƒ</a:t>
                      </a:r>
                      <a:r>
                        <a:rPr lang="en-US" sz="1800" kern="1200" dirty="0">
                          <a:solidFill>
                            <a:schemeClr val="tx1"/>
                          </a:solidFill>
                          <a:latin typeface="+mn-lt"/>
                          <a:ea typeface="+mn-ea"/>
                          <a:cs typeface="+mn-cs"/>
                        </a:rPr>
                        <a:t>(metonymy): reduce(A </a:t>
                      </a:r>
                      <a:r>
                        <a:rPr lang="en-US" sz="1800" kern="1200" dirty="0">
                          <a:solidFill>
                            <a:schemeClr val="tx1"/>
                          </a:solidFill>
                          <a:latin typeface="+mn-lt"/>
                          <a:ea typeface="+mn-ea"/>
                          <a:cs typeface="+mn-cs"/>
                          <a:sym typeface="Symbol" charset="2"/>
                        </a:rPr>
                        <a:t></a:t>
                      </a:r>
                      <a:r>
                        <a:rPr lang="en-US" sz="1800" kern="1200" dirty="0">
                          <a:solidFill>
                            <a:schemeClr val="tx1"/>
                          </a:solidFill>
                          <a:latin typeface="+mn-lt"/>
                          <a:ea typeface="+mn-ea"/>
                          <a:cs typeface="+mn-cs"/>
                        </a:rPr>
                        <a:t> {a ∈ A})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Metonymy reduces</a:t>
                      </a:r>
                      <a:r>
                        <a:rPr lang="en-US" sz="1800" kern="1200" baseline="0" dirty="0">
                          <a:solidFill>
                            <a:schemeClr val="tx1"/>
                          </a:solidFill>
                          <a:latin typeface="+mn-lt"/>
                          <a:ea typeface="+mn-ea"/>
                          <a:cs typeface="+mn-cs"/>
                        </a:rPr>
                        <a:t> a whole to a part</a:t>
                      </a:r>
                      <a:endParaRPr lang="en-US" sz="1800"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Boots</a:t>
                      </a:r>
                      <a:r>
                        <a:rPr lang="en-US" baseline="0" dirty="0">
                          <a:solidFill>
                            <a:schemeClr val="tx1"/>
                          </a:solidFill>
                        </a:rPr>
                        <a:t> on ground</a:t>
                      </a:r>
                    </a:p>
                    <a:p>
                      <a:r>
                        <a:rPr lang="en-US" baseline="0" dirty="0">
                          <a:solidFill>
                            <a:schemeClr val="tx1"/>
                          </a:solidFill>
                        </a:rPr>
                        <a:t>Resource, FTE</a:t>
                      </a:r>
                    </a:p>
                    <a:p>
                      <a:r>
                        <a:rPr lang="en-US" baseline="0" dirty="0">
                          <a:solidFill>
                            <a:srgbClr val="0070C0"/>
                          </a:solidFill>
                        </a:rPr>
                        <a:t>Hands on Keyboards, Coder, Tester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74726390"/>
                  </a:ext>
                </a:extLst>
              </a:tr>
              <a:tr h="370840">
                <a:tc>
                  <a:txBody>
                    <a:bodyPr/>
                    <a:lstStyle/>
                    <a:p>
                      <a:r>
                        <a:rPr lang="en-US" dirty="0">
                          <a:solidFill>
                            <a:schemeClr val="tx1"/>
                          </a:solidFill>
                        </a:rPr>
                        <a:t>Synecdoche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Substitutes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kern="1200" dirty="0">
                          <a:solidFill>
                            <a:schemeClr val="tx1"/>
                          </a:solidFill>
                          <a:latin typeface="+mn-lt"/>
                          <a:ea typeface="+mn-ea"/>
                          <a:cs typeface="+mn-cs"/>
                        </a:rPr>
                        <a:t>ƒ</a:t>
                      </a:r>
                      <a:r>
                        <a:rPr lang="en-US" sz="1800" kern="1200" dirty="0">
                          <a:solidFill>
                            <a:schemeClr val="tx1"/>
                          </a:solidFill>
                          <a:latin typeface="+mn-lt"/>
                          <a:ea typeface="+mn-ea"/>
                          <a:cs typeface="+mn-cs"/>
                        </a:rPr>
                        <a:t>(synecdoche): substitute(A </a:t>
                      </a:r>
                      <a:r>
                        <a:rPr lang="en-US" sz="1800" kern="1200" dirty="0">
                          <a:solidFill>
                            <a:schemeClr val="tx1"/>
                          </a:solidFill>
                          <a:latin typeface="+mn-lt"/>
                          <a:ea typeface="+mn-ea"/>
                          <a:cs typeface="+mn-cs"/>
                          <a:sym typeface="Symbol" charset="2"/>
                        </a:rPr>
                        <a:t></a:t>
                      </a:r>
                      <a:r>
                        <a:rPr lang="en-US" sz="1800" kern="1200" dirty="0">
                          <a:solidFill>
                            <a:schemeClr val="tx1"/>
                          </a:solidFill>
                          <a:latin typeface="+mn-lt"/>
                          <a:ea typeface="+mn-ea"/>
                          <a:cs typeface="+mn-cs"/>
                        </a:rPr>
                        <a:t> B | B </a:t>
                      </a:r>
                      <a:r>
                        <a:rPr lang="en-US" sz="1800" kern="1200" dirty="0">
                          <a:solidFill>
                            <a:schemeClr val="tx1"/>
                          </a:solidFill>
                          <a:latin typeface="+mn-lt"/>
                          <a:ea typeface="+mn-ea"/>
                          <a:cs typeface="+mn-cs"/>
                          <a:sym typeface="Symbol" charset="2"/>
                        </a:rPr>
                        <a:t></a:t>
                      </a:r>
                      <a:r>
                        <a:rPr lang="en-US" sz="1800" kern="1200" dirty="0">
                          <a:solidFill>
                            <a:schemeClr val="tx1"/>
                          </a:solidFill>
                          <a:latin typeface="+mn-lt"/>
                          <a:ea typeface="+mn-ea"/>
                          <a:cs typeface="+mn-cs"/>
                        </a:rPr>
                        <a:t> 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Synecdoche substitutes</a:t>
                      </a:r>
                      <a:r>
                        <a:rPr lang="en-US" sz="1800" kern="1200" baseline="0" dirty="0">
                          <a:solidFill>
                            <a:schemeClr val="tx1"/>
                          </a:solidFill>
                          <a:latin typeface="+mn-lt"/>
                          <a:ea typeface="+mn-ea"/>
                          <a:cs typeface="+mn-cs"/>
                        </a:rPr>
                        <a:t> one thing with another, and it has to work bi-directionally</a:t>
                      </a:r>
                      <a:endParaRPr lang="en-US" sz="1800"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“Management </a:t>
                      </a:r>
                      <a:r>
                        <a:rPr lang="en-US" dirty="0" smtClean="0">
                          <a:solidFill>
                            <a:schemeClr val="tx1"/>
                          </a:solidFill>
                        </a:rPr>
                        <a:t>said...”</a:t>
                      </a:r>
                      <a:endParaRPr lang="en-US" dirty="0">
                        <a:solidFill>
                          <a:schemeClr val="tx1"/>
                        </a:solidFill>
                      </a:endParaRPr>
                    </a:p>
                    <a:p>
                      <a:r>
                        <a:rPr lang="en-US" dirty="0" smtClean="0">
                          <a:solidFill>
                            <a:schemeClr val="tx1"/>
                          </a:solidFill>
                        </a:rPr>
                        <a:t>“</a:t>
                      </a:r>
                      <a:r>
                        <a:rPr lang="en-US" baseline="0" dirty="0" smtClean="0">
                          <a:solidFill>
                            <a:schemeClr val="tx1"/>
                          </a:solidFill>
                        </a:rPr>
                        <a:t>DevOps is on the bridge</a:t>
                      </a:r>
                      <a:r>
                        <a:rPr lang="is-IS" baseline="0" dirty="0" smtClean="0">
                          <a:solidFill>
                            <a:schemeClr val="tx1"/>
                          </a:solidFill>
                        </a:rPr>
                        <a:t>…</a:t>
                      </a:r>
                      <a:r>
                        <a:rPr lang="en-US" baseline="0" dirty="0" smtClean="0">
                          <a:solidFill>
                            <a:schemeClr val="tx1"/>
                          </a:solidFill>
                        </a:rPr>
                        <a:t>”</a:t>
                      </a:r>
                      <a:endParaRPr lang="en-US" baseline="0" dirty="0">
                        <a:solidFill>
                          <a:schemeClr val="tx1"/>
                        </a:solidFill>
                      </a:endParaRPr>
                    </a:p>
                    <a:p>
                      <a:r>
                        <a:rPr lang="en-US" baseline="0" dirty="0">
                          <a:solidFill>
                            <a:schemeClr val="tx1"/>
                          </a:solidFill>
                        </a:rPr>
                        <a:t>“We are Penn State”</a:t>
                      </a:r>
                    </a:p>
                    <a:p>
                      <a:r>
                        <a:rPr lang="en-US" baseline="0" dirty="0">
                          <a:solidFill>
                            <a:srgbClr val="0070C0"/>
                          </a:solidFill>
                        </a:rPr>
                        <a:t>The </a:t>
                      </a:r>
                      <a:r>
                        <a:rPr lang="en-US" baseline="0" dirty="0" smtClean="0">
                          <a:solidFill>
                            <a:srgbClr val="0070C0"/>
                          </a:solidFill>
                        </a:rPr>
                        <a:t>Development Team</a:t>
                      </a:r>
                      <a:endParaRPr lang="en-US" dirty="0">
                        <a:solidFill>
                          <a:srgbClr val="0070C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715410818"/>
                  </a:ext>
                </a:extLst>
              </a:tr>
              <a:tr h="370840">
                <a:tc>
                  <a:txBody>
                    <a:bodyPr/>
                    <a:lstStyle/>
                    <a:p>
                      <a:r>
                        <a:rPr lang="en-US" dirty="0">
                          <a:solidFill>
                            <a:schemeClr val="tx1"/>
                          </a:solidFill>
                        </a:rPr>
                        <a:t>Irony</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Synthesizes</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kern="1200" dirty="0">
                          <a:solidFill>
                            <a:schemeClr val="tx1"/>
                          </a:solidFill>
                          <a:latin typeface="+mn-lt"/>
                          <a:ea typeface="+mn-ea"/>
                          <a:cs typeface="+mn-cs"/>
                        </a:rPr>
                        <a:t>ƒ</a:t>
                      </a:r>
                      <a:r>
                        <a:rPr lang="en-US" sz="1800" kern="1200" dirty="0">
                          <a:solidFill>
                            <a:schemeClr val="tx1"/>
                          </a:solidFill>
                          <a:latin typeface="+mn-lt"/>
                          <a:ea typeface="+mn-ea"/>
                          <a:cs typeface="+mn-cs"/>
                        </a:rPr>
                        <a:t>(irony): synthesize(A, B) </a:t>
                      </a:r>
                      <a:r>
                        <a:rPr lang="en-US" sz="1800" kern="1200" dirty="0">
                          <a:solidFill>
                            <a:schemeClr val="tx1"/>
                          </a:solidFill>
                          <a:latin typeface="+mn-lt"/>
                          <a:ea typeface="+mn-ea"/>
                          <a:cs typeface="+mn-cs"/>
                          <a:sym typeface="Symbol" charset="2"/>
                        </a:rPr>
                        <a:t></a:t>
                      </a:r>
                      <a:r>
                        <a:rPr lang="en-US" sz="1800" kern="1200" dirty="0">
                          <a:solidFill>
                            <a:schemeClr val="tx1"/>
                          </a:solidFill>
                          <a:latin typeface="+mn-lt"/>
                          <a:ea typeface="+mn-ea"/>
                          <a:cs typeface="+mn-cs"/>
                        </a:rPr>
                        <a:t> 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Irony synthesizes two</a:t>
                      </a:r>
                      <a:r>
                        <a:rPr lang="en-US" sz="1800" kern="1200" baseline="0" dirty="0">
                          <a:solidFill>
                            <a:schemeClr val="tx1"/>
                          </a:solidFill>
                          <a:latin typeface="+mn-lt"/>
                          <a:ea typeface="+mn-ea"/>
                          <a:cs typeface="+mn-cs"/>
                        </a:rPr>
                        <a:t> things to create a new meaning</a:t>
                      </a:r>
                      <a:endParaRPr lang="en-US" sz="1800"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err="1">
                          <a:solidFill>
                            <a:schemeClr val="tx1"/>
                          </a:solidFill>
                        </a:rPr>
                        <a:t>Craptacular</a:t>
                      </a:r>
                      <a:r>
                        <a:rPr lang="en-US" dirty="0">
                          <a:solidFill>
                            <a:schemeClr val="tx1"/>
                          </a:solidFill>
                        </a:rPr>
                        <a:t/>
                      </a:r>
                      <a:br>
                        <a:rPr lang="en-US" dirty="0">
                          <a:solidFill>
                            <a:schemeClr val="tx1"/>
                          </a:solidFill>
                        </a:rPr>
                      </a:br>
                      <a:r>
                        <a:rPr lang="en-US" dirty="0">
                          <a:solidFill>
                            <a:schemeClr val="tx1"/>
                          </a:solidFill>
                        </a:rPr>
                        <a:t>We’re a family here </a:t>
                      </a:r>
                      <a:r>
                        <a:rPr lang="en-US" dirty="0" smtClean="0">
                          <a:solidFill>
                            <a:schemeClr val="tx1"/>
                          </a:solidFill>
                        </a:rPr>
                        <a:t>(at </a:t>
                      </a:r>
                      <a:r>
                        <a:rPr lang="en-US" dirty="0" err="1" smtClean="0">
                          <a:solidFill>
                            <a:schemeClr val="tx1"/>
                          </a:solidFill>
                        </a:rPr>
                        <a:t>Yoyodyne</a:t>
                      </a:r>
                      <a:r>
                        <a:rPr lang="en-US" dirty="0" smtClean="0">
                          <a:solidFill>
                            <a:schemeClr val="tx1"/>
                          </a:solidFill>
                        </a:rPr>
                        <a:t>)</a:t>
                      </a:r>
                      <a:endParaRPr lang="en-US" dirty="0">
                        <a:solidFill>
                          <a:schemeClr val="tx1"/>
                        </a:solidFill>
                      </a:endParaRPr>
                    </a:p>
                    <a:p>
                      <a:r>
                        <a:rPr lang="en-US" dirty="0">
                          <a:solidFill>
                            <a:schemeClr val="tx1"/>
                          </a:solidFill>
                        </a:rPr>
                        <a:t>Consensus</a:t>
                      </a:r>
                      <a:r>
                        <a:rPr lang="en-US" baseline="0" dirty="0">
                          <a:solidFill>
                            <a:schemeClr val="tx1"/>
                          </a:solidFill>
                        </a:rPr>
                        <a:t> Acceleration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0070C0"/>
                          </a:solidFill>
                        </a:rPr>
                        <a:t>Servant Leader</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306483529"/>
                  </a:ext>
                </a:extLst>
              </a:tr>
            </a:tbl>
          </a:graphicData>
        </a:graphic>
      </p:graphicFrame>
    </p:spTree>
    <p:extLst>
      <p:ext uri="{BB962C8B-B14F-4D97-AF65-F5344CB8AC3E}">
        <p14:creationId xmlns:p14="http://schemas.microsoft.com/office/powerpoint/2010/main" val="3329017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254788"/>
              </p:ext>
            </p:extLst>
          </p:nvPr>
        </p:nvGraphicFramePr>
        <p:xfrm>
          <a:off x="869793" y="719666"/>
          <a:ext cx="10470996" cy="4028440"/>
        </p:xfrm>
        <a:graphic>
          <a:graphicData uri="http://schemas.openxmlformats.org/drawingml/2006/table">
            <a:tbl>
              <a:tblPr firstRow="1" bandRow="1">
                <a:tableStyleId>{5202B0CA-FC54-4496-8BCA-5EF66A818D29}</a:tableStyleId>
              </a:tblPr>
              <a:tblGrid>
                <a:gridCol w="1527719">
                  <a:extLst>
                    <a:ext uri="{9D8B030D-6E8A-4147-A177-3AD203B41FA5}">
                      <a16:colId xmlns:a16="http://schemas.microsoft.com/office/drawing/2014/main" xmlns="" val="868171077"/>
                    </a:ext>
                  </a:extLst>
                </a:gridCol>
                <a:gridCol w="3524317">
                  <a:extLst>
                    <a:ext uri="{9D8B030D-6E8A-4147-A177-3AD203B41FA5}">
                      <a16:colId xmlns:a16="http://schemas.microsoft.com/office/drawing/2014/main" xmlns="" val="2279621928"/>
                    </a:ext>
                  </a:extLst>
                </a:gridCol>
                <a:gridCol w="5418960">
                  <a:extLst>
                    <a:ext uri="{9D8B030D-6E8A-4147-A177-3AD203B41FA5}">
                      <a16:colId xmlns:a16="http://schemas.microsoft.com/office/drawing/2014/main" xmlns="" val="4181354262"/>
                    </a:ext>
                  </a:extLst>
                </a:gridCol>
              </a:tblGrid>
              <a:tr h="370840">
                <a:tc>
                  <a:txBody>
                    <a:bodyPr/>
                    <a:lstStyle/>
                    <a:p>
                      <a:r>
                        <a:rPr lang="en-US" dirty="0">
                          <a:solidFill>
                            <a:schemeClr val="tx1"/>
                          </a:solidFill>
                        </a:rPr>
                        <a:t>Trope</a:t>
                      </a: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Cues</a:t>
                      </a: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False</a:t>
                      </a:r>
                      <a:r>
                        <a:rPr lang="en-US" baseline="0" dirty="0">
                          <a:solidFill>
                            <a:schemeClr val="tx1"/>
                          </a:solidFill>
                        </a:rPr>
                        <a:t> Cues</a:t>
                      </a:r>
                      <a:endParaRPr lang="en-US" dirty="0">
                        <a:solidFill>
                          <a:schemeClr val="tx1"/>
                        </a:solidFill>
                      </a:endParaRP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898215447"/>
                  </a:ext>
                </a:extLst>
              </a:tr>
              <a:tr h="370840">
                <a:tc>
                  <a:txBody>
                    <a:bodyPr/>
                    <a:lstStyle/>
                    <a:p>
                      <a:r>
                        <a:rPr lang="en-US" dirty="0">
                          <a:solidFill>
                            <a:schemeClr val="tx1"/>
                          </a:solidFill>
                        </a:rPr>
                        <a:t>Metaphor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Establishes</a:t>
                      </a:r>
                      <a:r>
                        <a:rPr lang="en-US" baseline="0" dirty="0">
                          <a:solidFill>
                            <a:schemeClr val="tx1"/>
                          </a:solidFill>
                        </a:rPr>
                        <a:t> understanding quickly</a:t>
                      </a:r>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If the properties don’t match, you’ll take the wrong actions; metaphors can ‘fossilize’ into </a:t>
                      </a:r>
                      <a:r>
                        <a:rPr lang="en-US" baseline="0" dirty="0" smtClean="0">
                          <a:solidFill>
                            <a:schemeClr val="tx1"/>
                          </a:solidFill>
                        </a:rPr>
                        <a:t>abstractions (“Bias” from our earlier session)</a:t>
                      </a:r>
                      <a:endParaRPr lang="en-US" baseline="0" dirty="0">
                        <a:solidFill>
                          <a:schemeClr val="tx1"/>
                        </a:solidFill>
                      </a:endParaRPr>
                    </a:p>
                    <a:p>
                      <a:endParaRPr lang="en-US" baseline="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591427823"/>
                  </a:ext>
                </a:extLst>
              </a:tr>
              <a:tr h="370840">
                <a:tc>
                  <a:txBody>
                    <a:bodyPr/>
                    <a:lstStyle/>
                    <a:p>
                      <a:r>
                        <a:rPr lang="en-US" dirty="0">
                          <a:solidFill>
                            <a:schemeClr val="tx1"/>
                          </a:solidFill>
                        </a:rPr>
                        <a:t>Metonymy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Focuses attention to the essence</a:t>
                      </a:r>
                      <a:r>
                        <a:rPr lang="en-US" baseline="0" dirty="0">
                          <a:solidFill>
                            <a:schemeClr val="tx1"/>
                          </a:solidFill>
                        </a:rPr>
                        <a:t> of the matter</a:t>
                      </a:r>
                    </a:p>
                    <a:p>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Ridicules, </a:t>
                      </a:r>
                      <a:r>
                        <a:rPr lang="en-US" baseline="0" dirty="0" smtClean="0">
                          <a:solidFill>
                            <a:schemeClr val="tx1"/>
                          </a:solidFill>
                        </a:rPr>
                        <a:t>exploits, objectifies</a:t>
                      </a:r>
                      <a:r>
                        <a:rPr lang="en-US" baseline="0" dirty="0">
                          <a:solidFill>
                            <a:schemeClr val="tx1"/>
                          </a:solidFill>
                        </a:rPr>
                        <a:t>: racism, sexism, and prejudices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74726390"/>
                  </a:ext>
                </a:extLst>
              </a:tr>
              <a:tr h="370840">
                <a:tc>
                  <a:txBody>
                    <a:bodyPr/>
                    <a:lstStyle/>
                    <a:p>
                      <a:r>
                        <a:rPr lang="en-US" dirty="0">
                          <a:solidFill>
                            <a:schemeClr val="tx1"/>
                          </a:solidFill>
                        </a:rPr>
                        <a:t>Synecdoche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Simplifies complexity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Obscures responsibility and accountability</a:t>
                      </a:r>
                      <a:r>
                        <a:rPr lang="en-US" baseline="0" dirty="0">
                          <a:solidFill>
                            <a:schemeClr val="tx1"/>
                          </a:solidFill>
                        </a:rPr>
                        <a:t>. Inaccuracy.</a:t>
                      </a:r>
                    </a:p>
                    <a:p>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715410818"/>
                  </a:ext>
                </a:extLst>
              </a:tr>
              <a:tr h="370840">
                <a:tc>
                  <a:txBody>
                    <a:bodyPr/>
                    <a:lstStyle/>
                    <a:p>
                      <a:r>
                        <a:rPr lang="en-US" dirty="0">
                          <a:solidFill>
                            <a:schemeClr val="tx1"/>
                          </a:solidFill>
                        </a:rPr>
                        <a:t>Irony</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Conveys complexity</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Multiple</a:t>
                      </a:r>
                      <a:r>
                        <a:rPr lang="en-US" baseline="0" dirty="0">
                          <a:solidFill>
                            <a:schemeClr val="tx1"/>
                          </a:solidFill>
                        </a:rPr>
                        <a:t> different ways to synthesize. Different people get different answers.</a:t>
                      </a:r>
                    </a:p>
                    <a:p>
                      <a:endParaRPr lang="en-US" dirty="0">
                        <a:solidFill>
                          <a:schemeClr val="tx1"/>
                        </a:solidFill>
                      </a:endParaRP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306483529"/>
                  </a:ext>
                </a:extLst>
              </a:tr>
            </a:tbl>
          </a:graphicData>
        </a:graphic>
      </p:graphicFrame>
    </p:spTree>
    <p:extLst>
      <p:ext uri="{BB962C8B-B14F-4D97-AF65-F5344CB8AC3E}">
        <p14:creationId xmlns:p14="http://schemas.microsoft.com/office/powerpoint/2010/main" val="2382877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1292087" y="2307519"/>
            <a:ext cx="9998766" cy="2308324"/>
          </a:xfrm>
          <a:prstGeom prst="rect">
            <a:avLst/>
          </a:prstGeom>
          <a:noFill/>
        </p:spPr>
        <p:txBody>
          <a:bodyPr wrap="square" rtlCol="0">
            <a:spAutoFit/>
          </a:bodyPr>
          <a:lstStyle/>
          <a:p>
            <a:r>
              <a:rPr lang="en-US" sz="3600" dirty="0"/>
              <a:t>When Engineers Stop Talking in the Technical Language of Engineering and Start Talking in the Figurative Language of Poets, Coaches Need to Pay Particular Attention.</a:t>
            </a:r>
          </a:p>
        </p:txBody>
      </p:sp>
    </p:spTree>
    <p:extLst>
      <p:ext uri="{BB962C8B-B14F-4D97-AF65-F5344CB8AC3E}">
        <p14:creationId xmlns:p14="http://schemas.microsoft.com/office/powerpoint/2010/main" val="15709861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2052" name="Picture 4" descr="Image result for alice in wonderland illustr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7525" y="1456841"/>
            <a:ext cx="5276857" cy="426466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567524" y="1087509"/>
            <a:ext cx="5276857" cy="646331"/>
          </a:xfrm>
          <a:prstGeom prst="rect">
            <a:avLst/>
          </a:prstGeom>
          <a:noFill/>
        </p:spPr>
        <p:txBody>
          <a:bodyPr wrap="square" rtlCol="0">
            <a:spAutoFit/>
          </a:bodyPr>
          <a:lstStyle/>
          <a:p>
            <a:pPr algn="ctr"/>
            <a:r>
              <a:rPr lang="en-US" sz="3600" dirty="0"/>
              <a:t>Acceptance and Rejection</a:t>
            </a:r>
          </a:p>
        </p:txBody>
      </p:sp>
    </p:spTree>
    <p:extLst>
      <p:ext uri="{BB962C8B-B14F-4D97-AF65-F5344CB8AC3E}">
        <p14:creationId xmlns:p14="http://schemas.microsoft.com/office/powerpoint/2010/main" val="428836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1292087" y="2307519"/>
            <a:ext cx="9998766" cy="1200329"/>
          </a:xfrm>
          <a:prstGeom prst="rect">
            <a:avLst/>
          </a:prstGeom>
          <a:noFill/>
        </p:spPr>
        <p:txBody>
          <a:bodyPr wrap="square" rtlCol="0">
            <a:spAutoFit/>
          </a:bodyPr>
          <a:lstStyle/>
          <a:p>
            <a:r>
              <a:rPr lang="en-US" sz="3600" dirty="0" smtClean="0"/>
              <a:t>Is your team turning toward Agile or turning away from Waterfall?</a:t>
            </a:r>
            <a:endParaRPr lang="en-US" sz="3600" dirty="0"/>
          </a:p>
        </p:txBody>
      </p:sp>
    </p:spTree>
    <p:extLst>
      <p:ext uri="{BB962C8B-B14F-4D97-AF65-F5344CB8AC3E}">
        <p14:creationId xmlns:p14="http://schemas.microsoft.com/office/powerpoint/2010/main" val="26664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5515535" y="3784397"/>
            <a:ext cx="2109488" cy="584775"/>
          </a:xfrm>
          <a:prstGeom prst="rect">
            <a:avLst/>
          </a:prstGeom>
          <a:noFill/>
        </p:spPr>
        <p:txBody>
          <a:bodyPr wrap="none" rtlCol="0">
            <a:spAutoFit/>
          </a:bodyPr>
          <a:lstStyle/>
          <a:p>
            <a:r>
              <a:rPr lang="en-US" sz="3200" dirty="0">
                <a:solidFill>
                  <a:srgbClr val="0070C0"/>
                </a:solidFill>
              </a:rPr>
              <a:t>Acceptance</a:t>
            </a:r>
          </a:p>
        </p:txBody>
      </p:sp>
      <p:sp>
        <p:nvSpPr>
          <p:cNvPr id="4" name="TextBox 3"/>
          <p:cNvSpPr txBox="1"/>
          <p:nvPr/>
        </p:nvSpPr>
        <p:spPr>
          <a:xfrm>
            <a:off x="3810584" y="2353272"/>
            <a:ext cx="1743554" cy="584775"/>
          </a:xfrm>
          <a:prstGeom prst="rect">
            <a:avLst/>
          </a:prstGeom>
          <a:noFill/>
        </p:spPr>
        <p:txBody>
          <a:bodyPr wrap="none" rtlCol="0">
            <a:spAutoFit/>
          </a:bodyPr>
          <a:lstStyle/>
          <a:p>
            <a:r>
              <a:rPr lang="en-US" sz="3200" dirty="0">
                <a:solidFill>
                  <a:srgbClr val="00B050"/>
                </a:solidFill>
              </a:rPr>
              <a:t>Rejection</a:t>
            </a:r>
          </a:p>
        </p:txBody>
      </p:sp>
      <p:cxnSp>
        <p:nvCxnSpPr>
          <p:cNvPr id="6" name="Straight Arrow Connector 5"/>
          <p:cNvCxnSpPr>
            <a:stCxn id="3" idx="1"/>
          </p:cNvCxnSpPr>
          <p:nvPr/>
        </p:nvCxnSpPr>
        <p:spPr>
          <a:xfrm flipH="1" flipV="1">
            <a:off x="4330203" y="4076784"/>
            <a:ext cx="118533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flipV="1">
            <a:off x="5610872" y="2653190"/>
            <a:ext cx="136829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1431040" y="3176232"/>
            <a:ext cx="2568717" cy="584775"/>
          </a:xfrm>
          <a:prstGeom prst="rect">
            <a:avLst/>
          </a:prstGeom>
          <a:noFill/>
        </p:spPr>
        <p:txBody>
          <a:bodyPr wrap="none" rtlCol="0">
            <a:spAutoFit/>
          </a:bodyPr>
          <a:lstStyle/>
          <a:p>
            <a:pPr algn="ctr"/>
            <a:r>
              <a:rPr lang="en-US" sz="3200" dirty="0"/>
              <a:t>The </a:t>
            </a:r>
            <a:r>
              <a:rPr lang="en-US" sz="3200" dirty="0">
                <a:solidFill>
                  <a:srgbClr val="0070C0"/>
                </a:solidFill>
              </a:rPr>
              <a:t>Epic</a:t>
            </a:r>
            <a:r>
              <a:rPr lang="en-US" sz="3200" dirty="0"/>
              <a:t> Team</a:t>
            </a:r>
          </a:p>
        </p:txBody>
      </p:sp>
      <p:sp>
        <p:nvSpPr>
          <p:cNvPr id="19" name="TextBox 18"/>
          <p:cNvSpPr txBox="1"/>
          <p:nvPr/>
        </p:nvSpPr>
        <p:spPr>
          <a:xfrm>
            <a:off x="1438646" y="4364597"/>
            <a:ext cx="3336555" cy="584775"/>
          </a:xfrm>
          <a:prstGeom prst="rect">
            <a:avLst/>
          </a:prstGeom>
          <a:noFill/>
        </p:spPr>
        <p:txBody>
          <a:bodyPr wrap="none" rtlCol="0">
            <a:spAutoFit/>
          </a:bodyPr>
          <a:lstStyle/>
          <a:p>
            <a:pPr algn="ctr"/>
            <a:r>
              <a:rPr lang="en-US" sz="3200" dirty="0"/>
              <a:t>The </a:t>
            </a:r>
            <a:r>
              <a:rPr lang="en-US" sz="3200" dirty="0">
                <a:solidFill>
                  <a:srgbClr val="0070C0"/>
                </a:solidFill>
              </a:rPr>
              <a:t>Comedic</a:t>
            </a:r>
            <a:r>
              <a:rPr lang="en-US" sz="3200" dirty="0"/>
              <a:t> Team</a:t>
            </a:r>
          </a:p>
        </p:txBody>
      </p:sp>
      <p:sp>
        <p:nvSpPr>
          <p:cNvPr id="20" name="TextBox 19"/>
          <p:cNvSpPr txBox="1"/>
          <p:nvPr/>
        </p:nvSpPr>
        <p:spPr>
          <a:xfrm>
            <a:off x="1431040" y="3765066"/>
            <a:ext cx="2852256" cy="584775"/>
          </a:xfrm>
          <a:prstGeom prst="rect">
            <a:avLst/>
          </a:prstGeom>
          <a:noFill/>
        </p:spPr>
        <p:txBody>
          <a:bodyPr wrap="none" rtlCol="0">
            <a:spAutoFit/>
          </a:bodyPr>
          <a:lstStyle/>
          <a:p>
            <a:pPr algn="ctr"/>
            <a:r>
              <a:rPr lang="en-US" sz="3200" dirty="0"/>
              <a:t>The </a:t>
            </a:r>
            <a:r>
              <a:rPr lang="en-US" sz="3200" dirty="0">
                <a:solidFill>
                  <a:srgbClr val="0070C0"/>
                </a:solidFill>
              </a:rPr>
              <a:t>Tragic</a:t>
            </a:r>
            <a:r>
              <a:rPr lang="en-US" sz="3200" dirty="0"/>
              <a:t> Team</a:t>
            </a:r>
          </a:p>
        </p:txBody>
      </p:sp>
      <p:sp>
        <p:nvSpPr>
          <p:cNvPr id="21" name="TextBox 20"/>
          <p:cNvSpPr txBox="1"/>
          <p:nvPr/>
        </p:nvSpPr>
        <p:spPr>
          <a:xfrm>
            <a:off x="7036321" y="1756979"/>
            <a:ext cx="3041602" cy="584775"/>
          </a:xfrm>
          <a:prstGeom prst="rect">
            <a:avLst/>
          </a:prstGeom>
          <a:noFill/>
        </p:spPr>
        <p:txBody>
          <a:bodyPr wrap="none" rtlCol="0">
            <a:spAutoFit/>
          </a:bodyPr>
          <a:lstStyle/>
          <a:p>
            <a:pPr algn="ctr"/>
            <a:r>
              <a:rPr lang="en-US" sz="3200" dirty="0"/>
              <a:t>The </a:t>
            </a:r>
            <a:r>
              <a:rPr lang="en-US" sz="3200" dirty="0">
                <a:solidFill>
                  <a:srgbClr val="00B050"/>
                </a:solidFill>
              </a:rPr>
              <a:t>Elegiac</a:t>
            </a:r>
            <a:r>
              <a:rPr lang="en-US" sz="3200" dirty="0"/>
              <a:t> Team</a:t>
            </a:r>
          </a:p>
        </p:txBody>
      </p:sp>
      <p:sp>
        <p:nvSpPr>
          <p:cNvPr id="22" name="TextBox 21"/>
          <p:cNvSpPr txBox="1"/>
          <p:nvPr/>
        </p:nvSpPr>
        <p:spPr>
          <a:xfrm>
            <a:off x="7054955" y="2936830"/>
            <a:ext cx="3560975" cy="584775"/>
          </a:xfrm>
          <a:prstGeom prst="rect">
            <a:avLst/>
          </a:prstGeom>
          <a:noFill/>
        </p:spPr>
        <p:txBody>
          <a:bodyPr wrap="none" rtlCol="0">
            <a:spAutoFit/>
          </a:bodyPr>
          <a:lstStyle/>
          <a:p>
            <a:pPr algn="ctr"/>
            <a:r>
              <a:rPr lang="en-US" sz="3200" dirty="0"/>
              <a:t>The </a:t>
            </a:r>
            <a:r>
              <a:rPr lang="en-US" sz="3200" dirty="0">
                <a:solidFill>
                  <a:srgbClr val="00B050"/>
                </a:solidFill>
              </a:rPr>
              <a:t>Burlesque</a:t>
            </a:r>
            <a:r>
              <a:rPr lang="en-US" sz="3200" dirty="0"/>
              <a:t> Team</a:t>
            </a:r>
          </a:p>
        </p:txBody>
      </p:sp>
      <p:sp>
        <p:nvSpPr>
          <p:cNvPr id="23" name="TextBox 22"/>
          <p:cNvSpPr txBox="1"/>
          <p:nvPr/>
        </p:nvSpPr>
        <p:spPr>
          <a:xfrm>
            <a:off x="7035905" y="2349049"/>
            <a:ext cx="3197928" cy="584775"/>
          </a:xfrm>
          <a:prstGeom prst="rect">
            <a:avLst/>
          </a:prstGeom>
          <a:noFill/>
        </p:spPr>
        <p:txBody>
          <a:bodyPr wrap="none" rtlCol="0">
            <a:spAutoFit/>
          </a:bodyPr>
          <a:lstStyle/>
          <a:p>
            <a:pPr algn="ctr"/>
            <a:r>
              <a:rPr lang="en-US" sz="3200" dirty="0"/>
              <a:t>The </a:t>
            </a:r>
            <a:r>
              <a:rPr lang="en-US" sz="3200" dirty="0">
                <a:solidFill>
                  <a:srgbClr val="00B050"/>
                </a:solidFill>
              </a:rPr>
              <a:t>Satirical</a:t>
            </a:r>
            <a:r>
              <a:rPr lang="en-US" sz="3200" dirty="0"/>
              <a:t> Team</a:t>
            </a:r>
          </a:p>
        </p:txBody>
      </p:sp>
      <p:cxnSp>
        <p:nvCxnSpPr>
          <p:cNvPr id="25" name="Straight Connector 24"/>
          <p:cNvCxnSpPr/>
          <p:nvPr/>
        </p:nvCxnSpPr>
        <p:spPr>
          <a:xfrm flipV="1">
            <a:off x="3804067" y="5369139"/>
            <a:ext cx="4480152" cy="1693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p:cNvSpPr txBox="1"/>
          <p:nvPr/>
        </p:nvSpPr>
        <p:spPr>
          <a:xfrm>
            <a:off x="3629919" y="5410183"/>
            <a:ext cx="4942636" cy="861774"/>
          </a:xfrm>
          <a:prstGeom prst="rect">
            <a:avLst/>
          </a:prstGeom>
          <a:noFill/>
        </p:spPr>
        <p:txBody>
          <a:bodyPr wrap="none" rtlCol="0">
            <a:spAutoFit/>
          </a:bodyPr>
          <a:lstStyle/>
          <a:p>
            <a:pPr algn="ctr"/>
            <a:r>
              <a:rPr lang="en-US" sz="3200" dirty="0">
                <a:solidFill>
                  <a:srgbClr val="7030A0"/>
                </a:solidFill>
              </a:rPr>
              <a:t>Transitional</a:t>
            </a:r>
            <a:endParaRPr lang="en-US" sz="3200" dirty="0"/>
          </a:p>
          <a:p>
            <a:pPr algn="ctr"/>
            <a:r>
              <a:rPr lang="en-US" dirty="0"/>
              <a:t>The </a:t>
            </a:r>
            <a:r>
              <a:rPr lang="en-US" dirty="0">
                <a:solidFill>
                  <a:srgbClr val="7030A0"/>
                </a:solidFill>
              </a:rPr>
              <a:t>Didactic</a:t>
            </a:r>
            <a:r>
              <a:rPr lang="en-US" dirty="0"/>
              <a:t>, </a:t>
            </a:r>
            <a:r>
              <a:rPr lang="en-US" dirty="0">
                <a:solidFill>
                  <a:srgbClr val="7030A0"/>
                </a:solidFill>
              </a:rPr>
              <a:t>Grotesque, or Monastic</a:t>
            </a:r>
            <a:r>
              <a:rPr lang="en-US" dirty="0"/>
              <a:t> Organization</a:t>
            </a:r>
            <a:r>
              <a:rPr lang="en-US" sz="900" dirty="0"/>
              <a:t>)</a:t>
            </a:r>
          </a:p>
        </p:txBody>
      </p:sp>
    </p:spTree>
    <p:extLst>
      <p:ext uri="{BB962C8B-B14F-4D97-AF65-F5344CB8AC3E}">
        <p14:creationId xmlns:p14="http://schemas.microsoft.com/office/powerpoint/2010/main" val="34313971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5" name="TextBox 4"/>
          <p:cNvSpPr txBox="1"/>
          <p:nvPr/>
        </p:nvSpPr>
        <p:spPr>
          <a:xfrm>
            <a:off x="3881696" y="1373212"/>
            <a:ext cx="3810000" cy="646331"/>
          </a:xfrm>
          <a:prstGeom prst="rect">
            <a:avLst/>
          </a:prstGeom>
          <a:noFill/>
        </p:spPr>
        <p:txBody>
          <a:bodyPr wrap="square" rtlCol="0">
            <a:spAutoFit/>
          </a:bodyPr>
          <a:lstStyle/>
          <a:p>
            <a:pPr algn="ctr"/>
            <a:r>
              <a:rPr lang="en-US" sz="3600" dirty="0"/>
              <a:t>The Elegiac Team</a:t>
            </a:r>
          </a:p>
        </p:txBody>
      </p:sp>
      <p:pic>
        <p:nvPicPr>
          <p:cNvPr id="6" name="Picture 4" descr="http://1.bp.blogspot.com/_ZB8Fxau8fRI/S547cP8Y2BI/AAAAAAAAAMQ/PajniOHPlG0/s400/Alice_par_John_Tenniel_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696" y="2019543"/>
            <a:ext cx="3810000" cy="317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1580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1224644" y="1498123"/>
            <a:ext cx="6466114" cy="461665"/>
          </a:xfrm>
          <a:prstGeom prst="rect">
            <a:avLst/>
          </a:prstGeom>
          <a:noFill/>
        </p:spPr>
        <p:txBody>
          <a:bodyPr wrap="square" rtlCol="0">
            <a:spAutoFit/>
          </a:bodyPr>
          <a:lstStyle/>
          <a:p>
            <a:r>
              <a:rPr lang="en-US" sz="2400" dirty="0"/>
              <a:t>The Elegiac Team complains</a:t>
            </a:r>
          </a:p>
        </p:txBody>
      </p:sp>
      <p:sp>
        <p:nvSpPr>
          <p:cNvPr id="4" name="TextBox 3"/>
          <p:cNvSpPr txBox="1"/>
          <p:nvPr/>
        </p:nvSpPr>
        <p:spPr>
          <a:xfrm>
            <a:off x="1224643" y="2280982"/>
            <a:ext cx="7801370" cy="830997"/>
          </a:xfrm>
          <a:prstGeom prst="rect">
            <a:avLst/>
          </a:prstGeom>
          <a:noFill/>
        </p:spPr>
        <p:txBody>
          <a:bodyPr wrap="square" rtlCol="0">
            <a:spAutoFit/>
          </a:bodyPr>
          <a:lstStyle/>
          <a:p>
            <a:r>
              <a:rPr lang="en-US" sz="2400" dirty="0"/>
              <a:t>Everything “sucks,” “[It’s] a bucket of crap,”  They’re on a “sinking ship.” They’re “the walking dead.”</a:t>
            </a:r>
          </a:p>
        </p:txBody>
      </p:sp>
      <p:sp>
        <p:nvSpPr>
          <p:cNvPr id="5" name="TextBox 4"/>
          <p:cNvSpPr txBox="1"/>
          <p:nvPr/>
        </p:nvSpPr>
        <p:spPr>
          <a:xfrm>
            <a:off x="1224643" y="3494728"/>
            <a:ext cx="7801370" cy="461665"/>
          </a:xfrm>
          <a:prstGeom prst="rect">
            <a:avLst/>
          </a:prstGeom>
          <a:noFill/>
        </p:spPr>
        <p:txBody>
          <a:bodyPr wrap="square" rtlCol="0">
            <a:spAutoFit/>
          </a:bodyPr>
          <a:lstStyle/>
          <a:p>
            <a:r>
              <a:rPr lang="en-US" sz="2400" dirty="0"/>
              <a:t>They exaggerate obstacles, emphasize their own limitations </a:t>
            </a:r>
          </a:p>
        </p:txBody>
      </p:sp>
      <p:pic>
        <p:nvPicPr>
          <p:cNvPr id="9" name="Picture 2" descr="Heart of Agile 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6013" y="498172"/>
            <a:ext cx="2485220" cy="2475416"/>
          </a:xfrm>
          <a:prstGeom prst="rect">
            <a:avLst/>
          </a:prstGeom>
          <a:noFill/>
          <a:extLst>
            <a:ext uri="{909E8E84-426E-40DD-AFC4-6F175D3DCCD1}">
              <a14:hiddenFill xmlns:a14="http://schemas.microsoft.com/office/drawing/2010/main">
                <a:solidFill>
                  <a:srgbClr val="FFFFFF"/>
                </a:solidFill>
              </a14:hiddenFill>
            </a:ext>
          </a:extLst>
        </p:spPr>
      </p:pic>
      <p:sp>
        <p:nvSpPr>
          <p:cNvPr id="10" name="&quot;No&quot; Symbol 9"/>
          <p:cNvSpPr/>
          <p:nvPr/>
        </p:nvSpPr>
        <p:spPr>
          <a:xfrm>
            <a:off x="9203813" y="632807"/>
            <a:ext cx="2080137" cy="2206146"/>
          </a:xfrm>
          <a:prstGeom prst="noSmoking">
            <a:avLst/>
          </a:prstGeom>
          <a:solidFill>
            <a:srgbClr val="4472C4">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754059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Image result for agile coaching institu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286" y="777769"/>
            <a:ext cx="6579220" cy="49344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17660" y="5878434"/>
            <a:ext cx="6579220" cy="276999"/>
          </a:xfrm>
          <a:prstGeom prst="rect">
            <a:avLst/>
          </a:prstGeom>
        </p:spPr>
        <p:txBody>
          <a:bodyPr wrap="square">
            <a:spAutoFit/>
          </a:bodyPr>
          <a:lstStyle/>
          <a:p>
            <a:pPr algn="r"/>
            <a:r>
              <a:rPr lang="en-US" sz="1200" dirty="0"/>
              <a:t>http://agilecoachinginstitute.com/wp-content/uploads/2015/03/Slide51.jpg</a:t>
            </a:r>
          </a:p>
        </p:txBody>
      </p:sp>
      <p:sp>
        <p:nvSpPr>
          <p:cNvPr id="4" name="Oval 3"/>
          <p:cNvSpPr/>
          <p:nvPr/>
        </p:nvSpPr>
        <p:spPr>
          <a:xfrm>
            <a:off x="3347357" y="2416630"/>
            <a:ext cx="1567539" cy="88174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24541" y="1681852"/>
            <a:ext cx="2775857" cy="2862322"/>
          </a:xfrm>
          <a:prstGeom prst="rect">
            <a:avLst/>
          </a:prstGeom>
          <a:noFill/>
        </p:spPr>
        <p:txBody>
          <a:bodyPr wrap="square" rtlCol="0">
            <a:spAutoFit/>
          </a:bodyPr>
          <a:lstStyle/>
          <a:p>
            <a:r>
              <a:rPr lang="en-US" dirty="0">
                <a:solidFill>
                  <a:schemeClr val="accent1">
                    <a:lumMod val="75000"/>
                  </a:schemeClr>
                </a:solidFill>
              </a:rPr>
              <a:t>Work on “muscle memory.”</a:t>
            </a:r>
          </a:p>
          <a:p>
            <a:endParaRPr lang="en-US" dirty="0">
              <a:solidFill>
                <a:schemeClr val="accent1">
                  <a:lumMod val="75000"/>
                </a:schemeClr>
              </a:solidFill>
            </a:endParaRPr>
          </a:p>
          <a:p>
            <a:r>
              <a:rPr lang="en-US" dirty="0">
                <a:solidFill>
                  <a:schemeClr val="accent1">
                    <a:lumMod val="75000"/>
                  </a:schemeClr>
                </a:solidFill>
              </a:rPr>
              <a:t>“Fake it ‘til you make” strategy.</a:t>
            </a:r>
          </a:p>
          <a:p>
            <a:endParaRPr lang="en-US" dirty="0">
              <a:solidFill>
                <a:schemeClr val="accent1">
                  <a:lumMod val="75000"/>
                </a:schemeClr>
              </a:solidFill>
            </a:endParaRPr>
          </a:p>
          <a:p>
            <a:r>
              <a:rPr lang="en-US" dirty="0">
                <a:solidFill>
                  <a:schemeClr val="accent1">
                    <a:lumMod val="75000"/>
                  </a:schemeClr>
                </a:solidFill>
              </a:rPr>
              <a:t>Small, frequent instruction on Agile practices.</a:t>
            </a:r>
          </a:p>
          <a:p>
            <a:endParaRPr lang="en-US" dirty="0">
              <a:solidFill>
                <a:schemeClr val="accent1">
                  <a:lumMod val="75000"/>
                </a:schemeClr>
              </a:solidFill>
            </a:endParaRPr>
          </a:p>
          <a:p>
            <a:r>
              <a:rPr lang="en-US" dirty="0">
                <a:solidFill>
                  <a:schemeClr val="accent1">
                    <a:lumMod val="75000"/>
                  </a:schemeClr>
                </a:solidFill>
              </a:rPr>
              <a:t>Quick movements, rapid benefits.</a:t>
            </a:r>
          </a:p>
        </p:txBody>
      </p:sp>
    </p:spTree>
    <p:extLst>
      <p:ext uri="{BB962C8B-B14F-4D97-AF65-F5344CB8AC3E}">
        <p14:creationId xmlns:p14="http://schemas.microsoft.com/office/powerpoint/2010/main" val="170476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b="1" i="1" dirty="0"/>
              <a:t>“All That Stuff in High School English Class That You Thought Was Really Stupid and That You’d Never Use Outside the Classroom…. Yeah, That Stuff Is Really Important After All.”</a:t>
            </a:r>
          </a:p>
        </p:txBody>
      </p:sp>
      <p:sp>
        <p:nvSpPr>
          <p:cNvPr id="3" name="Subtitle 2"/>
          <p:cNvSpPr>
            <a:spLocks noGrp="1"/>
          </p:cNvSpPr>
          <p:nvPr>
            <p:ph type="subTitle" idx="1"/>
          </p:nvPr>
        </p:nvSpPr>
        <p:spPr/>
        <p:txBody>
          <a:bodyPr>
            <a:normAutofit lnSpcReduction="10000"/>
          </a:bodyPr>
          <a:lstStyle/>
          <a:p>
            <a:r>
              <a:rPr lang="en-US" dirty="0"/>
              <a:t>Christopher Curley</a:t>
            </a:r>
          </a:p>
          <a:p>
            <a:r>
              <a:rPr lang="en-US" dirty="0"/>
              <a:t>Red Hat Agile Day</a:t>
            </a:r>
          </a:p>
          <a:p>
            <a:r>
              <a:rPr lang="en-US" dirty="0"/>
              <a:t>12 October 2017</a:t>
            </a:r>
          </a:p>
          <a:p>
            <a:r>
              <a:rPr lang="en-US" sz="1600" dirty="0"/>
              <a:t>https://</a:t>
            </a:r>
            <a:r>
              <a:rPr lang="en-US" sz="1600" dirty="0" err="1" smtClean="0"/>
              <a:t>github.com</a:t>
            </a:r>
            <a:r>
              <a:rPr lang="en-US" sz="1600" dirty="0" smtClean="0"/>
              <a:t>/</a:t>
            </a:r>
            <a:r>
              <a:rPr lang="en-US" sz="1600" dirty="0" err="1" smtClean="0"/>
              <a:t>ccurley</a:t>
            </a:r>
            <a:r>
              <a:rPr lang="en-US" sz="1600" dirty="0" smtClean="0"/>
              <a:t>/</a:t>
            </a:r>
            <a:r>
              <a:rPr lang="en-US" sz="1600" dirty="0" err="1" smtClean="0"/>
              <a:t>presos</a:t>
            </a:r>
            <a:r>
              <a:rPr lang="en-US" sz="1600" dirty="0" smtClean="0"/>
              <a:t>/blob/master/Agile%20Attitudes.v2.pdf</a:t>
            </a:r>
            <a:endParaRPr lang="en-US" sz="1600" dirty="0"/>
          </a:p>
        </p:txBody>
      </p:sp>
      <p:sp>
        <p:nvSpPr>
          <p:cNvPr id="4" name="Footer Placeholder 3"/>
          <p:cNvSpPr>
            <a:spLocks noGrp="1"/>
          </p:cNvSpPr>
          <p:nvPr>
            <p:ph type="ftr" sz="quarter" idx="11"/>
          </p:nvPr>
        </p:nvSpPr>
        <p:spPr/>
        <p:txBody>
          <a:bodyPr/>
          <a:lstStyle/>
          <a:p>
            <a:r>
              <a:rPr lang="en-US"/>
              <a:t>Ⓒ 2017 Christopher Curley</a:t>
            </a:r>
          </a:p>
        </p:txBody>
      </p:sp>
    </p:spTree>
    <p:extLst>
      <p:ext uri="{BB962C8B-B14F-4D97-AF65-F5344CB8AC3E}">
        <p14:creationId xmlns:p14="http://schemas.microsoft.com/office/powerpoint/2010/main" val="41807464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4" name="TextBox 3"/>
          <p:cNvSpPr txBox="1"/>
          <p:nvPr/>
        </p:nvSpPr>
        <p:spPr>
          <a:xfrm>
            <a:off x="4086550" y="1527617"/>
            <a:ext cx="3564309" cy="646331"/>
          </a:xfrm>
          <a:prstGeom prst="rect">
            <a:avLst/>
          </a:prstGeom>
          <a:noFill/>
        </p:spPr>
        <p:txBody>
          <a:bodyPr wrap="none" rtlCol="0">
            <a:spAutoFit/>
          </a:bodyPr>
          <a:lstStyle/>
          <a:p>
            <a:r>
              <a:rPr lang="en-US" sz="3600" dirty="0"/>
              <a:t>The Satirical Team</a:t>
            </a:r>
          </a:p>
        </p:txBody>
      </p:sp>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6550" y="2127832"/>
            <a:ext cx="3564310" cy="2754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102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10596880" y="6116272"/>
            <a:ext cx="1478280" cy="365125"/>
          </a:xfrm>
        </p:spPr>
        <p:txBody>
          <a:bodyPr/>
          <a:lstStyle/>
          <a:p>
            <a:r>
              <a:rPr lang="en-US"/>
              <a:t>Ⓒ 2017 Christopher Curley</a:t>
            </a:r>
            <a:endParaRPr lang="en-US" dirty="0"/>
          </a:p>
        </p:txBody>
      </p:sp>
      <p:sp>
        <p:nvSpPr>
          <p:cNvPr id="3" name="Footer Placeholder 1"/>
          <p:cNvSpPr txBox="1">
            <a:spLocks/>
          </p:cNvSpPr>
          <p:nvPr/>
        </p:nvSpPr>
        <p:spPr>
          <a:xfrm>
            <a:off x="10596880" y="6116272"/>
            <a:ext cx="147828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2017 Christopher Curley</a:t>
            </a:r>
            <a:endParaRPr lang="en-US" dirty="0"/>
          </a:p>
        </p:txBody>
      </p:sp>
      <p:sp>
        <p:nvSpPr>
          <p:cNvPr id="4" name="TextBox 3"/>
          <p:cNvSpPr txBox="1"/>
          <p:nvPr/>
        </p:nvSpPr>
        <p:spPr>
          <a:xfrm>
            <a:off x="1207905" y="1209552"/>
            <a:ext cx="6466114" cy="461665"/>
          </a:xfrm>
          <a:prstGeom prst="rect">
            <a:avLst/>
          </a:prstGeom>
          <a:noFill/>
        </p:spPr>
        <p:txBody>
          <a:bodyPr wrap="square" rtlCol="0">
            <a:spAutoFit/>
          </a:bodyPr>
          <a:lstStyle/>
          <a:p>
            <a:r>
              <a:rPr lang="en-US" sz="2400" dirty="0"/>
              <a:t>The Satiric Team dissembles.</a:t>
            </a:r>
          </a:p>
        </p:txBody>
      </p:sp>
      <p:sp>
        <p:nvSpPr>
          <p:cNvPr id="6" name="TextBox 5"/>
          <p:cNvSpPr txBox="1"/>
          <p:nvPr/>
        </p:nvSpPr>
        <p:spPr>
          <a:xfrm>
            <a:off x="1207905" y="3403532"/>
            <a:ext cx="7595436" cy="830997"/>
          </a:xfrm>
          <a:prstGeom prst="rect">
            <a:avLst/>
          </a:prstGeom>
          <a:noFill/>
        </p:spPr>
        <p:txBody>
          <a:bodyPr wrap="square" rtlCol="0">
            <a:spAutoFit/>
          </a:bodyPr>
          <a:lstStyle/>
          <a:p>
            <a:r>
              <a:rPr lang="en-US" sz="2400" dirty="0"/>
              <a:t>They exaggerate external stupidity, as if they’re not a part of that system; they make inaction look like action.</a:t>
            </a:r>
          </a:p>
        </p:txBody>
      </p:sp>
      <p:sp>
        <p:nvSpPr>
          <p:cNvPr id="9" name="TextBox 8"/>
          <p:cNvSpPr txBox="1"/>
          <p:nvPr/>
        </p:nvSpPr>
        <p:spPr>
          <a:xfrm>
            <a:off x="1168488" y="1937210"/>
            <a:ext cx="7768625" cy="1200329"/>
          </a:xfrm>
          <a:prstGeom prst="rect">
            <a:avLst/>
          </a:prstGeom>
          <a:noFill/>
        </p:spPr>
        <p:txBody>
          <a:bodyPr wrap="square" rtlCol="0">
            <a:spAutoFit/>
          </a:bodyPr>
          <a:lstStyle/>
          <a:p>
            <a:r>
              <a:rPr lang="en-US" sz="2400" dirty="0"/>
              <a:t>Public agreement, private disagreement. “Do as I say, not as I do,” “Someone, somewhere needs to do something about this sometime.” “…put a coversheet on the TPS report.”</a:t>
            </a:r>
          </a:p>
        </p:txBody>
      </p:sp>
      <p:pic>
        <p:nvPicPr>
          <p:cNvPr id="10" name="Picture 2" descr="Heart of Agile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6013" y="498172"/>
            <a:ext cx="2485220" cy="2475416"/>
          </a:xfrm>
          <a:prstGeom prst="rect">
            <a:avLst/>
          </a:prstGeom>
          <a:noFill/>
          <a:extLst>
            <a:ext uri="{909E8E84-426E-40DD-AFC4-6F175D3DCCD1}">
              <a14:hiddenFill xmlns:a14="http://schemas.microsoft.com/office/drawing/2010/main">
                <a:solidFill>
                  <a:srgbClr val="FFFFFF"/>
                </a:solidFill>
              </a14:hiddenFill>
            </a:ext>
          </a:extLst>
        </p:spPr>
      </p:pic>
      <p:sp>
        <p:nvSpPr>
          <p:cNvPr id="11" name="&quot;No&quot; Symbol 10"/>
          <p:cNvSpPr/>
          <p:nvPr/>
        </p:nvSpPr>
        <p:spPr>
          <a:xfrm>
            <a:off x="9203813" y="632807"/>
            <a:ext cx="2080137" cy="2206146"/>
          </a:xfrm>
          <a:prstGeom prst="noSmoking">
            <a:avLst/>
          </a:prstGeom>
          <a:solidFill>
            <a:srgbClr val="4472C4">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914702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Image result for agile coaching institu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286" y="777769"/>
            <a:ext cx="6579220" cy="49344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17660" y="5878434"/>
            <a:ext cx="6579220" cy="276999"/>
          </a:xfrm>
          <a:prstGeom prst="rect">
            <a:avLst/>
          </a:prstGeom>
        </p:spPr>
        <p:txBody>
          <a:bodyPr wrap="square">
            <a:spAutoFit/>
          </a:bodyPr>
          <a:lstStyle/>
          <a:p>
            <a:pPr algn="r"/>
            <a:r>
              <a:rPr lang="en-US" sz="1200" dirty="0"/>
              <a:t>http://agilecoachinginstitute.com/wp-content/uploads/2015/03/Slide51.jpg</a:t>
            </a:r>
          </a:p>
        </p:txBody>
      </p:sp>
      <p:sp>
        <p:nvSpPr>
          <p:cNvPr id="4" name="Oval 3"/>
          <p:cNvSpPr/>
          <p:nvPr/>
        </p:nvSpPr>
        <p:spPr>
          <a:xfrm>
            <a:off x="7494104" y="3240157"/>
            <a:ext cx="1510748" cy="536713"/>
          </a:xfrm>
          <a:prstGeom prst="ellipse">
            <a:avLst/>
          </a:prstGeom>
          <a:solidFill>
            <a:srgbClr val="C00000">
              <a:alpha val="17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210742" y="1562584"/>
            <a:ext cx="2775857" cy="3693319"/>
          </a:xfrm>
          <a:prstGeom prst="rect">
            <a:avLst/>
          </a:prstGeom>
          <a:noFill/>
        </p:spPr>
        <p:txBody>
          <a:bodyPr wrap="square" rtlCol="0">
            <a:spAutoFit/>
          </a:bodyPr>
          <a:lstStyle/>
          <a:p>
            <a:r>
              <a:rPr lang="en-US" dirty="0">
                <a:solidFill>
                  <a:srgbClr val="C00000"/>
                </a:solidFill>
              </a:rPr>
              <a:t>They point out the flaws in the organization outside the team.</a:t>
            </a:r>
          </a:p>
          <a:p>
            <a:endParaRPr lang="en-US" dirty="0">
              <a:solidFill>
                <a:srgbClr val="C00000"/>
              </a:solidFill>
            </a:endParaRPr>
          </a:p>
          <a:p>
            <a:r>
              <a:rPr lang="en-US" dirty="0">
                <a:solidFill>
                  <a:srgbClr val="C00000"/>
                </a:solidFill>
              </a:rPr>
              <a:t>Can that much energy be misdirected by a team that doesn’t want to succeed?</a:t>
            </a:r>
          </a:p>
          <a:p>
            <a:endParaRPr lang="en-US" dirty="0">
              <a:solidFill>
                <a:srgbClr val="C00000"/>
              </a:solidFill>
            </a:endParaRPr>
          </a:p>
          <a:p>
            <a:r>
              <a:rPr lang="en-US" dirty="0">
                <a:solidFill>
                  <a:srgbClr val="C00000"/>
                </a:solidFill>
              </a:rPr>
              <a:t>Facilitation: Re-direct the team toward usefulness.</a:t>
            </a:r>
          </a:p>
          <a:p>
            <a:endParaRPr lang="en-US" dirty="0">
              <a:solidFill>
                <a:srgbClr val="C00000"/>
              </a:solidFill>
            </a:endParaRPr>
          </a:p>
          <a:p>
            <a:r>
              <a:rPr lang="en-US" dirty="0">
                <a:solidFill>
                  <a:srgbClr val="C00000"/>
                </a:solidFill>
              </a:rPr>
              <a:t>Coaching: what is holding you back?</a:t>
            </a:r>
          </a:p>
        </p:txBody>
      </p:sp>
      <p:sp>
        <p:nvSpPr>
          <p:cNvPr id="7" name="Oval 6"/>
          <p:cNvSpPr/>
          <p:nvPr/>
        </p:nvSpPr>
        <p:spPr>
          <a:xfrm>
            <a:off x="7507358" y="2537803"/>
            <a:ext cx="1510748" cy="536713"/>
          </a:xfrm>
          <a:prstGeom prst="ellipse">
            <a:avLst/>
          </a:prstGeom>
          <a:solidFill>
            <a:srgbClr val="C00000">
              <a:alpha val="17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04765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4" name="TextBox 3"/>
          <p:cNvSpPr txBox="1"/>
          <p:nvPr/>
        </p:nvSpPr>
        <p:spPr>
          <a:xfrm>
            <a:off x="4006821" y="1640521"/>
            <a:ext cx="3974806" cy="646331"/>
          </a:xfrm>
          <a:prstGeom prst="rect">
            <a:avLst/>
          </a:prstGeom>
          <a:noFill/>
        </p:spPr>
        <p:txBody>
          <a:bodyPr wrap="none" rtlCol="0">
            <a:spAutoFit/>
          </a:bodyPr>
          <a:lstStyle/>
          <a:p>
            <a:r>
              <a:rPr lang="en-US" sz="3600" dirty="0"/>
              <a:t>The Burlesque Team</a:t>
            </a:r>
          </a:p>
        </p:txBody>
      </p:sp>
      <p:pic>
        <p:nvPicPr>
          <p:cNvPr id="2050" name="Picture 2" descr="http://www.alice-in-wonderland.net/wp-content/uploads/1book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4283" y="2286852"/>
            <a:ext cx="1399881" cy="3145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464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1224643" y="1551214"/>
            <a:ext cx="6466114" cy="461665"/>
          </a:xfrm>
          <a:prstGeom prst="rect">
            <a:avLst/>
          </a:prstGeom>
          <a:noFill/>
        </p:spPr>
        <p:txBody>
          <a:bodyPr wrap="square" rtlCol="0">
            <a:spAutoFit/>
          </a:bodyPr>
          <a:lstStyle/>
          <a:p>
            <a:r>
              <a:rPr lang="en-US" sz="2400" dirty="0"/>
              <a:t>The Burlesque Team ridicules</a:t>
            </a:r>
          </a:p>
        </p:txBody>
      </p:sp>
      <p:sp>
        <p:nvSpPr>
          <p:cNvPr id="4" name="TextBox 3"/>
          <p:cNvSpPr txBox="1"/>
          <p:nvPr/>
        </p:nvSpPr>
        <p:spPr>
          <a:xfrm>
            <a:off x="1224642" y="2334986"/>
            <a:ext cx="7801371" cy="830997"/>
          </a:xfrm>
          <a:prstGeom prst="rect">
            <a:avLst/>
          </a:prstGeom>
          <a:noFill/>
        </p:spPr>
        <p:txBody>
          <a:bodyPr wrap="square" rtlCol="0">
            <a:spAutoFit/>
          </a:bodyPr>
          <a:lstStyle/>
          <a:p>
            <a:r>
              <a:rPr lang="en-US" sz="2400" dirty="0"/>
              <a:t>“Agile is a stand up meeting everyday” “Agile is being able change direction, suddenly”  </a:t>
            </a:r>
          </a:p>
        </p:txBody>
      </p:sp>
      <p:sp>
        <p:nvSpPr>
          <p:cNvPr id="7" name="TextBox 6"/>
          <p:cNvSpPr txBox="1"/>
          <p:nvPr/>
        </p:nvSpPr>
        <p:spPr>
          <a:xfrm>
            <a:off x="1207905" y="3679467"/>
            <a:ext cx="7818108" cy="830997"/>
          </a:xfrm>
          <a:prstGeom prst="rect">
            <a:avLst/>
          </a:prstGeom>
          <a:noFill/>
        </p:spPr>
        <p:txBody>
          <a:bodyPr wrap="square" rtlCol="0">
            <a:spAutoFit/>
          </a:bodyPr>
          <a:lstStyle/>
          <a:p>
            <a:r>
              <a:rPr lang="en-US" sz="2400" dirty="0"/>
              <a:t>They put all of their energy into ritual, but not the underlying reason or benefit.</a:t>
            </a:r>
          </a:p>
        </p:txBody>
      </p:sp>
      <p:pic>
        <p:nvPicPr>
          <p:cNvPr id="9" name="Picture 2" descr="Heart of Agile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6013" y="498172"/>
            <a:ext cx="2485220" cy="2475416"/>
          </a:xfrm>
          <a:prstGeom prst="rect">
            <a:avLst/>
          </a:prstGeom>
          <a:noFill/>
          <a:extLst>
            <a:ext uri="{909E8E84-426E-40DD-AFC4-6F175D3DCCD1}">
              <a14:hiddenFill xmlns:a14="http://schemas.microsoft.com/office/drawing/2010/main">
                <a:solidFill>
                  <a:srgbClr val="FFFFFF"/>
                </a:solidFill>
              </a14:hiddenFill>
            </a:ext>
          </a:extLst>
        </p:spPr>
      </p:pic>
      <p:sp>
        <p:nvSpPr>
          <p:cNvPr id="10" name="&quot;No&quot; Symbol 9"/>
          <p:cNvSpPr/>
          <p:nvPr/>
        </p:nvSpPr>
        <p:spPr>
          <a:xfrm>
            <a:off x="9203813" y="632807"/>
            <a:ext cx="2080137" cy="2206146"/>
          </a:xfrm>
          <a:prstGeom prst="noSmoking">
            <a:avLst/>
          </a:prstGeom>
          <a:solidFill>
            <a:srgbClr val="4472C4">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013301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Image result for agile coaching institu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286" y="777769"/>
            <a:ext cx="6579220" cy="49344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17660" y="5878434"/>
            <a:ext cx="6579220" cy="276999"/>
          </a:xfrm>
          <a:prstGeom prst="rect">
            <a:avLst/>
          </a:prstGeom>
        </p:spPr>
        <p:txBody>
          <a:bodyPr wrap="square">
            <a:spAutoFit/>
          </a:bodyPr>
          <a:lstStyle/>
          <a:p>
            <a:pPr algn="r"/>
            <a:r>
              <a:rPr lang="en-US" sz="1200" dirty="0"/>
              <a:t>http://agilecoachinginstitute.com/wp-content/uploads/2015/03/Slide51.jpg</a:t>
            </a:r>
          </a:p>
        </p:txBody>
      </p:sp>
      <p:sp>
        <p:nvSpPr>
          <p:cNvPr id="5" name="Oval 4"/>
          <p:cNvSpPr/>
          <p:nvPr/>
        </p:nvSpPr>
        <p:spPr>
          <a:xfrm>
            <a:off x="3347357" y="2416630"/>
            <a:ext cx="1567539" cy="88174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494104" y="3240157"/>
            <a:ext cx="1510748" cy="536713"/>
          </a:xfrm>
          <a:prstGeom prst="ellipse">
            <a:avLst/>
          </a:prstGeom>
          <a:solidFill>
            <a:srgbClr val="C00000">
              <a:alpha val="17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3193" y="1681852"/>
            <a:ext cx="3044164" cy="3139321"/>
          </a:xfrm>
          <a:prstGeom prst="rect">
            <a:avLst/>
          </a:prstGeom>
          <a:noFill/>
        </p:spPr>
        <p:txBody>
          <a:bodyPr wrap="square" rtlCol="0">
            <a:spAutoFit/>
          </a:bodyPr>
          <a:lstStyle/>
          <a:p>
            <a:r>
              <a:rPr lang="en-US" dirty="0" smtClean="0">
                <a:solidFill>
                  <a:schemeClr val="accent1">
                    <a:lumMod val="75000"/>
                  </a:schemeClr>
                </a:solidFill>
              </a:rPr>
              <a:t>The unintentional burlesque</a:t>
            </a:r>
            <a:r>
              <a:rPr lang="is-IS" dirty="0" smtClean="0">
                <a:solidFill>
                  <a:schemeClr val="accent1">
                    <a:lumMod val="75000"/>
                  </a:schemeClr>
                </a:solidFill>
              </a:rPr>
              <a:t>…</a:t>
            </a:r>
            <a:endParaRPr lang="en-US" dirty="0">
              <a:solidFill>
                <a:schemeClr val="accent1">
                  <a:lumMod val="75000"/>
                </a:schemeClr>
              </a:solidFill>
            </a:endParaRPr>
          </a:p>
          <a:p>
            <a:endParaRPr lang="en-US" dirty="0">
              <a:solidFill>
                <a:schemeClr val="accent1">
                  <a:lumMod val="75000"/>
                </a:schemeClr>
              </a:solidFill>
            </a:endParaRPr>
          </a:p>
          <a:p>
            <a:r>
              <a:rPr lang="en-US" dirty="0">
                <a:solidFill>
                  <a:schemeClr val="accent1">
                    <a:lumMod val="75000"/>
                  </a:schemeClr>
                </a:solidFill>
              </a:rPr>
              <a:t>They’ve been ‘trained’ but not ‘educated’</a:t>
            </a:r>
          </a:p>
          <a:p>
            <a:endParaRPr lang="en-US" dirty="0">
              <a:solidFill>
                <a:schemeClr val="accent1">
                  <a:lumMod val="75000"/>
                </a:schemeClr>
              </a:solidFill>
            </a:endParaRPr>
          </a:p>
          <a:p>
            <a:r>
              <a:rPr lang="en-US" dirty="0">
                <a:solidFill>
                  <a:schemeClr val="accent1">
                    <a:lumMod val="75000"/>
                  </a:schemeClr>
                </a:solidFill>
              </a:rPr>
              <a:t>Bring them back to the basics, emphasize the “why” over the “what”</a:t>
            </a:r>
          </a:p>
          <a:p>
            <a:endParaRPr lang="en-US" dirty="0">
              <a:solidFill>
                <a:schemeClr val="accent1">
                  <a:lumMod val="75000"/>
                </a:schemeClr>
              </a:solidFill>
            </a:endParaRPr>
          </a:p>
          <a:p>
            <a:r>
              <a:rPr lang="en-US" dirty="0">
                <a:solidFill>
                  <a:schemeClr val="accent1">
                    <a:lumMod val="75000"/>
                  </a:schemeClr>
                </a:solidFill>
              </a:rPr>
              <a:t>Practical teaching, teaching in the field.</a:t>
            </a:r>
          </a:p>
        </p:txBody>
      </p:sp>
      <p:sp>
        <p:nvSpPr>
          <p:cNvPr id="8" name="TextBox 7"/>
          <p:cNvSpPr txBox="1"/>
          <p:nvPr/>
        </p:nvSpPr>
        <p:spPr>
          <a:xfrm>
            <a:off x="9210742" y="1562584"/>
            <a:ext cx="2775857" cy="2862322"/>
          </a:xfrm>
          <a:prstGeom prst="rect">
            <a:avLst/>
          </a:prstGeom>
          <a:noFill/>
        </p:spPr>
        <p:txBody>
          <a:bodyPr wrap="square" rtlCol="0">
            <a:spAutoFit/>
          </a:bodyPr>
          <a:lstStyle/>
          <a:p>
            <a:r>
              <a:rPr lang="en-US" dirty="0" smtClean="0">
                <a:solidFill>
                  <a:srgbClr val="C00000"/>
                </a:solidFill>
              </a:rPr>
              <a:t>The intentional burlesque</a:t>
            </a:r>
            <a:r>
              <a:rPr lang="is-IS" dirty="0" smtClean="0">
                <a:solidFill>
                  <a:srgbClr val="C00000"/>
                </a:solidFill>
              </a:rPr>
              <a:t>…</a:t>
            </a:r>
            <a:endParaRPr lang="en-US" dirty="0">
              <a:solidFill>
                <a:srgbClr val="C00000"/>
              </a:solidFill>
            </a:endParaRPr>
          </a:p>
          <a:p>
            <a:endParaRPr lang="en-US" dirty="0">
              <a:solidFill>
                <a:srgbClr val="C00000"/>
              </a:solidFill>
            </a:endParaRPr>
          </a:p>
          <a:p>
            <a:r>
              <a:rPr lang="en-US" dirty="0">
                <a:solidFill>
                  <a:srgbClr val="C00000"/>
                </a:solidFill>
              </a:rPr>
              <a:t>Ceremonies are key teaching opportunities.</a:t>
            </a:r>
          </a:p>
          <a:p>
            <a:endParaRPr lang="en-US" dirty="0">
              <a:solidFill>
                <a:srgbClr val="C00000"/>
              </a:solidFill>
            </a:endParaRPr>
          </a:p>
          <a:p>
            <a:r>
              <a:rPr lang="en-US" dirty="0">
                <a:solidFill>
                  <a:srgbClr val="C00000"/>
                </a:solidFill>
              </a:rPr>
              <a:t>The coach structures ceremonies, events, and exercises to re-direct the team toward reasons and outcomes.</a:t>
            </a:r>
          </a:p>
        </p:txBody>
      </p:sp>
    </p:spTree>
    <p:extLst>
      <p:ext uri="{BB962C8B-B14F-4D97-AF65-F5344CB8AC3E}">
        <p14:creationId xmlns:p14="http://schemas.microsoft.com/office/powerpoint/2010/main" val="34240032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4757979" y="1069192"/>
            <a:ext cx="2886505" cy="646331"/>
          </a:xfrm>
          <a:prstGeom prst="rect">
            <a:avLst/>
          </a:prstGeom>
          <a:noFill/>
        </p:spPr>
        <p:txBody>
          <a:bodyPr wrap="square" rtlCol="0">
            <a:spAutoFit/>
          </a:bodyPr>
          <a:lstStyle/>
          <a:p>
            <a:pPr algn="ctr"/>
            <a:r>
              <a:rPr lang="en-US" sz="3600" dirty="0"/>
              <a:t>The Epic Team</a:t>
            </a:r>
          </a:p>
        </p:txBody>
      </p:sp>
      <p:pic>
        <p:nvPicPr>
          <p:cNvPr id="1030" name="Picture 6" descr="https://upload.wikimedia.org/wikipedia/commons/thumb/d/d0/Jabberwocky.jpg/220px-Jabberwock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7980" y="1715523"/>
            <a:ext cx="2886505" cy="4329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2449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1207905" y="1883619"/>
            <a:ext cx="6466114" cy="461665"/>
          </a:xfrm>
          <a:prstGeom prst="rect">
            <a:avLst/>
          </a:prstGeom>
          <a:noFill/>
        </p:spPr>
        <p:txBody>
          <a:bodyPr wrap="square" rtlCol="0">
            <a:spAutoFit/>
          </a:bodyPr>
          <a:lstStyle/>
          <a:p>
            <a:r>
              <a:rPr lang="en-US" sz="2400" dirty="0"/>
              <a:t>The Epic Team endures</a:t>
            </a:r>
          </a:p>
        </p:txBody>
      </p:sp>
      <p:sp>
        <p:nvSpPr>
          <p:cNvPr id="7" name="TextBox 6"/>
          <p:cNvSpPr txBox="1"/>
          <p:nvPr/>
        </p:nvSpPr>
        <p:spPr>
          <a:xfrm>
            <a:off x="1207905" y="3780373"/>
            <a:ext cx="7680722" cy="830997"/>
          </a:xfrm>
          <a:prstGeom prst="rect">
            <a:avLst/>
          </a:prstGeom>
          <a:noFill/>
        </p:spPr>
        <p:txBody>
          <a:bodyPr wrap="square" rtlCol="0">
            <a:spAutoFit/>
          </a:bodyPr>
          <a:lstStyle/>
          <a:p>
            <a:r>
              <a:rPr lang="en-US" sz="2400" dirty="0"/>
              <a:t>They put all of their energy into struggle, but no inspection or adaptations.</a:t>
            </a:r>
          </a:p>
        </p:txBody>
      </p:sp>
      <p:sp>
        <p:nvSpPr>
          <p:cNvPr id="8" name="TextBox 7"/>
          <p:cNvSpPr txBox="1"/>
          <p:nvPr/>
        </p:nvSpPr>
        <p:spPr>
          <a:xfrm>
            <a:off x="1207905" y="2585752"/>
            <a:ext cx="7680722" cy="830997"/>
          </a:xfrm>
          <a:prstGeom prst="rect">
            <a:avLst/>
          </a:prstGeom>
          <a:noFill/>
        </p:spPr>
        <p:txBody>
          <a:bodyPr wrap="square" rtlCol="0">
            <a:spAutoFit/>
          </a:bodyPr>
          <a:lstStyle/>
          <a:p>
            <a:r>
              <a:rPr lang="en-US" sz="2400" dirty="0"/>
              <a:t>“The top floor demands,” “Weather the storm,” “Getting hammered.”</a:t>
            </a:r>
          </a:p>
        </p:txBody>
      </p:sp>
      <p:pic>
        <p:nvPicPr>
          <p:cNvPr id="9" name="Picture 2" descr="Heart of Agile 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6013" y="498172"/>
            <a:ext cx="2485220" cy="2475416"/>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p:cNvSpPr/>
          <p:nvPr/>
        </p:nvSpPr>
        <p:spPr>
          <a:xfrm rot="18617852">
            <a:off x="8547992" y="718012"/>
            <a:ext cx="2410387" cy="1152014"/>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557016" y="5707725"/>
            <a:ext cx="7954217" cy="338554"/>
          </a:xfrm>
          <a:prstGeom prst="rect">
            <a:avLst/>
          </a:prstGeom>
          <a:noFill/>
        </p:spPr>
        <p:txBody>
          <a:bodyPr wrap="square" rtlCol="0">
            <a:spAutoFit/>
          </a:bodyPr>
          <a:lstStyle/>
          <a:p>
            <a:r>
              <a:rPr lang="en-US" sz="1600" dirty="0" smtClean="0"/>
              <a:t>(Matt Hicks talking about Dev and IT Ops Mindsets</a:t>
            </a:r>
            <a:r>
              <a:rPr lang="is-IS" sz="1600" dirty="0" smtClean="0"/>
              <a:t>… Yeah, that’s the epic mindset in action)</a:t>
            </a:r>
            <a:endParaRPr lang="en-US" sz="1600" dirty="0"/>
          </a:p>
        </p:txBody>
      </p:sp>
    </p:spTree>
    <p:extLst>
      <p:ext uri="{BB962C8B-B14F-4D97-AF65-F5344CB8AC3E}">
        <p14:creationId xmlns:p14="http://schemas.microsoft.com/office/powerpoint/2010/main" val="6600687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Image result for agile coaching institu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286" y="777769"/>
            <a:ext cx="6579220" cy="49344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17660" y="5878434"/>
            <a:ext cx="6579220" cy="276999"/>
          </a:xfrm>
          <a:prstGeom prst="rect">
            <a:avLst/>
          </a:prstGeom>
        </p:spPr>
        <p:txBody>
          <a:bodyPr wrap="square">
            <a:spAutoFit/>
          </a:bodyPr>
          <a:lstStyle/>
          <a:p>
            <a:pPr algn="r"/>
            <a:r>
              <a:rPr lang="en-US" sz="1200" dirty="0"/>
              <a:t>http://agilecoachinginstitute.com/wp-content/uploads/2015/03/Slide51.jpg</a:t>
            </a:r>
          </a:p>
        </p:txBody>
      </p:sp>
      <p:sp>
        <p:nvSpPr>
          <p:cNvPr id="5" name="Oval 4"/>
          <p:cNvSpPr/>
          <p:nvPr/>
        </p:nvSpPr>
        <p:spPr>
          <a:xfrm>
            <a:off x="7494104" y="3240157"/>
            <a:ext cx="1510748" cy="536713"/>
          </a:xfrm>
          <a:prstGeom prst="ellipse">
            <a:avLst/>
          </a:prstGeom>
          <a:solidFill>
            <a:srgbClr val="C00000">
              <a:alpha val="17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210742" y="1562584"/>
            <a:ext cx="2775857" cy="3416320"/>
          </a:xfrm>
          <a:prstGeom prst="rect">
            <a:avLst/>
          </a:prstGeom>
          <a:noFill/>
        </p:spPr>
        <p:txBody>
          <a:bodyPr wrap="square" rtlCol="0">
            <a:spAutoFit/>
          </a:bodyPr>
          <a:lstStyle/>
          <a:p>
            <a:r>
              <a:rPr lang="en-US" dirty="0">
                <a:solidFill>
                  <a:srgbClr val="C00000"/>
                </a:solidFill>
              </a:rPr>
              <a:t>The team has “the answer,” but can’t do anything about it.</a:t>
            </a:r>
          </a:p>
          <a:p>
            <a:endParaRPr lang="en-US" dirty="0">
              <a:solidFill>
                <a:srgbClr val="C00000"/>
              </a:solidFill>
            </a:endParaRPr>
          </a:p>
          <a:p>
            <a:r>
              <a:rPr lang="en-US" dirty="0">
                <a:solidFill>
                  <a:srgbClr val="C00000"/>
                </a:solidFill>
              </a:rPr>
              <a:t>Ceremonies are key learning opportunities.</a:t>
            </a:r>
          </a:p>
          <a:p>
            <a:endParaRPr lang="en-US" dirty="0">
              <a:solidFill>
                <a:srgbClr val="C00000"/>
              </a:solidFill>
            </a:endParaRPr>
          </a:p>
          <a:p>
            <a:r>
              <a:rPr lang="en-US" dirty="0">
                <a:solidFill>
                  <a:srgbClr val="C00000"/>
                </a:solidFill>
              </a:rPr>
              <a:t>The coach structures ceremonies, events, and exercises learn to inspect and adapt the product and that team.</a:t>
            </a:r>
          </a:p>
        </p:txBody>
      </p:sp>
    </p:spTree>
    <p:extLst>
      <p:ext uri="{BB962C8B-B14F-4D97-AF65-F5344CB8AC3E}">
        <p14:creationId xmlns:p14="http://schemas.microsoft.com/office/powerpoint/2010/main" val="31889088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4417091" y="1087008"/>
            <a:ext cx="3260965" cy="646331"/>
          </a:xfrm>
          <a:prstGeom prst="rect">
            <a:avLst/>
          </a:prstGeom>
          <a:noFill/>
        </p:spPr>
        <p:txBody>
          <a:bodyPr wrap="square" rtlCol="0">
            <a:spAutoFit/>
          </a:bodyPr>
          <a:lstStyle/>
          <a:p>
            <a:pPr algn="ctr"/>
            <a:r>
              <a:rPr lang="en-US" sz="3600" dirty="0"/>
              <a:t>The Tragic Team</a:t>
            </a:r>
          </a:p>
        </p:txBody>
      </p:sp>
      <p:pic>
        <p:nvPicPr>
          <p:cNvPr id="1026" name="Picture 2" descr="http://www.authorama.com/files/humpty-dumpty.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7092" y="1734736"/>
            <a:ext cx="3260965" cy="3994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029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249942"/>
            <a:ext cx="6096000" cy="4358116"/>
          </a:xfrm>
          <a:prstGeom prst="rect">
            <a:avLst/>
          </a:prstGeom>
        </p:spPr>
        <p:txBody>
          <a:bodyPr>
            <a:spAutoFit/>
          </a:bodyPr>
          <a:lstStyle/>
          <a:p>
            <a:pPr marL="457200" marR="0">
              <a:lnSpc>
                <a:spcPct val="120000"/>
              </a:lnSpc>
              <a:spcBef>
                <a:spcPts val="0"/>
              </a:spcBef>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effectLst/>
                <a:latin typeface="Cochin" charset="0"/>
                <a:ea typeface="ArialMT" charset="0"/>
              </a:rPr>
              <a:t>"Action by all means. But in a complex world, there are many kinds of action. Action requires programs -- programs require vocabulary. To act wisely, in concert, we use many words. If we use the wrong words, words that divide up the field inadequately, we obey false cues. We must name the friendly and unfriendly functions and relationships in such a way that we are able to do something about them. In naming them, we form our characters, since the names embody attitudes; and implicit in the attitudes are the cues of behavior....</a:t>
            </a:r>
            <a:endParaRPr lang="en-US" sz="1200" dirty="0">
              <a:effectLst/>
              <a:latin typeface="ArialMT" charset="0"/>
              <a:ea typeface="ArialMT" charset="0"/>
            </a:endParaRPr>
          </a:p>
          <a:p>
            <a:pPr marL="457200" marR="0">
              <a:lnSpc>
                <a:spcPct val="120000"/>
              </a:lnSpc>
              <a:spcBef>
                <a:spcPts val="0"/>
              </a:spcBef>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effectLst/>
                <a:latin typeface="Cochin" charset="0"/>
                <a:ea typeface="ArialMT" charset="0"/>
              </a:rPr>
              <a:t>...it is an act for you to attempt changing your attitudes, or the attitudes of others."</a:t>
            </a:r>
            <a:endParaRPr lang="en-US" sz="1200" dirty="0">
              <a:effectLst/>
              <a:latin typeface="ArialMT" charset="0"/>
              <a:ea typeface="ArialMT" charset="0"/>
            </a:endParaRPr>
          </a:p>
          <a:p>
            <a:r>
              <a:rPr lang="en-US" sz="1100" dirty="0">
                <a:effectLst/>
                <a:latin typeface="ArialMT" charset="0"/>
                <a:ea typeface="ArialMT" charset="0"/>
              </a:rPr>
              <a:t>.</a:t>
            </a:r>
            <a:r>
              <a:rPr lang="en-US" dirty="0">
                <a:effectLst/>
                <a:latin typeface="ArialMT" charset="0"/>
                <a:ea typeface="ArialMT" charset="0"/>
              </a:rPr>
              <a:t> </a:t>
            </a:r>
            <a:r>
              <a:rPr lang="en-US" sz="1100" dirty="0">
                <a:effectLst/>
                <a:latin typeface="ArialMT" charset="0"/>
                <a:ea typeface="ArialMT" charset="0"/>
              </a:rPr>
              <a:t>Burke, </a:t>
            </a:r>
            <a:r>
              <a:rPr lang="en-US" sz="1100" i="1" dirty="0">
                <a:effectLst/>
                <a:latin typeface="ArialMT" charset="0"/>
                <a:ea typeface="ArialMT" charset="0"/>
              </a:rPr>
              <a:t>Attitudes Toward History</a:t>
            </a:r>
            <a:r>
              <a:rPr lang="en-US" sz="1100" dirty="0">
                <a:effectLst/>
                <a:latin typeface="ArialMT" charset="0"/>
                <a:ea typeface="ArialMT" charset="0"/>
              </a:rPr>
              <a:t>, 4.</a:t>
            </a:r>
            <a:endParaRPr lang="en-US" sz="1200" dirty="0">
              <a:effectLst/>
              <a:latin typeface="ArialMT" charset="0"/>
              <a:ea typeface="ArialMT" charset="0"/>
            </a:endParaRPr>
          </a:p>
        </p:txBody>
      </p:sp>
      <p:sp>
        <p:nvSpPr>
          <p:cNvPr id="4" name="Footer Placeholder 3"/>
          <p:cNvSpPr>
            <a:spLocks noGrp="1"/>
          </p:cNvSpPr>
          <p:nvPr>
            <p:ph type="ftr" sz="quarter" idx="11"/>
          </p:nvPr>
        </p:nvSpPr>
        <p:spPr/>
        <p:txBody>
          <a:bodyPr/>
          <a:lstStyle/>
          <a:p>
            <a:r>
              <a:rPr lang="en-US"/>
              <a:t>Ⓒ 2017 Christopher Curley</a:t>
            </a:r>
            <a:endParaRPr lang="en-US" dirty="0"/>
          </a:p>
        </p:txBody>
      </p:sp>
    </p:spTree>
    <p:extLst>
      <p:ext uri="{BB962C8B-B14F-4D97-AF65-F5344CB8AC3E}">
        <p14:creationId xmlns:p14="http://schemas.microsoft.com/office/powerpoint/2010/main" val="20541384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1207905" y="1505047"/>
            <a:ext cx="6466114" cy="461665"/>
          </a:xfrm>
          <a:prstGeom prst="rect">
            <a:avLst/>
          </a:prstGeom>
          <a:noFill/>
        </p:spPr>
        <p:txBody>
          <a:bodyPr wrap="square" rtlCol="0">
            <a:spAutoFit/>
          </a:bodyPr>
          <a:lstStyle/>
          <a:p>
            <a:r>
              <a:rPr lang="en-US" sz="2400" dirty="0"/>
              <a:t>The Tragic Team atones</a:t>
            </a:r>
          </a:p>
        </p:txBody>
      </p:sp>
      <p:sp>
        <p:nvSpPr>
          <p:cNvPr id="7" name="TextBox 6"/>
          <p:cNvSpPr txBox="1"/>
          <p:nvPr/>
        </p:nvSpPr>
        <p:spPr>
          <a:xfrm>
            <a:off x="1207905" y="2334986"/>
            <a:ext cx="7669395" cy="830997"/>
          </a:xfrm>
          <a:prstGeom prst="rect">
            <a:avLst/>
          </a:prstGeom>
          <a:noFill/>
        </p:spPr>
        <p:txBody>
          <a:bodyPr wrap="square" rtlCol="0">
            <a:spAutoFit/>
          </a:bodyPr>
          <a:lstStyle/>
          <a:p>
            <a:r>
              <a:rPr lang="en-US" sz="2400" dirty="0"/>
              <a:t>They put all of their energy into inspecting what always goes wrong, but never on adaptation.</a:t>
            </a:r>
          </a:p>
        </p:txBody>
      </p:sp>
      <p:sp>
        <p:nvSpPr>
          <p:cNvPr id="8" name="TextBox 7"/>
          <p:cNvSpPr txBox="1"/>
          <p:nvPr/>
        </p:nvSpPr>
        <p:spPr>
          <a:xfrm>
            <a:off x="1207905" y="3504510"/>
            <a:ext cx="7818108" cy="830997"/>
          </a:xfrm>
          <a:prstGeom prst="rect">
            <a:avLst/>
          </a:prstGeom>
          <a:noFill/>
        </p:spPr>
        <p:txBody>
          <a:bodyPr wrap="square" rtlCol="0">
            <a:spAutoFit/>
          </a:bodyPr>
          <a:lstStyle/>
          <a:p>
            <a:r>
              <a:rPr lang="en-US" sz="2400" dirty="0"/>
              <a:t>“A leopard can’t change its stipes,” “That ship has sailed,” “We’ll never clear that hurdle.”</a:t>
            </a:r>
          </a:p>
        </p:txBody>
      </p:sp>
      <p:pic>
        <p:nvPicPr>
          <p:cNvPr id="9" name="Picture 2" descr="Heart of Agile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6013" y="498172"/>
            <a:ext cx="2485220" cy="2475416"/>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10"/>
          <p:cNvSpPr/>
          <p:nvPr/>
        </p:nvSpPr>
        <p:spPr>
          <a:xfrm>
            <a:off x="8877300" y="498172"/>
            <a:ext cx="2650671" cy="1836814"/>
          </a:xfrm>
          <a:custGeom>
            <a:avLst/>
            <a:gdLst>
              <a:gd name="connsiteX0" fmla="*/ 1782705 w 3342359"/>
              <a:gd name="connsiteY0" fmla="*/ 1905006 h 2650303"/>
              <a:gd name="connsiteX1" fmla="*/ 1039755 w 3342359"/>
              <a:gd name="connsiteY1" fmla="*/ 2647956 h 2650303"/>
              <a:gd name="connsiteX2" fmla="*/ 11055 w 3342359"/>
              <a:gd name="connsiteY2" fmla="*/ 1600206 h 2650303"/>
              <a:gd name="connsiteX3" fmla="*/ 1744605 w 3342359"/>
              <a:gd name="connsiteY3" fmla="*/ 6 h 2650303"/>
              <a:gd name="connsiteX4" fmla="*/ 3325755 w 3342359"/>
              <a:gd name="connsiteY4" fmla="*/ 1619256 h 2650303"/>
              <a:gd name="connsiteX5" fmla="*/ 2525655 w 3342359"/>
              <a:gd name="connsiteY5" fmla="*/ 2628906 h 2650303"/>
              <a:gd name="connsiteX6" fmla="*/ 1782705 w 3342359"/>
              <a:gd name="connsiteY6" fmla="*/ 1905006 h 2650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2359" h="2650303">
                <a:moveTo>
                  <a:pt x="1782705" y="1905006"/>
                </a:moveTo>
                <a:cubicBezTo>
                  <a:pt x="1535055" y="1908181"/>
                  <a:pt x="1335030" y="2698756"/>
                  <a:pt x="1039755" y="2647956"/>
                </a:cubicBezTo>
                <a:cubicBezTo>
                  <a:pt x="744480" y="2597156"/>
                  <a:pt x="-106420" y="2041531"/>
                  <a:pt x="11055" y="1600206"/>
                </a:cubicBezTo>
                <a:cubicBezTo>
                  <a:pt x="128530" y="1158881"/>
                  <a:pt x="1192155" y="-3169"/>
                  <a:pt x="1744605" y="6"/>
                </a:cubicBezTo>
                <a:cubicBezTo>
                  <a:pt x="2297055" y="3181"/>
                  <a:pt x="3195580" y="1181106"/>
                  <a:pt x="3325755" y="1619256"/>
                </a:cubicBezTo>
                <a:cubicBezTo>
                  <a:pt x="3455930" y="2057406"/>
                  <a:pt x="2786005" y="2581281"/>
                  <a:pt x="2525655" y="2628906"/>
                </a:cubicBezTo>
                <a:cubicBezTo>
                  <a:pt x="2265305" y="2676531"/>
                  <a:pt x="2030355" y="1901831"/>
                  <a:pt x="1782705" y="1905006"/>
                </a:cubicBezTo>
                <a:close/>
              </a:path>
            </a:pathLst>
          </a:cu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79237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Image result for agile coaching institu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286" y="777769"/>
            <a:ext cx="6579220" cy="49344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17660" y="5878434"/>
            <a:ext cx="6579220" cy="276999"/>
          </a:xfrm>
          <a:prstGeom prst="rect">
            <a:avLst/>
          </a:prstGeom>
        </p:spPr>
        <p:txBody>
          <a:bodyPr wrap="square">
            <a:spAutoFit/>
          </a:bodyPr>
          <a:lstStyle/>
          <a:p>
            <a:pPr algn="r"/>
            <a:r>
              <a:rPr lang="en-US" sz="1200" dirty="0"/>
              <a:t>http://agilecoachinginstitute.com/wp-content/uploads/2015/03/Slide51.jpg</a:t>
            </a:r>
          </a:p>
        </p:txBody>
      </p:sp>
      <p:sp>
        <p:nvSpPr>
          <p:cNvPr id="5" name="TextBox 4"/>
          <p:cNvSpPr txBox="1"/>
          <p:nvPr/>
        </p:nvSpPr>
        <p:spPr>
          <a:xfrm>
            <a:off x="9210742" y="1562584"/>
            <a:ext cx="2775857" cy="2862322"/>
          </a:xfrm>
          <a:prstGeom prst="rect">
            <a:avLst/>
          </a:prstGeom>
          <a:noFill/>
        </p:spPr>
        <p:txBody>
          <a:bodyPr wrap="square" rtlCol="0">
            <a:spAutoFit/>
          </a:bodyPr>
          <a:lstStyle/>
          <a:p>
            <a:r>
              <a:rPr lang="en-US" dirty="0">
                <a:solidFill>
                  <a:srgbClr val="C00000"/>
                </a:solidFill>
              </a:rPr>
              <a:t>The team does have the</a:t>
            </a:r>
          </a:p>
          <a:p>
            <a:r>
              <a:rPr lang="en-US" dirty="0">
                <a:solidFill>
                  <a:srgbClr val="C00000"/>
                </a:solidFill>
              </a:rPr>
              <a:t>“the answer,” but they’re not using it.</a:t>
            </a:r>
          </a:p>
          <a:p>
            <a:endParaRPr lang="en-US" dirty="0">
              <a:solidFill>
                <a:srgbClr val="C00000"/>
              </a:solidFill>
            </a:endParaRPr>
          </a:p>
          <a:p>
            <a:r>
              <a:rPr lang="en-US" dirty="0">
                <a:solidFill>
                  <a:srgbClr val="C00000"/>
                </a:solidFill>
              </a:rPr>
              <a:t>Coaching the team members explores the question “what’s holding you back?” when it comes to incremental and iterative improvement.</a:t>
            </a:r>
          </a:p>
        </p:txBody>
      </p:sp>
      <p:sp>
        <p:nvSpPr>
          <p:cNvPr id="6" name="Oval 5"/>
          <p:cNvSpPr/>
          <p:nvPr/>
        </p:nvSpPr>
        <p:spPr>
          <a:xfrm>
            <a:off x="7507358" y="2537803"/>
            <a:ext cx="1510748" cy="536713"/>
          </a:xfrm>
          <a:prstGeom prst="ellipse">
            <a:avLst/>
          </a:prstGeom>
          <a:solidFill>
            <a:srgbClr val="C00000">
              <a:alpha val="17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52907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3882089" y="1313471"/>
            <a:ext cx="4381499" cy="646331"/>
          </a:xfrm>
          <a:prstGeom prst="rect">
            <a:avLst/>
          </a:prstGeom>
          <a:noFill/>
        </p:spPr>
        <p:txBody>
          <a:bodyPr wrap="square" rtlCol="0">
            <a:spAutoFit/>
          </a:bodyPr>
          <a:lstStyle/>
          <a:p>
            <a:pPr algn="ctr"/>
            <a:r>
              <a:rPr lang="en-US" sz="3600" dirty="0"/>
              <a:t>The Comedic Team</a:t>
            </a:r>
          </a:p>
        </p:txBody>
      </p:sp>
      <p:pic>
        <p:nvPicPr>
          <p:cNvPr id="5" name="Picture 2" descr="http://upload.wikimedia.org/wikipedia/commons/thumb/3/3b/Alice_05c.jpg/460px-Alice_05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2089" y="1959802"/>
            <a:ext cx="4381500" cy="332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9353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Footer Placeholder 1"/>
          <p:cNvSpPr txBox="1">
            <a:spLocks/>
          </p:cNvSpPr>
          <p:nvPr/>
        </p:nvSpPr>
        <p:spPr>
          <a:xfrm>
            <a:off x="10596880" y="6336029"/>
            <a:ext cx="147828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2017 Christopher Curley</a:t>
            </a:r>
            <a:endParaRPr lang="en-US" dirty="0"/>
          </a:p>
        </p:txBody>
      </p:sp>
      <p:sp>
        <p:nvSpPr>
          <p:cNvPr id="4" name="TextBox 3"/>
          <p:cNvSpPr txBox="1"/>
          <p:nvPr/>
        </p:nvSpPr>
        <p:spPr>
          <a:xfrm>
            <a:off x="1224643" y="1551214"/>
            <a:ext cx="6466114" cy="461665"/>
          </a:xfrm>
          <a:prstGeom prst="rect">
            <a:avLst/>
          </a:prstGeom>
          <a:noFill/>
        </p:spPr>
        <p:txBody>
          <a:bodyPr wrap="square" rtlCol="0">
            <a:spAutoFit/>
          </a:bodyPr>
          <a:lstStyle/>
          <a:p>
            <a:r>
              <a:rPr lang="en-US" sz="2400" dirty="0"/>
              <a:t>The Comedic Team </a:t>
            </a:r>
            <a:r>
              <a:rPr lang="en-US" sz="2400" i="1" dirty="0"/>
              <a:t>LEARNS</a:t>
            </a:r>
            <a:r>
              <a:rPr lang="en-US" sz="2400" dirty="0"/>
              <a:t>.</a:t>
            </a:r>
          </a:p>
        </p:txBody>
      </p:sp>
      <p:sp>
        <p:nvSpPr>
          <p:cNvPr id="6" name="TextBox 5"/>
          <p:cNvSpPr txBox="1"/>
          <p:nvPr/>
        </p:nvSpPr>
        <p:spPr>
          <a:xfrm>
            <a:off x="1207905" y="5375320"/>
            <a:ext cx="9682254" cy="461665"/>
          </a:xfrm>
          <a:prstGeom prst="rect">
            <a:avLst/>
          </a:prstGeom>
          <a:noFill/>
        </p:spPr>
        <p:txBody>
          <a:bodyPr wrap="square" rtlCol="0">
            <a:spAutoFit/>
          </a:bodyPr>
          <a:lstStyle/>
          <a:p>
            <a:r>
              <a:rPr lang="en-US" sz="2400" dirty="0"/>
              <a:t>Congratulations. The Comedic team is the only team with an Agile attitude.</a:t>
            </a:r>
          </a:p>
        </p:txBody>
      </p:sp>
      <p:sp>
        <p:nvSpPr>
          <p:cNvPr id="8" name="TextBox 7"/>
          <p:cNvSpPr txBox="1"/>
          <p:nvPr/>
        </p:nvSpPr>
        <p:spPr>
          <a:xfrm>
            <a:off x="1207905" y="2345090"/>
            <a:ext cx="7801369" cy="461665"/>
          </a:xfrm>
          <a:prstGeom prst="rect">
            <a:avLst/>
          </a:prstGeom>
          <a:noFill/>
        </p:spPr>
        <p:txBody>
          <a:bodyPr wrap="square" rtlCol="0">
            <a:spAutoFit/>
          </a:bodyPr>
          <a:lstStyle/>
          <a:p>
            <a:r>
              <a:rPr lang="en-US" sz="2400" dirty="0"/>
              <a:t>They </a:t>
            </a:r>
            <a:r>
              <a:rPr lang="en-US" sz="2400"/>
              <a:t>put </a:t>
            </a:r>
            <a:r>
              <a:rPr lang="en-US" sz="2400" smtClean="0"/>
              <a:t>energy </a:t>
            </a:r>
            <a:r>
              <a:rPr lang="en-US" sz="2400" dirty="0"/>
              <a:t>into correcting and improving.</a:t>
            </a:r>
          </a:p>
        </p:txBody>
      </p:sp>
      <p:sp>
        <p:nvSpPr>
          <p:cNvPr id="9" name="TextBox 8"/>
          <p:cNvSpPr txBox="1"/>
          <p:nvPr/>
        </p:nvSpPr>
        <p:spPr>
          <a:xfrm>
            <a:off x="1207905" y="3138966"/>
            <a:ext cx="7818107" cy="830997"/>
          </a:xfrm>
          <a:prstGeom prst="rect">
            <a:avLst/>
          </a:prstGeom>
          <a:noFill/>
        </p:spPr>
        <p:txBody>
          <a:bodyPr wrap="square" rtlCol="0">
            <a:spAutoFit/>
          </a:bodyPr>
          <a:lstStyle/>
          <a:p>
            <a:r>
              <a:rPr lang="en-US" sz="2400" dirty="0"/>
              <a:t>“Well, we made a pig’s ear of that one,” “We completely tripped up,” “We fumbled the ball.”</a:t>
            </a:r>
          </a:p>
        </p:txBody>
      </p:sp>
      <p:pic>
        <p:nvPicPr>
          <p:cNvPr id="10" name="Picture 2" descr="Heart of Agile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6013" y="498172"/>
            <a:ext cx="2485220" cy="2475416"/>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p:nvPr/>
        </p:nvSpPr>
        <p:spPr>
          <a:xfrm>
            <a:off x="9026012" y="498172"/>
            <a:ext cx="2501959" cy="2475416"/>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8326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Image result for agile coaching institu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286" y="777769"/>
            <a:ext cx="6579220" cy="49344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17660" y="5878434"/>
            <a:ext cx="6579220" cy="276999"/>
          </a:xfrm>
          <a:prstGeom prst="rect">
            <a:avLst/>
          </a:prstGeom>
        </p:spPr>
        <p:txBody>
          <a:bodyPr wrap="square">
            <a:spAutoFit/>
          </a:bodyPr>
          <a:lstStyle/>
          <a:p>
            <a:pPr algn="r"/>
            <a:r>
              <a:rPr lang="en-US" sz="1200" dirty="0"/>
              <a:t>http://agilecoachinginstitute.com/wp-content/uploads/2015/03/Slide51.jpg</a:t>
            </a:r>
          </a:p>
        </p:txBody>
      </p:sp>
    </p:spTree>
    <p:extLst>
      <p:ext uri="{BB962C8B-B14F-4D97-AF65-F5344CB8AC3E}">
        <p14:creationId xmlns:p14="http://schemas.microsoft.com/office/powerpoint/2010/main" val="15865682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846762722"/>
              </p:ext>
            </p:extLst>
          </p:nvPr>
        </p:nvGraphicFramePr>
        <p:xfrm>
          <a:off x="658777" y="1424516"/>
          <a:ext cx="10820460" cy="3708400"/>
        </p:xfrm>
        <a:graphic>
          <a:graphicData uri="http://schemas.openxmlformats.org/drawingml/2006/table">
            <a:tbl>
              <a:tblPr firstRow="1" bandRow="1">
                <a:tableStyleId>{5202B0CA-FC54-4496-8BCA-5EF66A818D29}</a:tableStyleId>
              </a:tblPr>
              <a:tblGrid>
                <a:gridCol w="1187738">
                  <a:extLst>
                    <a:ext uri="{9D8B030D-6E8A-4147-A177-3AD203B41FA5}">
                      <a16:colId xmlns:a16="http://schemas.microsoft.com/office/drawing/2014/main" xmlns="" val="868171077"/>
                    </a:ext>
                  </a:extLst>
                </a:gridCol>
                <a:gridCol w="1580884">
                  <a:extLst>
                    <a:ext uri="{9D8B030D-6E8A-4147-A177-3AD203B41FA5}">
                      <a16:colId xmlns:a16="http://schemas.microsoft.com/office/drawing/2014/main" xmlns="" val="1267872097"/>
                    </a:ext>
                  </a:extLst>
                </a:gridCol>
                <a:gridCol w="1419507">
                  <a:extLst>
                    <a:ext uri="{9D8B030D-6E8A-4147-A177-3AD203B41FA5}">
                      <a16:colId xmlns:a16="http://schemas.microsoft.com/office/drawing/2014/main" xmlns="" val="2279621928"/>
                    </a:ext>
                  </a:extLst>
                </a:gridCol>
                <a:gridCol w="4056908">
                  <a:extLst>
                    <a:ext uri="{9D8B030D-6E8A-4147-A177-3AD203B41FA5}">
                      <a16:colId xmlns:a16="http://schemas.microsoft.com/office/drawing/2014/main" xmlns="" val="4181354262"/>
                    </a:ext>
                  </a:extLst>
                </a:gridCol>
                <a:gridCol w="2575423">
                  <a:extLst>
                    <a:ext uri="{9D8B030D-6E8A-4147-A177-3AD203B41FA5}">
                      <a16:colId xmlns:a16="http://schemas.microsoft.com/office/drawing/2014/main" xmlns="" val="2075897746"/>
                    </a:ext>
                  </a:extLst>
                </a:gridCol>
              </a:tblGrid>
              <a:tr h="370840">
                <a:tc>
                  <a:txBody>
                    <a:bodyPr/>
                    <a:lstStyle/>
                    <a:p>
                      <a:r>
                        <a:rPr lang="en-US" dirty="0">
                          <a:solidFill>
                            <a:schemeClr val="tx1"/>
                          </a:solidFill>
                        </a:rPr>
                        <a:t>Category</a:t>
                      </a: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Faces</a:t>
                      </a: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What it does</a:t>
                      </a: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Tropes</a:t>
                      </a:r>
                      <a:r>
                        <a:rPr lang="en-US" baseline="0" dirty="0">
                          <a:solidFill>
                            <a:schemeClr val="tx1"/>
                          </a:solidFill>
                        </a:rPr>
                        <a:t> that tend toward or hint at</a:t>
                      </a:r>
                      <a:endParaRPr lang="en-US" dirty="0">
                        <a:solidFill>
                          <a:schemeClr val="tx1"/>
                        </a:solidFill>
                      </a:endParaRP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Critical</a:t>
                      </a:r>
                      <a:r>
                        <a:rPr lang="en-US" baseline="0" dirty="0">
                          <a:solidFill>
                            <a:schemeClr val="tx1"/>
                          </a:solidFill>
                        </a:rPr>
                        <a:t> Response</a:t>
                      </a:r>
                      <a:endParaRPr lang="en-US" dirty="0">
                        <a:solidFill>
                          <a:schemeClr val="tx1"/>
                        </a:solidFill>
                      </a:endParaRP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898215447"/>
                  </a:ext>
                </a:extLst>
              </a:tr>
              <a:tr h="370840">
                <a:tc>
                  <a:txBody>
                    <a:bodyPr/>
                    <a:lstStyle/>
                    <a:p>
                      <a:r>
                        <a:rPr lang="en-US" dirty="0">
                          <a:solidFill>
                            <a:schemeClr val="tx1"/>
                          </a:solidFill>
                        </a:rPr>
                        <a:t>Elegy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Rejection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Complains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“We’re drowning,” “Living under cloud”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Coaching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591427823"/>
                  </a:ext>
                </a:extLst>
              </a:tr>
              <a:tr h="370840">
                <a:tc>
                  <a:txBody>
                    <a:bodyPr/>
                    <a:lstStyle/>
                    <a:p>
                      <a:r>
                        <a:rPr lang="en-US" dirty="0">
                          <a:solidFill>
                            <a:schemeClr val="tx1"/>
                          </a:solidFill>
                        </a:rPr>
                        <a:t>Satire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Rejection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Dissembles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“We (but not me)…” “Fudging the data”</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Facilitating, Coaching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939116832"/>
                  </a:ext>
                </a:extLst>
              </a:tr>
              <a:tr h="370840">
                <a:tc>
                  <a:txBody>
                    <a:bodyPr/>
                    <a:lstStyle/>
                    <a:p>
                      <a:r>
                        <a:rPr lang="en-US" dirty="0">
                          <a:solidFill>
                            <a:schemeClr val="tx1"/>
                          </a:solidFill>
                        </a:rPr>
                        <a:t>Burlesque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Rejection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Ridicules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“The daily sit-down”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Teaching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494109554"/>
                  </a:ext>
                </a:extLst>
              </a:tr>
              <a:tr h="370840">
                <a:tc>
                  <a:txBody>
                    <a:bodyPr/>
                    <a:lstStyle/>
                    <a:p>
                      <a:r>
                        <a:rPr lang="en-US" dirty="0">
                          <a:solidFill>
                            <a:schemeClr val="tx1"/>
                          </a:solidFill>
                        </a:rPr>
                        <a:t>Epic</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Acceptance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Endures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“Pushing a rock uphill”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Facilitating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423317840"/>
                  </a:ext>
                </a:extLst>
              </a:tr>
              <a:tr h="370840">
                <a:tc>
                  <a:txBody>
                    <a:bodyPr/>
                    <a:lstStyle/>
                    <a:p>
                      <a:r>
                        <a:rPr lang="en-US" dirty="0">
                          <a:solidFill>
                            <a:schemeClr val="tx1"/>
                          </a:solidFill>
                        </a:rPr>
                        <a:t>Tragic</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Acceptance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Atones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“It’s our cross to bear”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Coaching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639559910"/>
                  </a:ext>
                </a:extLst>
              </a:tr>
              <a:tr h="370840">
                <a:tc>
                  <a:txBody>
                    <a:bodyPr/>
                    <a:lstStyle/>
                    <a:p>
                      <a:r>
                        <a:rPr lang="en-US" dirty="0">
                          <a:solidFill>
                            <a:schemeClr val="tx1"/>
                          </a:solidFill>
                        </a:rPr>
                        <a:t>Comedic</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Acceptance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Learns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“Pick ourselves up, dust ourselves off”</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aseline="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091574801"/>
                  </a:ext>
                </a:extLst>
              </a:tr>
              <a:tr h="370840">
                <a:tc>
                  <a:txBody>
                    <a:bodyPr/>
                    <a:lstStyle/>
                    <a:p>
                      <a:r>
                        <a:rPr lang="en-US" dirty="0">
                          <a:solidFill>
                            <a:schemeClr val="bg1">
                              <a:lumMod val="65000"/>
                            </a:schemeClr>
                          </a:solidFill>
                        </a:rPr>
                        <a:t>Didactic</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bg1">
                              <a:lumMod val="65000"/>
                            </a:schemeClr>
                          </a:solidFill>
                        </a:rPr>
                        <a:t>Transitional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bg1">
                              <a:lumMod val="65000"/>
                            </a:schemeClr>
                          </a:solidFill>
                        </a:rPr>
                        <a:t>Prevaricates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bg1">
                              <a:lumMod val="65000"/>
                            </a:schemeClr>
                          </a:solidFill>
                        </a:rPr>
                        <a:t>“We’re number one!” “Our vision rocks!”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bg1">
                              <a:lumMod val="65000"/>
                            </a:schemeClr>
                          </a:solidFill>
                        </a:rPr>
                        <a:t>Trans., Bus. Mastery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555383277"/>
                  </a:ext>
                </a:extLst>
              </a:tr>
              <a:tr h="370840">
                <a:tc>
                  <a:txBody>
                    <a:bodyPr/>
                    <a:lstStyle/>
                    <a:p>
                      <a:r>
                        <a:rPr lang="en-US" dirty="0">
                          <a:solidFill>
                            <a:schemeClr val="bg1">
                              <a:lumMod val="65000"/>
                            </a:schemeClr>
                          </a:solidFill>
                        </a:rPr>
                        <a:t>Grotesque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bg1">
                              <a:lumMod val="65000"/>
                            </a:schemeClr>
                          </a:solidFill>
                        </a:rPr>
                        <a:t>Transitional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bg1">
                              <a:lumMod val="65000"/>
                            </a:schemeClr>
                          </a:solidFill>
                        </a:rPr>
                        <a:t>Misdirects</a:t>
                      </a:r>
                      <a:endParaRPr lang="en-US" baseline="0" dirty="0">
                        <a:solidFill>
                          <a:schemeClr val="bg1">
                            <a:lumMod val="65000"/>
                          </a:schemeClr>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lumMod val="65000"/>
                            </a:schemeClr>
                          </a:solidFill>
                        </a:rPr>
                        <a:t>“We’re </a:t>
                      </a:r>
                      <a:r>
                        <a:rPr lang="en-US" dirty="0" err="1">
                          <a:solidFill>
                            <a:schemeClr val="bg1">
                              <a:lumMod val="65000"/>
                            </a:schemeClr>
                          </a:solidFill>
                        </a:rPr>
                        <a:t>Scrumfall</a:t>
                      </a:r>
                      <a:r>
                        <a:rPr lang="en-US" dirty="0">
                          <a:solidFill>
                            <a:schemeClr val="bg1">
                              <a:lumMod val="65000"/>
                            </a:schemeClr>
                          </a:solidFill>
                        </a:rPr>
                        <a:t>,” “We’re </a:t>
                      </a:r>
                      <a:r>
                        <a:rPr lang="en-US" dirty="0" err="1">
                          <a:solidFill>
                            <a:schemeClr val="bg1">
                              <a:lumMod val="65000"/>
                            </a:schemeClr>
                          </a:solidFill>
                        </a:rPr>
                        <a:t>Waterfragile</a:t>
                      </a:r>
                      <a:r>
                        <a:rPr lang="en-US" dirty="0">
                          <a:solidFill>
                            <a:schemeClr val="bg1">
                              <a:lumMod val="65000"/>
                            </a:schemeClr>
                          </a:solidFill>
                        </a:rPr>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bg1">
                              <a:lumMod val="65000"/>
                            </a:schemeClr>
                          </a:solidFill>
                        </a:rPr>
                        <a:t>Trans., Bus. Mastery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74726390"/>
                  </a:ext>
                </a:extLst>
              </a:tr>
              <a:tr h="370840">
                <a:tc>
                  <a:txBody>
                    <a:bodyPr/>
                    <a:lstStyle/>
                    <a:p>
                      <a:r>
                        <a:rPr lang="en-US" dirty="0">
                          <a:solidFill>
                            <a:schemeClr val="bg1">
                              <a:lumMod val="65000"/>
                            </a:schemeClr>
                          </a:solidFill>
                        </a:rPr>
                        <a:t>Monastic</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a:solidFill>
                            <a:schemeClr val="bg1">
                              <a:lumMod val="65000"/>
                            </a:schemeClr>
                          </a:solidFill>
                        </a:rPr>
                        <a:t>Transitional (?)</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a:solidFill>
                            <a:schemeClr val="bg1">
                              <a:lumMod val="65000"/>
                            </a:schemeClr>
                          </a:solidFill>
                        </a:rPr>
                        <a:t>Misdirects</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a:solidFill>
                            <a:schemeClr val="bg1">
                              <a:lumMod val="65000"/>
                            </a:schemeClr>
                          </a:solidFill>
                        </a:rPr>
                        <a:t>“We’re </a:t>
                      </a:r>
                      <a:r>
                        <a:rPr lang="en-US" dirty="0" err="1">
                          <a:solidFill>
                            <a:schemeClr val="bg1">
                              <a:lumMod val="65000"/>
                            </a:schemeClr>
                          </a:solidFill>
                        </a:rPr>
                        <a:t>Scrumfall</a:t>
                      </a:r>
                      <a:r>
                        <a:rPr lang="en-US" dirty="0">
                          <a:solidFill>
                            <a:schemeClr val="bg1">
                              <a:lumMod val="65000"/>
                            </a:schemeClr>
                          </a:solidFill>
                        </a:rPr>
                        <a:t>,” “We’re </a:t>
                      </a:r>
                      <a:r>
                        <a:rPr lang="en-US" dirty="0" err="1">
                          <a:solidFill>
                            <a:schemeClr val="bg1">
                              <a:lumMod val="65000"/>
                            </a:schemeClr>
                          </a:solidFill>
                        </a:rPr>
                        <a:t>Waterfragile</a:t>
                      </a:r>
                      <a:r>
                        <a:rPr lang="en-US" dirty="0">
                          <a:solidFill>
                            <a:schemeClr val="bg1">
                              <a:lumMod val="65000"/>
                            </a:schemeClr>
                          </a:solidFill>
                        </a:rPr>
                        <a:t>”</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a:solidFill>
                            <a:schemeClr val="bg1">
                              <a:lumMod val="65000"/>
                            </a:schemeClr>
                          </a:solidFill>
                        </a:rPr>
                        <a:t>Trans., Bus.  Mastery</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306483529"/>
                  </a:ext>
                </a:extLst>
              </a:tr>
            </a:tbl>
          </a:graphicData>
        </a:graphic>
      </p:graphicFrame>
    </p:spTree>
    <p:extLst>
      <p:ext uri="{BB962C8B-B14F-4D97-AF65-F5344CB8AC3E}">
        <p14:creationId xmlns:p14="http://schemas.microsoft.com/office/powerpoint/2010/main" val="5783577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4" name="TextBox 3"/>
          <p:cNvSpPr txBox="1"/>
          <p:nvPr/>
        </p:nvSpPr>
        <p:spPr>
          <a:xfrm>
            <a:off x="1077903" y="1227429"/>
            <a:ext cx="4054764" cy="523220"/>
          </a:xfrm>
          <a:prstGeom prst="rect">
            <a:avLst/>
          </a:prstGeom>
          <a:noFill/>
        </p:spPr>
        <p:txBody>
          <a:bodyPr wrap="none" rtlCol="0">
            <a:spAutoFit/>
          </a:bodyPr>
          <a:lstStyle/>
          <a:p>
            <a:r>
              <a:rPr lang="en-US" sz="2800" dirty="0"/>
              <a:t>Attitude is Incipient Action</a:t>
            </a:r>
          </a:p>
        </p:txBody>
      </p:sp>
      <p:sp>
        <p:nvSpPr>
          <p:cNvPr id="5" name="TextBox 4"/>
          <p:cNvSpPr txBox="1"/>
          <p:nvPr/>
        </p:nvSpPr>
        <p:spPr>
          <a:xfrm>
            <a:off x="1077903" y="2206115"/>
            <a:ext cx="9998766" cy="1384995"/>
          </a:xfrm>
          <a:prstGeom prst="rect">
            <a:avLst/>
          </a:prstGeom>
          <a:noFill/>
        </p:spPr>
        <p:txBody>
          <a:bodyPr wrap="square" rtlCol="0">
            <a:spAutoFit/>
          </a:bodyPr>
          <a:lstStyle/>
          <a:p>
            <a:r>
              <a:rPr lang="en-US" sz="2800" dirty="0"/>
              <a:t>When Engineers Stop Talking in the Technical Language of Engineering and Start Talking in the Figurative Language of Poets, Coaches Need to Pay Particular </a:t>
            </a:r>
            <a:r>
              <a:rPr lang="en-US" sz="2800" dirty="0" smtClean="0"/>
              <a:t>Attention</a:t>
            </a:r>
            <a:endParaRPr lang="en-US" sz="2800" dirty="0"/>
          </a:p>
        </p:txBody>
      </p:sp>
      <p:sp>
        <p:nvSpPr>
          <p:cNvPr id="6" name="TextBox 5"/>
          <p:cNvSpPr txBox="1"/>
          <p:nvPr/>
        </p:nvSpPr>
        <p:spPr>
          <a:xfrm>
            <a:off x="1077903" y="4046576"/>
            <a:ext cx="9998766" cy="523220"/>
          </a:xfrm>
          <a:prstGeom prst="rect">
            <a:avLst/>
          </a:prstGeom>
          <a:noFill/>
        </p:spPr>
        <p:txBody>
          <a:bodyPr wrap="square" rtlCol="0">
            <a:spAutoFit/>
          </a:bodyPr>
          <a:lstStyle/>
          <a:p>
            <a:r>
              <a:rPr lang="en-US" sz="2800" dirty="0" smtClean="0"/>
              <a:t>Is your team turning toward Agile or turning away from Waterfall?</a:t>
            </a:r>
            <a:endParaRPr lang="en-US" sz="2800" dirty="0"/>
          </a:p>
        </p:txBody>
      </p:sp>
      <p:sp>
        <p:nvSpPr>
          <p:cNvPr id="7" name="TextBox 6"/>
          <p:cNvSpPr txBox="1"/>
          <p:nvPr/>
        </p:nvSpPr>
        <p:spPr>
          <a:xfrm>
            <a:off x="1077903" y="5025262"/>
            <a:ext cx="9998766" cy="523220"/>
          </a:xfrm>
          <a:prstGeom prst="rect">
            <a:avLst/>
          </a:prstGeom>
          <a:noFill/>
        </p:spPr>
        <p:txBody>
          <a:bodyPr wrap="square" rtlCol="0">
            <a:spAutoFit/>
          </a:bodyPr>
          <a:lstStyle/>
          <a:p>
            <a:r>
              <a:rPr lang="en-US" sz="2800" dirty="0" smtClean="0"/>
              <a:t>The comedic attitude </a:t>
            </a:r>
            <a:r>
              <a:rPr lang="en-US" sz="2800" smtClean="0"/>
              <a:t>is the only innovative attitude</a:t>
            </a:r>
            <a:endParaRPr lang="en-US" sz="2800" dirty="0"/>
          </a:p>
        </p:txBody>
      </p:sp>
    </p:spTree>
    <p:extLst>
      <p:ext uri="{BB962C8B-B14F-4D97-AF65-F5344CB8AC3E}">
        <p14:creationId xmlns:p14="http://schemas.microsoft.com/office/powerpoint/2010/main" val="18109237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https://encrypted-tbn0.gstatic.com/images?q=tbn:ANd9GcQO5odSCUisqMkwyt7xrjCPKtccv5B0S1Gu3czWo-1uE3B28KX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2974" y="2121525"/>
            <a:ext cx="3379304" cy="34863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12974" y="1313471"/>
            <a:ext cx="3379304" cy="646331"/>
          </a:xfrm>
          <a:prstGeom prst="rect">
            <a:avLst/>
          </a:prstGeom>
          <a:noFill/>
        </p:spPr>
        <p:txBody>
          <a:bodyPr wrap="square" rtlCol="0">
            <a:spAutoFit/>
          </a:bodyPr>
          <a:lstStyle/>
          <a:p>
            <a:pPr algn="ctr"/>
            <a:r>
              <a:rPr lang="en-US" sz="3600" dirty="0"/>
              <a:t>Backup Slides</a:t>
            </a:r>
          </a:p>
        </p:txBody>
      </p:sp>
    </p:spTree>
    <p:extLst>
      <p:ext uri="{BB962C8B-B14F-4D97-AF65-F5344CB8AC3E}">
        <p14:creationId xmlns:p14="http://schemas.microsoft.com/office/powerpoint/2010/main" val="18167457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2017 Christopher Curley</a:t>
            </a:r>
          </a:p>
        </p:txBody>
      </p:sp>
      <p:sp>
        <p:nvSpPr>
          <p:cNvPr id="5" name="Rectangle 4"/>
          <p:cNvSpPr/>
          <p:nvPr/>
        </p:nvSpPr>
        <p:spPr>
          <a:xfrm>
            <a:off x="448233" y="725861"/>
            <a:ext cx="11456896" cy="5355312"/>
          </a:xfrm>
          <a:prstGeom prst="rect">
            <a:avLst/>
          </a:prstGeom>
        </p:spPr>
        <p:txBody>
          <a:bodyPr wrap="square">
            <a:spAutoFit/>
          </a:bodyPr>
          <a:lstStyle/>
          <a:p>
            <a:r>
              <a:rPr lang="en-US" dirty="0">
                <a:solidFill>
                  <a:srgbClr val="666666"/>
                </a:solidFill>
                <a:latin typeface="Play"/>
              </a:rPr>
              <a:t>Burke, Kenneth</a:t>
            </a:r>
            <a:r>
              <a:rPr lang="en-US" i="1" dirty="0">
                <a:solidFill>
                  <a:srgbClr val="666666"/>
                </a:solidFill>
                <a:latin typeface="Play"/>
              </a:rPr>
              <a:t>. Attitudes Toward History</a:t>
            </a:r>
            <a:r>
              <a:rPr lang="en-US" dirty="0">
                <a:solidFill>
                  <a:srgbClr val="666666"/>
                </a:solidFill>
                <a:latin typeface="Play"/>
              </a:rPr>
              <a:t>. 2 vols. New York: New Republic, 1937; 2</a:t>
            </a:r>
            <a:r>
              <a:rPr lang="en-US" baseline="30000" dirty="0">
                <a:solidFill>
                  <a:srgbClr val="666666"/>
                </a:solidFill>
                <a:latin typeface="Play"/>
              </a:rPr>
              <a:t>nd</a:t>
            </a:r>
            <a:r>
              <a:rPr lang="en-US" dirty="0">
                <a:solidFill>
                  <a:srgbClr val="666666"/>
                </a:solidFill>
                <a:latin typeface="Play"/>
              </a:rPr>
              <a:t> rev, ed., Los Altos, Calif.: Hermes Publications, 1959; Beacon paperback, Boston: Beacon Press, 1961; 3</a:t>
            </a:r>
            <a:r>
              <a:rPr lang="en-US" baseline="30000" dirty="0">
                <a:solidFill>
                  <a:srgbClr val="666666"/>
                </a:solidFill>
                <a:latin typeface="Play"/>
              </a:rPr>
              <a:t>rd</a:t>
            </a:r>
            <a:r>
              <a:rPr lang="en-US" dirty="0">
                <a:solidFill>
                  <a:srgbClr val="666666"/>
                </a:solidFill>
                <a:latin typeface="Play"/>
              </a:rPr>
              <a:t> rev. ed., Berkeley: University of California Press, 1984. The 1984 edition contains a new afterword, "Attitudes toward History: In Retrospective Prospect.“</a:t>
            </a:r>
            <a:br>
              <a:rPr lang="en-US" dirty="0">
                <a:solidFill>
                  <a:srgbClr val="666666"/>
                </a:solidFill>
                <a:latin typeface="Play"/>
              </a:rPr>
            </a:br>
            <a:endParaRPr lang="en-US" dirty="0">
              <a:solidFill>
                <a:srgbClr val="666666"/>
              </a:solidFill>
              <a:latin typeface="Play"/>
            </a:endParaRPr>
          </a:p>
          <a:p>
            <a:r>
              <a:rPr lang="en-US" i="1" dirty="0">
                <a:solidFill>
                  <a:srgbClr val="666666"/>
                </a:solidFill>
                <a:latin typeface="Play"/>
              </a:rPr>
              <a:t>… The Philosophy of Literary Form: Studies in Symbolic Action</a:t>
            </a:r>
            <a:r>
              <a:rPr lang="en-US" dirty="0">
                <a:solidFill>
                  <a:srgbClr val="666666"/>
                </a:solidFill>
                <a:latin typeface="Play"/>
              </a:rPr>
              <a:t>. Baton Rouge: Louisiana State University Press, 1941; 2</a:t>
            </a:r>
            <a:r>
              <a:rPr lang="en-US" baseline="30000" dirty="0">
                <a:solidFill>
                  <a:srgbClr val="666666"/>
                </a:solidFill>
                <a:latin typeface="Play"/>
              </a:rPr>
              <a:t>nd</a:t>
            </a:r>
            <a:r>
              <a:rPr lang="en-US" dirty="0">
                <a:solidFill>
                  <a:srgbClr val="666666"/>
                </a:solidFill>
                <a:latin typeface="Play"/>
              </a:rPr>
              <a:t> ed., 1967; rev. abr. ed., Vintage paperback, New York: Vintage Books, 1957; 3</a:t>
            </a:r>
            <a:r>
              <a:rPr lang="en-US" baseline="30000" dirty="0">
                <a:solidFill>
                  <a:srgbClr val="666666"/>
                </a:solidFill>
                <a:latin typeface="Play"/>
              </a:rPr>
              <a:t>rd</a:t>
            </a:r>
            <a:r>
              <a:rPr lang="en-US" dirty="0">
                <a:solidFill>
                  <a:srgbClr val="666666"/>
                </a:solidFill>
                <a:latin typeface="Play"/>
              </a:rPr>
              <a:t> ed., Berkeley: University of California Press, 1973.</a:t>
            </a:r>
            <a:br>
              <a:rPr lang="en-US" dirty="0">
                <a:solidFill>
                  <a:srgbClr val="666666"/>
                </a:solidFill>
                <a:latin typeface="Play"/>
              </a:rPr>
            </a:br>
            <a:endParaRPr lang="en-US" dirty="0">
              <a:solidFill>
                <a:srgbClr val="666666"/>
              </a:solidFill>
              <a:latin typeface="Play"/>
            </a:endParaRPr>
          </a:p>
          <a:p>
            <a:r>
              <a:rPr lang="en-US" dirty="0">
                <a:solidFill>
                  <a:srgbClr val="666666"/>
                </a:solidFill>
                <a:latin typeface="Play"/>
              </a:rPr>
              <a:t> … </a:t>
            </a:r>
            <a:r>
              <a:rPr lang="en-US" i="1" dirty="0">
                <a:solidFill>
                  <a:srgbClr val="666666"/>
                </a:solidFill>
                <a:latin typeface="Play"/>
              </a:rPr>
              <a:t>A Grammar of Motives, </a:t>
            </a:r>
            <a:r>
              <a:rPr lang="en-US" dirty="0">
                <a:solidFill>
                  <a:srgbClr val="666666"/>
                </a:solidFill>
                <a:latin typeface="Play"/>
              </a:rPr>
              <a:t>New York: Prentice-Hall, 1945; London: Dennis Dobson, 1947; 2</a:t>
            </a:r>
            <a:r>
              <a:rPr lang="en-US" baseline="30000" dirty="0">
                <a:solidFill>
                  <a:srgbClr val="666666"/>
                </a:solidFill>
                <a:latin typeface="Play"/>
              </a:rPr>
              <a:t>nd</a:t>
            </a:r>
            <a:r>
              <a:rPr lang="en-US" dirty="0">
                <a:solidFill>
                  <a:srgbClr val="666666"/>
                </a:solidFill>
                <a:latin typeface="Play"/>
              </a:rPr>
              <a:t> ed., New York: George </a:t>
            </a:r>
            <a:r>
              <a:rPr lang="en-US" dirty="0" err="1">
                <a:solidFill>
                  <a:srgbClr val="666666"/>
                </a:solidFill>
                <a:latin typeface="Play"/>
              </a:rPr>
              <a:t>Braziller</a:t>
            </a:r>
            <a:r>
              <a:rPr lang="en-US" dirty="0">
                <a:solidFill>
                  <a:srgbClr val="666666"/>
                </a:solidFill>
                <a:latin typeface="Play"/>
              </a:rPr>
              <a:t>, 1955; Meridian paperback, Cleveland and New York: World Publishing Company, 1962 (together with </a:t>
            </a:r>
            <a:r>
              <a:rPr lang="en-US" i="1" dirty="0">
                <a:solidFill>
                  <a:srgbClr val="666666"/>
                </a:solidFill>
                <a:latin typeface="Play"/>
              </a:rPr>
              <a:t>A Rhetoric of Motives</a:t>
            </a:r>
            <a:r>
              <a:rPr lang="en-US" dirty="0">
                <a:solidFill>
                  <a:srgbClr val="666666"/>
                </a:solidFill>
                <a:latin typeface="Play"/>
              </a:rPr>
              <a:t>); Berkeley: University of California Press, 1969.</a:t>
            </a:r>
          </a:p>
          <a:p>
            <a:endParaRPr lang="en-US" i="1" dirty="0">
              <a:solidFill>
                <a:srgbClr val="666666"/>
              </a:solidFill>
              <a:latin typeface="Play"/>
            </a:endParaRPr>
          </a:p>
          <a:p>
            <a:r>
              <a:rPr lang="en-US" i="1" dirty="0">
                <a:solidFill>
                  <a:srgbClr val="666666"/>
                </a:solidFill>
                <a:latin typeface="Play"/>
              </a:rPr>
              <a:t>… A Rhetoric of Motives, </a:t>
            </a:r>
            <a:r>
              <a:rPr lang="en-US" dirty="0">
                <a:solidFill>
                  <a:srgbClr val="666666"/>
                </a:solidFill>
                <a:latin typeface="Play"/>
              </a:rPr>
              <a:t>New York: Prentice-Hall, 1950; 2</a:t>
            </a:r>
            <a:r>
              <a:rPr lang="en-US" baseline="30000" dirty="0">
                <a:solidFill>
                  <a:srgbClr val="666666"/>
                </a:solidFill>
                <a:latin typeface="Play"/>
              </a:rPr>
              <a:t>nd</a:t>
            </a:r>
            <a:r>
              <a:rPr lang="en-US" dirty="0">
                <a:solidFill>
                  <a:srgbClr val="666666"/>
                </a:solidFill>
                <a:latin typeface="Play"/>
              </a:rPr>
              <a:t> ed., New York: George </a:t>
            </a:r>
            <a:r>
              <a:rPr lang="en-US" dirty="0" err="1">
                <a:solidFill>
                  <a:srgbClr val="666666"/>
                </a:solidFill>
                <a:latin typeface="Play"/>
              </a:rPr>
              <a:t>Braziller</a:t>
            </a:r>
            <a:r>
              <a:rPr lang="en-US" dirty="0">
                <a:solidFill>
                  <a:srgbClr val="666666"/>
                </a:solidFill>
                <a:latin typeface="Play"/>
              </a:rPr>
              <a:t>, 1955; Meridian paperback, Cleveland and New York: World Publishing Company, 1962 (together with </a:t>
            </a:r>
            <a:r>
              <a:rPr lang="en-US" i="1" dirty="0">
                <a:solidFill>
                  <a:srgbClr val="666666"/>
                </a:solidFill>
                <a:latin typeface="Play"/>
              </a:rPr>
              <a:t>A Grammar of Motives</a:t>
            </a:r>
            <a:r>
              <a:rPr lang="en-US" dirty="0">
                <a:solidFill>
                  <a:srgbClr val="666666"/>
                </a:solidFill>
                <a:latin typeface="Play"/>
              </a:rPr>
              <a:t>); Berkeley: University of California Press, 1969. </a:t>
            </a:r>
          </a:p>
          <a:p>
            <a:endParaRPr lang="en-US" b="0" i="0" dirty="0">
              <a:solidFill>
                <a:srgbClr val="666666"/>
              </a:solidFill>
              <a:effectLst/>
              <a:latin typeface="Play"/>
            </a:endParaRPr>
          </a:p>
          <a:p>
            <a:r>
              <a:rPr lang="en-US" dirty="0">
                <a:solidFill>
                  <a:srgbClr val="666666"/>
                </a:solidFill>
                <a:latin typeface="Play"/>
              </a:rPr>
              <a:t>Spence, Larry D. “The Case Against Teaching,” (https://pdfs.semanticscholar.org/c2b8/4df7c0730434402f53a3a7dd1b0e7b4f841d.pdf)</a:t>
            </a:r>
            <a:endParaRPr lang="en-US" b="0" i="0" dirty="0">
              <a:solidFill>
                <a:srgbClr val="666666"/>
              </a:solidFill>
              <a:effectLst/>
              <a:latin typeface="Play"/>
            </a:endParaRPr>
          </a:p>
        </p:txBody>
      </p:sp>
    </p:spTree>
    <p:extLst>
      <p:ext uri="{BB962C8B-B14F-4D97-AF65-F5344CB8AC3E}">
        <p14:creationId xmlns:p14="http://schemas.microsoft.com/office/powerpoint/2010/main" val="35157067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3" name="Picture 2"/>
          <p:cNvPicPr>
            <a:picLocks noChangeAspect="1"/>
          </p:cNvPicPr>
          <p:nvPr/>
        </p:nvPicPr>
        <p:blipFill>
          <a:blip r:embed="rId3"/>
          <a:stretch>
            <a:fillRect/>
          </a:stretch>
        </p:blipFill>
        <p:spPr>
          <a:xfrm>
            <a:off x="6121831" y="618210"/>
            <a:ext cx="5229187" cy="5056797"/>
          </a:xfrm>
          <a:prstGeom prst="rect">
            <a:avLst/>
          </a:prstGeom>
        </p:spPr>
      </p:pic>
      <p:sp>
        <p:nvSpPr>
          <p:cNvPr id="4" name="TextBox 3"/>
          <p:cNvSpPr txBox="1"/>
          <p:nvPr/>
        </p:nvSpPr>
        <p:spPr>
          <a:xfrm>
            <a:off x="6540283" y="5675007"/>
            <a:ext cx="5286133" cy="276999"/>
          </a:xfrm>
          <a:prstGeom prst="rect">
            <a:avLst/>
          </a:prstGeom>
          <a:noFill/>
        </p:spPr>
        <p:txBody>
          <a:bodyPr wrap="square" rtlCol="0">
            <a:spAutoFit/>
          </a:bodyPr>
          <a:lstStyle/>
          <a:p>
            <a:r>
              <a:rPr lang="en-US" sz="1200" dirty="0"/>
              <a:t>Source: https://www.slideshare.net/AgileNZ/lyssa-adkins-michael-spayd-keynote</a:t>
            </a:r>
          </a:p>
        </p:txBody>
      </p:sp>
      <p:sp>
        <p:nvSpPr>
          <p:cNvPr id="5" name="TextBox 4"/>
          <p:cNvSpPr txBox="1"/>
          <p:nvPr/>
        </p:nvSpPr>
        <p:spPr>
          <a:xfrm>
            <a:off x="898902" y="618210"/>
            <a:ext cx="4747531" cy="5016758"/>
          </a:xfrm>
          <a:prstGeom prst="rect">
            <a:avLst/>
          </a:prstGeom>
          <a:noFill/>
        </p:spPr>
        <p:txBody>
          <a:bodyPr wrap="square" rtlCol="0">
            <a:spAutoFit/>
          </a:bodyPr>
          <a:lstStyle/>
          <a:p>
            <a:r>
              <a:rPr lang="en-US" sz="2000" dirty="0"/>
              <a:t>Ken Wilber’s AQAL Diagram</a:t>
            </a:r>
          </a:p>
          <a:p>
            <a:pPr marL="285750" indent="-285750">
              <a:buFont typeface="Arial" panose="020B0604020202020204" pitchFamily="34" charset="0"/>
              <a:buChar char="•"/>
            </a:pPr>
            <a:r>
              <a:rPr lang="en-US" sz="2000" dirty="0"/>
              <a:t>“I” is the first person personal pronoun</a:t>
            </a:r>
          </a:p>
          <a:p>
            <a:pPr marL="285750" indent="-285750">
              <a:buFont typeface="Arial" panose="020B0604020202020204" pitchFamily="34" charset="0"/>
              <a:buChar char="•"/>
            </a:pPr>
            <a:r>
              <a:rPr lang="en-US" sz="2000" dirty="0"/>
              <a:t>“We” is the second person personal pronoun</a:t>
            </a:r>
          </a:p>
          <a:p>
            <a:pPr marL="285750" indent="-285750">
              <a:buFont typeface="Arial" panose="020B0604020202020204" pitchFamily="34" charset="0"/>
              <a:buChar char="•"/>
            </a:pPr>
            <a:r>
              <a:rPr lang="en-US" sz="2000" dirty="0"/>
              <a:t>“It” is the impersonal pronoun uses as a provisional subject</a:t>
            </a:r>
          </a:p>
          <a:p>
            <a:pPr marL="285750" indent="-285750">
              <a:buFont typeface="Arial" panose="020B0604020202020204" pitchFamily="34" charset="0"/>
              <a:buChar char="•"/>
            </a:pPr>
            <a:r>
              <a:rPr lang="en-US" sz="2000" dirty="0"/>
              <a:t>“Its” is a possessive pronoun (the genitive), which qualifies another noun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 “Theory of Truth” representation, LL is 2nd Person (You), but in AQAL it’s 1st Person Plural (We)</a:t>
            </a:r>
          </a:p>
        </p:txBody>
      </p:sp>
    </p:spTree>
    <p:extLst>
      <p:ext uri="{BB962C8B-B14F-4D97-AF65-F5344CB8AC3E}">
        <p14:creationId xmlns:p14="http://schemas.microsoft.com/office/powerpoint/2010/main" val="1261887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3648560" y="2953850"/>
            <a:ext cx="5152244" cy="646331"/>
          </a:xfrm>
          <a:prstGeom prst="rect">
            <a:avLst/>
          </a:prstGeom>
          <a:noFill/>
        </p:spPr>
        <p:txBody>
          <a:bodyPr wrap="none" rtlCol="0">
            <a:spAutoFit/>
          </a:bodyPr>
          <a:lstStyle/>
          <a:p>
            <a:r>
              <a:rPr lang="en-US" sz="3600" dirty="0"/>
              <a:t>Attitude is Incipient Action</a:t>
            </a:r>
          </a:p>
        </p:txBody>
      </p:sp>
    </p:spTree>
    <p:extLst>
      <p:ext uri="{BB962C8B-B14F-4D97-AF65-F5344CB8AC3E}">
        <p14:creationId xmlns:p14="http://schemas.microsoft.com/office/powerpoint/2010/main" val="37355627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Image result for laloux frederic red amber orange green te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9414" y="818139"/>
            <a:ext cx="4892690" cy="49538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98902" y="755230"/>
            <a:ext cx="4747531" cy="5016758"/>
          </a:xfrm>
          <a:prstGeom prst="rect">
            <a:avLst/>
          </a:prstGeom>
          <a:noFill/>
        </p:spPr>
        <p:txBody>
          <a:bodyPr wrap="square" rtlCol="0">
            <a:spAutoFit/>
          </a:bodyPr>
          <a:lstStyle/>
          <a:p>
            <a:r>
              <a:rPr lang="en-US" sz="2000" dirty="0"/>
              <a:t>Laloux’s “Guiding Metaphors” </a:t>
            </a:r>
          </a:p>
          <a:p>
            <a:pPr marL="285750" indent="-285750">
              <a:buFont typeface="Arial" panose="020B0604020202020204" pitchFamily="34" charset="0"/>
              <a:buChar char="•"/>
            </a:pPr>
            <a:r>
              <a:rPr lang="en-US" sz="2000" dirty="0"/>
              <a:t>Like a “Wolf Pack” or “Army”</a:t>
            </a:r>
          </a:p>
          <a:p>
            <a:pPr marL="285750" indent="-285750">
              <a:buFont typeface="Arial" panose="020B0604020202020204" pitchFamily="34" charset="0"/>
              <a:buChar char="•"/>
            </a:pPr>
            <a:r>
              <a:rPr lang="en-US" sz="2000" dirty="0"/>
              <a:t>Is a “machine” or a “family”</a:t>
            </a:r>
          </a:p>
          <a:p>
            <a:endParaRPr lang="en-US" sz="2000" dirty="0"/>
          </a:p>
          <a:p>
            <a:endParaRPr lang="en-US" sz="2000" dirty="0"/>
          </a:p>
          <a:p>
            <a:pPr marL="285750" indent="-285750">
              <a:buFont typeface="Arial" panose="020B0604020202020204" pitchFamily="34" charset="0"/>
              <a:buChar char="•"/>
            </a:pPr>
            <a:r>
              <a:rPr lang="en-US" sz="2000" dirty="0"/>
              <a:t>If the organization is a machine (synecdoche) then people are its parts (metonym)</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If the organization is a family, this is a really funny kind of family.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If an organization is a collection of people, then calling it a living organism might not be trope.</a:t>
            </a:r>
          </a:p>
        </p:txBody>
      </p:sp>
    </p:spTree>
    <p:extLst>
      <p:ext uri="{BB962C8B-B14F-4D97-AF65-F5344CB8AC3E}">
        <p14:creationId xmlns:p14="http://schemas.microsoft.com/office/powerpoint/2010/main" val="3695269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2050" name="Picture 2" descr="http://heartofagile.com/wp-content/uploads/Heart-of-Agile-expand-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2903" y="953135"/>
            <a:ext cx="4619625"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381520" y="6191599"/>
            <a:ext cx="3693640" cy="230832"/>
          </a:xfrm>
          <a:prstGeom prst="rect">
            <a:avLst/>
          </a:prstGeom>
          <a:noFill/>
        </p:spPr>
        <p:txBody>
          <a:bodyPr wrap="none" rtlCol="0">
            <a:spAutoFit/>
          </a:bodyPr>
          <a:lstStyle/>
          <a:p>
            <a:r>
              <a:rPr lang="en-US" sz="900" dirty="0"/>
              <a:t>http://heartofagile.com/wp-content/uploads/Heart-of-Agile-expand-1.png</a:t>
            </a:r>
          </a:p>
        </p:txBody>
      </p:sp>
    </p:spTree>
    <p:extLst>
      <p:ext uri="{BB962C8B-B14F-4D97-AF65-F5344CB8AC3E}">
        <p14:creationId xmlns:p14="http://schemas.microsoft.com/office/powerpoint/2010/main" val="25644603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3074" name="Picture 2" descr="alice24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303" y="2122261"/>
            <a:ext cx="4803305" cy="32647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200150" y="990305"/>
            <a:ext cx="9639299" cy="1200329"/>
          </a:xfrm>
          <a:prstGeom prst="rect">
            <a:avLst/>
          </a:prstGeom>
          <a:noFill/>
        </p:spPr>
        <p:txBody>
          <a:bodyPr wrap="square" rtlCol="0">
            <a:spAutoFit/>
          </a:bodyPr>
          <a:lstStyle/>
          <a:p>
            <a:pPr algn="ctr"/>
            <a:r>
              <a:rPr lang="en-US" sz="3600" dirty="0"/>
              <a:t>Transitional</a:t>
            </a:r>
          </a:p>
          <a:p>
            <a:pPr algn="ctr"/>
            <a:r>
              <a:rPr lang="en-US" sz="3600" dirty="0"/>
              <a:t>The Didactic, Grotesque, or Monastic Organization</a:t>
            </a:r>
          </a:p>
        </p:txBody>
      </p:sp>
    </p:spTree>
    <p:extLst>
      <p:ext uri="{BB962C8B-B14F-4D97-AF65-F5344CB8AC3E}">
        <p14:creationId xmlns:p14="http://schemas.microsoft.com/office/powerpoint/2010/main" val="1264324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3" name="Picture 2" descr="Heart of Agile 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6013" y="498172"/>
            <a:ext cx="2485220" cy="24754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927062" y="907115"/>
            <a:ext cx="755335" cy="1569660"/>
          </a:xfrm>
          <a:prstGeom prst="rect">
            <a:avLst/>
          </a:prstGeom>
          <a:noFill/>
        </p:spPr>
        <p:txBody>
          <a:bodyPr wrap="none" rtlCol="0">
            <a:spAutoFit/>
          </a:bodyPr>
          <a:lstStyle/>
          <a:p>
            <a:r>
              <a:rPr lang="en-US" sz="9600" b="1" dirty="0"/>
              <a:t>?</a:t>
            </a:r>
          </a:p>
        </p:txBody>
      </p:sp>
      <p:sp>
        <p:nvSpPr>
          <p:cNvPr id="6" name="TextBox 5"/>
          <p:cNvSpPr txBox="1"/>
          <p:nvPr/>
        </p:nvSpPr>
        <p:spPr>
          <a:xfrm>
            <a:off x="952500" y="1301234"/>
            <a:ext cx="3925562" cy="369332"/>
          </a:xfrm>
          <a:prstGeom prst="rect">
            <a:avLst/>
          </a:prstGeom>
          <a:noFill/>
        </p:spPr>
        <p:txBody>
          <a:bodyPr wrap="none" rtlCol="0">
            <a:spAutoFit/>
          </a:bodyPr>
          <a:lstStyle/>
          <a:p>
            <a:r>
              <a:rPr lang="en-US" dirty="0"/>
              <a:t>Applies to Organizations, impacts teams</a:t>
            </a:r>
          </a:p>
        </p:txBody>
      </p:sp>
      <p:sp>
        <p:nvSpPr>
          <p:cNvPr id="7" name="TextBox 6"/>
          <p:cNvSpPr txBox="1"/>
          <p:nvPr/>
        </p:nvSpPr>
        <p:spPr>
          <a:xfrm>
            <a:off x="952500" y="2107443"/>
            <a:ext cx="7296356" cy="369332"/>
          </a:xfrm>
          <a:prstGeom prst="rect">
            <a:avLst/>
          </a:prstGeom>
          <a:noFill/>
        </p:spPr>
        <p:txBody>
          <a:bodyPr wrap="none" rtlCol="0">
            <a:spAutoFit/>
          </a:bodyPr>
          <a:lstStyle/>
          <a:p>
            <a:r>
              <a:rPr lang="en-US" dirty="0"/>
              <a:t>When turning “toward” or “away” from Agile or Waterfall, the org got “lost”</a:t>
            </a:r>
          </a:p>
        </p:txBody>
      </p:sp>
      <p:sp>
        <p:nvSpPr>
          <p:cNvPr id="8" name="TextBox 7"/>
          <p:cNvSpPr txBox="1"/>
          <p:nvPr/>
        </p:nvSpPr>
        <p:spPr>
          <a:xfrm>
            <a:off x="952500" y="2913652"/>
            <a:ext cx="6485814" cy="369332"/>
          </a:xfrm>
          <a:prstGeom prst="rect">
            <a:avLst/>
          </a:prstGeom>
          <a:noFill/>
        </p:spPr>
        <p:txBody>
          <a:bodyPr wrap="none" rtlCol="0">
            <a:spAutoFit/>
          </a:bodyPr>
          <a:lstStyle/>
          <a:p>
            <a:r>
              <a:rPr lang="en-US" dirty="0"/>
              <a:t>Rather than changing the organization, key leaders changed words</a:t>
            </a:r>
          </a:p>
        </p:txBody>
      </p:sp>
      <p:sp>
        <p:nvSpPr>
          <p:cNvPr id="9" name="TextBox 8"/>
          <p:cNvSpPr txBox="1"/>
          <p:nvPr/>
        </p:nvSpPr>
        <p:spPr>
          <a:xfrm>
            <a:off x="952500" y="3719861"/>
            <a:ext cx="9664377" cy="369332"/>
          </a:xfrm>
          <a:prstGeom prst="rect">
            <a:avLst/>
          </a:prstGeom>
          <a:noFill/>
        </p:spPr>
        <p:txBody>
          <a:bodyPr wrap="none" rtlCol="0">
            <a:spAutoFit/>
          </a:bodyPr>
          <a:lstStyle/>
          <a:p>
            <a:r>
              <a:rPr lang="en-US" dirty="0"/>
              <a:t>Not an attempt to change a value stream, but an attempt to change how we think about or perceive it</a:t>
            </a:r>
          </a:p>
        </p:txBody>
      </p:sp>
      <p:sp>
        <p:nvSpPr>
          <p:cNvPr id="10" name="TextBox 9"/>
          <p:cNvSpPr txBox="1"/>
          <p:nvPr/>
        </p:nvSpPr>
        <p:spPr>
          <a:xfrm>
            <a:off x="952500" y="4503786"/>
            <a:ext cx="3072572" cy="369332"/>
          </a:xfrm>
          <a:prstGeom prst="rect">
            <a:avLst/>
          </a:prstGeom>
          <a:noFill/>
        </p:spPr>
        <p:txBody>
          <a:bodyPr wrap="none" rtlCol="0">
            <a:spAutoFit/>
          </a:bodyPr>
          <a:lstStyle/>
          <a:p>
            <a:r>
              <a:rPr lang="en-US" dirty="0"/>
              <a:t>This is toxic. Fast action is vital.</a:t>
            </a:r>
          </a:p>
        </p:txBody>
      </p:sp>
    </p:spTree>
    <p:extLst>
      <p:ext uri="{BB962C8B-B14F-4D97-AF65-F5344CB8AC3E}">
        <p14:creationId xmlns:p14="http://schemas.microsoft.com/office/powerpoint/2010/main" val="18365788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Image result for agile coaching institu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286" y="777769"/>
            <a:ext cx="6579220" cy="49344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17660" y="5878434"/>
            <a:ext cx="6579220" cy="276999"/>
          </a:xfrm>
          <a:prstGeom prst="rect">
            <a:avLst/>
          </a:prstGeom>
        </p:spPr>
        <p:txBody>
          <a:bodyPr wrap="square">
            <a:spAutoFit/>
          </a:bodyPr>
          <a:lstStyle/>
          <a:p>
            <a:pPr algn="r"/>
            <a:r>
              <a:rPr lang="en-US" sz="1200" dirty="0"/>
              <a:t>http://agilecoachinginstitute.com/wp-content/uploads/2015/03/Slide51.jpg</a:t>
            </a:r>
          </a:p>
        </p:txBody>
      </p:sp>
      <p:sp>
        <p:nvSpPr>
          <p:cNvPr id="4" name="Oval 3"/>
          <p:cNvSpPr/>
          <p:nvPr/>
        </p:nvSpPr>
        <p:spPr>
          <a:xfrm>
            <a:off x="5429250" y="3790950"/>
            <a:ext cx="3181350" cy="13716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318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1286360" y="2549119"/>
            <a:ext cx="8445069" cy="461665"/>
          </a:xfrm>
          <a:prstGeom prst="rect">
            <a:avLst/>
          </a:prstGeom>
          <a:noFill/>
        </p:spPr>
        <p:txBody>
          <a:bodyPr wrap="none" rtlCol="0">
            <a:spAutoFit/>
          </a:bodyPr>
          <a:lstStyle/>
          <a:p>
            <a:r>
              <a:rPr lang="en-US" sz="2400" dirty="0" smtClean="0"/>
              <a:t>Name those data, based on a framework for categorizing attitudes</a:t>
            </a:r>
            <a:endParaRPr lang="en-US" sz="2400" dirty="0"/>
          </a:p>
        </p:txBody>
      </p:sp>
      <p:sp>
        <p:nvSpPr>
          <p:cNvPr id="7" name="TextBox 6"/>
          <p:cNvSpPr txBox="1"/>
          <p:nvPr/>
        </p:nvSpPr>
        <p:spPr>
          <a:xfrm>
            <a:off x="1286360" y="1876975"/>
            <a:ext cx="9861289" cy="461665"/>
          </a:xfrm>
          <a:prstGeom prst="rect">
            <a:avLst/>
          </a:prstGeom>
          <a:noFill/>
        </p:spPr>
        <p:txBody>
          <a:bodyPr wrap="square" rtlCol="0">
            <a:spAutoFit/>
          </a:bodyPr>
          <a:lstStyle/>
          <a:p>
            <a:r>
              <a:rPr lang="en-US" sz="2400" dirty="0" smtClean="0"/>
              <a:t>Tools to gather data about a team’s attitudes</a:t>
            </a:r>
            <a:endParaRPr lang="en-US" sz="2400" dirty="0"/>
          </a:p>
        </p:txBody>
      </p:sp>
      <p:sp>
        <p:nvSpPr>
          <p:cNvPr id="13" name="TextBox 12"/>
          <p:cNvSpPr txBox="1"/>
          <p:nvPr/>
        </p:nvSpPr>
        <p:spPr>
          <a:xfrm>
            <a:off x="1286360" y="3211623"/>
            <a:ext cx="10514738" cy="461665"/>
          </a:xfrm>
          <a:prstGeom prst="rect">
            <a:avLst/>
          </a:prstGeom>
          <a:noFill/>
        </p:spPr>
        <p:txBody>
          <a:bodyPr wrap="none" rtlCol="0">
            <a:spAutoFit/>
          </a:bodyPr>
          <a:lstStyle/>
          <a:p>
            <a:r>
              <a:rPr lang="en-US" sz="2400" dirty="0" smtClean="0"/>
              <a:t>Once named, use the properties of that category to attempt to change the attitude</a:t>
            </a:r>
            <a:endParaRPr lang="en-US" sz="2400" dirty="0"/>
          </a:p>
        </p:txBody>
      </p:sp>
      <p:pic>
        <p:nvPicPr>
          <p:cNvPr id="1026" name="Picture 2" descr="Image result for mock turt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6439" y="4830883"/>
            <a:ext cx="1079161" cy="1505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17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1139269" y="2594378"/>
            <a:ext cx="9861289" cy="461665"/>
          </a:xfrm>
          <a:prstGeom prst="rect">
            <a:avLst/>
          </a:prstGeom>
          <a:noFill/>
        </p:spPr>
        <p:txBody>
          <a:bodyPr wrap="none" rtlCol="0">
            <a:spAutoFit/>
          </a:bodyPr>
          <a:lstStyle/>
          <a:p>
            <a:r>
              <a:rPr lang="en-US" sz="2400" dirty="0"/>
              <a:t>Penn State University, Schreyer Honors College (Political Science and History)</a:t>
            </a:r>
          </a:p>
        </p:txBody>
      </p:sp>
      <p:sp>
        <p:nvSpPr>
          <p:cNvPr id="6" name="TextBox 5"/>
          <p:cNvSpPr txBox="1"/>
          <p:nvPr/>
        </p:nvSpPr>
        <p:spPr>
          <a:xfrm>
            <a:off x="1139269" y="1919105"/>
            <a:ext cx="9714198" cy="461665"/>
          </a:xfrm>
          <a:prstGeom prst="rect">
            <a:avLst/>
          </a:prstGeom>
          <a:noFill/>
        </p:spPr>
        <p:txBody>
          <a:bodyPr wrap="none" rtlCol="0">
            <a:spAutoFit/>
          </a:bodyPr>
          <a:lstStyle/>
          <a:p>
            <a:r>
              <a:rPr lang="en-US" sz="2400" dirty="0"/>
              <a:t>Agile: Since 2003, various roles from Scrum Master to Org. Transformation</a:t>
            </a:r>
          </a:p>
        </p:txBody>
      </p:sp>
      <p:sp>
        <p:nvSpPr>
          <p:cNvPr id="10" name="TextBox 9"/>
          <p:cNvSpPr txBox="1"/>
          <p:nvPr/>
        </p:nvSpPr>
        <p:spPr>
          <a:xfrm>
            <a:off x="1139270" y="3269651"/>
            <a:ext cx="9714198" cy="1569660"/>
          </a:xfrm>
          <a:prstGeom prst="rect">
            <a:avLst/>
          </a:prstGeom>
          <a:noFill/>
        </p:spPr>
        <p:txBody>
          <a:bodyPr wrap="square" rtlCol="0">
            <a:spAutoFit/>
          </a:bodyPr>
          <a:lstStyle/>
          <a:p>
            <a:r>
              <a:rPr lang="en-US" sz="2400" dirty="0"/>
              <a:t>Based on the work of Kenneth Burke and research in the field of </a:t>
            </a:r>
            <a:r>
              <a:rPr lang="en-US" sz="2400" i="1" dirty="0"/>
              <a:t>Social Epistemology</a:t>
            </a:r>
            <a:r>
              <a:rPr lang="en-US" sz="2400" dirty="0"/>
              <a:t> </a:t>
            </a:r>
          </a:p>
          <a:p>
            <a:endParaRPr lang="en-US" sz="2400" dirty="0"/>
          </a:p>
          <a:p>
            <a:r>
              <a:rPr lang="en-US" sz="2400" dirty="0"/>
              <a:t>How we </a:t>
            </a:r>
            <a:r>
              <a:rPr lang="en-US" sz="2400" i="1" dirty="0"/>
              <a:t>think</a:t>
            </a:r>
            <a:r>
              <a:rPr lang="en-US" sz="2400" dirty="0"/>
              <a:t> about the things we </a:t>
            </a:r>
            <a:r>
              <a:rPr lang="en-US" sz="2400" i="1" dirty="0"/>
              <a:t>do</a:t>
            </a:r>
            <a:endParaRPr lang="en-US" sz="2400" dirty="0"/>
          </a:p>
        </p:txBody>
      </p:sp>
      <p:pic>
        <p:nvPicPr>
          <p:cNvPr id="4" name="Picture 2" descr="http://1.bp.blogspot.com/-N1ZQMQqN7hs/US4IwZygj6I/AAAAAAAAAPc/YbAn-YaLfUg/s200/Mad-Hatter_Drawing_s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3320" y="4364459"/>
            <a:ext cx="1514475"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259320" y="5900127"/>
            <a:ext cx="3337560" cy="369332"/>
          </a:xfrm>
          <a:prstGeom prst="rect">
            <a:avLst/>
          </a:prstGeom>
        </p:spPr>
        <p:txBody>
          <a:bodyPr wrap="square">
            <a:spAutoFit/>
          </a:bodyPr>
          <a:lstStyle/>
          <a:p>
            <a:r>
              <a:rPr lang="en-US" dirty="0"/>
              <a:t>https</a:t>
            </a:r>
            <a:r>
              <a:rPr lang="en-US" dirty="0" smtClean="0"/>
              <a:t>://</a:t>
            </a:r>
            <a:r>
              <a:rPr lang="en-US" dirty="0" err="1" smtClean="0"/>
              <a:t>linkedin.com</a:t>
            </a:r>
            <a:r>
              <a:rPr lang="en-US" dirty="0" smtClean="0"/>
              <a:t>/in/</a:t>
            </a:r>
            <a:r>
              <a:rPr lang="en-US" dirty="0" err="1" smtClean="0"/>
              <a:t>ccurley</a:t>
            </a:r>
            <a:endParaRPr lang="en-US" dirty="0"/>
          </a:p>
        </p:txBody>
      </p:sp>
    </p:spTree>
    <p:extLst>
      <p:ext uri="{BB962C8B-B14F-4D97-AF65-F5344CB8AC3E}">
        <p14:creationId xmlns:p14="http://schemas.microsoft.com/office/powerpoint/2010/main" val="360016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3" name="Picture 2" descr="Heart of Agile 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6013" y="498172"/>
            <a:ext cx="2485220" cy="24754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979441" y="6220613"/>
            <a:ext cx="3095719" cy="230832"/>
          </a:xfrm>
          <a:prstGeom prst="rect">
            <a:avLst/>
          </a:prstGeom>
          <a:noFill/>
        </p:spPr>
        <p:txBody>
          <a:bodyPr wrap="none" rtlCol="0">
            <a:spAutoFit/>
          </a:bodyPr>
          <a:lstStyle/>
          <a:p>
            <a:r>
              <a:rPr lang="en-US" sz="900" dirty="0"/>
              <a:t>http://alistair.cockburn.us/Rediscovering+the+Heart+of+Agile</a:t>
            </a:r>
          </a:p>
        </p:txBody>
      </p:sp>
    </p:spTree>
    <p:extLst>
      <p:ext uri="{BB962C8B-B14F-4D97-AF65-F5344CB8AC3E}">
        <p14:creationId xmlns:p14="http://schemas.microsoft.com/office/powerpoint/2010/main" val="1318732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Image result for agile coaching institu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286" y="777769"/>
            <a:ext cx="6579220" cy="49344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893169" y="6197529"/>
            <a:ext cx="5181991" cy="230832"/>
          </a:xfrm>
          <a:prstGeom prst="rect">
            <a:avLst/>
          </a:prstGeom>
        </p:spPr>
        <p:txBody>
          <a:bodyPr wrap="square">
            <a:spAutoFit/>
          </a:bodyPr>
          <a:lstStyle/>
          <a:p>
            <a:pPr algn="r"/>
            <a:r>
              <a:rPr lang="en-US" sz="900" dirty="0"/>
              <a:t>http://agilecoachinginstitute.com/wp-content/uploads/2015/03/Slide51.jpg</a:t>
            </a:r>
          </a:p>
        </p:txBody>
      </p:sp>
      <p:sp>
        <p:nvSpPr>
          <p:cNvPr id="5" name="TextBox 4"/>
          <p:cNvSpPr txBox="1"/>
          <p:nvPr/>
        </p:nvSpPr>
        <p:spPr>
          <a:xfrm>
            <a:off x="792990" y="3014143"/>
            <a:ext cx="2101922" cy="461665"/>
          </a:xfrm>
          <a:prstGeom prst="rect">
            <a:avLst/>
          </a:prstGeom>
          <a:noFill/>
        </p:spPr>
        <p:txBody>
          <a:bodyPr wrap="none" rtlCol="0">
            <a:spAutoFit/>
          </a:bodyPr>
          <a:lstStyle/>
          <a:p>
            <a:r>
              <a:rPr lang="en-US" sz="2400" b="1" dirty="0">
                <a:solidFill>
                  <a:srgbClr val="0070C0"/>
                </a:solidFill>
              </a:rPr>
              <a:t>Content Expert</a:t>
            </a:r>
          </a:p>
        </p:txBody>
      </p:sp>
      <p:sp>
        <p:nvSpPr>
          <p:cNvPr id="6" name="TextBox 5"/>
          <p:cNvSpPr txBox="1"/>
          <p:nvPr/>
        </p:nvSpPr>
        <p:spPr>
          <a:xfrm>
            <a:off x="9434506" y="2990583"/>
            <a:ext cx="2046779" cy="461665"/>
          </a:xfrm>
          <a:prstGeom prst="rect">
            <a:avLst/>
          </a:prstGeom>
          <a:noFill/>
        </p:spPr>
        <p:txBody>
          <a:bodyPr wrap="none" rtlCol="0">
            <a:spAutoFit/>
          </a:bodyPr>
          <a:lstStyle/>
          <a:p>
            <a:r>
              <a:rPr lang="en-US" sz="2400" b="1" dirty="0">
                <a:solidFill>
                  <a:srgbClr val="C00000"/>
                </a:solidFill>
              </a:rPr>
              <a:t>Process Expert</a:t>
            </a:r>
          </a:p>
        </p:txBody>
      </p:sp>
    </p:spTree>
    <p:extLst>
      <p:ext uri="{BB962C8B-B14F-4D97-AF65-F5344CB8AC3E}">
        <p14:creationId xmlns:p14="http://schemas.microsoft.com/office/powerpoint/2010/main" val="26531990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https://upload.wikimedia.org/wikipedia/commons/thumb/2/2a/Briny_Beach.jpg/220px-Briny_Beac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7024" y="2081212"/>
            <a:ext cx="4054475" cy="2690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083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1382</TotalTime>
  <Words>5734</Words>
  <Application>Microsoft Macintosh PowerPoint</Application>
  <PresentationFormat>Widescreen</PresentationFormat>
  <Paragraphs>564</Paragraphs>
  <Slides>44</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ArialMT</vt:lpstr>
      <vt:lpstr>Calibri</vt:lpstr>
      <vt:lpstr>Calibri Light</vt:lpstr>
      <vt:lpstr>Cochin</vt:lpstr>
      <vt:lpstr>Play</vt:lpstr>
      <vt:lpstr>Symbol</vt:lpstr>
      <vt:lpstr>Arial</vt:lpstr>
      <vt:lpstr>Office Theme</vt:lpstr>
      <vt:lpstr>Detecting and Improving an Innovative Attitude in Teams</vt:lpstr>
      <vt:lpstr>“All That Stuff in High School English Class That You Thought Was Really Stupid and That You’d Never Use Outside the Classroom…. Yeah, That Stuff Is Really Important After All.”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Curley</dc:creator>
  <cp:lastModifiedBy>Christopher Curley</cp:lastModifiedBy>
  <cp:revision>275</cp:revision>
  <cp:lastPrinted>2017-10-12T10:56:54Z</cp:lastPrinted>
  <dcterms:created xsi:type="dcterms:W3CDTF">2017-03-13T00:11:03Z</dcterms:created>
  <dcterms:modified xsi:type="dcterms:W3CDTF">2017-10-13T01:31:10Z</dcterms:modified>
</cp:coreProperties>
</file>