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4"/>
    <p:sldMasterId id="2147483682" r:id="rId5"/>
    <p:sldMasterId id="2147483694" r:id="rId6"/>
  </p:sldMasterIdLst>
  <p:notesMasterIdLst>
    <p:notesMasterId r:id="rId17"/>
  </p:notesMasterIdLst>
  <p:sldIdLst>
    <p:sldId id="300" r:id="rId7"/>
    <p:sldId id="351" r:id="rId8"/>
    <p:sldId id="352" r:id="rId9"/>
    <p:sldId id="346" r:id="rId10"/>
    <p:sldId id="347" r:id="rId11"/>
    <p:sldId id="348" r:id="rId12"/>
    <p:sldId id="353" r:id="rId13"/>
    <p:sldId id="354" r:id="rId14"/>
    <p:sldId id="336" r:id="rId15"/>
    <p:sldId id="337" r:id="rId16"/>
  </p:sldIdLst>
  <p:sldSz cx="12192000" cy="6858000"/>
  <p:notesSz cx="6858000" cy="9144000"/>
  <p:custShowLst>
    <p:custShow name="Custom Show 1" id="0">
      <p:sldLst/>
    </p:custShow>
    <p:custShow name="Custom Show 2" id="1">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200"/>
    <a:srgbClr val="E2390A"/>
    <a:srgbClr val="E2480D"/>
    <a:srgbClr val="DD480D"/>
    <a:srgbClr val="D9D9D9"/>
    <a:srgbClr val="3E3F82"/>
    <a:srgbClr val="3E3F8C"/>
    <a:srgbClr val="CAD5DE"/>
    <a:srgbClr val="979D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97DF5B-21BF-5867-AE05-03D2E1813D75}" v="1189" dt="2021-05-17T16:17:40.4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9" autoAdjust="0"/>
    <p:restoredTop sz="94660"/>
  </p:normalViewPr>
  <p:slideViewPr>
    <p:cSldViewPr snapToGrid="0">
      <p:cViewPr varScale="1">
        <p:scale>
          <a:sx n="68" d="100"/>
          <a:sy n="68" d="100"/>
        </p:scale>
        <p:origin x="816" y="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1AF108-5C91-46B5-9F51-146CDBF44FA6}" type="datetimeFigureOut">
              <a:rPr lang="en-US" smtClean="0"/>
              <a:t>5/17/2021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1B00F3-6B38-4DEB-972D-3FF116DBDFCF}" type="slidenum">
              <a:rPr lang="en-US" smtClean="0"/>
              <a:t>‹#›</a:t>
            </a:fld>
            <a:endParaRPr lang="en-US"/>
          </a:p>
        </p:txBody>
      </p:sp>
    </p:spTree>
    <p:extLst>
      <p:ext uri="{BB962C8B-B14F-4D97-AF65-F5344CB8AC3E}">
        <p14:creationId xmlns:p14="http://schemas.microsoft.com/office/powerpoint/2010/main" val="3240564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unsplash.com</a:t>
            </a:r>
            <a:r>
              <a:rPr lang="en-GB" dirty="0"/>
              <a:t>/photos/NQymDb5XqC4</a:t>
            </a:r>
            <a:endParaRPr lang="en-BD"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22E1E8-19DD-9846-964E-7494B0E7F51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3439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https://unsplash.com/photos/WMD64tMfc4k</a:t>
            </a:r>
          </a:p>
          <a:p>
            <a:r>
              <a:rPr lang="en-US" dirty="0"/>
              <a:t>https://unsplash.com/photos/MZ5A24H1JqU</a:t>
            </a:r>
          </a:p>
          <a:p>
            <a:r>
              <a:rPr lang="en-US" dirty="0"/>
              <a:t>https://unsplash.com/photos/e-2KhxOZbuw</a:t>
            </a:r>
            <a:endParaRPr lang="en-BD"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22E1E8-19DD-9846-964E-7494B0E7F51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3782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unsplash.com</a:t>
            </a:r>
            <a:r>
              <a:rPr lang="en-GB" dirty="0"/>
              <a:t>/photos/NQymDb5XqC4</a:t>
            </a:r>
            <a:endParaRPr lang="en-BD"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22E1E8-19DD-9846-964E-7494B0E7F51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2274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unsplash.com</a:t>
            </a:r>
            <a:r>
              <a:rPr lang="en-GB" dirty="0"/>
              <a:t>/photos/NQymDb5XqC4</a:t>
            </a:r>
            <a:endParaRPr lang="en-BD"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22E1E8-19DD-9846-964E-7494B0E7F51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9601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A607E3-2388-45F6-8334-9551E5D4165E}"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7606BC-8AB3-4269-911F-2A8DC2C0517E}" type="slidenum">
              <a:rPr lang="en-US" smtClean="0"/>
              <a:t>‹#›</a:t>
            </a:fld>
            <a:endParaRPr lang="en-US"/>
          </a:p>
        </p:txBody>
      </p:sp>
    </p:spTree>
    <p:extLst>
      <p:ext uri="{BB962C8B-B14F-4D97-AF65-F5344CB8AC3E}">
        <p14:creationId xmlns:p14="http://schemas.microsoft.com/office/powerpoint/2010/main" val="3234473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A607E3-2388-45F6-8334-9551E5D4165E}"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7606BC-8AB3-4269-911F-2A8DC2C0517E}" type="slidenum">
              <a:rPr lang="en-US" smtClean="0"/>
              <a:t>‹#›</a:t>
            </a:fld>
            <a:endParaRPr lang="en-US"/>
          </a:p>
        </p:txBody>
      </p:sp>
    </p:spTree>
    <p:extLst>
      <p:ext uri="{BB962C8B-B14F-4D97-AF65-F5344CB8AC3E}">
        <p14:creationId xmlns:p14="http://schemas.microsoft.com/office/powerpoint/2010/main" val="320825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A607E3-2388-45F6-8334-9551E5D4165E}"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7606BC-8AB3-4269-911F-2A8DC2C0517E}" type="slidenum">
              <a:rPr lang="en-US" smtClean="0"/>
              <a:t>‹#›</a:t>
            </a:fld>
            <a:endParaRPr lang="en-US"/>
          </a:p>
        </p:txBody>
      </p:sp>
    </p:spTree>
    <p:extLst>
      <p:ext uri="{BB962C8B-B14F-4D97-AF65-F5344CB8AC3E}">
        <p14:creationId xmlns:p14="http://schemas.microsoft.com/office/powerpoint/2010/main" val="2113852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77778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08243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26124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20972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687478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345695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273433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56738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A607E3-2388-45F6-8334-9551E5D4165E}"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7606BC-8AB3-4269-911F-2A8DC2C0517E}" type="slidenum">
              <a:rPr lang="en-US" smtClean="0"/>
              <a:t>‹#›</a:t>
            </a:fld>
            <a:endParaRPr lang="en-US"/>
          </a:p>
        </p:txBody>
      </p:sp>
    </p:spTree>
    <p:extLst>
      <p:ext uri="{BB962C8B-B14F-4D97-AF65-F5344CB8AC3E}">
        <p14:creationId xmlns:p14="http://schemas.microsoft.com/office/powerpoint/2010/main" val="34350718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398144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347405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281919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2_Full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1153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4_Full Blank">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37D48983-1E68-4266-AEF9-EDACD0A43757}"/>
              </a:ext>
            </a:extLst>
          </p:cNvPr>
          <p:cNvSpPr>
            <a:spLocks noGrp="1"/>
          </p:cNvSpPr>
          <p:nvPr>
            <p:ph type="pic" sz="quarter" idx="10"/>
          </p:nvPr>
        </p:nvSpPr>
        <p:spPr>
          <a:xfrm>
            <a:off x="0" y="0"/>
            <a:ext cx="12192000" cy="6858000"/>
          </a:xfrm>
          <a:custGeom>
            <a:avLst/>
            <a:gdLst>
              <a:gd name="connsiteX0" fmla="*/ 0 w 4409114"/>
              <a:gd name="connsiteY0" fmla="*/ 0 h 2126547"/>
              <a:gd name="connsiteX1" fmla="*/ 4409114 w 4409114"/>
              <a:gd name="connsiteY1" fmla="*/ 0 h 2126547"/>
              <a:gd name="connsiteX2" fmla="*/ 4409114 w 4409114"/>
              <a:gd name="connsiteY2" fmla="*/ 2126547 h 2126547"/>
              <a:gd name="connsiteX3" fmla="*/ 0 w 4409114"/>
              <a:gd name="connsiteY3" fmla="*/ 2126547 h 2126547"/>
            </a:gdLst>
            <a:ahLst/>
            <a:cxnLst>
              <a:cxn ang="0">
                <a:pos x="connsiteX0" y="connsiteY0"/>
              </a:cxn>
              <a:cxn ang="0">
                <a:pos x="connsiteX1" y="connsiteY1"/>
              </a:cxn>
              <a:cxn ang="0">
                <a:pos x="connsiteX2" y="connsiteY2"/>
              </a:cxn>
              <a:cxn ang="0">
                <a:pos x="connsiteX3" y="connsiteY3"/>
              </a:cxn>
            </a:cxnLst>
            <a:rect l="l" t="t" r="r" b="b"/>
            <a:pathLst>
              <a:path w="4409114" h="2126547">
                <a:moveTo>
                  <a:pt x="0" y="0"/>
                </a:moveTo>
                <a:lnTo>
                  <a:pt x="4409114" y="0"/>
                </a:lnTo>
                <a:lnTo>
                  <a:pt x="4409114" y="2126547"/>
                </a:lnTo>
                <a:lnTo>
                  <a:pt x="0" y="2126547"/>
                </a:lnTo>
                <a:close/>
              </a:path>
            </a:pathLst>
          </a:custGeom>
        </p:spPr>
        <p:txBody>
          <a:bodyPr wrap="square">
            <a:noAutofit/>
          </a:bodyPr>
          <a:lstStyle/>
          <a:p>
            <a:endParaRPr lang="en-US"/>
          </a:p>
        </p:txBody>
      </p:sp>
    </p:spTree>
    <p:extLst>
      <p:ext uri="{BB962C8B-B14F-4D97-AF65-F5344CB8AC3E}">
        <p14:creationId xmlns:p14="http://schemas.microsoft.com/office/powerpoint/2010/main" val="10672310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5_Full Blank">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37D48983-1E68-4266-AEF9-EDACD0A43757}"/>
              </a:ext>
            </a:extLst>
          </p:cNvPr>
          <p:cNvSpPr>
            <a:spLocks noGrp="1"/>
          </p:cNvSpPr>
          <p:nvPr>
            <p:ph type="pic" sz="quarter" idx="10"/>
          </p:nvPr>
        </p:nvSpPr>
        <p:spPr>
          <a:xfrm>
            <a:off x="7358743" y="0"/>
            <a:ext cx="4064000" cy="6858000"/>
          </a:xfrm>
          <a:custGeom>
            <a:avLst/>
            <a:gdLst>
              <a:gd name="connsiteX0" fmla="*/ 0 w 4409114"/>
              <a:gd name="connsiteY0" fmla="*/ 0 h 2126547"/>
              <a:gd name="connsiteX1" fmla="*/ 4409114 w 4409114"/>
              <a:gd name="connsiteY1" fmla="*/ 0 h 2126547"/>
              <a:gd name="connsiteX2" fmla="*/ 4409114 w 4409114"/>
              <a:gd name="connsiteY2" fmla="*/ 2126547 h 2126547"/>
              <a:gd name="connsiteX3" fmla="*/ 0 w 4409114"/>
              <a:gd name="connsiteY3" fmla="*/ 2126547 h 2126547"/>
            </a:gdLst>
            <a:ahLst/>
            <a:cxnLst>
              <a:cxn ang="0">
                <a:pos x="connsiteX0" y="connsiteY0"/>
              </a:cxn>
              <a:cxn ang="0">
                <a:pos x="connsiteX1" y="connsiteY1"/>
              </a:cxn>
              <a:cxn ang="0">
                <a:pos x="connsiteX2" y="connsiteY2"/>
              </a:cxn>
              <a:cxn ang="0">
                <a:pos x="connsiteX3" y="connsiteY3"/>
              </a:cxn>
            </a:cxnLst>
            <a:rect l="l" t="t" r="r" b="b"/>
            <a:pathLst>
              <a:path w="4409114" h="2126547">
                <a:moveTo>
                  <a:pt x="0" y="0"/>
                </a:moveTo>
                <a:lnTo>
                  <a:pt x="4409114" y="0"/>
                </a:lnTo>
                <a:lnTo>
                  <a:pt x="4409114" y="2126547"/>
                </a:lnTo>
                <a:lnTo>
                  <a:pt x="0" y="2126547"/>
                </a:lnTo>
                <a:close/>
              </a:path>
            </a:pathLst>
          </a:custGeom>
        </p:spPr>
        <p:txBody>
          <a:bodyPr wrap="square">
            <a:noAutofit/>
          </a:bodyPr>
          <a:lstStyle/>
          <a:p>
            <a:endParaRPr lang="en-US"/>
          </a:p>
        </p:txBody>
      </p:sp>
    </p:spTree>
    <p:extLst>
      <p:ext uri="{BB962C8B-B14F-4D97-AF65-F5344CB8AC3E}">
        <p14:creationId xmlns:p14="http://schemas.microsoft.com/office/powerpoint/2010/main" val="9010687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bout The Company">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53035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About The Company">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EE54348A-3A7A-4D21-927F-1E2FB257E29D}"/>
              </a:ext>
            </a:extLst>
          </p:cNvPr>
          <p:cNvSpPr>
            <a:spLocks noGrp="1"/>
          </p:cNvSpPr>
          <p:nvPr>
            <p:ph type="pic" sz="quarter" idx="10"/>
          </p:nvPr>
        </p:nvSpPr>
        <p:spPr>
          <a:xfrm>
            <a:off x="874182" y="1575356"/>
            <a:ext cx="2364861" cy="2987119"/>
          </a:xfrm>
          <a:prstGeom prst="roundRect">
            <a:avLst>
              <a:gd name="adj" fmla="val 5834"/>
            </a:avLst>
          </a:prstGeom>
        </p:spPr>
        <p:txBody>
          <a:bodyPr/>
          <a:lstStyle/>
          <a:p>
            <a:endParaRPr lang="en-BD"/>
          </a:p>
        </p:txBody>
      </p:sp>
      <p:sp>
        <p:nvSpPr>
          <p:cNvPr id="11" name="Picture Placeholder 2">
            <a:extLst>
              <a:ext uri="{FF2B5EF4-FFF2-40B4-BE49-F238E27FC236}">
                <a16:creationId xmlns:a16="http://schemas.microsoft.com/office/drawing/2014/main" id="{5888342C-7AA7-4E6E-8B8D-E3A7D1F3D4BD}"/>
              </a:ext>
            </a:extLst>
          </p:cNvPr>
          <p:cNvSpPr>
            <a:spLocks noGrp="1"/>
          </p:cNvSpPr>
          <p:nvPr>
            <p:ph type="pic" sz="quarter" idx="11"/>
          </p:nvPr>
        </p:nvSpPr>
        <p:spPr>
          <a:xfrm>
            <a:off x="3567107" y="1575356"/>
            <a:ext cx="2364861" cy="2987119"/>
          </a:xfrm>
          <a:prstGeom prst="roundRect">
            <a:avLst>
              <a:gd name="adj" fmla="val 5834"/>
            </a:avLst>
          </a:prstGeom>
        </p:spPr>
        <p:txBody>
          <a:bodyPr/>
          <a:lstStyle/>
          <a:p>
            <a:endParaRPr lang="en-BD"/>
          </a:p>
        </p:txBody>
      </p:sp>
      <p:sp>
        <p:nvSpPr>
          <p:cNvPr id="12" name="Picture Placeholder 2">
            <a:extLst>
              <a:ext uri="{FF2B5EF4-FFF2-40B4-BE49-F238E27FC236}">
                <a16:creationId xmlns:a16="http://schemas.microsoft.com/office/drawing/2014/main" id="{19DB5C48-B5EA-441D-BED7-64103090663B}"/>
              </a:ext>
            </a:extLst>
          </p:cNvPr>
          <p:cNvSpPr>
            <a:spLocks noGrp="1"/>
          </p:cNvSpPr>
          <p:nvPr>
            <p:ph type="pic" sz="quarter" idx="12"/>
          </p:nvPr>
        </p:nvSpPr>
        <p:spPr>
          <a:xfrm>
            <a:off x="6260032" y="1575356"/>
            <a:ext cx="2364861" cy="2987119"/>
          </a:xfrm>
          <a:prstGeom prst="roundRect">
            <a:avLst>
              <a:gd name="adj" fmla="val 5834"/>
            </a:avLst>
          </a:prstGeom>
        </p:spPr>
        <p:txBody>
          <a:bodyPr/>
          <a:lstStyle/>
          <a:p>
            <a:endParaRPr lang="en-BD"/>
          </a:p>
        </p:txBody>
      </p:sp>
      <p:sp>
        <p:nvSpPr>
          <p:cNvPr id="13" name="Picture Placeholder 2">
            <a:extLst>
              <a:ext uri="{FF2B5EF4-FFF2-40B4-BE49-F238E27FC236}">
                <a16:creationId xmlns:a16="http://schemas.microsoft.com/office/drawing/2014/main" id="{7FF1055C-72EB-4C2F-8D6B-37F16DE06FEF}"/>
              </a:ext>
            </a:extLst>
          </p:cNvPr>
          <p:cNvSpPr>
            <a:spLocks noGrp="1"/>
          </p:cNvSpPr>
          <p:nvPr>
            <p:ph type="pic" sz="quarter" idx="13"/>
          </p:nvPr>
        </p:nvSpPr>
        <p:spPr>
          <a:xfrm>
            <a:off x="8952957" y="1575356"/>
            <a:ext cx="2364861" cy="2987119"/>
          </a:xfrm>
          <a:prstGeom prst="roundRect">
            <a:avLst>
              <a:gd name="adj" fmla="val 5834"/>
            </a:avLst>
          </a:prstGeom>
        </p:spPr>
        <p:txBody>
          <a:bodyPr/>
          <a:lstStyle/>
          <a:p>
            <a:endParaRPr lang="en-BD"/>
          </a:p>
        </p:txBody>
      </p:sp>
    </p:spTree>
    <p:extLst>
      <p:ext uri="{BB962C8B-B14F-4D97-AF65-F5344CB8AC3E}">
        <p14:creationId xmlns:p14="http://schemas.microsoft.com/office/powerpoint/2010/main" val="27018431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5_Full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308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8A607E3-2388-45F6-8334-9551E5D4165E}"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7606BC-8AB3-4269-911F-2A8DC2C0517E}" type="slidenum">
              <a:rPr lang="en-US" smtClean="0"/>
              <a:t>‹#›</a:t>
            </a:fld>
            <a:endParaRPr lang="en-US"/>
          </a:p>
        </p:txBody>
      </p:sp>
    </p:spTree>
    <p:extLst>
      <p:ext uri="{BB962C8B-B14F-4D97-AF65-F5344CB8AC3E}">
        <p14:creationId xmlns:p14="http://schemas.microsoft.com/office/powerpoint/2010/main" val="14443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A607E3-2388-45F6-8334-9551E5D4165E}" type="datetimeFigureOut">
              <a:rPr lang="en-US" smtClean="0"/>
              <a:t>5/17/2021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7606BC-8AB3-4269-911F-2A8DC2C0517E}" type="slidenum">
              <a:rPr lang="en-US" smtClean="0"/>
              <a:t>‹#›</a:t>
            </a:fld>
            <a:endParaRPr lang="en-US"/>
          </a:p>
        </p:txBody>
      </p:sp>
    </p:spTree>
    <p:extLst>
      <p:ext uri="{BB962C8B-B14F-4D97-AF65-F5344CB8AC3E}">
        <p14:creationId xmlns:p14="http://schemas.microsoft.com/office/powerpoint/2010/main" val="2329602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A607E3-2388-45F6-8334-9551E5D4165E}" type="datetimeFigureOut">
              <a:rPr lang="en-US" smtClean="0"/>
              <a:t>5/17/2021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7606BC-8AB3-4269-911F-2A8DC2C0517E}" type="slidenum">
              <a:rPr lang="en-US" smtClean="0"/>
              <a:t>‹#›</a:t>
            </a:fld>
            <a:endParaRPr lang="en-US"/>
          </a:p>
        </p:txBody>
      </p:sp>
    </p:spTree>
    <p:extLst>
      <p:ext uri="{BB962C8B-B14F-4D97-AF65-F5344CB8AC3E}">
        <p14:creationId xmlns:p14="http://schemas.microsoft.com/office/powerpoint/2010/main" val="2367585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A607E3-2388-45F6-8334-9551E5D4165E}" type="datetimeFigureOut">
              <a:rPr lang="en-US" smtClean="0"/>
              <a:t>5/17/2021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7606BC-8AB3-4269-911F-2A8DC2C0517E}" type="slidenum">
              <a:rPr lang="en-US" smtClean="0"/>
              <a:t>‹#›</a:t>
            </a:fld>
            <a:endParaRPr lang="en-US"/>
          </a:p>
        </p:txBody>
      </p:sp>
    </p:spTree>
    <p:extLst>
      <p:ext uri="{BB962C8B-B14F-4D97-AF65-F5344CB8AC3E}">
        <p14:creationId xmlns:p14="http://schemas.microsoft.com/office/powerpoint/2010/main" val="2756163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A607E3-2388-45F6-8334-9551E5D4165E}" type="datetimeFigureOut">
              <a:rPr lang="en-US" smtClean="0"/>
              <a:t>5/17/2021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7606BC-8AB3-4269-911F-2A8DC2C0517E}" type="slidenum">
              <a:rPr lang="en-US" smtClean="0"/>
              <a:t>‹#›</a:t>
            </a:fld>
            <a:endParaRPr lang="en-US"/>
          </a:p>
        </p:txBody>
      </p:sp>
    </p:spTree>
    <p:extLst>
      <p:ext uri="{BB962C8B-B14F-4D97-AF65-F5344CB8AC3E}">
        <p14:creationId xmlns:p14="http://schemas.microsoft.com/office/powerpoint/2010/main" val="3426537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A607E3-2388-45F6-8334-9551E5D4165E}" type="datetimeFigureOut">
              <a:rPr lang="en-US" smtClean="0"/>
              <a:t>5/17/2021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7606BC-8AB3-4269-911F-2A8DC2C0517E}" type="slidenum">
              <a:rPr lang="en-US" smtClean="0"/>
              <a:t>‹#›</a:t>
            </a:fld>
            <a:endParaRPr lang="en-US"/>
          </a:p>
        </p:txBody>
      </p:sp>
    </p:spTree>
    <p:extLst>
      <p:ext uri="{BB962C8B-B14F-4D97-AF65-F5344CB8AC3E}">
        <p14:creationId xmlns:p14="http://schemas.microsoft.com/office/powerpoint/2010/main" val="229133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A607E3-2388-45F6-8334-9551E5D4165E}" type="datetimeFigureOut">
              <a:rPr lang="en-US" smtClean="0"/>
              <a:t>5/17/2021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7606BC-8AB3-4269-911F-2A8DC2C0517E}" type="slidenum">
              <a:rPr lang="en-US" smtClean="0"/>
              <a:t>‹#›</a:t>
            </a:fld>
            <a:endParaRPr lang="en-US"/>
          </a:p>
        </p:txBody>
      </p:sp>
    </p:spTree>
    <p:extLst>
      <p:ext uri="{BB962C8B-B14F-4D97-AF65-F5344CB8AC3E}">
        <p14:creationId xmlns:p14="http://schemas.microsoft.com/office/powerpoint/2010/main" val="361345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5.xml"/><Relationship Id="rId7"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A607E3-2388-45F6-8334-9551E5D4165E}" type="datetimeFigureOut">
              <a:rPr lang="en-US" smtClean="0"/>
              <a:t>5/17/2021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7606BC-8AB3-4269-911F-2A8DC2C0517E}" type="slidenum">
              <a:rPr lang="en-US" smtClean="0"/>
              <a:t>‹#›</a:t>
            </a:fld>
            <a:endParaRPr lang="en-US"/>
          </a:p>
        </p:txBody>
      </p:sp>
    </p:spTree>
    <p:extLst>
      <p:ext uri="{BB962C8B-B14F-4D97-AF65-F5344CB8AC3E}">
        <p14:creationId xmlns:p14="http://schemas.microsoft.com/office/powerpoint/2010/main" val="984047150"/>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77869290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93274"/>
            <a:ext cx="10515600" cy="499456"/>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385262193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Lst>
  <p:hf hdr="0"/>
  <p:txStyles>
    <p:titleStyle>
      <a:lvl1pPr algn="ctr" defTabSz="914400" rtl="0" eaLnBrk="1" latinLnBrk="0" hangingPunct="1">
        <a:lnSpc>
          <a:spcPct val="90000"/>
        </a:lnSpc>
        <a:spcBef>
          <a:spcPct val="0"/>
        </a:spcBef>
        <a:buNone/>
        <a:defRPr sz="25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4.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sv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7.xml"/><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6.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6.xml"/><Relationship Id="rId5" Type="http://schemas.openxmlformats.org/officeDocument/2006/relationships/image" Target="../media/image18.sv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5.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bg1">
                <a:lumMod val="85000"/>
              </a:schemeClr>
            </a:gs>
          </a:gsLst>
          <a:lin ang="0" scaled="0"/>
        </a:gradFill>
        <a:effectLst/>
      </p:bgPr>
    </p:bg>
    <p:spTree>
      <p:nvGrpSpPr>
        <p:cNvPr id="1" name=""/>
        <p:cNvGrpSpPr/>
        <p:nvPr/>
      </p:nvGrpSpPr>
      <p:grpSpPr>
        <a:xfrm>
          <a:off x="0" y="0"/>
          <a:ext cx="0" cy="0"/>
          <a:chOff x="0" y="0"/>
          <a:chExt cx="0" cy="0"/>
        </a:xfrm>
      </p:grpSpPr>
      <p:pic>
        <p:nvPicPr>
          <p:cNvPr id="29" name="main_background"/>
          <p:cNvPicPr>
            <a:picLocks noChangeAspect="1"/>
          </p:cNvPicPr>
          <p:nvPr/>
        </p:nvPicPr>
        <p:blipFill rotWithShape="1">
          <a:blip r:embed="rId2">
            <a:extLst>
              <a:ext uri="{28A0092B-C50C-407E-A947-70E740481C1C}">
                <a14:useLocalDpi xmlns:a14="http://schemas.microsoft.com/office/drawing/2010/main" val="0"/>
              </a:ext>
            </a:extLst>
          </a:blip>
          <a:srcRect l="4874" t="24297" b="31449"/>
          <a:stretch/>
        </p:blipFill>
        <p:spPr>
          <a:xfrm>
            <a:off x="-9590" y="1825784"/>
            <a:ext cx="10741524" cy="3363632"/>
          </a:xfrm>
          <a:prstGeom prst="rect">
            <a:avLst/>
          </a:prstGeom>
        </p:spPr>
      </p:pic>
      <p:sp>
        <p:nvSpPr>
          <p:cNvPr id="7" name="AutoShape 3"/>
          <p:cNvSpPr>
            <a:spLocks noChangeAspect="1" noChangeArrowheads="1" noTextEdit="1"/>
          </p:cNvSpPr>
          <p:nvPr/>
        </p:nvSpPr>
        <p:spPr bwMode="auto">
          <a:xfrm>
            <a:off x="1524001" y="0"/>
            <a:ext cx="5203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p:cNvSpPr>
          <p:nvPr/>
        </p:nvSpPr>
        <p:spPr bwMode="auto">
          <a:xfrm>
            <a:off x="2374900" y="1825807"/>
            <a:ext cx="1582738" cy="839788"/>
          </a:xfrm>
          <a:custGeom>
            <a:avLst/>
            <a:gdLst>
              <a:gd name="T0" fmla="*/ 0 w 997"/>
              <a:gd name="T1" fmla="*/ 529 h 529"/>
              <a:gd name="T2" fmla="*/ 697 w 997"/>
              <a:gd name="T3" fmla="*/ 529 h 529"/>
              <a:gd name="T4" fmla="*/ 997 w 997"/>
              <a:gd name="T5" fmla="*/ 0 h 529"/>
              <a:gd name="T6" fmla="*/ 301 w 997"/>
              <a:gd name="T7" fmla="*/ 0 h 529"/>
              <a:gd name="T8" fmla="*/ 0 w 997"/>
              <a:gd name="T9" fmla="*/ 529 h 529"/>
            </a:gdLst>
            <a:ahLst/>
            <a:cxnLst>
              <a:cxn ang="0">
                <a:pos x="T0" y="T1"/>
              </a:cxn>
              <a:cxn ang="0">
                <a:pos x="T2" y="T3"/>
              </a:cxn>
              <a:cxn ang="0">
                <a:pos x="T4" y="T5"/>
              </a:cxn>
              <a:cxn ang="0">
                <a:pos x="T6" y="T7"/>
              </a:cxn>
              <a:cxn ang="0">
                <a:pos x="T8" y="T9"/>
              </a:cxn>
            </a:cxnLst>
            <a:rect l="0" t="0" r="r" b="b"/>
            <a:pathLst>
              <a:path w="997" h="529">
                <a:moveTo>
                  <a:pt x="0" y="529"/>
                </a:moveTo>
                <a:lnTo>
                  <a:pt x="697" y="529"/>
                </a:lnTo>
                <a:lnTo>
                  <a:pt x="997" y="0"/>
                </a:lnTo>
                <a:lnTo>
                  <a:pt x="301" y="0"/>
                </a:lnTo>
                <a:lnTo>
                  <a:pt x="0" y="529"/>
                </a:lnTo>
                <a:close/>
              </a:path>
            </a:pathLst>
          </a:custGeom>
          <a:solidFill>
            <a:schemeClr val="accent3">
              <a:alpha val="3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p:cNvSpPr>
          <p:nvPr/>
        </p:nvSpPr>
        <p:spPr bwMode="auto">
          <a:xfrm>
            <a:off x="0" y="5184957"/>
            <a:ext cx="652463" cy="839788"/>
          </a:xfrm>
          <a:custGeom>
            <a:avLst/>
            <a:gdLst>
              <a:gd name="T0" fmla="*/ 0 w 411"/>
              <a:gd name="T1" fmla="*/ 529 h 529"/>
              <a:gd name="T2" fmla="*/ 110 w 411"/>
              <a:gd name="T3" fmla="*/ 529 h 529"/>
              <a:gd name="T4" fmla="*/ 411 w 411"/>
              <a:gd name="T5" fmla="*/ 0 h 529"/>
              <a:gd name="T6" fmla="*/ 0 w 411"/>
              <a:gd name="T7" fmla="*/ 0 h 529"/>
              <a:gd name="T8" fmla="*/ 0 w 411"/>
              <a:gd name="T9" fmla="*/ 529 h 529"/>
            </a:gdLst>
            <a:ahLst/>
            <a:cxnLst>
              <a:cxn ang="0">
                <a:pos x="T0" y="T1"/>
              </a:cxn>
              <a:cxn ang="0">
                <a:pos x="T2" y="T3"/>
              </a:cxn>
              <a:cxn ang="0">
                <a:pos x="T4" y="T5"/>
              </a:cxn>
              <a:cxn ang="0">
                <a:pos x="T6" y="T7"/>
              </a:cxn>
              <a:cxn ang="0">
                <a:pos x="T8" y="T9"/>
              </a:cxn>
            </a:cxnLst>
            <a:rect l="0" t="0" r="r" b="b"/>
            <a:pathLst>
              <a:path w="411" h="529">
                <a:moveTo>
                  <a:pt x="0" y="529"/>
                </a:moveTo>
                <a:lnTo>
                  <a:pt x="110" y="529"/>
                </a:lnTo>
                <a:lnTo>
                  <a:pt x="411" y="0"/>
                </a:lnTo>
                <a:lnTo>
                  <a:pt x="0" y="0"/>
                </a:lnTo>
                <a:lnTo>
                  <a:pt x="0" y="52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p:cNvSpPr>
          <p:nvPr/>
        </p:nvSpPr>
        <p:spPr bwMode="auto">
          <a:xfrm>
            <a:off x="10006013" y="5178607"/>
            <a:ext cx="2200275" cy="842963"/>
          </a:xfrm>
          <a:custGeom>
            <a:avLst/>
            <a:gdLst>
              <a:gd name="T0" fmla="*/ 297 w 1386"/>
              <a:gd name="T1" fmla="*/ 528 h 528"/>
              <a:gd name="T2" fmla="*/ 1386 w 1386"/>
              <a:gd name="T3" fmla="*/ 528 h 528"/>
              <a:gd name="T4" fmla="*/ 1386 w 1386"/>
              <a:gd name="T5" fmla="*/ 2 h 528"/>
              <a:gd name="T6" fmla="*/ 0 w 1386"/>
              <a:gd name="T7" fmla="*/ 0 h 528"/>
              <a:gd name="T8" fmla="*/ 297 w 1386"/>
              <a:gd name="T9" fmla="*/ 528 h 528"/>
            </a:gdLst>
            <a:ahLst/>
            <a:cxnLst>
              <a:cxn ang="0">
                <a:pos x="T0" y="T1"/>
              </a:cxn>
              <a:cxn ang="0">
                <a:pos x="T2" y="T3"/>
              </a:cxn>
              <a:cxn ang="0">
                <a:pos x="T4" y="T5"/>
              </a:cxn>
              <a:cxn ang="0">
                <a:pos x="T6" y="T7"/>
              </a:cxn>
              <a:cxn ang="0">
                <a:pos x="T8" y="T9"/>
              </a:cxn>
            </a:cxnLst>
            <a:rect l="0" t="0" r="r" b="b"/>
            <a:pathLst>
              <a:path w="1386" h="528">
                <a:moveTo>
                  <a:pt x="297" y="528"/>
                </a:moveTo>
                <a:lnTo>
                  <a:pt x="1386" y="528"/>
                </a:lnTo>
                <a:lnTo>
                  <a:pt x="1386" y="2"/>
                </a:lnTo>
                <a:lnTo>
                  <a:pt x="0" y="0"/>
                </a:lnTo>
                <a:lnTo>
                  <a:pt x="297" y="52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p:cNvSpPr>
          <p:nvPr/>
        </p:nvSpPr>
        <p:spPr bwMode="auto">
          <a:xfrm>
            <a:off x="10004425" y="993957"/>
            <a:ext cx="2200275" cy="838200"/>
          </a:xfrm>
          <a:custGeom>
            <a:avLst/>
            <a:gdLst>
              <a:gd name="T0" fmla="*/ 299 w 1386"/>
              <a:gd name="T1" fmla="*/ 0 h 528"/>
              <a:gd name="T2" fmla="*/ 1386 w 1386"/>
              <a:gd name="T3" fmla="*/ 0 h 528"/>
              <a:gd name="T4" fmla="*/ 1386 w 1386"/>
              <a:gd name="T5" fmla="*/ 526 h 528"/>
              <a:gd name="T6" fmla="*/ 0 w 1386"/>
              <a:gd name="T7" fmla="*/ 528 h 528"/>
              <a:gd name="T8" fmla="*/ 299 w 1386"/>
              <a:gd name="T9" fmla="*/ 0 h 528"/>
            </a:gdLst>
            <a:ahLst/>
            <a:cxnLst>
              <a:cxn ang="0">
                <a:pos x="T0" y="T1"/>
              </a:cxn>
              <a:cxn ang="0">
                <a:pos x="T2" y="T3"/>
              </a:cxn>
              <a:cxn ang="0">
                <a:pos x="T4" y="T5"/>
              </a:cxn>
              <a:cxn ang="0">
                <a:pos x="T6" y="T7"/>
              </a:cxn>
              <a:cxn ang="0">
                <a:pos x="T8" y="T9"/>
              </a:cxn>
            </a:cxnLst>
            <a:rect l="0" t="0" r="r" b="b"/>
            <a:pathLst>
              <a:path w="1386" h="528">
                <a:moveTo>
                  <a:pt x="299" y="0"/>
                </a:moveTo>
                <a:lnTo>
                  <a:pt x="1386" y="0"/>
                </a:lnTo>
                <a:lnTo>
                  <a:pt x="1386" y="526"/>
                </a:lnTo>
                <a:lnTo>
                  <a:pt x="0" y="528"/>
                </a:lnTo>
                <a:lnTo>
                  <a:pt x="29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0"/>
          <p:cNvSpPr>
            <a:spLocks/>
          </p:cNvSpPr>
          <p:nvPr/>
        </p:nvSpPr>
        <p:spPr bwMode="auto">
          <a:xfrm>
            <a:off x="1898650" y="2667182"/>
            <a:ext cx="1579563" cy="838200"/>
          </a:xfrm>
          <a:custGeom>
            <a:avLst/>
            <a:gdLst>
              <a:gd name="T0" fmla="*/ 0 w 995"/>
              <a:gd name="T1" fmla="*/ 528 h 528"/>
              <a:gd name="T2" fmla="*/ 696 w 995"/>
              <a:gd name="T3" fmla="*/ 528 h 528"/>
              <a:gd name="T4" fmla="*/ 995 w 995"/>
              <a:gd name="T5" fmla="*/ 0 h 528"/>
              <a:gd name="T6" fmla="*/ 300 w 995"/>
              <a:gd name="T7" fmla="*/ 0 h 528"/>
              <a:gd name="T8" fmla="*/ 0 w 995"/>
              <a:gd name="T9" fmla="*/ 528 h 528"/>
            </a:gdLst>
            <a:ahLst/>
            <a:cxnLst>
              <a:cxn ang="0">
                <a:pos x="T0" y="T1"/>
              </a:cxn>
              <a:cxn ang="0">
                <a:pos x="T2" y="T3"/>
              </a:cxn>
              <a:cxn ang="0">
                <a:pos x="T4" y="T5"/>
              </a:cxn>
              <a:cxn ang="0">
                <a:pos x="T6" y="T7"/>
              </a:cxn>
              <a:cxn ang="0">
                <a:pos x="T8" y="T9"/>
              </a:cxn>
            </a:cxnLst>
            <a:rect l="0" t="0" r="r" b="b"/>
            <a:pathLst>
              <a:path w="995" h="528">
                <a:moveTo>
                  <a:pt x="0" y="528"/>
                </a:moveTo>
                <a:lnTo>
                  <a:pt x="696" y="528"/>
                </a:lnTo>
                <a:lnTo>
                  <a:pt x="995" y="0"/>
                </a:lnTo>
                <a:lnTo>
                  <a:pt x="300" y="0"/>
                </a:lnTo>
                <a:lnTo>
                  <a:pt x="0" y="528"/>
                </a:lnTo>
                <a:close/>
              </a:path>
            </a:pathLst>
          </a:custGeom>
          <a:solidFill>
            <a:schemeClr val="accent5">
              <a:alpha val="3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1"/>
          <p:cNvSpPr>
            <a:spLocks/>
          </p:cNvSpPr>
          <p:nvPr/>
        </p:nvSpPr>
        <p:spPr bwMode="auto">
          <a:xfrm>
            <a:off x="1417638" y="3505382"/>
            <a:ext cx="1582738" cy="838200"/>
          </a:xfrm>
          <a:custGeom>
            <a:avLst/>
            <a:gdLst>
              <a:gd name="T0" fmla="*/ 0 w 997"/>
              <a:gd name="T1" fmla="*/ 528 h 528"/>
              <a:gd name="T2" fmla="*/ 698 w 997"/>
              <a:gd name="T3" fmla="*/ 528 h 528"/>
              <a:gd name="T4" fmla="*/ 997 w 997"/>
              <a:gd name="T5" fmla="*/ 0 h 528"/>
              <a:gd name="T6" fmla="*/ 303 w 997"/>
              <a:gd name="T7" fmla="*/ 0 h 528"/>
              <a:gd name="T8" fmla="*/ 0 w 997"/>
              <a:gd name="T9" fmla="*/ 528 h 528"/>
            </a:gdLst>
            <a:ahLst/>
            <a:cxnLst>
              <a:cxn ang="0">
                <a:pos x="T0" y="T1"/>
              </a:cxn>
              <a:cxn ang="0">
                <a:pos x="T2" y="T3"/>
              </a:cxn>
              <a:cxn ang="0">
                <a:pos x="T4" y="T5"/>
              </a:cxn>
              <a:cxn ang="0">
                <a:pos x="T6" y="T7"/>
              </a:cxn>
              <a:cxn ang="0">
                <a:pos x="T8" y="T9"/>
              </a:cxn>
            </a:cxnLst>
            <a:rect l="0" t="0" r="r" b="b"/>
            <a:pathLst>
              <a:path w="997" h="528">
                <a:moveTo>
                  <a:pt x="0" y="528"/>
                </a:moveTo>
                <a:lnTo>
                  <a:pt x="698" y="528"/>
                </a:lnTo>
                <a:lnTo>
                  <a:pt x="997" y="0"/>
                </a:lnTo>
                <a:lnTo>
                  <a:pt x="303" y="0"/>
                </a:lnTo>
                <a:lnTo>
                  <a:pt x="0" y="528"/>
                </a:lnTo>
                <a:close/>
              </a:path>
            </a:pathLst>
          </a:custGeom>
          <a:solidFill>
            <a:schemeClr val="accent1">
              <a:alpha val="3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2"/>
          <p:cNvSpPr>
            <a:spLocks/>
          </p:cNvSpPr>
          <p:nvPr/>
        </p:nvSpPr>
        <p:spPr bwMode="auto">
          <a:xfrm>
            <a:off x="941388" y="4343582"/>
            <a:ext cx="1582738" cy="839788"/>
          </a:xfrm>
          <a:custGeom>
            <a:avLst/>
            <a:gdLst>
              <a:gd name="T0" fmla="*/ 0 w 997"/>
              <a:gd name="T1" fmla="*/ 529 h 529"/>
              <a:gd name="T2" fmla="*/ 698 w 997"/>
              <a:gd name="T3" fmla="*/ 529 h 529"/>
              <a:gd name="T4" fmla="*/ 997 w 997"/>
              <a:gd name="T5" fmla="*/ 0 h 529"/>
              <a:gd name="T6" fmla="*/ 302 w 997"/>
              <a:gd name="T7" fmla="*/ 0 h 529"/>
              <a:gd name="T8" fmla="*/ 0 w 997"/>
              <a:gd name="T9" fmla="*/ 529 h 529"/>
            </a:gdLst>
            <a:ahLst/>
            <a:cxnLst>
              <a:cxn ang="0">
                <a:pos x="T0" y="T1"/>
              </a:cxn>
              <a:cxn ang="0">
                <a:pos x="T2" y="T3"/>
              </a:cxn>
              <a:cxn ang="0">
                <a:pos x="T4" y="T5"/>
              </a:cxn>
              <a:cxn ang="0">
                <a:pos x="T6" y="T7"/>
              </a:cxn>
              <a:cxn ang="0">
                <a:pos x="T8" y="T9"/>
              </a:cxn>
            </a:cxnLst>
            <a:rect l="0" t="0" r="r" b="b"/>
            <a:pathLst>
              <a:path w="997" h="529">
                <a:moveTo>
                  <a:pt x="0" y="529"/>
                </a:moveTo>
                <a:lnTo>
                  <a:pt x="698" y="529"/>
                </a:lnTo>
                <a:lnTo>
                  <a:pt x="997" y="0"/>
                </a:lnTo>
                <a:lnTo>
                  <a:pt x="302" y="0"/>
                </a:lnTo>
                <a:lnTo>
                  <a:pt x="0" y="529"/>
                </a:lnTo>
                <a:close/>
              </a:path>
            </a:pathLst>
          </a:custGeom>
          <a:solidFill>
            <a:schemeClr val="accent4">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3"/>
          <p:cNvSpPr>
            <a:spLocks/>
          </p:cNvSpPr>
          <p:nvPr/>
        </p:nvSpPr>
        <p:spPr bwMode="auto">
          <a:xfrm>
            <a:off x="9093200" y="3510145"/>
            <a:ext cx="1581150" cy="838200"/>
          </a:xfrm>
          <a:custGeom>
            <a:avLst/>
            <a:gdLst>
              <a:gd name="T0" fmla="*/ 0 w 996"/>
              <a:gd name="T1" fmla="*/ 528 h 528"/>
              <a:gd name="T2" fmla="*/ 696 w 996"/>
              <a:gd name="T3" fmla="*/ 528 h 528"/>
              <a:gd name="T4" fmla="*/ 996 w 996"/>
              <a:gd name="T5" fmla="*/ 0 h 528"/>
              <a:gd name="T6" fmla="*/ 300 w 996"/>
              <a:gd name="T7" fmla="*/ 0 h 528"/>
              <a:gd name="T8" fmla="*/ 0 w 996"/>
              <a:gd name="T9" fmla="*/ 528 h 528"/>
            </a:gdLst>
            <a:ahLst/>
            <a:cxnLst>
              <a:cxn ang="0">
                <a:pos x="T0" y="T1"/>
              </a:cxn>
              <a:cxn ang="0">
                <a:pos x="T2" y="T3"/>
              </a:cxn>
              <a:cxn ang="0">
                <a:pos x="T4" y="T5"/>
              </a:cxn>
              <a:cxn ang="0">
                <a:pos x="T6" y="T7"/>
              </a:cxn>
              <a:cxn ang="0">
                <a:pos x="T8" y="T9"/>
              </a:cxn>
            </a:cxnLst>
            <a:rect l="0" t="0" r="r" b="b"/>
            <a:pathLst>
              <a:path w="996" h="528">
                <a:moveTo>
                  <a:pt x="0" y="528"/>
                </a:moveTo>
                <a:lnTo>
                  <a:pt x="696" y="528"/>
                </a:lnTo>
                <a:lnTo>
                  <a:pt x="996" y="0"/>
                </a:lnTo>
                <a:lnTo>
                  <a:pt x="300" y="0"/>
                </a:lnTo>
                <a:lnTo>
                  <a:pt x="0" y="528"/>
                </a:lnTo>
                <a:close/>
              </a:path>
            </a:pathLst>
          </a:custGeom>
          <a:solidFill>
            <a:schemeClr val="accent3">
              <a:alpha val="3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p:nvSpPr>
        <p:spPr bwMode="auto">
          <a:xfrm>
            <a:off x="8615363" y="4348345"/>
            <a:ext cx="1579563" cy="839788"/>
          </a:xfrm>
          <a:custGeom>
            <a:avLst/>
            <a:gdLst>
              <a:gd name="T0" fmla="*/ 0 w 995"/>
              <a:gd name="T1" fmla="*/ 529 h 529"/>
              <a:gd name="T2" fmla="*/ 696 w 995"/>
              <a:gd name="T3" fmla="*/ 529 h 529"/>
              <a:gd name="T4" fmla="*/ 995 w 995"/>
              <a:gd name="T5" fmla="*/ 0 h 529"/>
              <a:gd name="T6" fmla="*/ 301 w 995"/>
              <a:gd name="T7" fmla="*/ 0 h 529"/>
              <a:gd name="T8" fmla="*/ 0 w 995"/>
              <a:gd name="T9" fmla="*/ 529 h 529"/>
            </a:gdLst>
            <a:ahLst/>
            <a:cxnLst>
              <a:cxn ang="0">
                <a:pos x="T0" y="T1"/>
              </a:cxn>
              <a:cxn ang="0">
                <a:pos x="T2" y="T3"/>
              </a:cxn>
              <a:cxn ang="0">
                <a:pos x="T4" y="T5"/>
              </a:cxn>
              <a:cxn ang="0">
                <a:pos x="T6" y="T7"/>
              </a:cxn>
              <a:cxn ang="0">
                <a:pos x="T8" y="T9"/>
              </a:cxn>
            </a:cxnLst>
            <a:rect l="0" t="0" r="r" b="b"/>
            <a:pathLst>
              <a:path w="995" h="529">
                <a:moveTo>
                  <a:pt x="0" y="529"/>
                </a:moveTo>
                <a:lnTo>
                  <a:pt x="696" y="529"/>
                </a:lnTo>
                <a:lnTo>
                  <a:pt x="995" y="0"/>
                </a:lnTo>
                <a:lnTo>
                  <a:pt x="301" y="0"/>
                </a:lnTo>
                <a:lnTo>
                  <a:pt x="0" y="529"/>
                </a:lnTo>
                <a:close/>
              </a:path>
            </a:pathLst>
          </a:custGeom>
          <a:solidFill>
            <a:schemeClr val="accent6">
              <a:alpha val="3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p:nvSpPr>
        <p:spPr bwMode="auto">
          <a:xfrm>
            <a:off x="9093200" y="2671945"/>
            <a:ext cx="1579563" cy="838200"/>
          </a:xfrm>
          <a:custGeom>
            <a:avLst/>
            <a:gdLst>
              <a:gd name="T0" fmla="*/ 0 w 995"/>
              <a:gd name="T1" fmla="*/ 0 h 528"/>
              <a:gd name="T2" fmla="*/ 696 w 995"/>
              <a:gd name="T3" fmla="*/ 0 h 528"/>
              <a:gd name="T4" fmla="*/ 995 w 995"/>
              <a:gd name="T5" fmla="*/ 528 h 528"/>
              <a:gd name="T6" fmla="*/ 300 w 995"/>
              <a:gd name="T7" fmla="*/ 528 h 528"/>
              <a:gd name="T8" fmla="*/ 0 w 995"/>
              <a:gd name="T9" fmla="*/ 0 h 528"/>
            </a:gdLst>
            <a:ahLst/>
            <a:cxnLst>
              <a:cxn ang="0">
                <a:pos x="T0" y="T1"/>
              </a:cxn>
              <a:cxn ang="0">
                <a:pos x="T2" y="T3"/>
              </a:cxn>
              <a:cxn ang="0">
                <a:pos x="T4" y="T5"/>
              </a:cxn>
              <a:cxn ang="0">
                <a:pos x="T6" y="T7"/>
              </a:cxn>
              <a:cxn ang="0">
                <a:pos x="T8" y="T9"/>
              </a:cxn>
            </a:cxnLst>
            <a:rect l="0" t="0" r="r" b="b"/>
            <a:pathLst>
              <a:path w="995" h="528">
                <a:moveTo>
                  <a:pt x="0" y="0"/>
                </a:moveTo>
                <a:lnTo>
                  <a:pt x="696" y="0"/>
                </a:lnTo>
                <a:lnTo>
                  <a:pt x="995" y="528"/>
                </a:lnTo>
                <a:lnTo>
                  <a:pt x="300" y="528"/>
                </a:lnTo>
                <a:lnTo>
                  <a:pt x="0" y="0"/>
                </a:lnTo>
                <a:close/>
              </a:path>
            </a:pathLst>
          </a:custGeom>
          <a:solidFill>
            <a:schemeClr val="accent1">
              <a:alpha val="3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p:nvSpPr>
        <p:spPr bwMode="auto">
          <a:xfrm>
            <a:off x="8612188" y="1832157"/>
            <a:ext cx="1582738" cy="839788"/>
          </a:xfrm>
          <a:custGeom>
            <a:avLst/>
            <a:gdLst>
              <a:gd name="T0" fmla="*/ 0 w 997"/>
              <a:gd name="T1" fmla="*/ 0 h 529"/>
              <a:gd name="T2" fmla="*/ 698 w 997"/>
              <a:gd name="T3" fmla="*/ 0 h 529"/>
              <a:gd name="T4" fmla="*/ 997 w 997"/>
              <a:gd name="T5" fmla="*/ 529 h 529"/>
              <a:gd name="T6" fmla="*/ 303 w 997"/>
              <a:gd name="T7" fmla="*/ 529 h 529"/>
              <a:gd name="T8" fmla="*/ 0 w 997"/>
              <a:gd name="T9" fmla="*/ 0 h 529"/>
            </a:gdLst>
            <a:ahLst/>
            <a:cxnLst>
              <a:cxn ang="0">
                <a:pos x="T0" y="T1"/>
              </a:cxn>
              <a:cxn ang="0">
                <a:pos x="T2" y="T3"/>
              </a:cxn>
              <a:cxn ang="0">
                <a:pos x="T4" y="T5"/>
              </a:cxn>
              <a:cxn ang="0">
                <a:pos x="T6" y="T7"/>
              </a:cxn>
              <a:cxn ang="0">
                <a:pos x="T8" y="T9"/>
              </a:cxn>
            </a:cxnLst>
            <a:rect l="0" t="0" r="r" b="b"/>
            <a:pathLst>
              <a:path w="997" h="529">
                <a:moveTo>
                  <a:pt x="0" y="0"/>
                </a:moveTo>
                <a:lnTo>
                  <a:pt x="698" y="0"/>
                </a:lnTo>
                <a:lnTo>
                  <a:pt x="997" y="529"/>
                </a:lnTo>
                <a:lnTo>
                  <a:pt x="303" y="529"/>
                </a:lnTo>
                <a:lnTo>
                  <a:pt x="0" y="0"/>
                </a:lnTo>
                <a:close/>
              </a:path>
            </a:pathLst>
          </a:custGeom>
          <a:solidFill>
            <a:schemeClr val="accent2">
              <a:alpha val="3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p:nvSpPr>
        <p:spPr bwMode="auto">
          <a:xfrm>
            <a:off x="0" y="1843270"/>
            <a:ext cx="2592388" cy="3344863"/>
          </a:xfrm>
          <a:custGeom>
            <a:avLst/>
            <a:gdLst>
              <a:gd name="T0" fmla="*/ 0 w 1633"/>
              <a:gd name="T1" fmla="*/ 0 h 2107"/>
              <a:gd name="T2" fmla="*/ 1633 w 1633"/>
              <a:gd name="T3" fmla="*/ 0 h 2107"/>
              <a:gd name="T4" fmla="*/ 411 w 1633"/>
              <a:gd name="T5" fmla="*/ 2107 h 2107"/>
              <a:gd name="T6" fmla="*/ 0 w 1633"/>
              <a:gd name="T7" fmla="*/ 2107 h 2107"/>
              <a:gd name="T8" fmla="*/ 0 w 1633"/>
              <a:gd name="T9" fmla="*/ 0 h 2107"/>
            </a:gdLst>
            <a:ahLst/>
            <a:cxnLst>
              <a:cxn ang="0">
                <a:pos x="T0" y="T1"/>
              </a:cxn>
              <a:cxn ang="0">
                <a:pos x="T2" y="T3"/>
              </a:cxn>
              <a:cxn ang="0">
                <a:pos x="T4" y="T5"/>
              </a:cxn>
              <a:cxn ang="0">
                <a:pos x="T6" y="T7"/>
              </a:cxn>
              <a:cxn ang="0">
                <a:pos x="T8" y="T9"/>
              </a:cxn>
            </a:cxnLst>
            <a:rect l="0" t="0" r="r" b="b"/>
            <a:pathLst>
              <a:path w="1633" h="2107">
                <a:moveTo>
                  <a:pt x="0" y="0"/>
                </a:moveTo>
                <a:lnTo>
                  <a:pt x="1633" y="0"/>
                </a:lnTo>
                <a:lnTo>
                  <a:pt x="411" y="2107"/>
                </a:lnTo>
                <a:lnTo>
                  <a:pt x="0" y="2107"/>
                </a:lnTo>
                <a:lnTo>
                  <a:pt x="0" y="0"/>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p:nvSpPr>
        <p:spPr bwMode="auto">
          <a:xfrm>
            <a:off x="9996488" y="1832157"/>
            <a:ext cx="2211388" cy="3355975"/>
          </a:xfrm>
          <a:custGeom>
            <a:avLst/>
            <a:gdLst>
              <a:gd name="T0" fmla="*/ 0 w 1393"/>
              <a:gd name="T1" fmla="*/ 0 h 2114"/>
              <a:gd name="T2" fmla="*/ 1393 w 1393"/>
              <a:gd name="T3" fmla="*/ 0 h 2114"/>
              <a:gd name="T4" fmla="*/ 1393 w 1393"/>
              <a:gd name="T5" fmla="*/ 1428 h 2114"/>
              <a:gd name="T6" fmla="*/ 994 w 1393"/>
              <a:gd name="T7" fmla="*/ 2114 h 2114"/>
              <a:gd name="T8" fmla="*/ 5 w 1393"/>
              <a:gd name="T9" fmla="*/ 2114 h 2114"/>
              <a:gd name="T10" fmla="*/ 608 w 1393"/>
              <a:gd name="T11" fmla="*/ 1057 h 2114"/>
              <a:gd name="T12" fmla="*/ 0 w 1393"/>
              <a:gd name="T13" fmla="*/ 0 h 2114"/>
            </a:gdLst>
            <a:ahLst/>
            <a:cxnLst>
              <a:cxn ang="0">
                <a:pos x="T0" y="T1"/>
              </a:cxn>
              <a:cxn ang="0">
                <a:pos x="T2" y="T3"/>
              </a:cxn>
              <a:cxn ang="0">
                <a:pos x="T4" y="T5"/>
              </a:cxn>
              <a:cxn ang="0">
                <a:pos x="T6" y="T7"/>
              </a:cxn>
              <a:cxn ang="0">
                <a:pos x="T8" y="T9"/>
              </a:cxn>
              <a:cxn ang="0">
                <a:pos x="T10" y="T11"/>
              </a:cxn>
              <a:cxn ang="0">
                <a:pos x="T12" y="T13"/>
              </a:cxn>
            </a:cxnLst>
            <a:rect l="0" t="0" r="r" b="b"/>
            <a:pathLst>
              <a:path w="1393" h="2114">
                <a:moveTo>
                  <a:pt x="0" y="0"/>
                </a:moveTo>
                <a:lnTo>
                  <a:pt x="1393" y="0"/>
                </a:lnTo>
                <a:lnTo>
                  <a:pt x="1393" y="1428"/>
                </a:lnTo>
                <a:lnTo>
                  <a:pt x="994" y="2114"/>
                </a:lnTo>
                <a:lnTo>
                  <a:pt x="5" y="2114"/>
                </a:lnTo>
                <a:lnTo>
                  <a:pt x="608" y="1057"/>
                </a:lnTo>
                <a:lnTo>
                  <a:pt x="0" y="0"/>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
          <p:cNvSpPr>
            <a:spLocks/>
          </p:cNvSpPr>
          <p:nvPr/>
        </p:nvSpPr>
        <p:spPr bwMode="auto">
          <a:xfrm>
            <a:off x="2838450" y="141773"/>
            <a:ext cx="6886575" cy="1699909"/>
          </a:xfrm>
          <a:custGeom>
            <a:avLst/>
            <a:gdLst>
              <a:gd name="T0" fmla="*/ 357 w 4328"/>
              <a:gd name="T1" fmla="*/ 0 h 622"/>
              <a:gd name="T2" fmla="*/ 3961 w 4328"/>
              <a:gd name="T3" fmla="*/ 0 h 622"/>
              <a:gd name="T4" fmla="*/ 4328 w 4328"/>
              <a:gd name="T5" fmla="*/ 622 h 622"/>
              <a:gd name="T6" fmla="*/ 0 w 4328"/>
              <a:gd name="T7" fmla="*/ 622 h 622"/>
              <a:gd name="T8" fmla="*/ 357 w 4328"/>
              <a:gd name="T9" fmla="*/ 0 h 622"/>
            </a:gdLst>
            <a:ahLst/>
            <a:cxnLst>
              <a:cxn ang="0">
                <a:pos x="T0" y="T1"/>
              </a:cxn>
              <a:cxn ang="0">
                <a:pos x="T2" y="T3"/>
              </a:cxn>
              <a:cxn ang="0">
                <a:pos x="T4" y="T5"/>
              </a:cxn>
              <a:cxn ang="0">
                <a:pos x="T6" y="T7"/>
              </a:cxn>
              <a:cxn ang="0">
                <a:pos x="T8" y="T9"/>
              </a:cxn>
            </a:cxnLst>
            <a:rect l="0" t="0" r="r" b="b"/>
            <a:pathLst>
              <a:path w="4328" h="622">
                <a:moveTo>
                  <a:pt x="357" y="0"/>
                </a:moveTo>
                <a:lnTo>
                  <a:pt x="3961" y="0"/>
                </a:lnTo>
                <a:lnTo>
                  <a:pt x="4328" y="622"/>
                </a:lnTo>
                <a:lnTo>
                  <a:pt x="0" y="622"/>
                </a:lnTo>
                <a:lnTo>
                  <a:pt x="35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cxnSp>
        <p:nvCxnSpPr>
          <p:cNvPr id="31" name="Straight Connector 30"/>
          <p:cNvCxnSpPr/>
          <p:nvPr/>
        </p:nvCxnSpPr>
        <p:spPr>
          <a:xfrm flipH="1">
            <a:off x="89393" y="5188316"/>
            <a:ext cx="831128" cy="14418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561669" y="6012958"/>
            <a:ext cx="89295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1566568" y="5178607"/>
            <a:ext cx="485890" cy="833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3176" y="10074"/>
            <a:ext cx="1035445" cy="1840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9591" y="6627010"/>
            <a:ext cx="103337"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038877" y="214154"/>
            <a:ext cx="6467040" cy="1446550"/>
          </a:xfrm>
          <a:prstGeom prst="rect">
            <a:avLst/>
          </a:prstGeom>
          <a:noFill/>
          <a:ln>
            <a:noFill/>
          </a:ln>
        </p:spPr>
        <p:txBody>
          <a:bodyPr wrap="square" rtlCol="0">
            <a:spAutoFit/>
          </a:bodyPr>
          <a:lstStyle/>
          <a:p>
            <a:pPr algn="ctr"/>
            <a:r>
              <a:rPr lang="en-US" sz="4400" dirty="0">
                <a:ln w="15875">
                  <a:noFill/>
                  <a:round/>
                </a:ln>
                <a:solidFill>
                  <a:schemeClr val="bg1">
                    <a:lumMod val="95000"/>
                  </a:schemeClr>
                </a:solidFill>
                <a:effectLst>
                  <a:innerShdw blurRad="50800" dist="25400" dir="13500000">
                    <a:prstClr val="black">
                      <a:alpha val="50000"/>
                    </a:prstClr>
                  </a:innerShdw>
                  <a:reflection blurRad="76200" stA="15000" endPos="53000" dir="5400000" sy="-100000" algn="bl" rotWithShape="0"/>
                </a:effectLst>
                <a:latin typeface="Franklin Gothic Heavy" panose="020B0903020102020204" pitchFamily="34" charset="0"/>
              </a:rPr>
              <a:t>Who will have the next great Craft Brewery?</a:t>
            </a:r>
          </a:p>
        </p:txBody>
      </p:sp>
      <p:sp>
        <p:nvSpPr>
          <p:cNvPr id="9" name="TextBox 8"/>
          <p:cNvSpPr txBox="1"/>
          <p:nvPr/>
        </p:nvSpPr>
        <p:spPr>
          <a:xfrm>
            <a:off x="2601978" y="2685938"/>
            <a:ext cx="5172145" cy="630942"/>
          </a:xfrm>
          <a:prstGeom prst="rect">
            <a:avLst/>
          </a:prstGeom>
          <a:solidFill>
            <a:schemeClr val="accent5"/>
          </a:solidFill>
          <a:ln>
            <a:noFill/>
          </a:ln>
          <a:effectLst>
            <a:innerShdw blurRad="63500" dist="50800" dir="13500000">
              <a:prstClr val="black">
                <a:alpha val="50000"/>
              </a:prstClr>
            </a:innerShdw>
          </a:effectLst>
        </p:spPr>
        <p:txBody>
          <a:bodyPr wrap="square" rtlCol="0">
            <a:spAutoFit/>
          </a:bodyPr>
          <a:lstStyle/>
          <a:p>
            <a:pPr algn="ctr"/>
            <a:r>
              <a:rPr lang="en-US" sz="3500" b="1" dirty="0">
                <a:ln w="15875">
                  <a:noFill/>
                  <a:round/>
                </a:ln>
                <a:solidFill>
                  <a:schemeClr val="bg1"/>
                </a:solidFill>
                <a:effectLst>
                  <a:innerShdw blurRad="63500" dist="25400" dir="13500000">
                    <a:prstClr val="black">
                      <a:alpha val="50000"/>
                    </a:prstClr>
                  </a:innerShdw>
                  <a:reflection blurRad="76200" stA="15000" endPos="53000" dir="5400000" sy="-100000" algn="bl" rotWithShape="0"/>
                </a:effectLst>
                <a:latin typeface="Copperplate Gothic Bold" panose="020E0705020206020404" pitchFamily="34" charset="0"/>
              </a:rPr>
              <a:t>ST. PETERSBURG</a:t>
            </a:r>
            <a:endParaRPr lang="en-US" sz="3800" b="1" dirty="0">
              <a:ln w="15875">
                <a:noFill/>
                <a:round/>
              </a:ln>
              <a:solidFill>
                <a:schemeClr val="bg1"/>
              </a:solidFill>
              <a:effectLst>
                <a:innerShdw blurRad="63500" dist="25400" dir="13500000">
                  <a:prstClr val="black">
                    <a:alpha val="50000"/>
                  </a:prstClr>
                </a:innerShdw>
                <a:reflection blurRad="76200" stA="15000" endPos="53000" dir="5400000" sy="-100000" algn="bl" rotWithShape="0"/>
              </a:effectLst>
              <a:latin typeface="Copperplate Gothic Bold" panose="020E0705020206020404" pitchFamily="34" charset="0"/>
            </a:endParaRPr>
          </a:p>
        </p:txBody>
      </p:sp>
      <p:sp>
        <p:nvSpPr>
          <p:cNvPr id="71" name="TextBox 70"/>
          <p:cNvSpPr txBox="1"/>
          <p:nvPr/>
        </p:nvSpPr>
        <p:spPr>
          <a:xfrm>
            <a:off x="3819084" y="5354496"/>
            <a:ext cx="4297788" cy="1200329"/>
          </a:xfrm>
          <a:prstGeom prst="rect">
            <a:avLst/>
          </a:prstGeom>
          <a:noFill/>
          <a:ln>
            <a:noFill/>
          </a:ln>
        </p:spPr>
        <p:txBody>
          <a:bodyPr wrap="square" rtlCol="0">
            <a:spAutoFit/>
          </a:bodyPr>
          <a:lstStyle/>
          <a:p>
            <a:pPr algn="ctr"/>
            <a:r>
              <a:rPr lang="en-US" sz="3600" b="1" dirty="0">
                <a:ln w="15875">
                  <a:noFill/>
                  <a:round/>
                </a:ln>
                <a:solidFill>
                  <a:schemeClr val="accent4">
                    <a:lumMod val="75000"/>
                    <a:lumOff val="25000"/>
                  </a:schemeClr>
                </a:solidFill>
                <a:effectLst>
                  <a:innerShdw blurRad="63500" dist="50800" dir="13500000">
                    <a:prstClr val="black">
                      <a:alpha val="50000"/>
                    </a:prstClr>
                  </a:innerShdw>
                  <a:reflection blurRad="76200" stA="15000" endPos="53000" dir="5400000" sy="-100000" algn="bl" rotWithShape="0"/>
                </a:effectLst>
                <a:latin typeface="Eurostile" panose="020B0504020202050204" pitchFamily="34" charset="0"/>
              </a:rPr>
              <a:t>Researching the</a:t>
            </a:r>
          </a:p>
          <a:p>
            <a:pPr algn="ctr"/>
            <a:r>
              <a:rPr lang="en-US" sz="3600" b="1" dirty="0">
                <a:ln w="15875">
                  <a:noFill/>
                  <a:round/>
                </a:ln>
                <a:solidFill>
                  <a:schemeClr val="accent4">
                    <a:lumMod val="75000"/>
                    <a:lumOff val="25000"/>
                  </a:schemeClr>
                </a:solidFill>
                <a:effectLst>
                  <a:innerShdw blurRad="63500" dist="50800" dir="13500000">
                    <a:prstClr val="black">
                      <a:alpha val="50000"/>
                    </a:prstClr>
                  </a:innerShdw>
                  <a:reflection blurRad="76200" stA="15000" endPos="53000" dir="5400000" sy="-100000" algn="bl" rotWithShape="0"/>
                </a:effectLst>
                <a:latin typeface="Eurostile" panose="020B0504020202050204" pitchFamily="34" charset="0"/>
              </a:rPr>
              <a:t> Craft Beer Market</a:t>
            </a:r>
            <a:endParaRPr lang="en-US" sz="3600" b="1" dirty="0">
              <a:ln w="15875">
                <a:noFill/>
                <a:round/>
              </a:ln>
              <a:solidFill>
                <a:schemeClr val="accent4">
                  <a:lumMod val="75000"/>
                  <a:lumOff val="25000"/>
                </a:schemeClr>
              </a:solidFill>
              <a:effectLst>
                <a:innerShdw blurRad="63500" dist="50800" dir="13500000">
                  <a:prstClr val="black">
                    <a:alpha val="50000"/>
                  </a:prstClr>
                </a:innerShdw>
                <a:reflection blurRad="76200" stA="15000" endPos="53000" dir="5400000" sy="-100000" algn="bl" rotWithShape="0"/>
              </a:effectLst>
              <a:latin typeface="Franklin Gothic Heavy" panose="020B0903020102020204" pitchFamily="34" charset="0"/>
            </a:endParaRPr>
          </a:p>
        </p:txBody>
      </p:sp>
      <p:sp>
        <p:nvSpPr>
          <p:cNvPr id="77" name="TextBox 76"/>
          <p:cNvSpPr txBox="1"/>
          <p:nvPr/>
        </p:nvSpPr>
        <p:spPr>
          <a:xfrm>
            <a:off x="5361172" y="3378373"/>
            <a:ext cx="1316056" cy="461665"/>
          </a:xfrm>
          <a:prstGeom prst="rect">
            <a:avLst/>
          </a:prstGeom>
          <a:noFill/>
          <a:ln>
            <a:noFill/>
          </a:ln>
        </p:spPr>
        <p:txBody>
          <a:bodyPr wrap="square" rtlCol="0">
            <a:spAutoFit/>
          </a:bodyPr>
          <a:lstStyle/>
          <a:p>
            <a:pPr algn="ctr"/>
            <a:r>
              <a:rPr lang="en-US" sz="2400" b="1" dirty="0">
                <a:ln w="15875">
                  <a:noFill/>
                  <a:round/>
                </a:ln>
                <a:solidFill>
                  <a:schemeClr val="tx2"/>
                </a:solidFill>
                <a:effectLst/>
                <a:latin typeface="Copperplate Gothic Bold" panose="020E0705020206020404" pitchFamily="34" charset="0"/>
              </a:rPr>
              <a:t>VS.</a:t>
            </a:r>
          </a:p>
        </p:txBody>
      </p:sp>
      <p:sp>
        <p:nvSpPr>
          <p:cNvPr id="37" name="TextBox 36"/>
          <p:cNvSpPr txBox="1"/>
          <p:nvPr/>
        </p:nvSpPr>
        <p:spPr>
          <a:xfrm>
            <a:off x="6583680" y="3654627"/>
            <a:ext cx="3355224" cy="651656"/>
          </a:xfrm>
          <a:prstGeom prst="rect">
            <a:avLst/>
          </a:prstGeom>
          <a:solidFill>
            <a:schemeClr val="accent3">
              <a:lumMod val="75000"/>
            </a:schemeClr>
          </a:solidFill>
          <a:ln>
            <a:noFill/>
          </a:ln>
          <a:effectLst>
            <a:innerShdw blurRad="63500" dist="50800" dir="13500000">
              <a:prstClr val="black">
                <a:alpha val="50000"/>
              </a:prstClr>
            </a:innerShdw>
          </a:effectLst>
        </p:spPr>
        <p:txBody>
          <a:bodyPr wrap="square" rtlCol="0">
            <a:spAutoFit/>
          </a:bodyPr>
          <a:lstStyle/>
          <a:p>
            <a:pPr algn="ctr"/>
            <a:r>
              <a:rPr lang="en-US" sz="3500" b="1" dirty="0">
                <a:ln w="15875">
                  <a:noFill/>
                  <a:round/>
                </a:ln>
                <a:solidFill>
                  <a:schemeClr val="bg1"/>
                </a:solidFill>
                <a:effectLst>
                  <a:innerShdw blurRad="63500" dist="25400" dir="13500000">
                    <a:prstClr val="black">
                      <a:alpha val="50000"/>
                    </a:prstClr>
                  </a:innerShdw>
                  <a:reflection blurRad="76200" stA="15000" endPos="53000" dir="5400000" sy="-100000" algn="bl" rotWithShape="0"/>
                </a:effectLst>
                <a:latin typeface="Copperplate Gothic Bold" panose="020E0705020206020404" pitchFamily="34" charset="0"/>
              </a:rPr>
              <a:t>TAMPA</a:t>
            </a:r>
            <a:endParaRPr lang="en-US" sz="3800" b="1" dirty="0">
              <a:ln w="15875">
                <a:noFill/>
                <a:round/>
              </a:ln>
              <a:solidFill>
                <a:schemeClr val="bg1"/>
              </a:solidFill>
              <a:effectLst>
                <a:innerShdw blurRad="63500" dist="25400" dir="13500000">
                  <a:prstClr val="black">
                    <a:alpha val="50000"/>
                  </a:prstClr>
                </a:innerShdw>
                <a:reflection blurRad="76200" stA="15000" endPos="53000" dir="5400000" sy="-100000" algn="bl" rotWithShape="0"/>
              </a:effectLst>
              <a:latin typeface="Copperplate Gothic Bold" panose="020E0705020206020404" pitchFamily="34" charset="0"/>
            </a:endParaRPr>
          </a:p>
        </p:txBody>
      </p:sp>
    </p:spTree>
    <p:extLst>
      <p:ext uri="{BB962C8B-B14F-4D97-AF65-F5344CB8AC3E}">
        <p14:creationId xmlns:p14="http://schemas.microsoft.com/office/powerpoint/2010/main" val="357263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700" fill="hold"/>
                                        <p:tgtEl>
                                          <p:spTgt spid="27"/>
                                        </p:tgtEl>
                                        <p:attrNameLst>
                                          <p:attrName>ppt_x</p:attrName>
                                        </p:attrNameLst>
                                      </p:cBhvr>
                                      <p:tavLst>
                                        <p:tav tm="0">
                                          <p:val>
                                            <p:strVal val="0-#ppt_w/2"/>
                                          </p:val>
                                        </p:tav>
                                        <p:tav tm="100000">
                                          <p:val>
                                            <p:strVal val="#ppt_x"/>
                                          </p:val>
                                        </p:tav>
                                      </p:tavLst>
                                    </p:anim>
                                    <p:anim calcmode="lin" valueType="num">
                                      <p:cBhvr additive="base">
                                        <p:cTn id="8" dur="700" fill="hold"/>
                                        <p:tgtEl>
                                          <p:spTgt spid="27"/>
                                        </p:tgtEl>
                                        <p:attrNameLst>
                                          <p:attrName>ppt_y</p:attrName>
                                        </p:attrNameLst>
                                      </p:cBhvr>
                                      <p:tavLst>
                                        <p:tav tm="0">
                                          <p:val>
                                            <p:strVal val="#ppt_y"/>
                                          </p:val>
                                        </p:tav>
                                        <p:tav tm="100000">
                                          <p:val>
                                            <p:strVal val="#ppt_y"/>
                                          </p:val>
                                        </p:tav>
                                      </p:tavLst>
                                    </p:anim>
                                  </p:childTnLst>
                                </p:cTn>
                              </p:par>
                              <p:par>
                                <p:cTn id="9" presetID="12" presetClass="entr" presetSubtype="1" fill="hold" grpId="0" nodeType="withEffect">
                                  <p:stCondLst>
                                    <p:cond delay="70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p:tgtEl>
                                          <p:spTgt spid="16"/>
                                        </p:tgtEl>
                                        <p:attrNameLst>
                                          <p:attrName>ppt_y</p:attrName>
                                        </p:attrNameLst>
                                      </p:cBhvr>
                                      <p:tavLst>
                                        <p:tav tm="0">
                                          <p:val>
                                            <p:strVal val="#ppt_y-#ppt_h*1.125000"/>
                                          </p:val>
                                        </p:tav>
                                        <p:tav tm="100000">
                                          <p:val>
                                            <p:strVal val="#ppt_y"/>
                                          </p:val>
                                        </p:tav>
                                      </p:tavLst>
                                    </p:anim>
                                    <p:animEffect transition="in" filter="wipe(down)">
                                      <p:cBhvr>
                                        <p:cTn id="12" dur="500"/>
                                        <p:tgtEl>
                                          <p:spTgt spid="16"/>
                                        </p:tgtEl>
                                      </p:cBhvr>
                                    </p:animEffect>
                                  </p:childTnLst>
                                </p:cTn>
                              </p:par>
                              <p:par>
                                <p:cTn id="13" presetID="17" presetClass="entr" presetSubtype="10" fill="hold" grpId="0" nodeType="withEffect">
                                  <p:stCondLst>
                                    <p:cond delay="400"/>
                                  </p:stCondLst>
                                  <p:childTnLst>
                                    <p:set>
                                      <p:cBhvr>
                                        <p:cTn id="14" dur="1" fill="hold">
                                          <p:stCondLst>
                                            <p:cond delay="0"/>
                                          </p:stCondLst>
                                        </p:cTn>
                                        <p:tgtEl>
                                          <p:spTgt spid="6"/>
                                        </p:tgtEl>
                                        <p:attrNameLst>
                                          <p:attrName>style.visibility</p:attrName>
                                        </p:attrNameLst>
                                      </p:cBhvr>
                                      <p:to>
                                        <p:strVal val="visible"/>
                                      </p:to>
                                    </p:set>
                                    <p:anim calcmode="lin" valueType="num">
                                      <p:cBhvr>
                                        <p:cTn id="15" dur="700" fill="hold"/>
                                        <p:tgtEl>
                                          <p:spTgt spid="6"/>
                                        </p:tgtEl>
                                        <p:attrNameLst>
                                          <p:attrName>ppt_w</p:attrName>
                                        </p:attrNameLst>
                                      </p:cBhvr>
                                      <p:tavLst>
                                        <p:tav tm="0">
                                          <p:val>
                                            <p:fltVal val="0"/>
                                          </p:val>
                                        </p:tav>
                                        <p:tav tm="100000">
                                          <p:val>
                                            <p:strVal val="#ppt_w"/>
                                          </p:val>
                                        </p:tav>
                                      </p:tavLst>
                                    </p:anim>
                                    <p:anim calcmode="lin" valueType="num">
                                      <p:cBhvr>
                                        <p:cTn id="16" dur="700" fill="hold"/>
                                        <p:tgtEl>
                                          <p:spTgt spid="6"/>
                                        </p:tgtEl>
                                        <p:attrNameLst>
                                          <p:attrName>ppt_h</p:attrName>
                                        </p:attrNameLst>
                                      </p:cBhvr>
                                      <p:tavLst>
                                        <p:tav tm="0">
                                          <p:val>
                                            <p:strVal val="#ppt_h"/>
                                          </p:val>
                                        </p:tav>
                                        <p:tav tm="100000">
                                          <p:val>
                                            <p:strVal val="#ppt_h"/>
                                          </p:val>
                                        </p:tav>
                                      </p:tavLst>
                                    </p:anim>
                                  </p:childTnLst>
                                </p:cTn>
                              </p:par>
                              <p:par>
                                <p:cTn id="17" presetID="47" presetClass="entr" presetSubtype="0" fill="hold" grpId="0" nodeType="withEffect">
                                  <p:stCondLst>
                                    <p:cond delay="70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anim calcmode="lin" valueType="num">
                                      <p:cBhvr>
                                        <p:cTn id="20" dur="500" fill="hold"/>
                                        <p:tgtEl>
                                          <p:spTgt spid="18"/>
                                        </p:tgtEl>
                                        <p:attrNameLst>
                                          <p:attrName>ppt_x</p:attrName>
                                        </p:attrNameLst>
                                      </p:cBhvr>
                                      <p:tavLst>
                                        <p:tav tm="0">
                                          <p:val>
                                            <p:strVal val="#ppt_x"/>
                                          </p:val>
                                        </p:tav>
                                        <p:tav tm="100000">
                                          <p:val>
                                            <p:strVal val="#ppt_x"/>
                                          </p:val>
                                        </p:tav>
                                      </p:tavLst>
                                    </p:anim>
                                    <p:anim calcmode="lin" valueType="num">
                                      <p:cBhvr>
                                        <p:cTn id="21" dur="500" fill="hold"/>
                                        <p:tgtEl>
                                          <p:spTgt spid="1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90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anim calcmode="lin" valueType="num">
                                      <p:cBhvr>
                                        <p:cTn id="25" dur="500" fill="hold"/>
                                        <p:tgtEl>
                                          <p:spTgt spid="17"/>
                                        </p:tgtEl>
                                        <p:attrNameLst>
                                          <p:attrName>ppt_x</p:attrName>
                                        </p:attrNameLst>
                                      </p:cBhvr>
                                      <p:tavLst>
                                        <p:tav tm="0">
                                          <p:val>
                                            <p:strVal val="#ppt_x"/>
                                          </p:val>
                                        </p:tav>
                                        <p:tav tm="100000">
                                          <p:val>
                                            <p:strVal val="#ppt_x"/>
                                          </p:val>
                                        </p:tav>
                                      </p:tavLst>
                                    </p:anim>
                                    <p:anim calcmode="lin" valueType="num">
                                      <p:cBhvr>
                                        <p:cTn id="26" dur="500" fill="hold"/>
                                        <p:tgtEl>
                                          <p:spTgt spid="17"/>
                                        </p:tgtEl>
                                        <p:attrNameLst>
                                          <p:attrName>ppt_y</p:attrName>
                                        </p:attrNameLst>
                                      </p:cBhvr>
                                      <p:tavLst>
                                        <p:tav tm="0">
                                          <p:val>
                                            <p:strVal val="#ppt_y+.1"/>
                                          </p:val>
                                        </p:tav>
                                        <p:tav tm="100000">
                                          <p:val>
                                            <p:strVal val="#ppt_y"/>
                                          </p:val>
                                        </p:tav>
                                      </p:tavLst>
                                    </p:anim>
                                  </p:childTnLst>
                                </p:cTn>
                              </p:par>
                              <p:par>
                                <p:cTn id="27" presetID="12" presetClass="entr" presetSubtype="2" fill="hold" grpId="0" nodeType="withEffect">
                                  <p:stCondLst>
                                    <p:cond delay="110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800"/>
                                        <p:tgtEl>
                                          <p:spTgt spid="28"/>
                                        </p:tgtEl>
                                        <p:attrNameLst>
                                          <p:attrName>ppt_x</p:attrName>
                                        </p:attrNameLst>
                                      </p:cBhvr>
                                      <p:tavLst>
                                        <p:tav tm="0">
                                          <p:val>
                                            <p:strVal val="#ppt_x+#ppt_w*1.125000"/>
                                          </p:val>
                                        </p:tav>
                                        <p:tav tm="100000">
                                          <p:val>
                                            <p:strVal val="#ppt_x"/>
                                          </p:val>
                                        </p:tav>
                                      </p:tavLst>
                                    </p:anim>
                                    <p:animEffect transition="in" filter="wipe(left)">
                                      <p:cBhvr>
                                        <p:cTn id="30" dur="800"/>
                                        <p:tgtEl>
                                          <p:spTgt spid="28"/>
                                        </p:tgtEl>
                                      </p:cBhvr>
                                    </p:animEffect>
                                  </p:childTnLst>
                                </p:cTn>
                              </p:par>
                              <p:par>
                                <p:cTn id="31" presetID="22" presetClass="entr" presetSubtype="4" fill="hold" nodeType="withEffect">
                                  <p:stCondLst>
                                    <p:cond delay="800"/>
                                  </p:stCondLst>
                                  <p:childTnLst>
                                    <p:set>
                                      <p:cBhvr>
                                        <p:cTn id="32" dur="1" fill="hold">
                                          <p:stCondLst>
                                            <p:cond delay="0"/>
                                          </p:stCondLst>
                                        </p:cTn>
                                        <p:tgtEl>
                                          <p:spTgt spid="58"/>
                                        </p:tgtEl>
                                        <p:attrNameLst>
                                          <p:attrName>style.visibility</p:attrName>
                                        </p:attrNameLst>
                                      </p:cBhvr>
                                      <p:to>
                                        <p:strVal val="visible"/>
                                      </p:to>
                                    </p:set>
                                    <p:animEffect transition="in" filter="wipe(down)">
                                      <p:cBhvr>
                                        <p:cTn id="33" dur="500"/>
                                        <p:tgtEl>
                                          <p:spTgt spid="58"/>
                                        </p:tgtEl>
                                      </p:cBhvr>
                                    </p:animEffect>
                                  </p:childTnLst>
                                </p:cTn>
                              </p:par>
                              <p:par>
                                <p:cTn id="34" presetID="10" presetClass="entr" presetSubtype="0" fill="hold" grpId="0" nodeType="withEffect">
                                  <p:stCondLst>
                                    <p:cond delay="80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500"/>
                                        <p:tgtEl>
                                          <p:spTgt spid="47"/>
                                        </p:tgtEl>
                                      </p:cBhvr>
                                    </p:animEffect>
                                  </p:childTnLst>
                                </p:cTn>
                              </p:par>
                              <p:par>
                                <p:cTn id="37" presetID="10" presetClass="entr" presetSubtype="0" fill="hold" nodeType="withEffect">
                                  <p:stCondLst>
                                    <p:cond delay="190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22" presetClass="entr" presetSubtype="1" fill="hold" nodeType="withEffect">
                                  <p:stCondLst>
                                    <p:cond delay="900"/>
                                  </p:stCondLst>
                                  <p:childTnLst>
                                    <p:set>
                                      <p:cBhvr>
                                        <p:cTn id="41" dur="1" fill="hold">
                                          <p:stCondLst>
                                            <p:cond delay="0"/>
                                          </p:stCondLst>
                                        </p:cTn>
                                        <p:tgtEl>
                                          <p:spTgt spid="31"/>
                                        </p:tgtEl>
                                        <p:attrNameLst>
                                          <p:attrName>style.visibility</p:attrName>
                                        </p:attrNameLst>
                                      </p:cBhvr>
                                      <p:to>
                                        <p:strVal val="visible"/>
                                      </p:to>
                                    </p:set>
                                    <p:animEffect transition="in" filter="wipe(up)">
                                      <p:cBhvr>
                                        <p:cTn id="42" dur="500"/>
                                        <p:tgtEl>
                                          <p:spTgt spid="31"/>
                                        </p:tgtEl>
                                      </p:cBhvr>
                                    </p:animEffect>
                                  </p:childTnLst>
                                </p:cTn>
                              </p:par>
                              <p:par>
                                <p:cTn id="43" presetID="22" presetClass="entr" presetSubtype="2" fill="hold" nodeType="withEffect">
                                  <p:stCondLst>
                                    <p:cond delay="1400"/>
                                  </p:stCondLst>
                                  <p:childTnLst>
                                    <p:set>
                                      <p:cBhvr>
                                        <p:cTn id="44" dur="1" fill="hold">
                                          <p:stCondLst>
                                            <p:cond delay="0"/>
                                          </p:stCondLst>
                                        </p:cTn>
                                        <p:tgtEl>
                                          <p:spTgt spid="65"/>
                                        </p:tgtEl>
                                        <p:attrNameLst>
                                          <p:attrName>style.visibility</p:attrName>
                                        </p:attrNameLst>
                                      </p:cBhvr>
                                      <p:to>
                                        <p:strVal val="visible"/>
                                      </p:to>
                                    </p:set>
                                    <p:animEffect transition="in" filter="wipe(right)">
                                      <p:cBhvr>
                                        <p:cTn id="45" dur="300"/>
                                        <p:tgtEl>
                                          <p:spTgt spid="65"/>
                                        </p:tgtEl>
                                      </p:cBhvr>
                                    </p:animEffect>
                                  </p:childTnLst>
                                </p:cTn>
                              </p:par>
                              <p:par>
                                <p:cTn id="46" presetID="22" presetClass="entr" presetSubtype="1" fill="hold" nodeType="withEffect">
                                  <p:stCondLst>
                                    <p:cond delay="1700"/>
                                  </p:stCondLst>
                                  <p:childTnLst>
                                    <p:set>
                                      <p:cBhvr>
                                        <p:cTn id="47" dur="1" fill="hold">
                                          <p:stCondLst>
                                            <p:cond delay="0"/>
                                          </p:stCondLst>
                                        </p:cTn>
                                        <p:tgtEl>
                                          <p:spTgt spid="48"/>
                                        </p:tgtEl>
                                        <p:attrNameLst>
                                          <p:attrName>style.visibility</p:attrName>
                                        </p:attrNameLst>
                                      </p:cBhvr>
                                      <p:to>
                                        <p:strVal val="visible"/>
                                      </p:to>
                                    </p:set>
                                    <p:animEffect transition="in" filter="wipe(up)">
                                      <p:cBhvr>
                                        <p:cTn id="48" dur="400"/>
                                        <p:tgtEl>
                                          <p:spTgt spid="48"/>
                                        </p:tgtEl>
                                      </p:cBhvr>
                                    </p:animEffect>
                                  </p:childTnLst>
                                </p:cTn>
                              </p:par>
                              <p:par>
                                <p:cTn id="49" presetID="22" presetClass="entr" presetSubtype="8" fill="hold" nodeType="withEffect">
                                  <p:stCondLst>
                                    <p:cond delay="2100"/>
                                  </p:stCondLst>
                                  <p:childTnLst>
                                    <p:set>
                                      <p:cBhvr>
                                        <p:cTn id="50" dur="1" fill="hold">
                                          <p:stCondLst>
                                            <p:cond delay="0"/>
                                          </p:stCondLst>
                                        </p:cTn>
                                        <p:tgtEl>
                                          <p:spTgt spid="44"/>
                                        </p:tgtEl>
                                        <p:attrNameLst>
                                          <p:attrName>style.visibility</p:attrName>
                                        </p:attrNameLst>
                                      </p:cBhvr>
                                      <p:to>
                                        <p:strVal val="visible"/>
                                      </p:to>
                                    </p:set>
                                    <p:animEffect transition="in" filter="wipe(left)">
                                      <p:cBhvr>
                                        <p:cTn id="51" dur="500"/>
                                        <p:tgtEl>
                                          <p:spTgt spid="44"/>
                                        </p:tgtEl>
                                      </p:cBhvr>
                                    </p:animEffect>
                                  </p:childTnLst>
                                </p:cTn>
                              </p:par>
                              <p:par>
                                <p:cTn id="52" presetID="22" presetClass="entr" presetSubtype="8" fill="hold" grpId="0" nodeType="withEffect">
                                  <p:stCondLst>
                                    <p:cond delay="210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par>
                                <p:cTn id="55" presetID="22" presetClass="entr" presetSubtype="8" fill="hold" grpId="0" nodeType="withEffect">
                                  <p:stCondLst>
                                    <p:cond delay="2100"/>
                                  </p:stCondLst>
                                  <p:childTnLst>
                                    <p:set>
                                      <p:cBhvr>
                                        <p:cTn id="56" dur="1" fill="hold">
                                          <p:stCondLst>
                                            <p:cond delay="0"/>
                                          </p:stCondLst>
                                        </p:cTn>
                                        <p:tgtEl>
                                          <p:spTgt spid="19"/>
                                        </p:tgtEl>
                                        <p:attrNameLst>
                                          <p:attrName>style.visibility</p:attrName>
                                        </p:attrNameLst>
                                      </p:cBhvr>
                                      <p:to>
                                        <p:strVal val="visible"/>
                                      </p:to>
                                    </p:set>
                                    <p:animEffect transition="in" filter="wipe(left)">
                                      <p:cBhvr>
                                        <p:cTn id="57" dur="500"/>
                                        <p:tgtEl>
                                          <p:spTgt spid="19"/>
                                        </p:tgtEl>
                                      </p:cBhvr>
                                    </p:animEffect>
                                  </p:childTnLst>
                                </p:cTn>
                              </p:par>
                              <p:par>
                                <p:cTn id="58" presetID="22" presetClass="entr" presetSubtype="8" fill="hold" grpId="0" nodeType="withEffect">
                                  <p:stCondLst>
                                    <p:cond delay="2100"/>
                                  </p:stCondLst>
                                  <p:childTnLst>
                                    <p:set>
                                      <p:cBhvr>
                                        <p:cTn id="59" dur="1" fill="hold">
                                          <p:stCondLst>
                                            <p:cond delay="0"/>
                                          </p:stCondLst>
                                        </p:cTn>
                                        <p:tgtEl>
                                          <p:spTgt spid="20"/>
                                        </p:tgtEl>
                                        <p:attrNameLst>
                                          <p:attrName>style.visibility</p:attrName>
                                        </p:attrNameLst>
                                      </p:cBhvr>
                                      <p:to>
                                        <p:strVal val="visible"/>
                                      </p:to>
                                    </p:set>
                                    <p:animEffect transition="in" filter="wipe(left)">
                                      <p:cBhvr>
                                        <p:cTn id="60" dur="500"/>
                                        <p:tgtEl>
                                          <p:spTgt spid="20"/>
                                        </p:tgtEl>
                                      </p:cBhvr>
                                    </p:animEffect>
                                  </p:childTnLst>
                                </p:cTn>
                              </p:par>
                              <p:par>
                                <p:cTn id="61" presetID="22" presetClass="entr" presetSubtype="8" fill="hold" grpId="0" nodeType="withEffect">
                                  <p:stCondLst>
                                    <p:cond delay="2100"/>
                                  </p:stCondLst>
                                  <p:childTnLst>
                                    <p:set>
                                      <p:cBhvr>
                                        <p:cTn id="62" dur="1" fill="hold">
                                          <p:stCondLst>
                                            <p:cond delay="0"/>
                                          </p:stCondLst>
                                        </p:cTn>
                                        <p:tgtEl>
                                          <p:spTgt spid="21"/>
                                        </p:tgtEl>
                                        <p:attrNameLst>
                                          <p:attrName>style.visibility</p:attrName>
                                        </p:attrNameLst>
                                      </p:cBhvr>
                                      <p:to>
                                        <p:strVal val="visible"/>
                                      </p:to>
                                    </p:set>
                                    <p:animEffect transition="in" filter="wipe(left)">
                                      <p:cBhvr>
                                        <p:cTn id="63" dur="500"/>
                                        <p:tgtEl>
                                          <p:spTgt spid="21"/>
                                        </p:tgtEl>
                                      </p:cBhvr>
                                    </p:animEffect>
                                  </p:childTnLst>
                                </p:cTn>
                              </p:par>
                              <p:par>
                                <p:cTn id="64" presetID="22" presetClass="entr" presetSubtype="8" fill="hold" grpId="0" nodeType="withEffect">
                                  <p:stCondLst>
                                    <p:cond delay="2100"/>
                                  </p:stCondLst>
                                  <p:childTnLst>
                                    <p:set>
                                      <p:cBhvr>
                                        <p:cTn id="65" dur="1" fill="hold">
                                          <p:stCondLst>
                                            <p:cond delay="0"/>
                                          </p:stCondLst>
                                        </p:cTn>
                                        <p:tgtEl>
                                          <p:spTgt spid="26"/>
                                        </p:tgtEl>
                                        <p:attrNameLst>
                                          <p:attrName>style.visibility</p:attrName>
                                        </p:attrNameLst>
                                      </p:cBhvr>
                                      <p:to>
                                        <p:strVal val="visible"/>
                                      </p:to>
                                    </p:set>
                                    <p:animEffect transition="in" filter="wipe(left)">
                                      <p:cBhvr>
                                        <p:cTn id="66" dur="500"/>
                                        <p:tgtEl>
                                          <p:spTgt spid="26"/>
                                        </p:tgtEl>
                                      </p:cBhvr>
                                    </p:animEffect>
                                  </p:childTnLst>
                                </p:cTn>
                              </p:par>
                              <p:par>
                                <p:cTn id="67" presetID="22" presetClass="entr" presetSubtype="8" fill="hold" grpId="0" nodeType="withEffect">
                                  <p:stCondLst>
                                    <p:cond delay="2100"/>
                                  </p:stCondLst>
                                  <p:childTnLst>
                                    <p:set>
                                      <p:cBhvr>
                                        <p:cTn id="68" dur="1" fill="hold">
                                          <p:stCondLst>
                                            <p:cond delay="0"/>
                                          </p:stCondLst>
                                        </p:cTn>
                                        <p:tgtEl>
                                          <p:spTgt spid="25"/>
                                        </p:tgtEl>
                                        <p:attrNameLst>
                                          <p:attrName>style.visibility</p:attrName>
                                        </p:attrNameLst>
                                      </p:cBhvr>
                                      <p:to>
                                        <p:strVal val="visible"/>
                                      </p:to>
                                    </p:set>
                                    <p:animEffect transition="in" filter="wipe(left)">
                                      <p:cBhvr>
                                        <p:cTn id="69" dur="500"/>
                                        <p:tgtEl>
                                          <p:spTgt spid="25"/>
                                        </p:tgtEl>
                                      </p:cBhvr>
                                    </p:animEffect>
                                  </p:childTnLst>
                                </p:cTn>
                              </p:par>
                              <p:par>
                                <p:cTn id="70" presetID="22" presetClass="entr" presetSubtype="8" fill="hold" grpId="0" nodeType="withEffect">
                                  <p:stCondLst>
                                    <p:cond delay="2100"/>
                                  </p:stCondLst>
                                  <p:childTnLst>
                                    <p:set>
                                      <p:cBhvr>
                                        <p:cTn id="71" dur="1" fill="hold">
                                          <p:stCondLst>
                                            <p:cond delay="0"/>
                                          </p:stCondLst>
                                        </p:cTn>
                                        <p:tgtEl>
                                          <p:spTgt spid="22"/>
                                        </p:tgtEl>
                                        <p:attrNameLst>
                                          <p:attrName>style.visibility</p:attrName>
                                        </p:attrNameLst>
                                      </p:cBhvr>
                                      <p:to>
                                        <p:strVal val="visible"/>
                                      </p:to>
                                    </p:set>
                                    <p:animEffect transition="in" filter="wipe(left)">
                                      <p:cBhvr>
                                        <p:cTn id="72" dur="500"/>
                                        <p:tgtEl>
                                          <p:spTgt spid="22"/>
                                        </p:tgtEl>
                                      </p:cBhvr>
                                    </p:animEffect>
                                  </p:childTnLst>
                                </p:cTn>
                              </p:par>
                              <p:par>
                                <p:cTn id="73" presetID="22" presetClass="entr" presetSubtype="8" fill="hold" grpId="0" nodeType="withEffect">
                                  <p:stCondLst>
                                    <p:cond delay="2100"/>
                                  </p:stCondLst>
                                  <p:childTnLst>
                                    <p:set>
                                      <p:cBhvr>
                                        <p:cTn id="74" dur="1" fill="hold">
                                          <p:stCondLst>
                                            <p:cond delay="0"/>
                                          </p:stCondLst>
                                        </p:cTn>
                                        <p:tgtEl>
                                          <p:spTgt spid="24"/>
                                        </p:tgtEl>
                                        <p:attrNameLst>
                                          <p:attrName>style.visibility</p:attrName>
                                        </p:attrNameLst>
                                      </p:cBhvr>
                                      <p:to>
                                        <p:strVal val="visible"/>
                                      </p:to>
                                    </p:set>
                                    <p:animEffect transition="in" filter="wipe(left)">
                                      <p:cBhvr>
                                        <p:cTn id="75" dur="500"/>
                                        <p:tgtEl>
                                          <p:spTgt spid="24"/>
                                        </p:tgtEl>
                                      </p:cBhvr>
                                    </p:animEffect>
                                  </p:childTnLst>
                                </p:cTn>
                              </p:par>
                            </p:childTnLst>
                          </p:cTn>
                        </p:par>
                        <p:par>
                          <p:cTn id="76" fill="hold">
                            <p:stCondLst>
                              <p:cond delay="2600"/>
                            </p:stCondLst>
                            <p:childTnLst>
                              <p:par>
                                <p:cTn id="77" presetID="2" presetClass="entr" presetSubtype="8" fill="hold" grpId="0" nodeType="after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additive="base">
                                        <p:cTn id="79" dur="500" fill="hold"/>
                                        <p:tgtEl>
                                          <p:spTgt spid="9"/>
                                        </p:tgtEl>
                                        <p:attrNameLst>
                                          <p:attrName>ppt_x</p:attrName>
                                        </p:attrNameLst>
                                      </p:cBhvr>
                                      <p:tavLst>
                                        <p:tav tm="0">
                                          <p:val>
                                            <p:strVal val="0-#ppt_w/2"/>
                                          </p:val>
                                        </p:tav>
                                        <p:tav tm="100000">
                                          <p:val>
                                            <p:strVal val="#ppt_x"/>
                                          </p:val>
                                        </p:tav>
                                      </p:tavLst>
                                    </p:anim>
                                    <p:anim calcmode="lin" valueType="num">
                                      <p:cBhvr additive="base">
                                        <p:cTn id="80" dur="500" fill="hold"/>
                                        <p:tgtEl>
                                          <p:spTgt spid="9"/>
                                        </p:tgtEl>
                                        <p:attrNameLst>
                                          <p:attrName>ppt_y</p:attrName>
                                        </p:attrNameLst>
                                      </p:cBhvr>
                                      <p:tavLst>
                                        <p:tav tm="0">
                                          <p:val>
                                            <p:strVal val="#ppt_y"/>
                                          </p:val>
                                        </p:tav>
                                        <p:tav tm="100000">
                                          <p:val>
                                            <p:strVal val="#ppt_y"/>
                                          </p:val>
                                        </p:tav>
                                      </p:tavLst>
                                    </p:anim>
                                  </p:childTnLst>
                                </p:cTn>
                              </p:par>
                            </p:childTnLst>
                          </p:cTn>
                        </p:par>
                        <p:par>
                          <p:cTn id="81" fill="hold">
                            <p:stCondLst>
                              <p:cond delay="3100"/>
                            </p:stCondLst>
                            <p:childTnLst>
                              <p:par>
                                <p:cTn id="82" presetID="55" presetClass="entr" presetSubtype="0" fill="hold" grpId="0" nodeType="afterEffect">
                                  <p:stCondLst>
                                    <p:cond delay="0"/>
                                  </p:stCondLst>
                                  <p:childTnLst>
                                    <p:set>
                                      <p:cBhvr>
                                        <p:cTn id="83" dur="1" fill="hold">
                                          <p:stCondLst>
                                            <p:cond delay="0"/>
                                          </p:stCondLst>
                                        </p:cTn>
                                        <p:tgtEl>
                                          <p:spTgt spid="77"/>
                                        </p:tgtEl>
                                        <p:attrNameLst>
                                          <p:attrName>style.visibility</p:attrName>
                                        </p:attrNameLst>
                                      </p:cBhvr>
                                      <p:to>
                                        <p:strVal val="visible"/>
                                      </p:to>
                                    </p:set>
                                    <p:anim calcmode="lin" valueType="num">
                                      <p:cBhvr>
                                        <p:cTn id="84" dur="500" fill="hold"/>
                                        <p:tgtEl>
                                          <p:spTgt spid="77"/>
                                        </p:tgtEl>
                                        <p:attrNameLst>
                                          <p:attrName>ppt_w</p:attrName>
                                        </p:attrNameLst>
                                      </p:cBhvr>
                                      <p:tavLst>
                                        <p:tav tm="0">
                                          <p:val>
                                            <p:strVal val="#ppt_w*0.70"/>
                                          </p:val>
                                        </p:tav>
                                        <p:tav tm="100000">
                                          <p:val>
                                            <p:strVal val="#ppt_w"/>
                                          </p:val>
                                        </p:tav>
                                      </p:tavLst>
                                    </p:anim>
                                    <p:anim calcmode="lin" valueType="num">
                                      <p:cBhvr>
                                        <p:cTn id="85" dur="500" fill="hold"/>
                                        <p:tgtEl>
                                          <p:spTgt spid="77"/>
                                        </p:tgtEl>
                                        <p:attrNameLst>
                                          <p:attrName>ppt_h</p:attrName>
                                        </p:attrNameLst>
                                      </p:cBhvr>
                                      <p:tavLst>
                                        <p:tav tm="0">
                                          <p:val>
                                            <p:strVal val="#ppt_h"/>
                                          </p:val>
                                        </p:tav>
                                        <p:tav tm="100000">
                                          <p:val>
                                            <p:strVal val="#ppt_h"/>
                                          </p:val>
                                        </p:tav>
                                      </p:tavLst>
                                    </p:anim>
                                    <p:animEffect transition="in" filter="fade">
                                      <p:cBhvr>
                                        <p:cTn id="86" dur="500"/>
                                        <p:tgtEl>
                                          <p:spTgt spid="77"/>
                                        </p:tgtEl>
                                      </p:cBhvr>
                                    </p:animEffect>
                                  </p:childTnLst>
                                </p:cTn>
                              </p:par>
                              <p:par>
                                <p:cTn id="87" presetID="2" presetClass="entr" presetSubtype="2" fill="hold" grpId="0" nodeType="withEffect">
                                  <p:stCondLst>
                                    <p:cond delay="0"/>
                                  </p:stCondLst>
                                  <p:childTnLst>
                                    <p:set>
                                      <p:cBhvr>
                                        <p:cTn id="88" dur="1" fill="hold">
                                          <p:stCondLst>
                                            <p:cond delay="0"/>
                                          </p:stCondLst>
                                        </p:cTn>
                                        <p:tgtEl>
                                          <p:spTgt spid="37"/>
                                        </p:tgtEl>
                                        <p:attrNameLst>
                                          <p:attrName>style.visibility</p:attrName>
                                        </p:attrNameLst>
                                      </p:cBhvr>
                                      <p:to>
                                        <p:strVal val="visible"/>
                                      </p:to>
                                    </p:set>
                                    <p:anim calcmode="lin" valueType="num">
                                      <p:cBhvr additive="base">
                                        <p:cTn id="89" dur="500" fill="hold"/>
                                        <p:tgtEl>
                                          <p:spTgt spid="37"/>
                                        </p:tgtEl>
                                        <p:attrNameLst>
                                          <p:attrName>ppt_x</p:attrName>
                                        </p:attrNameLst>
                                      </p:cBhvr>
                                      <p:tavLst>
                                        <p:tav tm="0">
                                          <p:val>
                                            <p:strVal val="1+#ppt_w/2"/>
                                          </p:val>
                                        </p:tav>
                                        <p:tav tm="100000">
                                          <p:val>
                                            <p:strVal val="#ppt_x"/>
                                          </p:val>
                                        </p:tav>
                                      </p:tavLst>
                                    </p:anim>
                                    <p:anim calcmode="lin" valueType="num">
                                      <p:cBhvr additive="base">
                                        <p:cTn id="90"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animBg="1"/>
      <p:bldP spid="22" grpId="0" animBg="1"/>
      <p:bldP spid="24" grpId="0" animBg="1"/>
      <p:bldP spid="25" grpId="0" animBg="1"/>
      <p:bldP spid="26" grpId="0" animBg="1"/>
      <p:bldP spid="27" grpId="0" animBg="1"/>
      <p:bldP spid="28" grpId="0" animBg="1"/>
      <p:bldP spid="6" grpId="0" animBg="1"/>
      <p:bldP spid="47" grpId="0"/>
      <p:bldP spid="9" grpId="0" animBg="1"/>
      <p:bldP spid="77" grpId="0"/>
      <p:bldP spid="3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bg1">
                <a:lumMod val="85000"/>
              </a:schemeClr>
            </a:gs>
          </a:gsLst>
          <a:lin ang="0" scaled="0"/>
        </a:gradFill>
        <a:effectLst/>
      </p:bgPr>
    </p:bg>
    <p:spTree>
      <p:nvGrpSpPr>
        <p:cNvPr id="1" name=""/>
        <p:cNvGrpSpPr/>
        <p:nvPr/>
      </p:nvGrpSpPr>
      <p:grpSpPr>
        <a:xfrm>
          <a:off x="0" y="0"/>
          <a:ext cx="0" cy="0"/>
          <a:chOff x="0" y="0"/>
          <a:chExt cx="0" cy="0"/>
        </a:xfrm>
      </p:grpSpPr>
      <p:pic>
        <p:nvPicPr>
          <p:cNvPr id="47" name="background_pic"/>
          <p:cNvPicPr>
            <a:picLocks noChangeAspect="1"/>
          </p:cNvPicPr>
          <p:nvPr/>
        </p:nvPicPr>
        <p:blipFill rotWithShape="1">
          <a:blip r:embed="rId2">
            <a:extLst>
              <a:ext uri="{28A0092B-C50C-407E-A947-70E740481C1C}">
                <a14:useLocalDpi xmlns:a14="http://schemas.microsoft.com/office/drawing/2010/main" val="0"/>
              </a:ext>
            </a:extLst>
          </a:blip>
          <a:srcRect t="15078" b="1"/>
          <a:stretch/>
        </p:blipFill>
        <p:spPr>
          <a:xfrm>
            <a:off x="348056" y="1781422"/>
            <a:ext cx="4074560" cy="4308735"/>
          </a:xfrm>
          <a:prstGeom prst="rect">
            <a:avLst/>
          </a:prstGeom>
        </p:spPr>
      </p:pic>
      <p:sp>
        <p:nvSpPr>
          <p:cNvPr id="15" name="Freeform 6"/>
          <p:cNvSpPr>
            <a:spLocks/>
          </p:cNvSpPr>
          <p:nvPr/>
        </p:nvSpPr>
        <p:spPr bwMode="auto">
          <a:xfrm>
            <a:off x="2374900" y="1825807"/>
            <a:ext cx="1582738" cy="839788"/>
          </a:xfrm>
          <a:custGeom>
            <a:avLst/>
            <a:gdLst>
              <a:gd name="T0" fmla="*/ 0 w 997"/>
              <a:gd name="T1" fmla="*/ 529 h 529"/>
              <a:gd name="T2" fmla="*/ 697 w 997"/>
              <a:gd name="T3" fmla="*/ 529 h 529"/>
              <a:gd name="T4" fmla="*/ 997 w 997"/>
              <a:gd name="T5" fmla="*/ 0 h 529"/>
              <a:gd name="T6" fmla="*/ 301 w 997"/>
              <a:gd name="T7" fmla="*/ 0 h 529"/>
              <a:gd name="T8" fmla="*/ 0 w 997"/>
              <a:gd name="T9" fmla="*/ 529 h 529"/>
            </a:gdLst>
            <a:ahLst/>
            <a:cxnLst>
              <a:cxn ang="0">
                <a:pos x="T0" y="T1"/>
              </a:cxn>
              <a:cxn ang="0">
                <a:pos x="T2" y="T3"/>
              </a:cxn>
              <a:cxn ang="0">
                <a:pos x="T4" y="T5"/>
              </a:cxn>
              <a:cxn ang="0">
                <a:pos x="T6" y="T7"/>
              </a:cxn>
              <a:cxn ang="0">
                <a:pos x="T8" y="T9"/>
              </a:cxn>
            </a:cxnLst>
            <a:rect l="0" t="0" r="r" b="b"/>
            <a:pathLst>
              <a:path w="997" h="529">
                <a:moveTo>
                  <a:pt x="0" y="529"/>
                </a:moveTo>
                <a:lnTo>
                  <a:pt x="697" y="529"/>
                </a:lnTo>
                <a:lnTo>
                  <a:pt x="997" y="0"/>
                </a:lnTo>
                <a:lnTo>
                  <a:pt x="301" y="0"/>
                </a:lnTo>
                <a:lnTo>
                  <a:pt x="0" y="529"/>
                </a:lnTo>
                <a:close/>
              </a:path>
            </a:pathLst>
          </a:custGeom>
          <a:solidFill>
            <a:schemeClr val="accent3">
              <a:alpha val="3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p:cNvSpPr>
          <p:nvPr/>
        </p:nvSpPr>
        <p:spPr bwMode="auto">
          <a:xfrm>
            <a:off x="0" y="5184957"/>
            <a:ext cx="652463" cy="839788"/>
          </a:xfrm>
          <a:custGeom>
            <a:avLst/>
            <a:gdLst>
              <a:gd name="T0" fmla="*/ 0 w 411"/>
              <a:gd name="T1" fmla="*/ 529 h 529"/>
              <a:gd name="T2" fmla="*/ 110 w 411"/>
              <a:gd name="T3" fmla="*/ 529 h 529"/>
              <a:gd name="T4" fmla="*/ 411 w 411"/>
              <a:gd name="T5" fmla="*/ 0 h 529"/>
              <a:gd name="T6" fmla="*/ 0 w 411"/>
              <a:gd name="T7" fmla="*/ 0 h 529"/>
              <a:gd name="T8" fmla="*/ 0 w 411"/>
              <a:gd name="T9" fmla="*/ 529 h 529"/>
            </a:gdLst>
            <a:ahLst/>
            <a:cxnLst>
              <a:cxn ang="0">
                <a:pos x="T0" y="T1"/>
              </a:cxn>
              <a:cxn ang="0">
                <a:pos x="T2" y="T3"/>
              </a:cxn>
              <a:cxn ang="0">
                <a:pos x="T4" y="T5"/>
              </a:cxn>
              <a:cxn ang="0">
                <a:pos x="T6" y="T7"/>
              </a:cxn>
              <a:cxn ang="0">
                <a:pos x="T8" y="T9"/>
              </a:cxn>
            </a:cxnLst>
            <a:rect l="0" t="0" r="r" b="b"/>
            <a:pathLst>
              <a:path w="411" h="529">
                <a:moveTo>
                  <a:pt x="0" y="529"/>
                </a:moveTo>
                <a:lnTo>
                  <a:pt x="110" y="529"/>
                </a:lnTo>
                <a:lnTo>
                  <a:pt x="411" y="0"/>
                </a:lnTo>
                <a:lnTo>
                  <a:pt x="0" y="0"/>
                </a:lnTo>
                <a:lnTo>
                  <a:pt x="0" y="52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0"/>
          <p:cNvSpPr>
            <a:spLocks/>
          </p:cNvSpPr>
          <p:nvPr/>
        </p:nvSpPr>
        <p:spPr bwMode="auto">
          <a:xfrm>
            <a:off x="1898650" y="2667182"/>
            <a:ext cx="1579563" cy="838200"/>
          </a:xfrm>
          <a:custGeom>
            <a:avLst/>
            <a:gdLst>
              <a:gd name="T0" fmla="*/ 0 w 995"/>
              <a:gd name="T1" fmla="*/ 528 h 528"/>
              <a:gd name="T2" fmla="*/ 696 w 995"/>
              <a:gd name="T3" fmla="*/ 528 h 528"/>
              <a:gd name="T4" fmla="*/ 995 w 995"/>
              <a:gd name="T5" fmla="*/ 0 h 528"/>
              <a:gd name="T6" fmla="*/ 300 w 995"/>
              <a:gd name="T7" fmla="*/ 0 h 528"/>
              <a:gd name="T8" fmla="*/ 0 w 995"/>
              <a:gd name="T9" fmla="*/ 528 h 528"/>
            </a:gdLst>
            <a:ahLst/>
            <a:cxnLst>
              <a:cxn ang="0">
                <a:pos x="T0" y="T1"/>
              </a:cxn>
              <a:cxn ang="0">
                <a:pos x="T2" y="T3"/>
              </a:cxn>
              <a:cxn ang="0">
                <a:pos x="T4" y="T5"/>
              </a:cxn>
              <a:cxn ang="0">
                <a:pos x="T6" y="T7"/>
              </a:cxn>
              <a:cxn ang="0">
                <a:pos x="T8" y="T9"/>
              </a:cxn>
            </a:cxnLst>
            <a:rect l="0" t="0" r="r" b="b"/>
            <a:pathLst>
              <a:path w="995" h="528">
                <a:moveTo>
                  <a:pt x="0" y="528"/>
                </a:moveTo>
                <a:lnTo>
                  <a:pt x="696" y="528"/>
                </a:lnTo>
                <a:lnTo>
                  <a:pt x="995" y="0"/>
                </a:lnTo>
                <a:lnTo>
                  <a:pt x="300" y="0"/>
                </a:lnTo>
                <a:lnTo>
                  <a:pt x="0" y="528"/>
                </a:lnTo>
                <a:close/>
              </a:path>
            </a:pathLst>
          </a:custGeom>
          <a:solidFill>
            <a:schemeClr val="accent5">
              <a:alpha val="3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1"/>
          <p:cNvSpPr>
            <a:spLocks/>
          </p:cNvSpPr>
          <p:nvPr/>
        </p:nvSpPr>
        <p:spPr bwMode="auto">
          <a:xfrm>
            <a:off x="1417638" y="3505382"/>
            <a:ext cx="1582738" cy="838200"/>
          </a:xfrm>
          <a:custGeom>
            <a:avLst/>
            <a:gdLst>
              <a:gd name="T0" fmla="*/ 0 w 997"/>
              <a:gd name="T1" fmla="*/ 528 h 528"/>
              <a:gd name="T2" fmla="*/ 698 w 997"/>
              <a:gd name="T3" fmla="*/ 528 h 528"/>
              <a:gd name="T4" fmla="*/ 997 w 997"/>
              <a:gd name="T5" fmla="*/ 0 h 528"/>
              <a:gd name="T6" fmla="*/ 303 w 997"/>
              <a:gd name="T7" fmla="*/ 0 h 528"/>
              <a:gd name="T8" fmla="*/ 0 w 997"/>
              <a:gd name="T9" fmla="*/ 528 h 528"/>
            </a:gdLst>
            <a:ahLst/>
            <a:cxnLst>
              <a:cxn ang="0">
                <a:pos x="T0" y="T1"/>
              </a:cxn>
              <a:cxn ang="0">
                <a:pos x="T2" y="T3"/>
              </a:cxn>
              <a:cxn ang="0">
                <a:pos x="T4" y="T5"/>
              </a:cxn>
              <a:cxn ang="0">
                <a:pos x="T6" y="T7"/>
              </a:cxn>
              <a:cxn ang="0">
                <a:pos x="T8" y="T9"/>
              </a:cxn>
            </a:cxnLst>
            <a:rect l="0" t="0" r="r" b="b"/>
            <a:pathLst>
              <a:path w="997" h="528">
                <a:moveTo>
                  <a:pt x="0" y="528"/>
                </a:moveTo>
                <a:lnTo>
                  <a:pt x="698" y="528"/>
                </a:lnTo>
                <a:lnTo>
                  <a:pt x="997" y="0"/>
                </a:lnTo>
                <a:lnTo>
                  <a:pt x="303" y="0"/>
                </a:lnTo>
                <a:lnTo>
                  <a:pt x="0" y="528"/>
                </a:lnTo>
                <a:close/>
              </a:path>
            </a:pathLst>
          </a:custGeom>
          <a:solidFill>
            <a:schemeClr val="accent1">
              <a:alpha val="3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2"/>
          <p:cNvSpPr>
            <a:spLocks/>
          </p:cNvSpPr>
          <p:nvPr/>
        </p:nvSpPr>
        <p:spPr bwMode="auto">
          <a:xfrm>
            <a:off x="941388" y="4343582"/>
            <a:ext cx="1582738" cy="839788"/>
          </a:xfrm>
          <a:custGeom>
            <a:avLst/>
            <a:gdLst>
              <a:gd name="T0" fmla="*/ 0 w 997"/>
              <a:gd name="T1" fmla="*/ 529 h 529"/>
              <a:gd name="T2" fmla="*/ 698 w 997"/>
              <a:gd name="T3" fmla="*/ 529 h 529"/>
              <a:gd name="T4" fmla="*/ 997 w 997"/>
              <a:gd name="T5" fmla="*/ 0 h 529"/>
              <a:gd name="T6" fmla="*/ 302 w 997"/>
              <a:gd name="T7" fmla="*/ 0 h 529"/>
              <a:gd name="T8" fmla="*/ 0 w 997"/>
              <a:gd name="T9" fmla="*/ 529 h 529"/>
            </a:gdLst>
            <a:ahLst/>
            <a:cxnLst>
              <a:cxn ang="0">
                <a:pos x="T0" y="T1"/>
              </a:cxn>
              <a:cxn ang="0">
                <a:pos x="T2" y="T3"/>
              </a:cxn>
              <a:cxn ang="0">
                <a:pos x="T4" y="T5"/>
              </a:cxn>
              <a:cxn ang="0">
                <a:pos x="T6" y="T7"/>
              </a:cxn>
              <a:cxn ang="0">
                <a:pos x="T8" y="T9"/>
              </a:cxn>
            </a:cxnLst>
            <a:rect l="0" t="0" r="r" b="b"/>
            <a:pathLst>
              <a:path w="997" h="529">
                <a:moveTo>
                  <a:pt x="0" y="529"/>
                </a:moveTo>
                <a:lnTo>
                  <a:pt x="698" y="529"/>
                </a:lnTo>
                <a:lnTo>
                  <a:pt x="997" y="0"/>
                </a:lnTo>
                <a:lnTo>
                  <a:pt x="302" y="0"/>
                </a:lnTo>
                <a:lnTo>
                  <a:pt x="0" y="529"/>
                </a:lnTo>
                <a:close/>
              </a:path>
            </a:pathLst>
          </a:custGeom>
          <a:solidFill>
            <a:schemeClr val="accent4">
              <a:alpha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p:nvSpPr>
        <p:spPr bwMode="auto">
          <a:xfrm>
            <a:off x="0" y="1843270"/>
            <a:ext cx="2592388" cy="3344863"/>
          </a:xfrm>
          <a:custGeom>
            <a:avLst/>
            <a:gdLst>
              <a:gd name="T0" fmla="*/ 0 w 1633"/>
              <a:gd name="T1" fmla="*/ 0 h 2107"/>
              <a:gd name="T2" fmla="*/ 1633 w 1633"/>
              <a:gd name="T3" fmla="*/ 0 h 2107"/>
              <a:gd name="T4" fmla="*/ 411 w 1633"/>
              <a:gd name="T5" fmla="*/ 2107 h 2107"/>
              <a:gd name="T6" fmla="*/ 0 w 1633"/>
              <a:gd name="T7" fmla="*/ 2107 h 2107"/>
              <a:gd name="T8" fmla="*/ 0 w 1633"/>
              <a:gd name="T9" fmla="*/ 0 h 2107"/>
            </a:gdLst>
            <a:ahLst/>
            <a:cxnLst>
              <a:cxn ang="0">
                <a:pos x="T0" y="T1"/>
              </a:cxn>
              <a:cxn ang="0">
                <a:pos x="T2" y="T3"/>
              </a:cxn>
              <a:cxn ang="0">
                <a:pos x="T4" y="T5"/>
              </a:cxn>
              <a:cxn ang="0">
                <a:pos x="T6" y="T7"/>
              </a:cxn>
              <a:cxn ang="0">
                <a:pos x="T8" y="T9"/>
              </a:cxn>
            </a:cxnLst>
            <a:rect l="0" t="0" r="r" b="b"/>
            <a:pathLst>
              <a:path w="1633" h="2107">
                <a:moveTo>
                  <a:pt x="0" y="0"/>
                </a:moveTo>
                <a:lnTo>
                  <a:pt x="1633" y="0"/>
                </a:lnTo>
                <a:lnTo>
                  <a:pt x="411" y="2107"/>
                </a:lnTo>
                <a:lnTo>
                  <a:pt x="0" y="2107"/>
                </a:lnTo>
                <a:lnTo>
                  <a:pt x="0" y="0"/>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
          <p:cNvSpPr>
            <a:spLocks/>
          </p:cNvSpPr>
          <p:nvPr/>
        </p:nvSpPr>
        <p:spPr bwMode="auto">
          <a:xfrm>
            <a:off x="2838450" y="854257"/>
            <a:ext cx="9358313" cy="987425"/>
          </a:xfrm>
          <a:custGeom>
            <a:avLst/>
            <a:gdLst>
              <a:gd name="T0" fmla="*/ 357 w 4328"/>
              <a:gd name="T1" fmla="*/ 0 h 622"/>
              <a:gd name="T2" fmla="*/ 3961 w 4328"/>
              <a:gd name="T3" fmla="*/ 0 h 622"/>
              <a:gd name="T4" fmla="*/ 4328 w 4328"/>
              <a:gd name="T5" fmla="*/ 622 h 622"/>
              <a:gd name="T6" fmla="*/ 0 w 4328"/>
              <a:gd name="T7" fmla="*/ 622 h 622"/>
              <a:gd name="T8" fmla="*/ 357 w 4328"/>
              <a:gd name="T9" fmla="*/ 0 h 622"/>
              <a:gd name="connsiteX0" fmla="*/ 825 w 13588"/>
              <a:gd name="connsiteY0" fmla="*/ 0 h 10000"/>
              <a:gd name="connsiteX1" fmla="*/ 13588 w 13588"/>
              <a:gd name="connsiteY1" fmla="*/ 0 h 10000"/>
              <a:gd name="connsiteX2" fmla="*/ 10000 w 13588"/>
              <a:gd name="connsiteY2" fmla="*/ 10000 h 10000"/>
              <a:gd name="connsiteX3" fmla="*/ 0 w 13588"/>
              <a:gd name="connsiteY3" fmla="*/ 10000 h 10000"/>
              <a:gd name="connsiteX4" fmla="*/ 825 w 13588"/>
              <a:gd name="connsiteY4" fmla="*/ 0 h 10000"/>
              <a:gd name="connsiteX0" fmla="*/ 825 w 13590"/>
              <a:gd name="connsiteY0" fmla="*/ 0 h 10000"/>
              <a:gd name="connsiteX1" fmla="*/ 13588 w 13590"/>
              <a:gd name="connsiteY1" fmla="*/ 0 h 10000"/>
              <a:gd name="connsiteX2" fmla="*/ 13590 w 13590"/>
              <a:gd name="connsiteY2" fmla="*/ 10000 h 10000"/>
              <a:gd name="connsiteX3" fmla="*/ 0 w 13590"/>
              <a:gd name="connsiteY3" fmla="*/ 10000 h 10000"/>
              <a:gd name="connsiteX4" fmla="*/ 825 w 1359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90" h="10000">
                <a:moveTo>
                  <a:pt x="825" y="0"/>
                </a:moveTo>
                <a:lnTo>
                  <a:pt x="13588" y="0"/>
                </a:lnTo>
                <a:cubicBezTo>
                  <a:pt x="13589" y="3333"/>
                  <a:pt x="13589" y="6667"/>
                  <a:pt x="13590" y="10000"/>
                </a:cubicBezTo>
                <a:lnTo>
                  <a:pt x="0" y="10000"/>
                </a:lnTo>
                <a:lnTo>
                  <a:pt x="82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cxnSp>
        <p:nvCxnSpPr>
          <p:cNvPr id="30" name="Straight Connector 29"/>
          <p:cNvCxnSpPr/>
          <p:nvPr/>
        </p:nvCxnSpPr>
        <p:spPr>
          <a:xfrm flipH="1">
            <a:off x="-3176" y="10074"/>
            <a:ext cx="1035445" cy="1840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1561669" y="6012958"/>
            <a:ext cx="892953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649673" y="977251"/>
            <a:ext cx="4259124" cy="738664"/>
          </a:xfrm>
          <a:prstGeom prst="rect">
            <a:avLst/>
          </a:prstGeom>
          <a:noFill/>
          <a:ln>
            <a:noFill/>
          </a:ln>
          <a:effectLst>
            <a:innerShdw blurRad="63500" dist="50800" dir="13500000">
              <a:prstClr val="black">
                <a:alpha val="50000"/>
              </a:prstClr>
            </a:innerShdw>
          </a:effectLst>
        </p:spPr>
        <p:txBody>
          <a:bodyPr wrap="square" lIns="91440" tIns="45720" rIns="91440" bIns="45720" rtlCol="0" anchor="t">
            <a:spAutoFit/>
          </a:bodyPr>
          <a:lstStyle/>
          <a:p>
            <a:r>
              <a:rPr lang="en-US" sz="4200" b="1" dirty="0">
                <a:ln w="15875">
                  <a:noFill/>
                  <a:round/>
                </a:ln>
                <a:solidFill>
                  <a:schemeClr val="bg1">
                    <a:lumMod val="95000"/>
                  </a:schemeClr>
                </a:solidFill>
                <a:effectLst>
                  <a:innerShdw blurRad="63500" dist="50800" dir="13500000">
                    <a:prstClr val="black">
                      <a:alpha val="50000"/>
                    </a:prstClr>
                  </a:innerShdw>
                  <a:reflection blurRad="76200" stA="15000" endPos="53000" dir="5400000" sy="-100000" algn="bl" rotWithShape="0"/>
                </a:effectLst>
                <a:latin typeface="Eurostile"/>
              </a:rPr>
              <a:t>Conclusion</a:t>
            </a:r>
            <a:endParaRPr lang="en-US" dirty="0"/>
          </a:p>
        </p:txBody>
      </p:sp>
      <p:sp>
        <p:nvSpPr>
          <p:cNvPr id="34" name="TextBox 33"/>
          <p:cNvSpPr txBox="1"/>
          <p:nvPr/>
        </p:nvSpPr>
        <p:spPr>
          <a:xfrm>
            <a:off x="4166913" y="1934735"/>
            <a:ext cx="5018087" cy="415498"/>
          </a:xfrm>
          <a:prstGeom prst="rect">
            <a:avLst/>
          </a:prstGeom>
          <a:noFill/>
          <a:ln>
            <a:noFill/>
          </a:ln>
        </p:spPr>
        <p:txBody>
          <a:bodyPr wrap="square" lIns="91440" tIns="45720" rIns="91440" bIns="45720" rtlCol="0" anchor="t">
            <a:spAutoFit/>
          </a:bodyPr>
          <a:lstStyle/>
          <a:p>
            <a:r>
              <a:rPr lang="en-US" sz="2100" b="1" dirty="0">
                <a:ln w="15875">
                  <a:noFill/>
                  <a:round/>
                </a:ln>
                <a:solidFill>
                  <a:schemeClr val="accent1"/>
                </a:solidFill>
                <a:latin typeface="Eurostile"/>
              </a:rPr>
              <a:t>Tampa </a:t>
            </a:r>
            <a:endParaRPr lang="en-US" sz="2100" dirty="0">
              <a:ln w="15875">
                <a:noFill/>
                <a:round/>
              </a:ln>
              <a:solidFill>
                <a:schemeClr val="accent1"/>
              </a:solidFill>
              <a:effectLst/>
              <a:latin typeface="Franklin Gothic Heavy" panose="020B0903020102020204" pitchFamily="34" charset="0"/>
            </a:endParaRPr>
          </a:p>
        </p:txBody>
      </p:sp>
      <p:sp>
        <p:nvSpPr>
          <p:cNvPr id="35" name="TextBox 34"/>
          <p:cNvSpPr txBox="1"/>
          <p:nvPr/>
        </p:nvSpPr>
        <p:spPr>
          <a:xfrm>
            <a:off x="4125912" y="2420781"/>
            <a:ext cx="5628782" cy="738664"/>
          </a:xfrm>
          <a:prstGeom prst="rect">
            <a:avLst/>
          </a:prstGeom>
          <a:noFill/>
          <a:ln>
            <a:noFill/>
          </a:ln>
        </p:spPr>
        <p:txBody>
          <a:bodyPr wrap="square" lIns="91440" tIns="45720" rIns="91440" bIns="45720" rtlCol="0" anchor="t">
            <a:spAutoFit/>
          </a:bodyPr>
          <a:lstStyle/>
          <a:p>
            <a:r>
              <a:rPr lang="en-US" sz="1400" b="1" dirty="0">
                <a:ln w="15875">
                  <a:noFill/>
                  <a:round/>
                </a:ln>
                <a:solidFill>
                  <a:schemeClr val="accent1"/>
                </a:solidFill>
                <a:effectLst>
                  <a:reflection blurRad="76200" stA="15000" endPos="53000" dir="5400000" sy="-100000" algn="bl" rotWithShape="0"/>
                </a:effectLst>
                <a:latin typeface="Eurostile"/>
              </a:rPr>
              <a:t>Given the larger population, better brewery ratings and more diversity withing the types of breweries that Tampa has, it should be the next location of a brewery in the</a:t>
            </a:r>
            <a:r>
              <a:rPr lang="en-US" sz="1300" b="1" dirty="0">
                <a:ln w="15875">
                  <a:noFill/>
                  <a:round/>
                </a:ln>
                <a:solidFill>
                  <a:schemeClr val="accent1"/>
                </a:solidFill>
                <a:effectLst>
                  <a:reflection blurRad="76200" stA="15000" endPos="53000" dir="5400000" sy="-100000" algn="bl" rotWithShape="0"/>
                </a:effectLst>
                <a:latin typeface="Eurostile"/>
              </a:rPr>
              <a:t> Tampa Bay Region.</a:t>
            </a:r>
            <a:endParaRPr lang="en-US" dirty="0">
              <a:solidFill>
                <a:schemeClr val="accent1"/>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80397" y="1898173"/>
            <a:ext cx="804755" cy="67123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01374" y="4511711"/>
            <a:ext cx="756838" cy="509096"/>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68775" y="2793760"/>
            <a:ext cx="634120" cy="548973"/>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61396" y="3608218"/>
            <a:ext cx="573534" cy="633695"/>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21099" y="1181655"/>
            <a:ext cx="355300" cy="337723"/>
          </a:xfrm>
          <a:prstGeom prst="rect">
            <a:avLst/>
          </a:prstGeom>
        </p:spPr>
      </p:pic>
      <p:sp>
        <p:nvSpPr>
          <p:cNvPr id="33" name="Freeform 12"/>
          <p:cNvSpPr>
            <a:spLocks/>
          </p:cNvSpPr>
          <p:nvPr/>
        </p:nvSpPr>
        <p:spPr bwMode="auto">
          <a:xfrm>
            <a:off x="457720" y="5184957"/>
            <a:ext cx="1582738" cy="839788"/>
          </a:xfrm>
          <a:custGeom>
            <a:avLst/>
            <a:gdLst>
              <a:gd name="T0" fmla="*/ 0 w 997"/>
              <a:gd name="T1" fmla="*/ 529 h 529"/>
              <a:gd name="T2" fmla="*/ 698 w 997"/>
              <a:gd name="T3" fmla="*/ 529 h 529"/>
              <a:gd name="T4" fmla="*/ 997 w 997"/>
              <a:gd name="T5" fmla="*/ 0 h 529"/>
              <a:gd name="T6" fmla="*/ 302 w 997"/>
              <a:gd name="T7" fmla="*/ 0 h 529"/>
              <a:gd name="T8" fmla="*/ 0 w 997"/>
              <a:gd name="T9" fmla="*/ 529 h 529"/>
            </a:gdLst>
            <a:ahLst/>
            <a:cxnLst>
              <a:cxn ang="0">
                <a:pos x="T0" y="T1"/>
              </a:cxn>
              <a:cxn ang="0">
                <a:pos x="T2" y="T3"/>
              </a:cxn>
              <a:cxn ang="0">
                <a:pos x="T4" y="T5"/>
              </a:cxn>
              <a:cxn ang="0">
                <a:pos x="T6" y="T7"/>
              </a:cxn>
              <a:cxn ang="0">
                <a:pos x="T8" y="T9"/>
              </a:cxn>
            </a:cxnLst>
            <a:rect l="0" t="0" r="r" b="b"/>
            <a:pathLst>
              <a:path w="997" h="529">
                <a:moveTo>
                  <a:pt x="0" y="529"/>
                </a:moveTo>
                <a:lnTo>
                  <a:pt x="698" y="529"/>
                </a:lnTo>
                <a:lnTo>
                  <a:pt x="997" y="0"/>
                </a:lnTo>
                <a:lnTo>
                  <a:pt x="302" y="0"/>
                </a:lnTo>
                <a:lnTo>
                  <a:pt x="0" y="529"/>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42" name="Picture 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86286" y="5325627"/>
            <a:ext cx="572344" cy="496661"/>
          </a:xfrm>
          <a:prstGeom prst="rect">
            <a:avLst/>
          </a:prstGeom>
        </p:spPr>
      </p:pic>
      <p:sp>
        <p:nvSpPr>
          <p:cNvPr id="46" name="TextBox 45"/>
          <p:cNvSpPr txBox="1"/>
          <p:nvPr/>
        </p:nvSpPr>
        <p:spPr>
          <a:xfrm>
            <a:off x="4149127" y="3565291"/>
            <a:ext cx="3480867" cy="1492716"/>
          </a:xfrm>
          <a:prstGeom prst="rect">
            <a:avLst/>
          </a:prstGeom>
          <a:noFill/>
          <a:ln>
            <a:noFill/>
          </a:ln>
        </p:spPr>
        <p:txBody>
          <a:bodyPr wrap="square" lIns="91440" tIns="45720" rIns="91440" bIns="45720" rtlCol="0" anchor="t">
            <a:spAutoFit/>
          </a:bodyPr>
          <a:lstStyle/>
          <a:p>
            <a:r>
              <a:rPr lang="en-US" sz="1300" b="1" dirty="0">
                <a:ln w="15875">
                  <a:noFill/>
                  <a:round/>
                </a:ln>
                <a:solidFill>
                  <a:schemeClr val="accent1"/>
                </a:solidFill>
                <a:effectLst>
                  <a:reflection blurRad="76200" stA="15000" endPos="53000" dir="5400000" sy="-100000" algn="bl" rotWithShape="0"/>
                </a:effectLst>
                <a:latin typeface="Eurostile"/>
              </a:rPr>
              <a:t>The business plan for the next brewery (or any current) should include expansion plans.  They should begin as a Tap House and as they grow become a Micro Brew and eventually a Regional Brewer.  Brew Pubs are not overly popular or successful so that should not be included in their business plan.</a:t>
            </a:r>
          </a:p>
        </p:txBody>
      </p:sp>
    </p:spTree>
    <p:extLst>
      <p:ext uri="{BB962C8B-B14F-4D97-AF65-F5344CB8AC3E}">
        <p14:creationId xmlns:p14="http://schemas.microsoft.com/office/powerpoint/2010/main" val="1537747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C62CDAD-4DC2-C948-B12D-4C00977908A0}"/>
              </a:ext>
            </a:extLst>
          </p:cNvPr>
          <p:cNvGrpSpPr/>
          <p:nvPr/>
        </p:nvGrpSpPr>
        <p:grpSpPr>
          <a:xfrm>
            <a:off x="5821520" y="1233124"/>
            <a:ext cx="548465" cy="102824"/>
            <a:chOff x="5442878" y="1264578"/>
            <a:chExt cx="803007" cy="150545"/>
          </a:xfrm>
        </p:grpSpPr>
        <p:sp>
          <p:nvSpPr>
            <p:cNvPr id="5" name="Oval 4">
              <a:extLst>
                <a:ext uri="{FF2B5EF4-FFF2-40B4-BE49-F238E27FC236}">
                  <a16:creationId xmlns:a16="http://schemas.microsoft.com/office/drawing/2014/main" id="{6B98B1EA-6D94-D945-AB45-4E17D8C7F365}"/>
                </a:ext>
              </a:extLst>
            </p:cNvPr>
            <p:cNvSpPr/>
            <p:nvPr/>
          </p:nvSpPr>
          <p:spPr>
            <a:xfrm>
              <a:off x="5442878" y="1264578"/>
              <a:ext cx="150545" cy="15054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Oval 5">
              <a:extLst>
                <a:ext uri="{FF2B5EF4-FFF2-40B4-BE49-F238E27FC236}">
                  <a16:creationId xmlns:a16="http://schemas.microsoft.com/office/drawing/2014/main" id="{88909296-DBC9-3842-BC4E-D88375E607A1}"/>
                </a:ext>
              </a:extLst>
            </p:cNvPr>
            <p:cNvSpPr/>
            <p:nvPr/>
          </p:nvSpPr>
          <p:spPr>
            <a:xfrm>
              <a:off x="5660365" y="1264578"/>
              <a:ext cx="150545" cy="1505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7" name="Oval 6">
              <a:extLst>
                <a:ext uri="{FF2B5EF4-FFF2-40B4-BE49-F238E27FC236}">
                  <a16:creationId xmlns:a16="http://schemas.microsoft.com/office/drawing/2014/main" id="{C8EC8F2E-2230-804E-9C31-6F6BF5507443}"/>
                </a:ext>
              </a:extLst>
            </p:cNvPr>
            <p:cNvSpPr/>
            <p:nvPr/>
          </p:nvSpPr>
          <p:spPr>
            <a:xfrm>
              <a:off x="5877852" y="1264578"/>
              <a:ext cx="150545" cy="1505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8" name="Oval 7">
              <a:extLst>
                <a:ext uri="{FF2B5EF4-FFF2-40B4-BE49-F238E27FC236}">
                  <a16:creationId xmlns:a16="http://schemas.microsoft.com/office/drawing/2014/main" id="{97BF6F6C-6B0F-AB4A-90FA-5E4D2421ED95}"/>
                </a:ext>
              </a:extLst>
            </p:cNvPr>
            <p:cNvSpPr/>
            <p:nvPr/>
          </p:nvSpPr>
          <p:spPr>
            <a:xfrm>
              <a:off x="6095340" y="1264578"/>
              <a:ext cx="150545" cy="15054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grpSp>
      <p:sp>
        <p:nvSpPr>
          <p:cNvPr id="9" name="TextBox 8">
            <a:extLst>
              <a:ext uri="{FF2B5EF4-FFF2-40B4-BE49-F238E27FC236}">
                <a16:creationId xmlns:a16="http://schemas.microsoft.com/office/drawing/2014/main" id="{447B2692-B2AC-7745-BBF7-2B8528E9CDDD}"/>
              </a:ext>
            </a:extLst>
          </p:cNvPr>
          <p:cNvSpPr txBox="1"/>
          <p:nvPr/>
        </p:nvSpPr>
        <p:spPr>
          <a:xfrm>
            <a:off x="1848079" y="266934"/>
            <a:ext cx="8701238"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Montserrat Black" panose="00000A00000000000000" pitchFamily="50" charset="0"/>
                <a:ea typeface="+mn-ea"/>
                <a:cs typeface="+mn-cs"/>
              </a:rPr>
              <a:t>Facts of the Craft Beer Industry</a:t>
            </a:r>
            <a:endParaRPr kumimoji="0" lang="en-US" sz="3200" b="0" i="0" u="none" strike="noStrike" kern="1200" cap="none" spc="0" normalizeH="0" baseline="0" noProof="0" dirty="0">
              <a:ln>
                <a:noFill/>
              </a:ln>
              <a:solidFill>
                <a:srgbClr val="97C83B"/>
              </a:solidFill>
              <a:effectLst/>
              <a:uLnTx/>
              <a:uFillTx/>
              <a:latin typeface="Montserrat Black" panose="00000A00000000000000" pitchFamily="50" charset="0"/>
              <a:ea typeface="+mn-ea"/>
              <a:cs typeface="+mn-cs"/>
            </a:endParaRPr>
          </a:p>
        </p:txBody>
      </p:sp>
      <p:sp>
        <p:nvSpPr>
          <p:cNvPr id="58" name="Freeform 7">
            <a:extLst>
              <a:ext uri="{FF2B5EF4-FFF2-40B4-BE49-F238E27FC236}">
                <a16:creationId xmlns:a16="http://schemas.microsoft.com/office/drawing/2014/main" id="{7DB831EA-4ACE-4E07-B723-889411E13B74}"/>
              </a:ext>
            </a:extLst>
          </p:cNvPr>
          <p:cNvSpPr>
            <a:spLocks noEditPoints="1"/>
          </p:cNvSpPr>
          <p:nvPr/>
        </p:nvSpPr>
        <p:spPr bwMode="auto">
          <a:xfrm>
            <a:off x="5049201" y="3025775"/>
            <a:ext cx="2057988" cy="1780896"/>
          </a:xfrm>
          <a:custGeom>
            <a:avLst/>
            <a:gdLst>
              <a:gd name="T0" fmla="*/ 1070 w 1426"/>
              <a:gd name="T1" fmla="*/ 0 h 1234"/>
              <a:gd name="T2" fmla="*/ 356 w 1426"/>
              <a:gd name="T3" fmla="*/ 0 h 1234"/>
              <a:gd name="T4" fmla="*/ 0 w 1426"/>
              <a:gd name="T5" fmla="*/ 617 h 1234"/>
              <a:gd name="T6" fmla="*/ 356 w 1426"/>
              <a:gd name="T7" fmla="*/ 1234 h 1234"/>
              <a:gd name="T8" fmla="*/ 1070 w 1426"/>
              <a:gd name="T9" fmla="*/ 1234 h 1234"/>
              <a:gd name="T10" fmla="*/ 1426 w 1426"/>
              <a:gd name="T11" fmla="*/ 617 h 1234"/>
              <a:gd name="T12" fmla="*/ 1070 w 1426"/>
              <a:gd name="T13" fmla="*/ 0 h 1234"/>
              <a:gd name="T14" fmla="*/ 1039 w 1426"/>
              <a:gd name="T15" fmla="*/ 1182 h 1234"/>
              <a:gd name="T16" fmla="*/ 387 w 1426"/>
              <a:gd name="T17" fmla="*/ 1182 h 1234"/>
              <a:gd name="T18" fmla="*/ 62 w 1426"/>
              <a:gd name="T19" fmla="*/ 617 h 1234"/>
              <a:gd name="T20" fmla="*/ 387 w 1426"/>
              <a:gd name="T21" fmla="*/ 53 h 1234"/>
              <a:gd name="T22" fmla="*/ 1039 w 1426"/>
              <a:gd name="T23" fmla="*/ 53 h 1234"/>
              <a:gd name="T24" fmla="*/ 1364 w 1426"/>
              <a:gd name="T25" fmla="*/ 617 h 1234"/>
              <a:gd name="T26" fmla="*/ 1039 w 1426"/>
              <a:gd name="T27" fmla="*/ 1182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6" h="1234">
                <a:moveTo>
                  <a:pt x="1070" y="0"/>
                </a:moveTo>
                <a:lnTo>
                  <a:pt x="356" y="0"/>
                </a:lnTo>
                <a:lnTo>
                  <a:pt x="0" y="617"/>
                </a:lnTo>
                <a:lnTo>
                  <a:pt x="356" y="1234"/>
                </a:lnTo>
                <a:lnTo>
                  <a:pt x="1070" y="1234"/>
                </a:lnTo>
                <a:lnTo>
                  <a:pt x="1426" y="617"/>
                </a:lnTo>
                <a:lnTo>
                  <a:pt x="1070" y="0"/>
                </a:lnTo>
                <a:close/>
                <a:moveTo>
                  <a:pt x="1039" y="1182"/>
                </a:moveTo>
                <a:lnTo>
                  <a:pt x="387" y="1182"/>
                </a:lnTo>
                <a:lnTo>
                  <a:pt x="62" y="617"/>
                </a:lnTo>
                <a:lnTo>
                  <a:pt x="387" y="53"/>
                </a:lnTo>
                <a:lnTo>
                  <a:pt x="1039" y="53"/>
                </a:lnTo>
                <a:lnTo>
                  <a:pt x="1364" y="617"/>
                </a:lnTo>
                <a:lnTo>
                  <a:pt x="1039" y="1182"/>
                </a:lnTo>
                <a:close/>
              </a:path>
            </a:pathLst>
          </a:custGeom>
          <a:solidFill>
            <a:schemeClr val="accent4"/>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0" name="Freeform 15">
            <a:extLst>
              <a:ext uri="{FF2B5EF4-FFF2-40B4-BE49-F238E27FC236}">
                <a16:creationId xmlns:a16="http://schemas.microsoft.com/office/drawing/2014/main" id="{0045096E-9DB6-44D5-8DD9-78F87300E26C}"/>
              </a:ext>
            </a:extLst>
          </p:cNvPr>
          <p:cNvSpPr>
            <a:spLocks/>
          </p:cNvSpPr>
          <p:nvPr/>
        </p:nvSpPr>
        <p:spPr bwMode="auto">
          <a:xfrm>
            <a:off x="4454175" y="2138212"/>
            <a:ext cx="1004892" cy="1425584"/>
          </a:xfrm>
          <a:custGeom>
            <a:avLst/>
            <a:gdLst>
              <a:gd name="T0" fmla="*/ 0 w 633"/>
              <a:gd name="T1" fmla="*/ 0 h 898"/>
              <a:gd name="T2" fmla="*/ 0 w 633"/>
              <a:gd name="T3" fmla="*/ 709 h 898"/>
              <a:gd name="T4" fmla="*/ 402 w 633"/>
              <a:gd name="T5" fmla="*/ 898 h 898"/>
              <a:gd name="T6" fmla="*/ 633 w 633"/>
              <a:gd name="T7" fmla="*/ 497 h 898"/>
              <a:gd name="T8" fmla="*/ 0 w 633"/>
              <a:gd name="T9" fmla="*/ 0 h 898"/>
            </a:gdLst>
            <a:ahLst/>
            <a:cxnLst>
              <a:cxn ang="0">
                <a:pos x="T0" y="T1"/>
              </a:cxn>
              <a:cxn ang="0">
                <a:pos x="T2" y="T3"/>
              </a:cxn>
              <a:cxn ang="0">
                <a:pos x="T4" y="T5"/>
              </a:cxn>
              <a:cxn ang="0">
                <a:pos x="T6" y="T7"/>
              </a:cxn>
              <a:cxn ang="0">
                <a:pos x="T8" y="T9"/>
              </a:cxn>
            </a:cxnLst>
            <a:rect l="0" t="0" r="r" b="b"/>
            <a:pathLst>
              <a:path w="633" h="898">
                <a:moveTo>
                  <a:pt x="0" y="0"/>
                </a:moveTo>
                <a:lnTo>
                  <a:pt x="0" y="709"/>
                </a:lnTo>
                <a:lnTo>
                  <a:pt x="402" y="898"/>
                </a:lnTo>
                <a:lnTo>
                  <a:pt x="633" y="497"/>
                </a:lnTo>
                <a:lnTo>
                  <a:pt x="0" y="0"/>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61" name="Freeform 11">
            <a:extLst>
              <a:ext uri="{FF2B5EF4-FFF2-40B4-BE49-F238E27FC236}">
                <a16:creationId xmlns:a16="http://schemas.microsoft.com/office/drawing/2014/main" id="{BD6543C5-9560-4B13-BCC4-A01DF95DC14A}"/>
              </a:ext>
            </a:extLst>
          </p:cNvPr>
          <p:cNvSpPr>
            <a:spLocks/>
          </p:cNvSpPr>
          <p:nvPr/>
        </p:nvSpPr>
        <p:spPr bwMode="auto">
          <a:xfrm>
            <a:off x="2861124" y="2138212"/>
            <a:ext cx="1593050" cy="1125544"/>
          </a:xfrm>
          <a:custGeom>
            <a:avLst/>
            <a:gdLst>
              <a:gd name="T0" fmla="*/ 0 w 1327"/>
              <a:gd name="T1" fmla="*/ 0 h 709"/>
              <a:gd name="T2" fmla="*/ 201 w 1327"/>
              <a:gd name="T3" fmla="*/ 355 h 709"/>
              <a:gd name="T4" fmla="*/ 0 w 1327"/>
              <a:gd name="T5" fmla="*/ 709 h 709"/>
              <a:gd name="T6" fmla="*/ 1327 w 1327"/>
              <a:gd name="T7" fmla="*/ 709 h 709"/>
              <a:gd name="T8" fmla="*/ 1327 w 1327"/>
              <a:gd name="T9" fmla="*/ 0 h 709"/>
              <a:gd name="T10" fmla="*/ 0 w 1327"/>
              <a:gd name="T11" fmla="*/ 0 h 709"/>
            </a:gdLst>
            <a:ahLst/>
            <a:cxnLst>
              <a:cxn ang="0">
                <a:pos x="T0" y="T1"/>
              </a:cxn>
              <a:cxn ang="0">
                <a:pos x="T2" y="T3"/>
              </a:cxn>
              <a:cxn ang="0">
                <a:pos x="T4" y="T5"/>
              </a:cxn>
              <a:cxn ang="0">
                <a:pos x="T6" y="T7"/>
              </a:cxn>
              <a:cxn ang="0">
                <a:pos x="T8" y="T9"/>
              </a:cxn>
              <a:cxn ang="0">
                <a:pos x="T10" y="T11"/>
              </a:cxn>
            </a:cxnLst>
            <a:rect l="0" t="0" r="r" b="b"/>
            <a:pathLst>
              <a:path w="1327" h="709">
                <a:moveTo>
                  <a:pt x="0" y="0"/>
                </a:moveTo>
                <a:lnTo>
                  <a:pt x="201" y="355"/>
                </a:lnTo>
                <a:lnTo>
                  <a:pt x="0" y="709"/>
                </a:lnTo>
                <a:lnTo>
                  <a:pt x="1327" y="709"/>
                </a:lnTo>
                <a:lnTo>
                  <a:pt x="1327" y="0"/>
                </a:lnTo>
                <a:lnTo>
                  <a:pt x="0" y="0"/>
                </a:lnTo>
                <a:close/>
              </a:path>
            </a:pathLst>
          </a:custGeom>
          <a:solidFill>
            <a:schemeClr val="accent1"/>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63" name="Freeform 12">
            <a:extLst>
              <a:ext uri="{FF2B5EF4-FFF2-40B4-BE49-F238E27FC236}">
                <a16:creationId xmlns:a16="http://schemas.microsoft.com/office/drawing/2014/main" id="{BC7640A8-5729-4026-A7D7-0708E6EB528F}"/>
              </a:ext>
            </a:extLst>
          </p:cNvPr>
          <p:cNvSpPr>
            <a:spLocks/>
          </p:cNvSpPr>
          <p:nvPr/>
        </p:nvSpPr>
        <p:spPr bwMode="auto">
          <a:xfrm>
            <a:off x="4454175" y="3355830"/>
            <a:ext cx="606428" cy="1127132"/>
          </a:xfrm>
          <a:custGeom>
            <a:avLst/>
            <a:gdLst>
              <a:gd name="T0" fmla="*/ 382 w 382"/>
              <a:gd name="T1" fmla="*/ 542 h 710"/>
              <a:gd name="T2" fmla="*/ 273 w 382"/>
              <a:gd name="T3" fmla="*/ 353 h 710"/>
              <a:gd name="T4" fmla="*/ 374 w 382"/>
              <a:gd name="T5" fmla="*/ 181 h 710"/>
              <a:gd name="T6" fmla="*/ 0 w 382"/>
              <a:gd name="T7" fmla="*/ 0 h 710"/>
              <a:gd name="T8" fmla="*/ 0 w 382"/>
              <a:gd name="T9" fmla="*/ 710 h 710"/>
              <a:gd name="T10" fmla="*/ 382 w 382"/>
              <a:gd name="T11" fmla="*/ 542 h 710"/>
            </a:gdLst>
            <a:ahLst/>
            <a:cxnLst>
              <a:cxn ang="0">
                <a:pos x="T0" y="T1"/>
              </a:cxn>
              <a:cxn ang="0">
                <a:pos x="T2" y="T3"/>
              </a:cxn>
              <a:cxn ang="0">
                <a:pos x="T4" y="T5"/>
              </a:cxn>
              <a:cxn ang="0">
                <a:pos x="T6" y="T7"/>
              </a:cxn>
              <a:cxn ang="0">
                <a:pos x="T8" y="T9"/>
              </a:cxn>
              <a:cxn ang="0">
                <a:pos x="T10" y="T11"/>
              </a:cxn>
            </a:cxnLst>
            <a:rect l="0" t="0" r="r" b="b"/>
            <a:pathLst>
              <a:path w="382" h="710">
                <a:moveTo>
                  <a:pt x="382" y="542"/>
                </a:moveTo>
                <a:lnTo>
                  <a:pt x="273" y="353"/>
                </a:lnTo>
                <a:lnTo>
                  <a:pt x="374" y="181"/>
                </a:lnTo>
                <a:lnTo>
                  <a:pt x="0" y="0"/>
                </a:lnTo>
                <a:lnTo>
                  <a:pt x="0" y="710"/>
                </a:lnTo>
                <a:lnTo>
                  <a:pt x="382" y="542"/>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64" name="Freeform 13">
            <a:extLst>
              <a:ext uri="{FF2B5EF4-FFF2-40B4-BE49-F238E27FC236}">
                <a16:creationId xmlns:a16="http://schemas.microsoft.com/office/drawing/2014/main" id="{12E7B398-05F1-48E2-819A-2718DC5EE673}"/>
              </a:ext>
            </a:extLst>
          </p:cNvPr>
          <p:cNvSpPr>
            <a:spLocks/>
          </p:cNvSpPr>
          <p:nvPr/>
        </p:nvSpPr>
        <p:spPr bwMode="auto">
          <a:xfrm>
            <a:off x="2861124" y="3355830"/>
            <a:ext cx="1593050" cy="1127132"/>
          </a:xfrm>
          <a:custGeom>
            <a:avLst/>
            <a:gdLst>
              <a:gd name="T0" fmla="*/ 201 w 1327"/>
              <a:gd name="T1" fmla="*/ 354 h 710"/>
              <a:gd name="T2" fmla="*/ 0 w 1327"/>
              <a:gd name="T3" fmla="*/ 710 h 710"/>
              <a:gd name="T4" fmla="*/ 1327 w 1327"/>
              <a:gd name="T5" fmla="*/ 710 h 710"/>
              <a:gd name="T6" fmla="*/ 1327 w 1327"/>
              <a:gd name="T7" fmla="*/ 0 h 710"/>
              <a:gd name="T8" fmla="*/ 0 w 1327"/>
              <a:gd name="T9" fmla="*/ 0 h 710"/>
              <a:gd name="T10" fmla="*/ 201 w 1327"/>
              <a:gd name="T11" fmla="*/ 354 h 710"/>
            </a:gdLst>
            <a:ahLst/>
            <a:cxnLst>
              <a:cxn ang="0">
                <a:pos x="T0" y="T1"/>
              </a:cxn>
              <a:cxn ang="0">
                <a:pos x="T2" y="T3"/>
              </a:cxn>
              <a:cxn ang="0">
                <a:pos x="T4" y="T5"/>
              </a:cxn>
              <a:cxn ang="0">
                <a:pos x="T6" y="T7"/>
              </a:cxn>
              <a:cxn ang="0">
                <a:pos x="T8" y="T9"/>
              </a:cxn>
              <a:cxn ang="0">
                <a:pos x="T10" y="T11"/>
              </a:cxn>
            </a:cxnLst>
            <a:rect l="0" t="0" r="r" b="b"/>
            <a:pathLst>
              <a:path w="1327" h="710">
                <a:moveTo>
                  <a:pt x="201" y="354"/>
                </a:moveTo>
                <a:lnTo>
                  <a:pt x="0" y="710"/>
                </a:lnTo>
                <a:lnTo>
                  <a:pt x="1327" y="710"/>
                </a:lnTo>
                <a:lnTo>
                  <a:pt x="1327" y="0"/>
                </a:lnTo>
                <a:lnTo>
                  <a:pt x="0" y="0"/>
                </a:lnTo>
                <a:lnTo>
                  <a:pt x="201" y="354"/>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66" name="Freeform 16">
            <a:extLst>
              <a:ext uri="{FF2B5EF4-FFF2-40B4-BE49-F238E27FC236}">
                <a16:creationId xmlns:a16="http://schemas.microsoft.com/office/drawing/2014/main" id="{8B8552A0-3D42-4394-95E1-240058812E6D}"/>
              </a:ext>
            </a:extLst>
          </p:cNvPr>
          <p:cNvSpPr>
            <a:spLocks/>
          </p:cNvSpPr>
          <p:nvPr/>
        </p:nvSpPr>
        <p:spPr bwMode="auto">
          <a:xfrm>
            <a:off x="4454175" y="4273412"/>
            <a:ext cx="1006479" cy="1425584"/>
          </a:xfrm>
          <a:custGeom>
            <a:avLst/>
            <a:gdLst>
              <a:gd name="T0" fmla="*/ 0 w 634"/>
              <a:gd name="T1" fmla="*/ 189 h 898"/>
              <a:gd name="T2" fmla="*/ 0 w 634"/>
              <a:gd name="T3" fmla="*/ 898 h 898"/>
              <a:gd name="T4" fmla="*/ 634 w 634"/>
              <a:gd name="T5" fmla="*/ 400 h 898"/>
              <a:gd name="T6" fmla="*/ 404 w 634"/>
              <a:gd name="T7" fmla="*/ 0 h 898"/>
              <a:gd name="T8" fmla="*/ 0 w 634"/>
              <a:gd name="T9" fmla="*/ 189 h 898"/>
            </a:gdLst>
            <a:ahLst/>
            <a:cxnLst>
              <a:cxn ang="0">
                <a:pos x="T0" y="T1"/>
              </a:cxn>
              <a:cxn ang="0">
                <a:pos x="T2" y="T3"/>
              </a:cxn>
              <a:cxn ang="0">
                <a:pos x="T4" y="T5"/>
              </a:cxn>
              <a:cxn ang="0">
                <a:pos x="T6" y="T7"/>
              </a:cxn>
              <a:cxn ang="0">
                <a:pos x="T8" y="T9"/>
              </a:cxn>
            </a:cxnLst>
            <a:rect l="0" t="0" r="r" b="b"/>
            <a:pathLst>
              <a:path w="634" h="898">
                <a:moveTo>
                  <a:pt x="0" y="189"/>
                </a:moveTo>
                <a:lnTo>
                  <a:pt x="0" y="898"/>
                </a:lnTo>
                <a:lnTo>
                  <a:pt x="634" y="400"/>
                </a:lnTo>
                <a:lnTo>
                  <a:pt x="404" y="0"/>
                </a:lnTo>
                <a:lnTo>
                  <a:pt x="0" y="189"/>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67" name="Freeform 14">
            <a:extLst>
              <a:ext uri="{FF2B5EF4-FFF2-40B4-BE49-F238E27FC236}">
                <a16:creationId xmlns:a16="http://schemas.microsoft.com/office/drawing/2014/main" id="{227873F6-29C4-4F08-807E-3589CFCA989F}"/>
              </a:ext>
            </a:extLst>
          </p:cNvPr>
          <p:cNvSpPr>
            <a:spLocks/>
          </p:cNvSpPr>
          <p:nvPr/>
        </p:nvSpPr>
        <p:spPr bwMode="auto">
          <a:xfrm>
            <a:off x="2861124" y="4573451"/>
            <a:ext cx="1593050" cy="1125544"/>
          </a:xfrm>
          <a:custGeom>
            <a:avLst/>
            <a:gdLst>
              <a:gd name="T0" fmla="*/ 201 w 1327"/>
              <a:gd name="T1" fmla="*/ 354 h 709"/>
              <a:gd name="T2" fmla="*/ 0 w 1327"/>
              <a:gd name="T3" fmla="*/ 709 h 709"/>
              <a:gd name="T4" fmla="*/ 1327 w 1327"/>
              <a:gd name="T5" fmla="*/ 709 h 709"/>
              <a:gd name="T6" fmla="*/ 1327 w 1327"/>
              <a:gd name="T7" fmla="*/ 0 h 709"/>
              <a:gd name="T8" fmla="*/ 0 w 1327"/>
              <a:gd name="T9" fmla="*/ 0 h 709"/>
              <a:gd name="T10" fmla="*/ 201 w 1327"/>
              <a:gd name="T11" fmla="*/ 354 h 709"/>
            </a:gdLst>
            <a:ahLst/>
            <a:cxnLst>
              <a:cxn ang="0">
                <a:pos x="T0" y="T1"/>
              </a:cxn>
              <a:cxn ang="0">
                <a:pos x="T2" y="T3"/>
              </a:cxn>
              <a:cxn ang="0">
                <a:pos x="T4" y="T5"/>
              </a:cxn>
              <a:cxn ang="0">
                <a:pos x="T6" y="T7"/>
              </a:cxn>
              <a:cxn ang="0">
                <a:pos x="T8" y="T9"/>
              </a:cxn>
              <a:cxn ang="0">
                <a:pos x="T10" y="T11"/>
              </a:cxn>
            </a:cxnLst>
            <a:rect l="0" t="0" r="r" b="b"/>
            <a:pathLst>
              <a:path w="1327" h="709">
                <a:moveTo>
                  <a:pt x="201" y="354"/>
                </a:moveTo>
                <a:lnTo>
                  <a:pt x="0" y="709"/>
                </a:lnTo>
                <a:lnTo>
                  <a:pt x="1327" y="709"/>
                </a:lnTo>
                <a:lnTo>
                  <a:pt x="1327" y="0"/>
                </a:lnTo>
                <a:lnTo>
                  <a:pt x="0" y="0"/>
                </a:lnTo>
                <a:lnTo>
                  <a:pt x="201" y="354"/>
                </a:lnTo>
                <a:close/>
              </a:path>
            </a:pathLst>
          </a:custGeom>
          <a:solidFill>
            <a:schemeClr val="accent3"/>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69" name="Freeform 21">
            <a:extLst>
              <a:ext uri="{FF2B5EF4-FFF2-40B4-BE49-F238E27FC236}">
                <a16:creationId xmlns:a16="http://schemas.microsoft.com/office/drawing/2014/main" id="{46CEBE78-8476-462D-8E73-A794D9E9165C}"/>
              </a:ext>
            </a:extLst>
          </p:cNvPr>
          <p:cNvSpPr>
            <a:spLocks/>
          </p:cNvSpPr>
          <p:nvPr/>
        </p:nvSpPr>
        <p:spPr bwMode="auto">
          <a:xfrm>
            <a:off x="6697322" y="2138212"/>
            <a:ext cx="1004892" cy="1425584"/>
          </a:xfrm>
          <a:custGeom>
            <a:avLst/>
            <a:gdLst>
              <a:gd name="T0" fmla="*/ 633 w 633"/>
              <a:gd name="T1" fmla="*/ 0 h 898"/>
              <a:gd name="T2" fmla="*/ 633 w 633"/>
              <a:gd name="T3" fmla="*/ 709 h 898"/>
              <a:gd name="T4" fmla="*/ 231 w 633"/>
              <a:gd name="T5" fmla="*/ 898 h 898"/>
              <a:gd name="T6" fmla="*/ 0 w 633"/>
              <a:gd name="T7" fmla="*/ 497 h 898"/>
              <a:gd name="T8" fmla="*/ 633 w 633"/>
              <a:gd name="T9" fmla="*/ 0 h 898"/>
            </a:gdLst>
            <a:ahLst/>
            <a:cxnLst>
              <a:cxn ang="0">
                <a:pos x="T0" y="T1"/>
              </a:cxn>
              <a:cxn ang="0">
                <a:pos x="T2" y="T3"/>
              </a:cxn>
              <a:cxn ang="0">
                <a:pos x="T4" y="T5"/>
              </a:cxn>
              <a:cxn ang="0">
                <a:pos x="T6" y="T7"/>
              </a:cxn>
              <a:cxn ang="0">
                <a:pos x="T8" y="T9"/>
              </a:cxn>
            </a:cxnLst>
            <a:rect l="0" t="0" r="r" b="b"/>
            <a:pathLst>
              <a:path w="633" h="898">
                <a:moveTo>
                  <a:pt x="633" y="0"/>
                </a:moveTo>
                <a:lnTo>
                  <a:pt x="633" y="709"/>
                </a:lnTo>
                <a:lnTo>
                  <a:pt x="231" y="898"/>
                </a:lnTo>
                <a:lnTo>
                  <a:pt x="0" y="497"/>
                </a:lnTo>
                <a:lnTo>
                  <a:pt x="633" y="0"/>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70" name="Freeform 17">
            <a:extLst>
              <a:ext uri="{FF2B5EF4-FFF2-40B4-BE49-F238E27FC236}">
                <a16:creationId xmlns:a16="http://schemas.microsoft.com/office/drawing/2014/main" id="{95AADA9B-9E75-4D55-9FA5-B72640CD61F3}"/>
              </a:ext>
            </a:extLst>
          </p:cNvPr>
          <p:cNvSpPr>
            <a:spLocks/>
          </p:cNvSpPr>
          <p:nvPr/>
        </p:nvSpPr>
        <p:spPr bwMode="auto">
          <a:xfrm>
            <a:off x="7702214" y="2138212"/>
            <a:ext cx="1510848" cy="1125544"/>
          </a:xfrm>
          <a:custGeom>
            <a:avLst/>
            <a:gdLst>
              <a:gd name="T0" fmla="*/ 1327 w 1327"/>
              <a:gd name="T1" fmla="*/ 0 h 709"/>
              <a:gd name="T2" fmla="*/ 1126 w 1327"/>
              <a:gd name="T3" fmla="*/ 355 h 709"/>
              <a:gd name="T4" fmla="*/ 1327 w 1327"/>
              <a:gd name="T5" fmla="*/ 709 h 709"/>
              <a:gd name="T6" fmla="*/ 0 w 1327"/>
              <a:gd name="T7" fmla="*/ 709 h 709"/>
              <a:gd name="T8" fmla="*/ 0 w 1327"/>
              <a:gd name="T9" fmla="*/ 0 h 709"/>
              <a:gd name="T10" fmla="*/ 1327 w 1327"/>
              <a:gd name="T11" fmla="*/ 0 h 709"/>
            </a:gdLst>
            <a:ahLst/>
            <a:cxnLst>
              <a:cxn ang="0">
                <a:pos x="T0" y="T1"/>
              </a:cxn>
              <a:cxn ang="0">
                <a:pos x="T2" y="T3"/>
              </a:cxn>
              <a:cxn ang="0">
                <a:pos x="T4" y="T5"/>
              </a:cxn>
              <a:cxn ang="0">
                <a:pos x="T6" y="T7"/>
              </a:cxn>
              <a:cxn ang="0">
                <a:pos x="T8" y="T9"/>
              </a:cxn>
              <a:cxn ang="0">
                <a:pos x="T10" y="T11"/>
              </a:cxn>
            </a:cxnLst>
            <a:rect l="0" t="0" r="r" b="b"/>
            <a:pathLst>
              <a:path w="1327" h="709">
                <a:moveTo>
                  <a:pt x="1327" y="0"/>
                </a:moveTo>
                <a:lnTo>
                  <a:pt x="1126" y="355"/>
                </a:lnTo>
                <a:lnTo>
                  <a:pt x="1327" y="709"/>
                </a:lnTo>
                <a:lnTo>
                  <a:pt x="0" y="709"/>
                </a:lnTo>
                <a:lnTo>
                  <a:pt x="0" y="0"/>
                </a:lnTo>
                <a:lnTo>
                  <a:pt x="1327" y="0"/>
                </a:lnTo>
                <a:close/>
              </a:path>
            </a:pathLst>
          </a:custGeom>
          <a:solidFill>
            <a:schemeClr val="accent4"/>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2" name="Freeform 18">
            <a:extLst>
              <a:ext uri="{FF2B5EF4-FFF2-40B4-BE49-F238E27FC236}">
                <a16:creationId xmlns:a16="http://schemas.microsoft.com/office/drawing/2014/main" id="{C3651049-F7DF-4DAF-B970-CCC6F4A85312}"/>
              </a:ext>
            </a:extLst>
          </p:cNvPr>
          <p:cNvSpPr>
            <a:spLocks/>
          </p:cNvSpPr>
          <p:nvPr/>
        </p:nvSpPr>
        <p:spPr bwMode="auto">
          <a:xfrm>
            <a:off x="7095786" y="3355830"/>
            <a:ext cx="606428" cy="1127132"/>
          </a:xfrm>
          <a:custGeom>
            <a:avLst/>
            <a:gdLst>
              <a:gd name="T0" fmla="*/ 0 w 382"/>
              <a:gd name="T1" fmla="*/ 542 h 710"/>
              <a:gd name="T2" fmla="*/ 109 w 382"/>
              <a:gd name="T3" fmla="*/ 353 h 710"/>
              <a:gd name="T4" fmla="*/ 8 w 382"/>
              <a:gd name="T5" fmla="*/ 181 h 710"/>
              <a:gd name="T6" fmla="*/ 382 w 382"/>
              <a:gd name="T7" fmla="*/ 0 h 710"/>
              <a:gd name="T8" fmla="*/ 382 w 382"/>
              <a:gd name="T9" fmla="*/ 710 h 710"/>
              <a:gd name="T10" fmla="*/ 0 w 382"/>
              <a:gd name="T11" fmla="*/ 542 h 710"/>
            </a:gdLst>
            <a:ahLst/>
            <a:cxnLst>
              <a:cxn ang="0">
                <a:pos x="T0" y="T1"/>
              </a:cxn>
              <a:cxn ang="0">
                <a:pos x="T2" y="T3"/>
              </a:cxn>
              <a:cxn ang="0">
                <a:pos x="T4" y="T5"/>
              </a:cxn>
              <a:cxn ang="0">
                <a:pos x="T6" y="T7"/>
              </a:cxn>
              <a:cxn ang="0">
                <a:pos x="T8" y="T9"/>
              </a:cxn>
              <a:cxn ang="0">
                <a:pos x="T10" y="T11"/>
              </a:cxn>
            </a:cxnLst>
            <a:rect l="0" t="0" r="r" b="b"/>
            <a:pathLst>
              <a:path w="382" h="710">
                <a:moveTo>
                  <a:pt x="0" y="542"/>
                </a:moveTo>
                <a:lnTo>
                  <a:pt x="109" y="353"/>
                </a:lnTo>
                <a:lnTo>
                  <a:pt x="8" y="181"/>
                </a:lnTo>
                <a:lnTo>
                  <a:pt x="382" y="0"/>
                </a:lnTo>
                <a:lnTo>
                  <a:pt x="382" y="710"/>
                </a:lnTo>
                <a:lnTo>
                  <a:pt x="0" y="542"/>
                </a:ln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73" name="Freeform 19">
            <a:extLst>
              <a:ext uri="{FF2B5EF4-FFF2-40B4-BE49-F238E27FC236}">
                <a16:creationId xmlns:a16="http://schemas.microsoft.com/office/drawing/2014/main" id="{8F197EFA-7C28-4756-A8F3-1398FB5F1869}"/>
              </a:ext>
            </a:extLst>
          </p:cNvPr>
          <p:cNvSpPr>
            <a:spLocks/>
          </p:cNvSpPr>
          <p:nvPr/>
        </p:nvSpPr>
        <p:spPr bwMode="auto">
          <a:xfrm>
            <a:off x="7702214" y="3355830"/>
            <a:ext cx="1510848" cy="1127132"/>
          </a:xfrm>
          <a:custGeom>
            <a:avLst/>
            <a:gdLst>
              <a:gd name="T0" fmla="*/ 1126 w 1327"/>
              <a:gd name="T1" fmla="*/ 354 h 710"/>
              <a:gd name="T2" fmla="*/ 1327 w 1327"/>
              <a:gd name="T3" fmla="*/ 710 h 710"/>
              <a:gd name="T4" fmla="*/ 0 w 1327"/>
              <a:gd name="T5" fmla="*/ 710 h 710"/>
              <a:gd name="T6" fmla="*/ 0 w 1327"/>
              <a:gd name="T7" fmla="*/ 0 h 710"/>
              <a:gd name="T8" fmla="*/ 1327 w 1327"/>
              <a:gd name="T9" fmla="*/ 0 h 710"/>
              <a:gd name="T10" fmla="*/ 1126 w 1327"/>
              <a:gd name="T11" fmla="*/ 354 h 710"/>
            </a:gdLst>
            <a:ahLst/>
            <a:cxnLst>
              <a:cxn ang="0">
                <a:pos x="T0" y="T1"/>
              </a:cxn>
              <a:cxn ang="0">
                <a:pos x="T2" y="T3"/>
              </a:cxn>
              <a:cxn ang="0">
                <a:pos x="T4" y="T5"/>
              </a:cxn>
              <a:cxn ang="0">
                <a:pos x="T6" y="T7"/>
              </a:cxn>
              <a:cxn ang="0">
                <a:pos x="T8" y="T9"/>
              </a:cxn>
              <a:cxn ang="0">
                <a:pos x="T10" y="T11"/>
              </a:cxn>
            </a:cxnLst>
            <a:rect l="0" t="0" r="r" b="b"/>
            <a:pathLst>
              <a:path w="1327" h="710">
                <a:moveTo>
                  <a:pt x="1126" y="354"/>
                </a:moveTo>
                <a:lnTo>
                  <a:pt x="1327" y="710"/>
                </a:lnTo>
                <a:lnTo>
                  <a:pt x="0" y="710"/>
                </a:lnTo>
                <a:lnTo>
                  <a:pt x="0" y="0"/>
                </a:lnTo>
                <a:lnTo>
                  <a:pt x="1327" y="0"/>
                </a:lnTo>
                <a:lnTo>
                  <a:pt x="1126" y="354"/>
                </a:lnTo>
                <a:close/>
              </a:path>
            </a:pathLst>
          </a:custGeom>
          <a:solidFill>
            <a:schemeClr val="accent5"/>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75" name="Freeform 22">
            <a:extLst>
              <a:ext uri="{FF2B5EF4-FFF2-40B4-BE49-F238E27FC236}">
                <a16:creationId xmlns:a16="http://schemas.microsoft.com/office/drawing/2014/main" id="{BF6F5648-EAEB-4BD3-852B-8BF3E41470BD}"/>
              </a:ext>
            </a:extLst>
          </p:cNvPr>
          <p:cNvSpPr>
            <a:spLocks/>
          </p:cNvSpPr>
          <p:nvPr/>
        </p:nvSpPr>
        <p:spPr bwMode="auto">
          <a:xfrm>
            <a:off x="6695734" y="4273412"/>
            <a:ext cx="1006479" cy="1425584"/>
          </a:xfrm>
          <a:custGeom>
            <a:avLst/>
            <a:gdLst>
              <a:gd name="T0" fmla="*/ 634 w 634"/>
              <a:gd name="T1" fmla="*/ 189 h 898"/>
              <a:gd name="T2" fmla="*/ 634 w 634"/>
              <a:gd name="T3" fmla="*/ 898 h 898"/>
              <a:gd name="T4" fmla="*/ 0 w 634"/>
              <a:gd name="T5" fmla="*/ 400 h 898"/>
              <a:gd name="T6" fmla="*/ 230 w 634"/>
              <a:gd name="T7" fmla="*/ 0 h 898"/>
              <a:gd name="T8" fmla="*/ 634 w 634"/>
              <a:gd name="T9" fmla="*/ 189 h 898"/>
            </a:gdLst>
            <a:ahLst/>
            <a:cxnLst>
              <a:cxn ang="0">
                <a:pos x="T0" y="T1"/>
              </a:cxn>
              <a:cxn ang="0">
                <a:pos x="T2" y="T3"/>
              </a:cxn>
              <a:cxn ang="0">
                <a:pos x="T4" y="T5"/>
              </a:cxn>
              <a:cxn ang="0">
                <a:pos x="T6" y="T7"/>
              </a:cxn>
              <a:cxn ang="0">
                <a:pos x="T8" y="T9"/>
              </a:cxn>
            </a:cxnLst>
            <a:rect l="0" t="0" r="r" b="b"/>
            <a:pathLst>
              <a:path w="634" h="898">
                <a:moveTo>
                  <a:pt x="634" y="189"/>
                </a:moveTo>
                <a:lnTo>
                  <a:pt x="634" y="898"/>
                </a:lnTo>
                <a:lnTo>
                  <a:pt x="0" y="400"/>
                </a:lnTo>
                <a:lnTo>
                  <a:pt x="230" y="0"/>
                </a:lnTo>
                <a:lnTo>
                  <a:pt x="634" y="189"/>
                </a:ln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76" name="Freeform 20">
            <a:extLst>
              <a:ext uri="{FF2B5EF4-FFF2-40B4-BE49-F238E27FC236}">
                <a16:creationId xmlns:a16="http://schemas.microsoft.com/office/drawing/2014/main" id="{32D8A103-2CD2-4274-9CEC-87F235C8F455}"/>
              </a:ext>
            </a:extLst>
          </p:cNvPr>
          <p:cNvSpPr>
            <a:spLocks/>
          </p:cNvSpPr>
          <p:nvPr/>
        </p:nvSpPr>
        <p:spPr bwMode="auto">
          <a:xfrm>
            <a:off x="7702213" y="4573452"/>
            <a:ext cx="1510849" cy="1125545"/>
          </a:xfrm>
          <a:custGeom>
            <a:avLst/>
            <a:gdLst>
              <a:gd name="T0" fmla="*/ 1126 w 1327"/>
              <a:gd name="T1" fmla="*/ 354 h 709"/>
              <a:gd name="T2" fmla="*/ 1327 w 1327"/>
              <a:gd name="T3" fmla="*/ 709 h 709"/>
              <a:gd name="T4" fmla="*/ 0 w 1327"/>
              <a:gd name="T5" fmla="*/ 709 h 709"/>
              <a:gd name="T6" fmla="*/ 0 w 1327"/>
              <a:gd name="T7" fmla="*/ 0 h 709"/>
              <a:gd name="T8" fmla="*/ 1327 w 1327"/>
              <a:gd name="T9" fmla="*/ 0 h 709"/>
              <a:gd name="T10" fmla="*/ 1126 w 1327"/>
              <a:gd name="T11" fmla="*/ 354 h 709"/>
            </a:gdLst>
            <a:ahLst/>
            <a:cxnLst>
              <a:cxn ang="0">
                <a:pos x="T0" y="T1"/>
              </a:cxn>
              <a:cxn ang="0">
                <a:pos x="T2" y="T3"/>
              </a:cxn>
              <a:cxn ang="0">
                <a:pos x="T4" y="T5"/>
              </a:cxn>
              <a:cxn ang="0">
                <a:pos x="T6" y="T7"/>
              </a:cxn>
              <a:cxn ang="0">
                <a:pos x="T8" y="T9"/>
              </a:cxn>
              <a:cxn ang="0">
                <a:pos x="T10" y="T11"/>
              </a:cxn>
            </a:cxnLst>
            <a:rect l="0" t="0" r="r" b="b"/>
            <a:pathLst>
              <a:path w="1327" h="709">
                <a:moveTo>
                  <a:pt x="1126" y="354"/>
                </a:moveTo>
                <a:lnTo>
                  <a:pt x="1327" y="709"/>
                </a:lnTo>
                <a:lnTo>
                  <a:pt x="0" y="709"/>
                </a:lnTo>
                <a:lnTo>
                  <a:pt x="0" y="0"/>
                </a:lnTo>
                <a:lnTo>
                  <a:pt x="1327" y="0"/>
                </a:lnTo>
                <a:lnTo>
                  <a:pt x="1126" y="354"/>
                </a:lnTo>
                <a:close/>
              </a:path>
            </a:pathLst>
          </a:custGeom>
          <a:solidFill>
            <a:schemeClr val="accent6"/>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77" name="Freeform 5">
            <a:extLst>
              <a:ext uri="{FF2B5EF4-FFF2-40B4-BE49-F238E27FC236}">
                <a16:creationId xmlns:a16="http://schemas.microsoft.com/office/drawing/2014/main" id="{EA991314-37B2-4932-A0A0-D5BD82BA1EA3}"/>
              </a:ext>
            </a:extLst>
          </p:cNvPr>
          <p:cNvSpPr>
            <a:spLocks noEditPoints="1"/>
          </p:cNvSpPr>
          <p:nvPr/>
        </p:nvSpPr>
        <p:spPr bwMode="auto">
          <a:xfrm>
            <a:off x="3454023" y="2414359"/>
            <a:ext cx="547258" cy="557822"/>
          </a:xfrm>
          <a:custGeom>
            <a:avLst/>
            <a:gdLst>
              <a:gd name="T0" fmla="*/ 92 w 109"/>
              <a:gd name="T1" fmla="*/ 59 h 110"/>
              <a:gd name="T2" fmla="*/ 51 w 109"/>
              <a:gd name="T3" fmla="*/ 59 h 110"/>
              <a:gd name="T4" fmla="*/ 51 w 109"/>
              <a:gd name="T5" fmla="*/ 18 h 110"/>
              <a:gd name="T6" fmla="*/ 47 w 109"/>
              <a:gd name="T7" fmla="*/ 14 h 110"/>
              <a:gd name="T8" fmla="*/ 0 w 109"/>
              <a:gd name="T9" fmla="*/ 62 h 110"/>
              <a:gd name="T10" fmla="*/ 47 w 109"/>
              <a:gd name="T11" fmla="*/ 110 h 110"/>
              <a:gd name="T12" fmla="*/ 95 w 109"/>
              <a:gd name="T13" fmla="*/ 62 h 110"/>
              <a:gd name="T14" fmla="*/ 92 w 109"/>
              <a:gd name="T15" fmla="*/ 59 h 110"/>
              <a:gd name="T16" fmla="*/ 47 w 109"/>
              <a:gd name="T17" fmla="*/ 103 h 110"/>
              <a:gd name="T18" fmla="*/ 6 w 109"/>
              <a:gd name="T19" fmla="*/ 62 h 110"/>
              <a:gd name="T20" fmla="*/ 43 w 109"/>
              <a:gd name="T21" fmla="*/ 22 h 110"/>
              <a:gd name="T22" fmla="*/ 43 w 109"/>
              <a:gd name="T23" fmla="*/ 62 h 110"/>
              <a:gd name="T24" fmla="*/ 47 w 109"/>
              <a:gd name="T25" fmla="*/ 66 h 110"/>
              <a:gd name="T26" fmla="*/ 87 w 109"/>
              <a:gd name="T27" fmla="*/ 66 h 110"/>
              <a:gd name="T28" fmla="*/ 47 w 109"/>
              <a:gd name="T29" fmla="*/ 103 h 110"/>
              <a:gd name="T30" fmla="*/ 61 w 109"/>
              <a:gd name="T31" fmla="*/ 0 h 110"/>
              <a:gd name="T32" fmla="*/ 58 w 109"/>
              <a:gd name="T33" fmla="*/ 4 h 110"/>
              <a:gd name="T34" fmla="*/ 58 w 109"/>
              <a:gd name="T35" fmla="*/ 48 h 110"/>
              <a:gd name="T36" fmla="*/ 61 w 109"/>
              <a:gd name="T37" fmla="*/ 52 h 110"/>
              <a:gd name="T38" fmla="*/ 105 w 109"/>
              <a:gd name="T39" fmla="*/ 52 h 110"/>
              <a:gd name="T40" fmla="*/ 109 w 109"/>
              <a:gd name="T41" fmla="*/ 48 h 110"/>
              <a:gd name="T42" fmla="*/ 61 w 109"/>
              <a:gd name="T43" fmla="*/ 0 h 110"/>
              <a:gd name="T44" fmla="*/ 65 w 109"/>
              <a:gd name="T45" fmla="*/ 44 h 110"/>
              <a:gd name="T46" fmla="*/ 65 w 109"/>
              <a:gd name="T47" fmla="*/ 7 h 110"/>
              <a:gd name="T48" fmla="*/ 102 w 109"/>
              <a:gd name="T49" fmla="*/ 44 h 110"/>
              <a:gd name="T50" fmla="*/ 65 w 109"/>
              <a:gd name="T51" fmla="*/ 4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110">
                <a:moveTo>
                  <a:pt x="92" y="59"/>
                </a:moveTo>
                <a:cubicBezTo>
                  <a:pt x="51" y="59"/>
                  <a:pt x="51" y="59"/>
                  <a:pt x="51" y="59"/>
                </a:cubicBezTo>
                <a:cubicBezTo>
                  <a:pt x="51" y="18"/>
                  <a:pt x="51" y="18"/>
                  <a:pt x="51" y="18"/>
                </a:cubicBezTo>
                <a:cubicBezTo>
                  <a:pt x="51" y="16"/>
                  <a:pt x="49" y="14"/>
                  <a:pt x="47" y="14"/>
                </a:cubicBezTo>
                <a:cubicBezTo>
                  <a:pt x="21" y="14"/>
                  <a:pt x="0" y="36"/>
                  <a:pt x="0" y="62"/>
                </a:cubicBezTo>
                <a:cubicBezTo>
                  <a:pt x="0" y="88"/>
                  <a:pt x="21" y="110"/>
                  <a:pt x="47" y="110"/>
                </a:cubicBezTo>
                <a:cubicBezTo>
                  <a:pt x="73" y="110"/>
                  <a:pt x="95" y="88"/>
                  <a:pt x="95" y="62"/>
                </a:cubicBezTo>
                <a:cubicBezTo>
                  <a:pt x="95" y="60"/>
                  <a:pt x="93" y="59"/>
                  <a:pt x="92" y="59"/>
                </a:cubicBezTo>
                <a:close/>
                <a:moveTo>
                  <a:pt x="47" y="103"/>
                </a:moveTo>
                <a:cubicBezTo>
                  <a:pt x="24" y="103"/>
                  <a:pt x="6" y="85"/>
                  <a:pt x="6" y="62"/>
                </a:cubicBezTo>
                <a:cubicBezTo>
                  <a:pt x="6" y="41"/>
                  <a:pt x="23" y="24"/>
                  <a:pt x="43" y="22"/>
                </a:cubicBezTo>
                <a:cubicBezTo>
                  <a:pt x="43" y="62"/>
                  <a:pt x="43" y="62"/>
                  <a:pt x="43" y="62"/>
                </a:cubicBezTo>
                <a:cubicBezTo>
                  <a:pt x="43" y="64"/>
                  <a:pt x="45" y="66"/>
                  <a:pt x="47" y="66"/>
                </a:cubicBezTo>
                <a:cubicBezTo>
                  <a:pt x="87" y="66"/>
                  <a:pt x="87" y="66"/>
                  <a:pt x="87" y="66"/>
                </a:cubicBezTo>
                <a:cubicBezTo>
                  <a:pt x="86" y="86"/>
                  <a:pt x="68" y="103"/>
                  <a:pt x="47" y="103"/>
                </a:cubicBezTo>
                <a:close/>
                <a:moveTo>
                  <a:pt x="61" y="0"/>
                </a:moveTo>
                <a:cubicBezTo>
                  <a:pt x="60" y="0"/>
                  <a:pt x="58" y="2"/>
                  <a:pt x="58" y="4"/>
                </a:cubicBezTo>
                <a:cubicBezTo>
                  <a:pt x="58" y="48"/>
                  <a:pt x="58" y="48"/>
                  <a:pt x="58" y="48"/>
                </a:cubicBezTo>
                <a:cubicBezTo>
                  <a:pt x="58" y="50"/>
                  <a:pt x="60" y="52"/>
                  <a:pt x="61" y="52"/>
                </a:cubicBezTo>
                <a:cubicBezTo>
                  <a:pt x="105" y="52"/>
                  <a:pt x="105" y="52"/>
                  <a:pt x="105" y="52"/>
                </a:cubicBezTo>
                <a:cubicBezTo>
                  <a:pt x="107" y="52"/>
                  <a:pt x="109" y="50"/>
                  <a:pt x="109" y="48"/>
                </a:cubicBezTo>
                <a:cubicBezTo>
                  <a:pt x="109" y="21"/>
                  <a:pt x="87" y="0"/>
                  <a:pt x="61" y="0"/>
                </a:cubicBezTo>
                <a:close/>
                <a:moveTo>
                  <a:pt x="65" y="44"/>
                </a:moveTo>
                <a:cubicBezTo>
                  <a:pt x="65" y="7"/>
                  <a:pt x="65" y="7"/>
                  <a:pt x="65" y="7"/>
                </a:cubicBezTo>
                <a:cubicBezTo>
                  <a:pt x="84" y="9"/>
                  <a:pt x="100" y="25"/>
                  <a:pt x="102" y="44"/>
                </a:cubicBezTo>
                <a:lnTo>
                  <a:pt x="65" y="4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79" name="Freeform 8">
            <a:extLst>
              <a:ext uri="{FF2B5EF4-FFF2-40B4-BE49-F238E27FC236}">
                <a16:creationId xmlns:a16="http://schemas.microsoft.com/office/drawing/2014/main" id="{28C2A68D-14EB-4AA8-B45C-EBA31FFAFD5E}"/>
              </a:ext>
            </a:extLst>
          </p:cNvPr>
          <p:cNvSpPr>
            <a:spLocks noEditPoints="1"/>
          </p:cNvSpPr>
          <p:nvPr/>
        </p:nvSpPr>
        <p:spPr bwMode="auto">
          <a:xfrm>
            <a:off x="3532981" y="4859424"/>
            <a:ext cx="462739" cy="553597"/>
          </a:xfrm>
          <a:custGeom>
            <a:avLst/>
            <a:gdLst>
              <a:gd name="T0" fmla="*/ 82 w 92"/>
              <a:gd name="T1" fmla="*/ 0 h 109"/>
              <a:gd name="T2" fmla="*/ 3 w 92"/>
              <a:gd name="T3" fmla="*/ 0 h 109"/>
              <a:gd name="T4" fmla="*/ 0 w 92"/>
              <a:gd name="T5" fmla="*/ 3 h 109"/>
              <a:gd name="T6" fmla="*/ 0 w 92"/>
              <a:gd name="T7" fmla="*/ 106 h 109"/>
              <a:gd name="T8" fmla="*/ 3 w 92"/>
              <a:gd name="T9" fmla="*/ 109 h 109"/>
              <a:gd name="T10" fmla="*/ 82 w 92"/>
              <a:gd name="T11" fmla="*/ 109 h 109"/>
              <a:gd name="T12" fmla="*/ 92 w 92"/>
              <a:gd name="T13" fmla="*/ 99 h 109"/>
              <a:gd name="T14" fmla="*/ 92 w 92"/>
              <a:gd name="T15" fmla="*/ 10 h 109"/>
              <a:gd name="T16" fmla="*/ 82 w 92"/>
              <a:gd name="T17" fmla="*/ 0 h 109"/>
              <a:gd name="T18" fmla="*/ 57 w 92"/>
              <a:gd name="T19" fmla="*/ 7 h 109"/>
              <a:gd name="T20" fmla="*/ 64 w 92"/>
              <a:gd name="T21" fmla="*/ 7 h 109"/>
              <a:gd name="T22" fmla="*/ 64 w 92"/>
              <a:gd name="T23" fmla="*/ 16 h 109"/>
              <a:gd name="T24" fmla="*/ 60 w 92"/>
              <a:gd name="T25" fmla="*/ 14 h 109"/>
              <a:gd name="T26" fmla="*/ 57 w 92"/>
              <a:gd name="T27" fmla="*/ 16 h 109"/>
              <a:gd name="T28" fmla="*/ 57 w 92"/>
              <a:gd name="T29" fmla="*/ 7 h 109"/>
              <a:gd name="T30" fmla="*/ 14 w 92"/>
              <a:gd name="T31" fmla="*/ 102 h 109"/>
              <a:gd name="T32" fmla="*/ 7 w 92"/>
              <a:gd name="T33" fmla="*/ 102 h 109"/>
              <a:gd name="T34" fmla="*/ 7 w 92"/>
              <a:gd name="T35" fmla="*/ 7 h 109"/>
              <a:gd name="T36" fmla="*/ 14 w 92"/>
              <a:gd name="T37" fmla="*/ 7 h 109"/>
              <a:gd name="T38" fmla="*/ 14 w 92"/>
              <a:gd name="T39" fmla="*/ 102 h 109"/>
              <a:gd name="T40" fmla="*/ 86 w 92"/>
              <a:gd name="T41" fmla="*/ 98 h 109"/>
              <a:gd name="T42" fmla="*/ 82 w 92"/>
              <a:gd name="T43" fmla="*/ 102 h 109"/>
              <a:gd name="T44" fmla="*/ 21 w 92"/>
              <a:gd name="T45" fmla="*/ 102 h 109"/>
              <a:gd name="T46" fmla="*/ 21 w 92"/>
              <a:gd name="T47" fmla="*/ 79 h 109"/>
              <a:gd name="T48" fmla="*/ 86 w 92"/>
              <a:gd name="T49" fmla="*/ 79 h 109"/>
              <a:gd name="T50" fmla="*/ 86 w 92"/>
              <a:gd name="T51" fmla="*/ 98 h 109"/>
              <a:gd name="T52" fmla="*/ 86 w 92"/>
              <a:gd name="T53" fmla="*/ 72 h 109"/>
              <a:gd name="T54" fmla="*/ 21 w 92"/>
              <a:gd name="T55" fmla="*/ 72 h 109"/>
              <a:gd name="T56" fmla="*/ 21 w 92"/>
              <a:gd name="T57" fmla="*/ 43 h 109"/>
              <a:gd name="T58" fmla="*/ 86 w 92"/>
              <a:gd name="T59" fmla="*/ 43 h 109"/>
              <a:gd name="T60" fmla="*/ 86 w 92"/>
              <a:gd name="T61" fmla="*/ 72 h 109"/>
              <a:gd name="T62" fmla="*/ 86 w 92"/>
              <a:gd name="T63" fmla="*/ 36 h 109"/>
              <a:gd name="T64" fmla="*/ 21 w 92"/>
              <a:gd name="T65" fmla="*/ 36 h 109"/>
              <a:gd name="T66" fmla="*/ 21 w 92"/>
              <a:gd name="T67" fmla="*/ 7 h 109"/>
              <a:gd name="T68" fmla="*/ 50 w 92"/>
              <a:gd name="T69" fmla="*/ 7 h 109"/>
              <a:gd name="T70" fmla="*/ 50 w 92"/>
              <a:gd name="T71" fmla="*/ 25 h 109"/>
              <a:gd name="T72" fmla="*/ 53 w 92"/>
              <a:gd name="T73" fmla="*/ 28 h 109"/>
              <a:gd name="T74" fmla="*/ 56 w 92"/>
              <a:gd name="T75" fmla="*/ 27 h 109"/>
              <a:gd name="T76" fmla="*/ 61 w 92"/>
              <a:gd name="T77" fmla="*/ 22 h 109"/>
              <a:gd name="T78" fmla="*/ 65 w 92"/>
              <a:gd name="T79" fmla="*/ 27 h 109"/>
              <a:gd name="T80" fmla="*/ 68 w 92"/>
              <a:gd name="T81" fmla="*/ 28 h 109"/>
              <a:gd name="T82" fmla="*/ 72 w 92"/>
              <a:gd name="T83" fmla="*/ 25 h 109"/>
              <a:gd name="T84" fmla="*/ 72 w 92"/>
              <a:gd name="T85" fmla="*/ 7 h 109"/>
              <a:gd name="T86" fmla="*/ 82 w 92"/>
              <a:gd name="T87" fmla="*/ 7 h 109"/>
              <a:gd name="T88" fmla="*/ 86 w 92"/>
              <a:gd name="T89" fmla="*/ 10 h 109"/>
              <a:gd name="T90" fmla="*/ 86 w 92"/>
              <a:gd name="T91" fmla="*/ 36 h 109"/>
              <a:gd name="T92" fmla="*/ 39 w 92"/>
              <a:gd name="T93" fmla="*/ 62 h 109"/>
              <a:gd name="T94" fmla="*/ 68 w 92"/>
              <a:gd name="T95" fmla="*/ 62 h 109"/>
              <a:gd name="T96" fmla="*/ 71 w 92"/>
              <a:gd name="T97" fmla="*/ 58 h 109"/>
              <a:gd name="T98" fmla="*/ 68 w 92"/>
              <a:gd name="T99" fmla="*/ 55 h 109"/>
              <a:gd name="T100" fmla="*/ 39 w 92"/>
              <a:gd name="T101" fmla="*/ 55 h 109"/>
              <a:gd name="T102" fmla="*/ 35 w 92"/>
              <a:gd name="T103" fmla="*/ 58 h 109"/>
              <a:gd name="T104" fmla="*/ 39 w 92"/>
              <a:gd name="T105" fmla="*/ 6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2" h="109">
                <a:moveTo>
                  <a:pt x="82" y="0"/>
                </a:moveTo>
                <a:cubicBezTo>
                  <a:pt x="3" y="0"/>
                  <a:pt x="3" y="0"/>
                  <a:pt x="3" y="0"/>
                </a:cubicBezTo>
                <a:cubicBezTo>
                  <a:pt x="1" y="0"/>
                  <a:pt x="0" y="1"/>
                  <a:pt x="0" y="3"/>
                </a:cubicBezTo>
                <a:cubicBezTo>
                  <a:pt x="0" y="106"/>
                  <a:pt x="0" y="106"/>
                  <a:pt x="0" y="106"/>
                </a:cubicBezTo>
                <a:cubicBezTo>
                  <a:pt x="0" y="108"/>
                  <a:pt x="1" y="109"/>
                  <a:pt x="3" y="109"/>
                </a:cubicBezTo>
                <a:cubicBezTo>
                  <a:pt x="82" y="109"/>
                  <a:pt x="82" y="109"/>
                  <a:pt x="82" y="109"/>
                </a:cubicBezTo>
                <a:cubicBezTo>
                  <a:pt x="87" y="109"/>
                  <a:pt x="92" y="105"/>
                  <a:pt x="92" y="99"/>
                </a:cubicBezTo>
                <a:cubicBezTo>
                  <a:pt x="92" y="10"/>
                  <a:pt x="92" y="10"/>
                  <a:pt x="92" y="10"/>
                </a:cubicBezTo>
                <a:cubicBezTo>
                  <a:pt x="92" y="5"/>
                  <a:pt x="88" y="0"/>
                  <a:pt x="82" y="0"/>
                </a:cubicBezTo>
                <a:close/>
                <a:moveTo>
                  <a:pt x="57" y="7"/>
                </a:moveTo>
                <a:cubicBezTo>
                  <a:pt x="64" y="7"/>
                  <a:pt x="64" y="7"/>
                  <a:pt x="64" y="7"/>
                </a:cubicBezTo>
                <a:cubicBezTo>
                  <a:pt x="64" y="16"/>
                  <a:pt x="64" y="16"/>
                  <a:pt x="64" y="16"/>
                </a:cubicBezTo>
                <a:cubicBezTo>
                  <a:pt x="63" y="15"/>
                  <a:pt x="62" y="14"/>
                  <a:pt x="60" y="14"/>
                </a:cubicBezTo>
                <a:cubicBezTo>
                  <a:pt x="59" y="14"/>
                  <a:pt x="58" y="15"/>
                  <a:pt x="57" y="16"/>
                </a:cubicBezTo>
                <a:lnTo>
                  <a:pt x="57" y="7"/>
                </a:lnTo>
                <a:close/>
                <a:moveTo>
                  <a:pt x="14" y="102"/>
                </a:moveTo>
                <a:cubicBezTo>
                  <a:pt x="7" y="102"/>
                  <a:pt x="7" y="102"/>
                  <a:pt x="7" y="102"/>
                </a:cubicBezTo>
                <a:cubicBezTo>
                  <a:pt x="7" y="7"/>
                  <a:pt x="7" y="7"/>
                  <a:pt x="7" y="7"/>
                </a:cubicBezTo>
                <a:cubicBezTo>
                  <a:pt x="14" y="7"/>
                  <a:pt x="14" y="7"/>
                  <a:pt x="14" y="7"/>
                </a:cubicBezTo>
                <a:lnTo>
                  <a:pt x="14" y="102"/>
                </a:lnTo>
                <a:close/>
                <a:moveTo>
                  <a:pt x="86" y="98"/>
                </a:moveTo>
                <a:cubicBezTo>
                  <a:pt x="86" y="101"/>
                  <a:pt x="84" y="102"/>
                  <a:pt x="82" y="102"/>
                </a:cubicBezTo>
                <a:cubicBezTo>
                  <a:pt x="21" y="102"/>
                  <a:pt x="21" y="102"/>
                  <a:pt x="21" y="102"/>
                </a:cubicBezTo>
                <a:cubicBezTo>
                  <a:pt x="21" y="79"/>
                  <a:pt x="21" y="79"/>
                  <a:pt x="21" y="79"/>
                </a:cubicBezTo>
                <a:cubicBezTo>
                  <a:pt x="86" y="79"/>
                  <a:pt x="86" y="79"/>
                  <a:pt x="86" y="79"/>
                </a:cubicBezTo>
                <a:lnTo>
                  <a:pt x="86" y="98"/>
                </a:lnTo>
                <a:close/>
                <a:moveTo>
                  <a:pt x="86" y="72"/>
                </a:moveTo>
                <a:cubicBezTo>
                  <a:pt x="21" y="72"/>
                  <a:pt x="21" y="72"/>
                  <a:pt x="21" y="72"/>
                </a:cubicBezTo>
                <a:cubicBezTo>
                  <a:pt x="21" y="43"/>
                  <a:pt x="21" y="43"/>
                  <a:pt x="21" y="43"/>
                </a:cubicBezTo>
                <a:cubicBezTo>
                  <a:pt x="86" y="43"/>
                  <a:pt x="86" y="43"/>
                  <a:pt x="86" y="43"/>
                </a:cubicBezTo>
                <a:lnTo>
                  <a:pt x="86" y="72"/>
                </a:lnTo>
                <a:close/>
                <a:moveTo>
                  <a:pt x="86" y="36"/>
                </a:moveTo>
                <a:cubicBezTo>
                  <a:pt x="21" y="36"/>
                  <a:pt x="21" y="36"/>
                  <a:pt x="21" y="36"/>
                </a:cubicBezTo>
                <a:cubicBezTo>
                  <a:pt x="21" y="7"/>
                  <a:pt x="21" y="7"/>
                  <a:pt x="21" y="7"/>
                </a:cubicBezTo>
                <a:cubicBezTo>
                  <a:pt x="50" y="7"/>
                  <a:pt x="50" y="7"/>
                  <a:pt x="50" y="7"/>
                </a:cubicBezTo>
                <a:cubicBezTo>
                  <a:pt x="50" y="25"/>
                  <a:pt x="50" y="25"/>
                  <a:pt x="50" y="25"/>
                </a:cubicBezTo>
                <a:cubicBezTo>
                  <a:pt x="50" y="27"/>
                  <a:pt x="51" y="28"/>
                  <a:pt x="53" y="28"/>
                </a:cubicBezTo>
                <a:cubicBezTo>
                  <a:pt x="54" y="28"/>
                  <a:pt x="55" y="28"/>
                  <a:pt x="56" y="27"/>
                </a:cubicBezTo>
                <a:cubicBezTo>
                  <a:pt x="61" y="22"/>
                  <a:pt x="61" y="22"/>
                  <a:pt x="61" y="22"/>
                </a:cubicBezTo>
                <a:cubicBezTo>
                  <a:pt x="65" y="27"/>
                  <a:pt x="65" y="27"/>
                  <a:pt x="65" y="27"/>
                </a:cubicBezTo>
                <a:cubicBezTo>
                  <a:pt x="66" y="28"/>
                  <a:pt x="67" y="28"/>
                  <a:pt x="68" y="28"/>
                </a:cubicBezTo>
                <a:cubicBezTo>
                  <a:pt x="70" y="28"/>
                  <a:pt x="72" y="27"/>
                  <a:pt x="72" y="25"/>
                </a:cubicBezTo>
                <a:cubicBezTo>
                  <a:pt x="72" y="7"/>
                  <a:pt x="72" y="7"/>
                  <a:pt x="72" y="7"/>
                </a:cubicBezTo>
                <a:cubicBezTo>
                  <a:pt x="82" y="7"/>
                  <a:pt x="82" y="7"/>
                  <a:pt x="82" y="7"/>
                </a:cubicBezTo>
                <a:cubicBezTo>
                  <a:pt x="84" y="7"/>
                  <a:pt x="86" y="8"/>
                  <a:pt x="86" y="10"/>
                </a:cubicBezTo>
                <a:lnTo>
                  <a:pt x="86" y="36"/>
                </a:lnTo>
                <a:close/>
                <a:moveTo>
                  <a:pt x="39" y="62"/>
                </a:moveTo>
                <a:cubicBezTo>
                  <a:pt x="68" y="62"/>
                  <a:pt x="68" y="62"/>
                  <a:pt x="68" y="62"/>
                </a:cubicBezTo>
                <a:cubicBezTo>
                  <a:pt x="70" y="62"/>
                  <a:pt x="71" y="60"/>
                  <a:pt x="71" y="58"/>
                </a:cubicBezTo>
                <a:cubicBezTo>
                  <a:pt x="71" y="56"/>
                  <a:pt x="70" y="55"/>
                  <a:pt x="68" y="55"/>
                </a:cubicBezTo>
                <a:cubicBezTo>
                  <a:pt x="39" y="55"/>
                  <a:pt x="39" y="55"/>
                  <a:pt x="39" y="55"/>
                </a:cubicBezTo>
                <a:cubicBezTo>
                  <a:pt x="37" y="55"/>
                  <a:pt x="35" y="56"/>
                  <a:pt x="35" y="58"/>
                </a:cubicBezTo>
                <a:cubicBezTo>
                  <a:pt x="35" y="60"/>
                  <a:pt x="37" y="62"/>
                  <a:pt x="39" y="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81" name="Freeform 6">
            <a:extLst>
              <a:ext uri="{FF2B5EF4-FFF2-40B4-BE49-F238E27FC236}">
                <a16:creationId xmlns:a16="http://schemas.microsoft.com/office/drawing/2014/main" id="{1ECC440A-77B7-46D9-8228-61815FC17CF3}"/>
              </a:ext>
            </a:extLst>
          </p:cNvPr>
          <p:cNvSpPr>
            <a:spLocks noEditPoints="1"/>
          </p:cNvSpPr>
          <p:nvPr/>
        </p:nvSpPr>
        <p:spPr bwMode="auto">
          <a:xfrm>
            <a:off x="8045538" y="4827099"/>
            <a:ext cx="611280" cy="618253"/>
          </a:xfrm>
          <a:custGeom>
            <a:avLst/>
            <a:gdLst>
              <a:gd name="T0" fmla="*/ 17 w 111"/>
              <a:gd name="T1" fmla="*/ 85 h 111"/>
              <a:gd name="T2" fmla="*/ 92 w 111"/>
              <a:gd name="T3" fmla="*/ 89 h 111"/>
              <a:gd name="T4" fmla="*/ 95 w 111"/>
              <a:gd name="T5" fmla="*/ 71 h 111"/>
              <a:gd name="T6" fmla="*/ 20 w 111"/>
              <a:gd name="T7" fmla="*/ 67 h 111"/>
              <a:gd name="T8" fmla="*/ 81 w 111"/>
              <a:gd name="T9" fmla="*/ 74 h 111"/>
              <a:gd name="T10" fmla="*/ 88 w 111"/>
              <a:gd name="T11" fmla="*/ 82 h 111"/>
              <a:gd name="T12" fmla="*/ 81 w 111"/>
              <a:gd name="T13" fmla="*/ 74 h 111"/>
              <a:gd name="T14" fmla="*/ 74 w 111"/>
              <a:gd name="T15" fmla="*/ 74 h 111"/>
              <a:gd name="T16" fmla="*/ 67 w 111"/>
              <a:gd name="T17" fmla="*/ 82 h 111"/>
              <a:gd name="T18" fmla="*/ 52 w 111"/>
              <a:gd name="T19" fmla="*/ 74 h 111"/>
              <a:gd name="T20" fmla="*/ 60 w 111"/>
              <a:gd name="T21" fmla="*/ 82 h 111"/>
              <a:gd name="T22" fmla="*/ 52 w 111"/>
              <a:gd name="T23" fmla="*/ 74 h 111"/>
              <a:gd name="T24" fmla="*/ 45 w 111"/>
              <a:gd name="T25" fmla="*/ 74 h 111"/>
              <a:gd name="T26" fmla="*/ 38 w 111"/>
              <a:gd name="T27" fmla="*/ 82 h 111"/>
              <a:gd name="T28" fmla="*/ 24 w 111"/>
              <a:gd name="T29" fmla="*/ 74 h 111"/>
              <a:gd name="T30" fmla="*/ 31 w 111"/>
              <a:gd name="T31" fmla="*/ 82 h 111"/>
              <a:gd name="T32" fmla="*/ 24 w 111"/>
              <a:gd name="T33" fmla="*/ 74 h 111"/>
              <a:gd name="T34" fmla="*/ 93 w 111"/>
              <a:gd name="T35" fmla="*/ 21 h 111"/>
              <a:gd name="T36" fmla="*/ 90 w 111"/>
              <a:gd name="T37" fmla="*/ 53 h 111"/>
              <a:gd name="T38" fmla="*/ 82 w 111"/>
              <a:gd name="T39" fmla="*/ 32 h 111"/>
              <a:gd name="T40" fmla="*/ 65 w 111"/>
              <a:gd name="T41" fmla="*/ 29 h 111"/>
              <a:gd name="T42" fmla="*/ 61 w 111"/>
              <a:gd name="T43" fmla="*/ 53 h 111"/>
              <a:gd name="T44" fmla="*/ 51 w 111"/>
              <a:gd name="T45" fmla="*/ 42 h 111"/>
              <a:gd name="T46" fmla="*/ 47 w 111"/>
              <a:gd name="T47" fmla="*/ 38 h 111"/>
              <a:gd name="T48" fmla="*/ 29 w 111"/>
              <a:gd name="T49" fmla="*/ 50 h 111"/>
              <a:gd name="T50" fmla="*/ 27 w 111"/>
              <a:gd name="T51" fmla="*/ 39 h 111"/>
              <a:gd name="T52" fmla="*/ 24 w 111"/>
              <a:gd name="T53" fmla="*/ 39 h 111"/>
              <a:gd name="T54" fmla="*/ 0 w 111"/>
              <a:gd name="T55" fmla="*/ 57 h 111"/>
              <a:gd name="T56" fmla="*/ 4 w 111"/>
              <a:gd name="T57" fmla="*/ 111 h 111"/>
              <a:gd name="T58" fmla="*/ 110 w 111"/>
              <a:gd name="T59" fmla="*/ 107 h 111"/>
              <a:gd name="T60" fmla="*/ 108 w 111"/>
              <a:gd name="T61" fmla="*/ 21 h 111"/>
              <a:gd name="T62" fmla="*/ 75 w 111"/>
              <a:gd name="T63" fmla="*/ 36 h 111"/>
              <a:gd name="T64" fmla="*/ 68 w 111"/>
              <a:gd name="T65" fmla="*/ 53 h 111"/>
              <a:gd name="T66" fmla="*/ 104 w 111"/>
              <a:gd name="T67" fmla="*/ 103 h 111"/>
              <a:gd name="T68" fmla="*/ 8 w 111"/>
              <a:gd name="T69" fmla="*/ 58 h 111"/>
              <a:gd name="T70" fmla="*/ 23 w 111"/>
              <a:gd name="T71" fmla="*/ 56 h 111"/>
              <a:gd name="T72" fmla="*/ 28 w 111"/>
              <a:gd name="T73" fmla="*/ 59 h 111"/>
              <a:gd name="T74" fmla="*/ 44 w 111"/>
              <a:gd name="T75" fmla="*/ 56 h 111"/>
              <a:gd name="T76" fmla="*/ 104 w 111"/>
              <a:gd name="T77" fmla="*/ 60 h 111"/>
              <a:gd name="T78" fmla="*/ 104 w 111"/>
              <a:gd name="T79" fmla="*/ 53 h 111"/>
              <a:gd name="T80" fmla="*/ 97 w 111"/>
              <a:gd name="T81" fmla="*/ 29 h 111"/>
              <a:gd name="T82" fmla="*/ 104 w 111"/>
              <a:gd name="T83" fmla="*/ 53 h 111"/>
              <a:gd name="T84" fmla="*/ 69 w 111"/>
              <a:gd name="T85" fmla="*/ 10 h 111"/>
              <a:gd name="T86" fmla="*/ 78 w 111"/>
              <a:gd name="T87" fmla="*/ 10 h 111"/>
              <a:gd name="T88" fmla="*/ 98 w 111"/>
              <a:gd name="T89" fmla="*/ 10 h 111"/>
              <a:gd name="T90" fmla="*/ 95 w 111"/>
              <a:gd name="T91" fmla="*/ 4 h 111"/>
              <a:gd name="T92" fmla="*/ 88 w 111"/>
              <a:gd name="T93" fmla="*/ 7 h 111"/>
              <a:gd name="T94" fmla="*/ 74 w 111"/>
              <a:gd name="T95" fmla="*/ 0 h 111"/>
              <a:gd name="T96" fmla="*/ 64 w 111"/>
              <a:gd name="T97" fmla="*/ 1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1" h="111">
                <a:moveTo>
                  <a:pt x="17" y="71"/>
                </a:moveTo>
                <a:cubicBezTo>
                  <a:pt x="17" y="85"/>
                  <a:pt x="17" y="85"/>
                  <a:pt x="17" y="85"/>
                </a:cubicBezTo>
                <a:cubicBezTo>
                  <a:pt x="17" y="87"/>
                  <a:pt x="18" y="89"/>
                  <a:pt x="20" y="89"/>
                </a:cubicBezTo>
                <a:cubicBezTo>
                  <a:pt x="92" y="89"/>
                  <a:pt x="92" y="89"/>
                  <a:pt x="92" y="89"/>
                </a:cubicBezTo>
                <a:cubicBezTo>
                  <a:pt x="94" y="89"/>
                  <a:pt x="95" y="87"/>
                  <a:pt x="95" y="85"/>
                </a:cubicBezTo>
                <a:cubicBezTo>
                  <a:pt x="95" y="71"/>
                  <a:pt x="95" y="71"/>
                  <a:pt x="95" y="71"/>
                </a:cubicBezTo>
                <a:cubicBezTo>
                  <a:pt x="95" y="68"/>
                  <a:pt x="94" y="67"/>
                  <a:pt x="92" y="67"/>
                </a:cubicBezTo>
                <a:cubicBezTo>
                  <a:pt x="20" y="67"/>
                  <a:pt x="20" y="67"/>
                  <a:pt x="20" y="67"/>
                </a:cubicBezTo>
                <a:cubicBezTo>
                  <a:pt x="18" y="67"/>
                  <a:pt x="17" y="69"/>
                  <a:pt x="17" y="71"/>
                </a:cubicBezTo>
                <a:close/>
                <a:moveTo>
                  <a:pt x="81" y="74"/>
                </a:moveTo>
                <a:cubicBezTo>
                  <a:pt x="88" y="74"/>
                  <a:pt x="88" y="74"/>
                  <a:pt x="88" y="74"/>
                </a:cubicBezTo>
                <a:cubicBezTo>
                  <a:pt x="88" y="82"/>
                  <a:pt x="88" y="82"/>
                  <a:pt x="88" y="82"/>
                </a:cubicBezTo>
                <a:cubicBezTo>
                  <a:pt x="81" y="82"/>
                  <a:pt x="81" y="82"/>
                  <a:pt x="81" y="82"/>
                </a:cubicBezTo>
                <a:lnTo>
                  <a:pt x="81" y="74"/>
                </a:lnTo>
                <a:close/>
                <a:moveTo>
                  <a:pt x="67" y="74"/>
                </a:moveTo>
                <a:cubicBezTo>
                  <a:pt x="74" y="74"/>
                  <a:pt x="74" y="74"/>
                  <a:pt x="74" y="74"/>
                </a:cubicBezTo>
                <a:cubicBezTo>
                  <a:pt x="74" y="82"/>
                  <a:pt x="74" y="82"/>
                  <a:pt x="74" y="82"/>
                </a:cubicBezTo>
                <a:cubicBezTo>
                  <a:pt x="67" y="82"/>
                  <a:pt x="67" y="82"/>
                  <a:pt x="67" y="82"/>
                </a:cubicBezTo>
                <a:lnTo>
                  <a:pt x="67" y="74"/>
                </a:lnTo>
                <a:close/>
                <a:moveTo>
                  <a:pt x="52" y="74"/>
                </a:moveTo>
                <a:cubicBezTo>
                  <a:pt x="60" y="74"/>
                  <a:pt x="60" y="74"/>
                  <a:pt x="60" y="74"/>
                </a:cubicBezTo>
                <a:cubicBezTo>
                  <a:pt x="60" y="82"/>
                  <a:pt x="60" y="82"/>
                  <a:pt x="60" y="82"/>
                </a:cubicBezTo>
                <a:cubicBezTo>
                  <a:pt x="52" y="82"/>
                  <a:pt x="52" y="82"/>
                  <a:pt x="52" y="82"/>
                </a:cubicBezTo>
                <a:lnTo>
                  <a:pt x="52" y="74"/>
                </a:lnTo>
                <a:close/>
                <a:moveTo>
                  <a:pt x="38" y="74"/>
                </a:moveTo>
                <a:cubicBezTo>
                  <a:pt x="45" y="74"/>
                  <a:pt x="45" y="74"/>
                  <a:pt x="45" y="74"/>
                </a:cubicBezTo>
                <a:cubicBezTo>
                  <a:pt x="45" y="82"/>
                  <a:pt x="45" y="82"/>
                  <a:pt x="45" y="82"/>
                </a:cubicBezTo>
                <a:cubicBezTo>
                  <a:pt x="38" y="82"/>
                  <a:pt x="38" y="82"/>
                  <a:pt x="38" y="82"/>
                </a:cubicBezTo>
                <a:lnTo>
                  <a:pt x="38" y="74"/>
                </a:lnTo>
                <a:close/>
                <a:moveTo>
                  <a:pt x="24" y="74"/>
                </a:moveTo>
                <a:cubicBezTo>
                  <a:pt x="31" y="74"/>
                  <a:pt x="31" y="74"/>
                  <a:pt x="31" y="74"/>
                </a:cubicBezTo>
                <a:cubicBezTo>
                  <a:pt x="31" y="82"/>
                  <a:pt x="31" y="82"/>
                  <a:pt x="31" y="82"/>
                </a:cubicBezTo>
                <a:cubicBezTo>
                  <a:pt x="24" y="82"/>
                  <a:pt x="24" y="82"/>
                  <a:pt x="24" y="82"/>
                </a:cubicBezTo>
                <a:lnTo>
                  <a:pt x="24" y="74"/>
                </a:lnTo>
                <a:close/>
                <a:moveTo>
                  <a:pt x="108" y="21"/>
                </a:moveTo>
                <a:cubicBezTo>
                  <a:pt x="93" y="21"/>
                  <a:pt x="93" y="21"/>
                  <a:pt x="93" y="21"/>
                </a:cubicBezTo>
                <a:cubicBezTo>
                  <a:pt x="91" y="21"/>
                  <a:pt x="90" y="23"/>
                  <a:pt x="90" y="25"/>
                </a:cubicBezTo>
                <a:cubicBezTo>
                  <a:pt x="90" y="53"/>
                  <a:pt x="90" y="53"/>
                  <a:pt x="90" y="53"/>
                </a:cubicBezTo>
                <a:cubicBezTo>
                  <a:pt x="82" y="53"/>
                  <a:pt x="82" y="53"/>
                  <a:pt x="82" y="53"/>
                </a:cubicBezTo>
                <a:cubicBezTo>
                  <a:pt x="82" y="32"/>
                  <a:pt x="82" y="32"/>
                  <a:pt x="82" y="32"/>
                </a:cubicBezTo>
                <a:cubicBezTo>
                  <a:pt x="82" y="30"/>
                  <a:pt x="81" y="29"/>
                  <a:pt x="79" y="29"/>
                </a:cubicBezTo>
                <a:cubicBezTo>
                  <a:pt x="65" y="29"/>
                  <a:pt x="65" y="29"/>
                  <a:pt x="65" y="29"/>
                </a:cubicBezTo>
                <a:cubicBezTo>
                  <a:pt x="63" y="29"/>
                  <a:pt x="61" y="30"/>
                  <a:pt x="61" y="32"/>
                </a:cubicBezTo>
                <a:cubicBezTo>
                  <a:pt x="61" y="53"/>
                  <a:pt x="61" y="53"/>
                  <a:pt x="61" y="53"/>
                </a:cubicBezTo>
                <a:cubicBezTo>
                  <a:pt x="51" y="53"/>
                  <a:pt x="51" y="53"/>
                  <a:pt x="51" y="53"/>
                </a:cubicBezTo>
                <a:cubicBezTo>
                  <a:pt x="51" y="42"/>
                  <a:pt x="51" y="42"/>
                  <a:pt x="51" y="42"/>
                </a:cubicBezTo>
                <a:cubicBezTo>
                  <a:pt x="51" y="41"/>
                  <a:pt x="51" y="39"/>
                  <a:pt x="49" y="39"/>
                </a:cubicBezTo>
                <a:cubicBezTo>
                  <a:pt x="49" y="39"/>
                  <a:pt x="48" y="38"/>
                  <a:pt x="47" y="38"/>
                </a:cubicBezTo>
                <a:cubicBezTo>
                  <a:pt x="47" y="38"/>
                  <a:pt x="46" y="39"/>
                  <a:pt x="45" y="39"/>
                </a:cubicBezTo>
                <a:cubicBezTo>
                  <a:pt x="29" y="50"/>
                  <a:pt x="29" y="50"/>
                  <a:pt x="29" y="50"/>
                </a:cubicBezTo>
                <a:cubicBezTo>
                  <a:pt x="29" y="42"/>
                  <a:pt x="29" y="42"/>
                  <a:pt x="29" y="42"/>
                </a:cubicBezTo>
                <a:cubicBezTo>
                  <a:pt x="29" y="41"/>
                  <a:pt x="29" y="40"/>
                  <a:pt x="27" y="39"/>
                </a:cubicBezTo>
                <a:cubicBezTo>
                  <a:pt x="27" y="39"/>
                  <a:pt x="26" y="39"/>
                  <a:pt x="26" y="39"/>
                </a:cubicBezTo>
                <a:cubicBezTo>
                  <a:pt x="25" y="39"/>
                  <a:pt x="24" y="39"/>
                  <a:pt x="24" y="39"/>
                </a:cubicBezTo>
                <a:cubicBezTo>
                  <a:pt x="2" y="54"/>
                  <a:pt x="2" y="54"/>
                  <a:pt x="2" y="54"/>
                </a:cubicBezTo>
                <a:cubicBezTo>
                  <a:pt x="1" y="54"/>
                  <a:pt x="0" y="56"/>
                  <a:pt x="0" y="57"/>
                </a:cubicBezTo>
                <a:cubicBezTo>
                  <a:pt x="0" y="107"/>
                  <a:pt x="0" y="107"/>
                  <a:pt x="0" y="107"/>
                </a:cubicBezTo>
                <a:cubicBezTo>
                  <a:pt x="0" y="109"/>
                  <a:pt x="2" y="111"/>
                  <a:pt x="4" y="111"/>
                </a:cubicBezTo>
                <a:cubicBezTo>
                  <a:pt x="107" y="111"/>
                  <a:pt x="107" y="111"/>
                  <a:pt x="107" y="111"/>
                </a:cubicBezTo>
                <a:cubicBezTo>
                  <a:pt x="109" y="111"/>
                  <a:pt x="110" y="109"/>
                  <a:pt x="110" y="107"/>
                </a:cubicBezTo>
                <a:cubicBezTo>
                  <a:pt x="110" y="26"/>
                  <a:pt x="110" y="26"/>
                  <a:pt x="110" y="26"/>
                </a:cubicBezTo>
                <a:cubicBezTo>
                  <a:pt x="111" y="23"/>
                  <a:pt x="109" y="21"/>
                  <a:pt x="108" y="21"/>
                </a:cubicBezTo>
                <a:close/>
                <a:moveTo>
                  <a:pt x="68" y="36"/>
                </a:moveTo>
                <a:cubicBezTo>
                  <a:pt x="75" y="36"/>
                  <a:pt x="75" y="36"/>
                  <a:pt x="75" y="36"/>
                </a:cubicBezTo>
                <a:cubicBezTo>
                  <a:pt x="75" y="53"/>
                  <a:pt x="75" y="53"/>
                  <a:pt x="75" y="53"/>
                </a:cubicBezTo>
                <a:cubicBezTo>
                  <a:pt x="68" y="53"/>
                  <a:pt x="68" y="53"/>
                  <a:pt x="68" y="53"/>
                </a:cubicBezTo>
                <a:lnTo>
                  <a:pt x="68" y="36"/>
                </a:lnTo>
                <a:close/>
                <a:moveTo>
                  <a:pt x="104" y="103"/>
                </a:moveTo>
                <a:cubicBezTo>
                  <a:pt x="8" y="103"/>
                  <a:pt x="8" y="103"/>
                  <a:pt x="8" y="103"/>
                </a:cubicBezTo>
                <a:cubicBezTo>
                  <a:pt x="8" y="58"/>
                  <a:pt x="8" y="58"/>
                  <a:pt x="8" y="58"/>
                </a:cubicBezTo>
                <a:cubicBezTo>
                  <a:pt x="23" y="48"/>
                  <a:pt x="23" y="48"/>
                  <a:pt x="23" y="48"/>
                </a:cubicBezTo>
                <a:cubicBezTo>
                  <a:pt x="23" y="56"/>
                  <a:pt x="23" y="56"/>
                  <a:pt x="23" y="56"/>
                </a:cubicBezTo>
                <a:cubicBezTo>
                  <a:pt x="23" y="58"/>
                  <a:pt x="24" y="59"/>
                  <a:pt x="26" y="59"/>
                </a:cubicBezTo>
                <a:cubicBezTo>
                  <a:pt x="27" y="59"/>
                  <a:pt x="27" y="59"/>
                  <a:pt x="28" y="59"/>
                </a:cubicBezTo>
                <a:cubicBezTo>
                  <a:pt x="44" y="48"/>
                  <a:pt x="44" y="48"/>
                  <a:pt x="44" y="48"/>
                </a:cubicBezTo>
                <a:cubicBezTo>
                  <a:pt x="44" y="56"/>
                  <a:pt x="44" y="56"/>
                  <a:pt x="44" y="56"/>
                </a:cubicBezTo>
                <a:cubicBezTo>
                  <a:pt x="44" y="58"/>
                  <a:pt x="46" y="60"/>
                  <a:pt x="48" y="60"/>
                </a:cubicBezTo>
                <a:cubicBezTo>
                  <a:pt x="104" y="60"/>
                  <a:pt x="104" y="60"/>
                  <a:pt x="104" y="60"/>
                </a:cubicBezTo>
                <a:lnTo>
                  <a:pt x="104" y="103"/>
                </a:lnTo>
                <a:close/>
                <a:moveTo>
                  <a:pt x="104" y="53"/>
                </a:moveTo>
                <a:cubicBezTo>
                  <a:pt x="97" y="53"/>
                  <a:pt x="97" y="53"/>
                  <a:pt x="97" y="53"/>
                </a:cubicBezTo>
                <a:cubicBezTo>
                  <a:pt x="97" y="29"/>
                  <a:pt x="97" y="29"/>
                  <a:pt x="97" y="29"/>
                </a:cubicBezTo>
                <a:cubicBezTo>
                  <a:pt x="104" y="29"/>
                  <a:pt x="104" y="29"/>
                  <a:pt x="104" y="29"/>
                </a:cubicBezTo>
                <a:lnTo>
                  <a:pt x="104" y="53"/>
                </a:lnTo>
                <a:close/>
                <a:moveTo>
                  <a:pt x="66" y="11"/>
                </a:moveTo>
                <a:cubicBezTo>
                  <a:pt x="67" y="11"/>
                  <a:pt x="69" y="10"/>
                  <a:pt x="69" y="10"/>
                </a:cubicBezTo>
                <a:cubicBezTo>
                  <a:pt x="71" y="8"/>
                  <a:pt x="72" y="7"/>
                  <a:pt x="74" y="7"/>
                </a:cubicBezTo>
                <a:cubicBezTo>
                  <a:pt x="75" y="7"/>
                  <a:pt x="77" y="8"/>
                  <a:pt x="78" y="10"/>
                </a:cubicBezTo>
                <a:cubicBezTo>
                  <a:pt x="81" y="13"/>
                  <a:pt x="84" y="14"/>
                  <a:pt x="88" y="14"/>
                </a:cubicBezTo>
                <a:cubicBezTo>
                  <a:pt x="92" y="14"/>
                  <a:pt x="95" y="13"/>
                  <a:pt x="98" y="10"/>
                </a:cubicBezTo>
                <a:cubicBezTo>
                  <a:pt x="99" y="8"/>
                  <a:pt x="99" y="6"/>
                  <a:pt x="97" y="4"/>
                </a:cubicBezTo>
                <a:cubicBezTo>
                  <a:pt x="97" y="4"/>
                  <a:pt x="96" y="4"/>
                  <a:pt x="95" y="4"/>
                </a:cubicBezTo>
                <a:cubicBezTo>
                  <a:pt x="94" y="4"/>
                  <a:pt x="93" y="4"/>
                  <a:pt x="92" y="5"/>
                </a:cubicBezTo>
                <a:cubicBezTo>
                  <a:pt x="91" y="6"/>
                  <a:pt x="90" y="7"/>
                  <a:pt x="88" y="7"/>
                </a:cubicBezTo>
                <a:cubicBezTo>
                  <a:pt x="86" y="7"/>
                  <a:pt x="85" y="6"/>
                  <a:pt x="83" y="5"/>
                </a:cubicBezTo>
                <a:cubicBezTo>
                  <a:pt x="81" y="2"/>
                  <a:pt x="77" y="0"/>
                  <a:pt x="74" y="0"/>
                </a:cubicBezTo>
                <a:cubicBezTo>
                  <a:pt x="70" y="0"/>
                  <a:pt x="67" y="2"/>
                  <a:pt x="64" y="5"/>
                </a:cubicBezTo>
                <a:cubicBezTo>
                  <a:pt x="62" y="6"/>
                  <a:pt x="63" y="8"/>
                  <a:pt x="64" y="10"/>
                </a:cubicBezTo>
                <a:cubicBezTo>
                  <a:pt x="65" y="10"/>
                  <a:pt x="66" y="11"/>
                  <a:pt x="66" y="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grpSp>
        <p:nvGrpSpPr>
          <p:cNvPr id="11" name="Group 10">
            <a:extLst>
              <a:ext uri="{FF2B5EF4-FFF2-40B4-BE49-F238E27FC236}">
                <a16:creationId xmlns:a16="http://schemas.microsoft.com/office/drawing/2014/main" id="{29595904-80A5-4BFE-AB8A-F692279991F6}"/>
              </a:ext>
            </a:extLst>
          </p:cNvPr>
          <p:cNvGrpSpPr/>
          <p:nvPr/>
        </p:nvGrpSpPr>
        <p:grpSpPr>
          <a:xfrm>
            <a:off x="220918" y="1826269"/>
            <a:ext cx="2791933" cy="1125086"/>
            <a:chOff x="55804" y="1444817"/>
            <a:chExt cx="2791933" cy="1125086"/>
          </a:xfrm>
        </p:grpSpPr>
        <p:sp>
          <p:nvSpPr>
            <p:cNvPr id="94" name="TextBox 93">
              <a:extLst>
                <a:ext uri="{FF2B5EF4-FFF2-40B4-BE49-F238E27FC236}">
                  <a16:creationId xmlns:a16="http://schemas.microsoft.com/office/drawing/2014/main" id="{A1D8A702-8C82-4985-AD99-D32595381298}"/>
                </a:ext>
              </a:extLst>
            </p:cNvPr>
            <p:cNvSpPr txBox="1"/>
            <p:nvPr/>
          </p:nvSpPr>
          <p:spPr>
            <a:xfrm>
              <a:off x="55805" y="1444817"/>
              <a:ext cx="1093660"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w="22225">
                    <a:noFill/>
                  </a:ln>
                  <a:solidFill>
                    <a:srgbClr val="262626">
                      <a:lumMod val="10000"/>
                      <a:lumOff val="90000"/>
                    </a:srgbClr>
                  </a:solidFill>
                  <a:effectLst/>
                  <a:uLnTx/>
                  <a:uFillTx/>
                  <a:latin typeface="Montserrat Black" panose="00000A00000000000000" pitchFamily="50" charset="0"/>
                  <a:ea typeface="+mn-ea"/>
                  <a:cs typeface="+mn-cs"/>
                </a:rPr>
                <a:t>01</a:t>
              </a:r>
            </a:p>
          </p:txBody>
        </p:sp>
        <p:grpSp>
          <p:nvGrpSpPr>
            <p:cNvPr id="85" name="Group 84">
              <a:extLst>
                <a:ext uri="{FF2B5EF4-FFF2-40B4-BE49-F238E27FC236}">
                  <a16:creationId xmlns:a16="http://schemas.microsoft.com/office/drawing/2014/main" id="{FE4E1448-41DA-410B-9C23-BCB73B546181}"/>
                </a:ext>
              </a:extLst>
            </p:cNvPr>
            <p:cNvGrpSpPr/>
            <p:nvPr/>
          </p:nvGrpSpPr>
          <p:grpSpPr>
            <a:xfrm>
              <a:off x="55804" y="1699338"/>
              <a:ext cx="2791933" cy="870565"/>
              <a:chOff x="-216303" y="4995830"/>
              <a:chExt cx="2791933" cy="870565"/>
            </a:xfrm>
          </p:grpSpPr>
          <p:sp>
            <p:nvSpPr>
              <p:cNvPr id="86" name="Rectangle 85">
                <a:extLst>
                  <a:ext uri="{FF2B5EF4-FFF2-40B4-BE49-F238E27FC236}">
                    <a16:creationId xmlns:a16="http://schemas.microsoft.com/office/drawing/2014/main" id="{4C66B2C8-2C24-4761-904C-E5A0335C7851}"/>
                  </a:ext>
                </a:extLst>
              </p:cNvPr>
              <p:cNvSpPr/>
              <p:nvPr/>
            </p:nvSpPr>
            <p:spPr>
              <a:xfrm>
                <a:off x="552808" y="4995830"/>
                <a:ext cx="1849475" cy="374461"/>
              </a:xfrm>
              <a:prstGeom prst="rect">
                <a:avLst/>
              </a:prstGeom>
            </p:spPr>
            <p:txBody>
              <a:bodyPr wrap="square">
                <a:spAutoFit/>
              </a:bodyPr>
              <a:lstStyle/>
              <a:p>
                <a:pPr marL="0" marR="0" lvl="0" indent="0" algn="l" defTabSz="914400" rtl="0" eaLnBrk="1" fontAlgn="auto" latinLnBrk="0" hangingPunct="1">
                  <a:lnSpc>
                    <a:spcPts val="2200"/>
                  </a:lnSpc>
                  <a:spcBef>
                    <a:spcPts val="0"/>
                  </a:spcBef>
                  <a:spcAft>
                    <a:spcPts val="0"/>
                  </a:spcAft>
                  <a:buClrTx/>
                  <a:buSzTx/>
                  <a:buFontTx/>
                  <a:buNone/>
                  <a:tabLst/>
                  <a:defRPr/>
                </a:pPr>
                <a:r>
                  <a:rPr kumimoji="0" lang="en-US" sz="2000" b="1" i="0" u="none" strike="noStrike" kern="1200" cap="none" spc="0" normalizeH="0" baseline="0" noProof="0" dirty="0" err="1">
                    <a:ln>
                      <a:noFill/>
                    </a:ln>
                    <a:solidFill>
                      <a:srgbClr val="5A91C8"/>
                    </a:solidFill>
                    <a:effectLst/>
                    <a:uLnTx/>
                    <a:uFillTx/>
                    <a:latin typeface="Arial" panose="020B0604020202020204" pitchFamily="34" charset="0"/>
                    <a:ea typeface="Roboto" panose="02000000000000000000" pitchFamily="2" charset="0"/>
                    <a:cs typeface="Arial" panose="020B0604020202020204" pitchFamily="34" charset="0"/>
                  </a:rPr>
                  <a:t>Nationa</a:t>
                </a:r>
                <a:r>
                  <a:rPr lang="en-US" sz="2000" b="1" dirty="0">
                    <a:solidFill>
                      <a:srgbClr val="5A91C8"/>
                    </a:solidFill>
                    <a:latin typeface="Arial" panose="020B0604020202020204" pitchFamily="34" charset="0"/>
                    <a:ea typeface="Roboto" panose="02000000000000000000" pitchFamily="2" charset="0"/>
                    <a:cs typeface="Arial" panose="020B0604020202020204" pitchFamily="34" charset="0"/>
                  </a:rPr>
                  <a:t>l Fact</a:t>
                </a:r>
                <a:endParaRPr kumimoji="0" lang="en-US" sz="2000" b="1" i="0" u="none" strike="noStrike" kern="1200" cap="none" spc="0" normalizeH="0" baseline="0" noProof="0" dirty="0">
                  <a:ln>
                    <a:noFill/>
                  </a:ln>
                  <a:solidFill>
                    <a:srgbClr val="5A91C8"/>
                  </a:solidFill>
                  <a:effectLst/>
                  <a:uLnTx/>
                  <a:uFillTx/>
                  <a:latin typeface="Arial" panose="020B0604020202020204" pitchFamily="34" charset="0"/>
                  <a:ea typeface="Roboto" panose="02000000000000000000" pitchFamily="2" charset="0"/>
                  <a:cs typeface="Arial" panose="020B0604020202020204" pitchFamily="34" charset="0"/>
                </a:endParaRPr>
              </a:p>
            </p:txBody>
          </p:sp>
          <p:sp>
            <p:nvSpPr>
              <p:cNvPr id="87" name="TextBox 86">
                <a:extLst>
                  <a:ext uri="{FF2B5EF4-FFF2-40B4-BE49-F238E27FC236}">
                    <a16:creationId xmlns:a16="http://schemas.microsoft.com/office/drawing/2014/main" id="{84739170-6BEB-4D58-B46E-4C9A5810EA7D}"/>
                  </a:ext>
                </a:extLst>
              </p:cNvPr>
              <p:cNvSpPr txBox="1">
                <a:spLocks noChangeArrowheads="1"/>
              </p:cNvSpPr>
              <p:nvPr/>
            </p:nvSpPr>
            <p:spPr bwMode="auto">
              <a:xfrm>
                <a:off x="-216303" y="5312397"/>
                <a:ext cx="279193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panose="020F0302020204030203" pitchFamily="34" charset="0"/>
                  </a:defRPr>
                </a:lvl1pPr>
                <a:lvl2pPr marL="742950" indent="-285750">
                  <a:defRPr>
                    <a:solidFill>
                      <a:schemeClr val="tx1"/>
                    </a:solidFill>
                    <a:latin typeface="Lato Light" panose="020F0302020204030203" pitchFamily="34" charset="0"/>
                  </a:defRPr>
                </a:lvl2pPr>
                <a:lvl3pPr marL="1143000" indent="-228600">
                  <a:defRPr>
                    <a:solidFill>
                      <a:schemeClr val="tx1"/>
                    </a:solidFill>
                    <a:latin typeface="Lato Light" panose="020F0302020204030203" pitchFamily="34" charset="0"/>
                  </a:defRPr>
                </a:lvl3pPr>
                <a:lvl4pPr marL="1600200" indent="-228600">
                  <a:defRPr>
                    <a:solidFill>
                      <a:schemeClr val="tx1"/>
                    </a:solidFill>
                    <a:latin typeface="Lato Light" panose="020F0302020204030203" pitchFamily="34" charset="0"/>
                  </a:defRPr>
                </a:lvl4pPr>
                <a:lvl5pPr marL="2057400" indent="-228600">
                  <a:defRPr>
                    <a:solidFill>
                      <a:schemeClr val="tx1"/>
                    </a:solidFill>
                    <a:latin typeface="Lato Light" panose="020F0302020204030203" pitchFamily="34" charset="0"/>
                  </a:defRPr>
                </a:lvl5pPr>
                <a:lvl6pPr marL="2514600" indent="-228600" fontAlgn="base">
                  <a:spcBef>
                    <a:spcPct val="0"/>
                  </a:spcBef>
                  <a:spcAft>
                    <a:spcPct val="0"/>
                  </a:spcAft>
                  <a:defRPr>
                    <a:solidFill>
                      <a:schemeClr val="tx1"/>
                    </a:solidFill>
                    <a:latin typeface="Lato Light" panose="020F0302020204030203" pitchFamily="34" charset="0"/>
                  </a:defRPr>
                </a:lvl6pPr>
                <a:lvl7pPr marL="2971800" indent="-228600" fontAlgn="base">
                  <a:spcBef>
                    <a:spcPct val="0"/>
                  </a:spcBef>
                  <a:spcAft>
                    <a:spcPct val="0"/>
                  </a:spcAft>
                  <a:defRPr>
                    <a:solidFill>
                      <a:schemeClr val="tx1"/>
                    </a:solidFill>
                    <a:latin typeface="Lato Light" panose="020F0302020204030203" pitchFamily="34" charset="0"/>
                  </a:defRPr>
                </a:lvl7pPr>
                <a:lvl8pPr marL="3429000" indent="-228600" fontAlgn="base">
                  <a:spcBef>
                    <a:spcPct val="0"/>
                  </a:spcBef>
                  <a:spcAft>
                    <a:spcPct val="0"/>
                  </a:spcAft>
                  <a:defRPr>
                    <a:solidFill>
                      <a:schemeClr val="tx1"/>
                    </a:solidFill>
                    <a:latin typeface="Lato Light" panose="020F0302020204030203" pitchFamily="34" charset="0"/>
                  </a:defRPr>
                </a:lvl8pPr>
                <a:lvl9pPr marL="3886200" indent="-228600" fontAlgn="base">
                  <a:spcBef>
                    <a:spcPct val="0"/>
                  </a:spcBef>
                  <a:spcAft>
                    <a:spcPct val="0"/>
                  </a:spcAft>
                  <a:defRPr>
                    <a:solidFill>
                      <a:schemeClr val="tx1"/>
                    </a:solidFill>
                    <a:latin typeface="Lato Light" panose="020F0302020204030203" pitchFamily="34" charset="0"/>
                  </a:defRPr>
                </a:lvl9pPr>
              </a:lstStyle>
              <a:p>
                <a:pPr marL="0" marR="0" lvl="0" indent="0" algn="l" defTabSz="914400" rtl="0" eaLnBrk="1" fontAlgn="auto" latinLnBrk="0" hangingPunct="1">
                  <a:lnSpc>
                    <a:spcPts val="18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62626">
                        <a:lumMod val="75000"/>
                        <a:lumOff val="25000"/>
                      </a:srgbClr>
                    </a:solidFill>
                    <a:effectLst/>
                    <a:uLnTx/>
                    <a:uFillTx/>
                    <a:latin typeface="Arial" panose="020B0604020202020204" pitchFamily="34" charset="0"/>
                    <a:ea typeface="+mn-ea"/>
                    <a:cs typeface="Arial" panose="020B0604020202020204" pitchFamily="34" charset="0"/>
                  </a:rPr>
                  <a:t>Overall Beer Market down 1.6%</a:t>
                </a:r>
              </a:p>
              <a:p>
                <a:pPr marL="0" marR="0" lvl="0" indent="0" algn="l" defTabSz="914400" rtl="0" eaLnBrk="1" fontAlgn="auto" latinLnBrk="0" hangingPunct="1">
                  <a:lnSpc>
                    <a:spcPts val="1800"/>
                  </a:lnSpc>
                  <a:spcBef>
                    <a:spcPts val="0"/>
                  </a:spcBef>
                  <a:spcAft>
                    <a:spcPts val="0"/>
                  </a:spcAft>
                  <a:buClrTx/>
                  <a:buSzTx/>
                  <a:buFontTx/>
                  <a:buNone/>
                  <a:tabLst/>
                  <a:defRPr/>
                </a:pPr>
                <a:r>
                  <a:rPr lang="en-US" sz="1400" dirty="0">
                    <a:solidFill>
                      <a:srgbClr val="262626">
                        <a:lumMod val="75000"/>
                        <a:lumOff val="25000"/>
                      </a:srgbClr>
                    </a:solidFill>
                    <a:latin typeface="Arial" panose="020B0604020202020204" pitchFamily="34" charset="0"/>
                    <a:cs typeface="Arial" panose="020B0604020202020204" pitchFamily="34" charset="0"/>
                  </a:rPr>
                  <a:t>Craft Beer Market up 3.6%</a:t>
                </a:r>
                <a:endParaRPr kumimoji="0" lang="en-US" sz="1400" b="0" i="0" u="none" strike="noStrike" kern="1200" cap="none" spc="0" normalizeH="0" baseline="0" noProof="0" dirty="0">
                  <a:ln>
                    <a:noFill/>
                  </a:ln>
                  <a:solidFill>
                    <a:srgbClr val="262626">
                      <a:lumMod val="75000"/>
                      <a:lumOff val="25000"/>
                    </a:srgbClr>
                  </a:solidFill>
                  <a:effectLst/>
                  <a:uLnTx/>
                  <a:uFillTx/>
                  <a:latin typeface="Arial" panose="020B0604020202020204" pitchFamily="34" charset="0"/>
                  <a:ea typeface="+mn-ea"/>
                  <a:cs typeface="Arial" panose="020B0604020202020204" pitchFamily="34" charset="0"/>
                </a:endParaRPr>
              </a:p>
            </p:txBody>
          </p:sp>
        </p:grpSp>
      </p:grpSp>
      <p:grpSp>
        <p:nvGrpSpPr>
          <p:cNvPr id="12" name="Group 11">
            <a:extLst>
              <a:ext uri="{FF2B5EF4-FFF2-40B4-BE49-F238E27FC236}">
                <a16:creationId xmlns:a16="http://schemas.microsoft.com/office/drawing/2014/main" id="{F9D650CE-9396-4913-B4FB-7B43EC9B062F}"/>
              </a:ext>
            </a:extLst>
          </p:cNvPr>
          <p:cNvGrpSpPr/>
          <p:nvPr/>
        </p:nvGrpSpPr>
        <p:grpSpPr>
          <a:xfrm>
            <a:off x="31133" y="3324812"/>
            <a:ext cx="2739357" cy="869049"/>
            <a:chOff x="-64967" y="2997392"/>
            <a:chExt cx="2739357" cy="869049"/>
          </a:xfrm>
        </p:grpSpPr>
        <p:sp>
          <p:nvSpPr>
            <p:cNvPr id="95" name="TextBox 94">
              <a:extLst>
                <a:ext uri="{FF2B5EF4-FFF2-40B4-BE49-F238E27FC236}">
                  <a16:creationId xmlns:a16="http://schemas.microsoft.com/office/drawing/2014/main" id="{374E3C8F-398F-4E71-891E-4C215D2EBE85}"/>
                </a:ext>
              </a:extLst>
            </p:cNvPr>
            <p:cNvSpPr txBox="1"/>
            <p:nvPr/>
          </p:nvSpPr>
          <p:spPr>
            <a:xfrm>
              <a:off x="-64967" y="2997392"/>
              <a:ext cx="1335203"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w="22225">
                    <a:noFill/>
                  </a:ln>
                  <a:solidFill>
                    <a:srgbClr val="262626">
                      <a:lumMod val="10000"/>
                      <a:lumOff val="90000"/>
                    </a:srgbClr>
                  </a:solidFill>
                  <a:effectLst/>
                  <a:uLnTx/>
                  <a:uFillTx/>
                  <a:latin typeface="Montserrat Black" panose="00000A00000000000000" pitchFamily="50" charset="0"/>
                  <a:ea typeface="+mn-ea"/>
                  <a:cs typeface="+mn-cs"/>
                </a:rPr>
                <a:t>02</a:t>
              </a:r>
            </a:p>
          </p:txBody>
        </p:sp>
        <p:grpSp>
          <p:nvGrpSpPr>
            <p:cNvPr id="88" name="Group 87">
              <a:extLst>
                <a:ext uri="{FF2B5EF4-FFF2-40B4-BE49-F238E27FC236}">
                  <a16:creationId xmlns:a16="http://schemas.microsoft.com/office/drawing/2014/main" id="{31AEFB12-AD20-44CB-BF69-9D8AE51BBF6A}"/>
                </a:ext>
              </a:extLst>
            </p:cNvPr>
            <p:cNvGrpSpPr/>
            <p:nvPr/>
          </p:nvGrpSpPr>
          <p:grpSpPr>
            <a:xfrm>
              <a:off x="424865" y="3226709"/>
              <a:ext cx="2249525" cy="639732"/>
              <a:chOff x="152758" y="4995830"/>
              <a:chExt cx="2249525" cy="639732"/>
            </a:xfrm>
          </p:grpSpPr>
          <p:sp>
            <p:nvSpPr>
              <p:cNvPr id="89" name="Rectangle 88">
                <a:extLst>
                  <a:ext uri="{FF2B5EF4-FFF2-40B4-BE49-F238E27FC236}">
                    <a16:creationId xmlns:a16="http://schemas.microsoft.com/office/drawing/2014/main" id="{206177A1-02A6-4752-B39D-160CCF78D880}"/>
                  </a:ext>
                </a:extLst>
              </p:cNvPr>
              <p:cNvSpPr/>
              <p:nvPr/>
            </p:nvSpPr>
            <p:spPr>
              <a:xfrm>
                <a:off x="552808" y="4995830"/>
                <a:ext cx="1849475" cy="374461"/>
              </a:xfrm>
              <a:prstGeom prst="rect">
                <a:avLst/>
              </a:prstGeom>
            </p:spPr>
            <p:txBody>
              <a:bodyPr wrap="square">
                <a:spAutoFit/>
              </a:bodyPr>
              <a:lstStyle/>
              <a:p>
                <a:pPr marL="0" marR="0" lvl="0" indent="0" algn="l" defTabSz="914400" rtl="0" eaLnBrk="1" fontAlgn="auto" latinLnBrk="0" hangingPunct="1">
                  <a:lnSpc>
                    <a:spcPts val="22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ABEB1"/>
                    </a:solidFill>
                    <a:effectLst/>
                    <a:uLnTx/>
                    <a:uFillTx/>
                    <a:latin typeface="Arial" panose="020B0604020202020204" pitchFamily="34" charset="0"/>
                    <a:ea typeface="Roboto" panose="02000000000000000000" pitchFamily="2" charset="0"/>
                    <a:cs typeface="Arial" panose="020B0604020202020204" pitchFamily="34" charset="0"/>
                  </a:rPr>
                  <a:t>National Fact</a:t>
                </a:r>
              </a:p>
            </p:txBody>
          </p:sp>
          <p:sp>
            <p:nvSpPr>
              <p:cNvPr id="90" name="TextBox 89">
                <a:extLst>
                  <a:ext uri="{FF2B5EF4-FFF2-40B4-BE49-F238E27FC236}">
                    <a16:creationId xmlns:a16="http://schemas.microsoft.com/office/drawing/2014/main" id="{A920535E-DA5B-4E92-B583-9B6747890D39}"/>
                  </a:ext>
                </a:extLst>
              </p:cNvPr>
              <p:cNvSpPr txBox="1">
                <a:spLocks noChangeArrowheads="1"/>
              </p:cNvSpPr>
              <p:nvPr/>
            </p:nvSpPr>
            <p:spPr bwMode="auto">
              <a:xfrm>
                <a:off x="152758" y="5312397"/>
                <a:ext cx="209712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panose="020F0302020204030203" pitchFamily="34" charset="0"/>
                  </a:defRPr>
                </a:lvl1pPr>
                <a:lvl2pPr marL="742950" indent="-285750">
                  <a:defRPr>
                    <a:solidFill>
                      <a:schemeClr val="tx1"/>
                    </a:solidFill>
                    <a:latin typeface="Lato Light" panose="020F0302020204030203" pitchFamily="34" charset="0"/>
                  </a:defRPr>
                </a:lvl2pPr>
                <a:lvl3pPr marL="1143000" indent="-228600">
                  <a:defRPr>
                    <a:solidFill>
                      <a:schemeClr val="tx1"/>
                    </a:solidFill>
                    <a:latin typeface="Lato Light" panose="020F0302020204030203" pitchFamily="34" charset="0"/>
                  </a:defRPr>
                </a:lvl3pPr>
                <a:lvl4pPr marL="1600200" indent="-228600">
                  <a:defRPr>
                    <a:solidFill>
                      <a:schemeClr val="tx1"/>
                    </a:solidFill>
                    <a:latin typeface="Lato Light" panose="020F0302020204030203" pitchFamily="34" charset="0"/>
                  </a:defRPr>
                </a:lvl4pPr>
                <a:lvl5pPr marL="2057400" indent="-228600">
                  <a:defRPr>
                    <a:solidFill>
                      <a:schemeClr val="tx1"/>
                    </a:solidFill>
                    <a:latin typeface="Lato Light" panose="020F0302020204030203" pitchFamily="34" charset="0"/>
                  </a:defRPr>
                </a:lvl5pPr>
                <a:lvl6pPr marL="2514600" indent="-228600" fontAlgn="base">
                  <a:spcBef>
                    <a:spcPct val="0"/>
                  </a:spcBef>
                  <a:spcAft>
                    <a:spcPct val="0"/>
                  </a:spcAft>
                  <a:defRPr>
                    <a:solidFill>
                      <a:schemeClr val="tx1"/>
                    </a:solidFill>
                    <a:latin typeface="Lato Light" panose="020F0302020204030203" pitchFamily="34" charset="0"/>
                  </a:defRPr>
                </a:lvl6pPr>
                <a:lvl7pPr marL="2971800" indent="-228600" fontAlgn="base">
                  <a:spcBef>
                    <a:spcPct val="0"/>
                  </a:spcBef>
                  <a:spcAft>
                    <a:spcPct val="0"/>
                  </a:spcAft>
                  <a:defRPr>
                    <a:solidFill>
                      <a:schemeClr val="tx1"/>
                    </a:solidFill>
                    <a:latin typeface="Lato Light" panose="020F0302020204030203" pitchFamily="34" charset="0"/>
                  </a:defRPr>
                </a:lvl7pPr>
                <a:lvl8pPr marL="3429000" indent="-228600" fontAlgn="base">
                  <a:spcBef>
                    <a:spcPct val="0"/>
                  </a:spcBef>
                  <a:spcAft>
                    <a:spcPct val="0"/>
                  </a:spcAft>
                  <a:defRPr>
                    <a:solidFill>
                      <a:schemeClr val="tx1"/>
                    </a:solidFill>
                    <a:latin typeface="Lato Light" panose="020F0302020204030203" pitchFamily="34" charset="0"/>
                  </a:defRPr>
                </a:lvl8pPr>
                <a:lvl9pPr marL="3886200" indent="-228600" fontAlgn="base">
                  <a:spcBef>
                    <a:spcPct val="0"/>
                  </a:spcBef>
                  <a:spcAft>
                    <a:spcPct val="0"/>
                  </a:spcAft>
                  <a:defRPr>
                    <a:solidFill>
                      <a:schemeClr val="tx1"/>
                    </a:solidFill>
                    <a:latin typeface="Lato Light" panose="020F0302020204030203" pitchFamily="34" charset="0"/>
                  </a:defRPr>
                </a:lvl9pPr>
              </a:lstStyle>
              <a:p>
                <a:pPr marL="0" marR="0" lvl="0" indent="0" algn="l" defTabSz="914400" rtl="0" eaLnBrk="1" fontAlgn="auto" latinLnBrk="0" hangingPunct="1">
                  <a:lnSpc>
                    <a:spcPts val="18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62626">
                        <a:lumMod val="75000"/>
                        <a:lumOff val="25000"/>
                      </a:srgbClr>
                    </a:solidFill>
                    <a:effectLst/>
                    <a:uLnTx/>
                    <a:uFillTx/>
                    <a:latin typeface="Arial" panose="020B0604020202020204" pitchFamily="34" charset="0"/>
                    <a:ea typeface="+mn-ea"/>
                    <a:cs typeface="Arial" panose="020B0604020202020204" pitchFamily="34" charset="0"/>
                  </a:rPr>
                  <a:t>Import Beer is up 1.8%</a:t>
                </a:r>
              </a:p>
            </p:txBody>
          </p:sp>
        </p:grpSp>
      </p:grpSp>
      <p:grpSp>
        <p:nvGrpSpPr>
          <p:cNvPr id="13" name="Group 12">
            <a:extLst>
              <a:ext uri="{FF2B5EF4-FFF2-40B4-BE49-F238E27FC236}">
                <a16:creationId xmlns:a16="http://schemas.microsoft.com/office/drawing/2014/main" id="{4D27A7DF-86A4-4069-B98F-DCB33F4B8CF4}"/>
              </a:ext>
            </a:extLst>
          </p:cNvPr>
          <p:cNvGrpSpPr/>
          <p:nvPr/>
        </p:nvGrpSpPr>
        <p:grpSpPr>
          <a:xfrm>
            <a:off x="65436" y="4497003"/>
            <a:ext cx="2906120" cy="1084202"/>
            <a:chOff x="-44997" y="4540442"/>
            <a:chExt cx="2906120" cy="1084202"/>
          </a:xfrm>
        </p:grpSpPr>
        <p:sp>
          <p:nvSpPr>
            <p:cNvPr id="96" name="TextBox 95">
              <a:extLst>
                <a:ext uri="{FF2B5EF4-FFF2-40B4-BE49-F238E27FC236}">
                  <a16:creationId xmlns:a16="http://schemas.microsoft.com/office/drawing/2014/main" id="{5D291801-F39F-4068-BF86-250258BE9FDE}"/>
                </a:ext>
              </a:extLst>
            </p:cNvPr>
            <p:cNvSpPr txBox="1"/>
            <p:nvPr/>
          </p:nvSpPr>
          <p:spPr>
            <a:xfrm>
              <a:off x="-44997" y="4540442"/>
              <a:ext cx="1335203"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w="22225">
                    <a:noFill/>
                  </a:ln>
                  <a:solidFill>
                    <a:srgbClr val="262626">
                      <a:lumMod val="10000"/>
                      <a:lumOff val="90000"/>
                    </a:srgbClr>
                  </a:solidFill>
                  <a:effectLst/>
                  <a:uLnTx/>
                  <a:uFillTx/>
                  <a:latin typeface="Montserrat Black" panose="00000A00000000000000" pitchFamily="50" charset="0"/>
                  <a:ea typeface="+mn-ea"/>
                  <a:cs typeface="+mn-cs"/>
                </a:rPr>
                <a:t>03</a:t>
              </a:r>
            </a:p>
          </p:txBody>
        </p:sp>
        <p:grpSp>
          <p:nvGrpSpPr>
            <p:cNvPr id="91" name="Group 90">
              <a:extLst>
                <a:ext uri="{FF2B5EF4-FFF2-40B4-BE49-F238E27FC236}">
                  <a16:creationId xmlns:a16="http://schemas.microsoft.com/office/drawing/2014/main" id="{04F022D0-7F71-4D31-BB31-2F5700589F4D}"/>
                </a:ext>
              </a:extLst>
            </p:cNvPr>
            <p:cNvGrpSpPr/>
            <p:nvPr/>
          </p:nvGrpSpPr>
          <p:grpSpPr>
            <a:xfrm>
              <a:off x="481591" y="4754079"/>
              <a:ext cx="2379532" cy="870565"/>
              <a:chOff x="209484" y="4995830"/>
              <a:chExt cx="2379532" cy="870565"/>
            </a:xfrm>
          </p:grpSpPr>
          <p:sp>
            <p:nvSpPr>
              <p:cNvPr id="92" name="Rectangle 91">
                <a:extLst>
                  <a:ext uri="{FF2B5EF4-FFF2-40B4-BE49-F238E27FC236}">
                    <a16:creationId xmlns:a16="http://schemas.microsoft.com/office/drawing/2014/main" id="{5CBA2CEE-995A-43D8-AE2C-C97B2C53F181}"/>
                  </a:ext>
                </a:extLst>
              </p:cNvPr>
              <p:cNvSpPr/>
              <p:nvPr/>
            </p:nvSpPr>
            <p:spPr>
              <a:xfrm>
                <a:off x="552808" y="4995830"/>
                <a:ext cx="1849475" cy="374461"/>
              </a:xfrm>
              <a:prstGeom prst="rect">
                <a:avLst/>
              </a:prstGeom>
            </p:spPr>
            <p:txBody>
              <a:bodyPr wrap="square">
                <a:spAutoFit/>
              </a:bodyPr>
              <a:lstStyle/>
              <a:p>
                <a:pPr marL="0" marR="0" lvl="0" indent="0" algn="l" defTabSz="914400" rtl="0" eaLnBrk="1" fontAlgn="auto" latinLnBrk="0" hangingPunct="1">
                  <a:lnSpc>
                    <a:spcPts val="22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97C83B"/>
                    </a:solidFill>
                    <a:effectLst/>
                    <a:uLnTx/>
                    <a:uFillTx/>
                    <a:latin typeface="Arial" panose="020B0604020202020204" pitchFamily="34" charset="0"/>
                    <a:ea typeface="Roboto" panose="02000000000000000000" pitchFamily="2" charset="0"/>
                    <a:cs typeface="Arial" panose="020B0604020202020204" pitchFamily="34" charset="0"/>
                  </a:rPr>
                  <a:t>Florida Fact</a:t>
                </a:r>
              </a:p>
            </p:txBody>
          </p:sp>
          <p:sp>
            <p:nvSpPr>
              <p:cNvPr id="93" name="TextBox 92">
                <a:extLst>
                  <a:ext uri="{FF2B5EF4-FFF2-40B4-BE49-F238E27FC236}">
                    <a16:creationId xmlns:a16="http://schemas.microsoft.com/office/drawing/2014/main" id="{C2E27179-9B90-42DE-97CF-B03C69D3B4D5}"/>
                  </a:ext>
                </a:extLst>
              </p:cNvPr>
              <p:cNvSpPr txBox="1">
                <a:spLocks noChangeArrowheads="1"/>
              </p:cNvSpPr>
              <p:nvPr/>
            </p:nvSpPr>
            <p:spPr bwMode="auto">
              <a:xfrm>
                <a:off x="209484" y="5312397"/>
                <a:ext cx="237953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panose="020F0302020204030203" pitchFamily="34" charset="0"/>
                  </a:defRPr>
                </a:lvl1pPr>
                <a:lvl2pPr marL="742950" indent="-285750">
                  <a:defRPr>
                    <a:solidFill>
                      <a:schemeClr val="tx1"/>
                    </a:solidFill>
                    <a:latin typeface="Lato Light" panose="020F0302020204030203" pitchFamily="34" charset="0"/>
                  </a:defRPr>
                </a:lvl2pPr>
                <a:lvl3pPr marL="1143000" indent="-228600">
                  <a:defRPr>
                    <a:solidFill>
                      <a:schemeClr val="tx1"/>
                    </a:solidFill>
                    <a:latin typeface="Lato Light" panose="020F0302020204030203" pitchFamily="34" charset="0"/>
                  </a:defRPr>
                </a:lvl3pPr>
                <a:lvl4pPr marL="1600200" indent="-228600">
                  <a:defRPr>
                    <a:solidFill>
                      <a:schemeClr val="tx1"/>
                    </a:solidFill>
                    <a:latin typeface="Lato Light" panose="020F0302020204030203" pitchFamily="34" charset="0"/>
                  </a:defRPr>
                </a:lvl4pPr>
                <a:lvl5pPr marL="2057400" indent="-228600">
                  <a:defRPr>
                    <a:solidFill>
                      <a:schemeClr val="tx1"/>
                    </a:solidFill>
                    <a:latin typeface="Lato Light" panose="020F0302020204030203" pitchFamily="34" charset="0"/>
                  </a:defRPr>
                </a:lvl5pPr>
                <a:lvl6pPr marL="2514600" indent="-228600" fontAlgn="base">
                  <a:spcBef>
                    <a:spcPct val="0"/>
                  </a:spcBef>
                  <a:spcAft>
                    <a:spcPct val="0"/>
                  </a:spcAft>
                  <a:defRPr>
                    <a:solidFill>
                      <a:schemeClr val="tx1"/>
                    </a:solidFill>
                    <a:latin typeface="Lato Light" panose="020F0302020204030203" pitchFamily="34" charset="0"/>
                  </a:defRPr>
                </a:lvl6pPr>
                <a:lvl7pPr marL="2971800" indent="-228600" fontAlgn="base">
                  <a:spcBef>
                    <a:spcPct val="0"/>
                  </a:spcBef>
                  <a:spcAft>
                    <a:spcPct val="0"/>
                  </a:spcAft>
                  <a:defRPr>
                    <a:solidFill>
                      <a:schemeClr val="tx1"/>
                    </a:solidFill>
                    <a:latin typeface="Lato Light" panose="020F0302020204030203" pitchFamily="34" charset="0"/>
                  </a:defRPr>
                </a:lvl7pPr>
                <a:lvl8pPr marL="3429000" indent="-228600" fontAlgn="base">
                  <a:spcBef>
                    <a:spcPct val="0"/>
                  </a:spcBef>
                  <a:spcAft>
                    <a:spcPct val="0"/>
                  </a:spcAft>
                  <a:defRPr>
                    <a:solidFill>
                      <a:schemeClr val="tx1"/>
                    </a:solidFill>
                    <a:latin typeface="Lato Light" panose="020F0302020204030203" pitchFamily="34" charset="0"/>
                  </a:defRPr>
                </a:lvl8pPr>
                <a:lvl9pPr marL="3886200" indent="-228600" fontAlgn="base">
                  <a:spcBef>
                    <a:spcPct val="0"/>
                  </a:spcBef>
                  <a:spcAft>
                    <a:spcPct val="0"/>
                  </a:spcAft>
                  <a:defRPr>
                    <a:solidFill>
                      <a:schemeClr val="tx1"/>
                    </a:solidFill>
                    <a:latin typeface="Lato Light" panose="020F0302020204030203" pitchFamily="34" charset="0"/>
                  </a:defRPr>
                </a:lvl9pPr>
              </a:lstStyle>
              <a:p>
                <a:pPr marL="0" marR="0" lvl="0" indent="0" algn="l" defTabSz="914400" rtl="0" eaLnBrk="1" fontAlgn="auto" latinLnBrk="0" hangingPunct="1">
                  <a:lnSpc>
                    <a:spcPts val="18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62626">
                        <a:lumMod val="75000"/>
                        <a:lumOff val="25000"/>
                      </a:srgbClr>
                    </a:solidFill>
                    <a:effectLst/>
                    <a:uLnTx/>
                    <a:uFillTx/>
                    <a:latin typeface="Arial" panose="020B0604020202020204" pitchFamily="34" charset="0"/>
                    <a:ea typeface="+mn-ea"/>
                    <a:cs typeface="Arial" panose="020B0604020202020204" pitchFamily="34" charset="0"/>
                  </a:rPr>
                  <a:t>Ranks 7</a:t>
                </a:r>
                <a:r>
                  <a:rPr kumimoji="0" lang="en-US" sz="1400" b="0" i="0" u="none" strike="noStrike" kern="1200" cap="none" spc="0" normalizeH="0" baseline="30000" noProof="0" dirty="0">
                    <a:ln>
                      <a:noFill/>
                    </a:ln>
                    <a:solidFill>
                      <a:srgbClr val="262626">
                        <a:lumMod val="75000"/>
                        <a:lumOff val="25000"/>
                      </a:srgbClr>
                    </a:solidFill>
                    <a:effectLst/>
                    <a:uLnTx/>
                    <a:uFillTx/>
                    <a:latin typeface="Arial" panose="020B0604020202020204" pitchFamily="34" charset="0"/>
                    <a:ea typeface="+mn-ea"/>
                    <a:cs typeface="Arial" panose="020B0604020202020204" pitchFamily="34" charset="0"/>
                  </a:rPr>
                  <a:t>th</a:t>
                </a:r>
                <a:r>
                  <a:rPr kumimoji="0" lang="en-US" sz="1400" b="0" i="0" u="none" strike="noStrike" kern="1200" cap="none" spc="0" normalizeH="0" baseline="0" noProof="0" dirty="0">
                    <a:ln>
                      <a:noFill/>
                    </a:ln>
                    <a:solidFill>
                      <a:srgbClr val="262626">
                        <a:lumMod val="75000"/>
                        <a:lumOff val="25000"/>
                      </a:srgbClr>
                    </a:solidFill>
                    <a:effectLst/>
                    <a:uLnTx/>
                    <a:uFillTx/>
                    <a:latin typeface="Arial" panose="020B0604020202020204" pitchFamily="34" charset="0"/>
                    <a:ea typeface="+mn-ea"/>
                    <a:cs typeface="Arial" panose="020B0604020202020204" pitchFamily="34" charset="0"/>
                  </a:rPr>
                  <a:t> in the nation with 368 Craft  Breweries </a:t>
                </a:r>
              </a:p>
            </p:txBody>
          </p:sp>
        </p:grpSp>
      </p:grpSp>
      <p:grpSp>
        <p:nvGrpSpPr>
          <p:cNvPr id="14" name="Group 13">
            <a:extLst>
              <a:ext uri="{FF2B5EF4-FFF2-40B4-BE49-F238E27FC236}">
                <a16:creationId xmlns:a16="http://schemas.microsoft.com/office/drawing/2014/main" id="{2BA96BC6-0110-4B3B-893A-C64FB08681AA}"/>
              </a:ext>
            </a:extLst>
          </p:cNvPr>
          <p:cNvGrpSpPr/>
          <p:nvPr/>
        </p:nvGrpSpPr>
        <p:grpSpPr>
          <a:xfrm>
            <a:off x="9213062" y="1870791"/>
            <a:ext cx="2907628" cy="1355918"/>
            <a:chOff x="9481016" y="1444817"/>
            <a:chExt cx="2907628" cy="1355918"/>
          </a:xfrm>
        </p:grpSpPr>
        <p:sp>
          <p:nvSpPr>
            <p:cNvPr id="99" name="TextBox 98">
              <a:extLst>
                <a:ext uri="{FF2B5EF4-FFF2-40B4-BE49-F238E27FC236}">
                  <a16:creationId xmlns:a16="http://schemas.microsoft.com/office/drawing/2014/main" id="{272E72F8-3346-417D-AFF2-E0EA9C05AF2A}"/>
                </a:ext>
              </a:extLst>
            </p:cNvPr>
            <p:cNvSpPr txBox="1"/>
            <p:nvPr/>
          </p:nvSpPr>
          <p:spPr>
            <a:xfrm>
              <a:off x="11143564" y="1444817"/>
              <a:ext cx="1154957"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w="22225">
                    <a:noFill/>
                  </a:ln>
                  <a:solidFill>
                    <a:srgbClr val="262626">
                      <a:lumMod val="10000"/>
                      <a:lumOff val="90000"/>
                    </a:srgbClr>
                  </a:solidFill>
                  <a:effectLst/>
                  <a:uLnTx/>
                  <a:uFillTx/>
                  <a:latin typeface="Montserrat Black" panose="00000A00000000000000" pitchFamily="50" charset="0"/>
                  <a:ea typeface="+mn-ea"/>
                  <a:cs typeface="+mn-cs"/>
                </a:rPr>
                <a:t>04</a:t>
              </a:r>
            </a:p>
          </p:txBody>
        </p:sp>
        <p:grpSp>
          <p:nvGrpSpPr>
            <p:cNvPr id="100" name="Group 99">
              <a:extLst>
                <a:ext uri="{FF2B5EF4-FFF2-40B4-BE49-F238E27FC236}">
                  <a16:creationId xmlns:a16="http://schemas.microsoft.com/office/drawing/2014/main" id="{B61C82D9-DE59-48F3-9E70-B9532C05BF59}"/>
                </a:ext>
              </a:extLst>
            </p:cNvPr>
            <p:cNvGrpSpPr/>
            <p:nvPr/>
          </p:nvGrpSpPr>
          <p:grpSpPr>
            <a:xfrm>
              <a:off x="9481016" y="1699338"/>
              <a:ext cx="2907628" cy="1101397"/>
              <a:chOff x="283984" y="4995830"/>
              <a:chExt cx="2907628" cy="1101397"/>
            </a:xfrm>
          </p:grpSpPr>
          <p:sp>
            <p:nvSpPr>
              <p:cNvPr id="101" name="Rectangle 100">
                <a:extLst>
                  <a:ext uri="{FF2B5EF4-FFF2-40B4-BE49-F238E27FC236}">
                    <a16:creationId xmlns:a16="http://schemas.microsoft.com/office/drawing/2014/main" id="{D7612954-1E55-4E38-9FF9-5E17E28451A7}"/>
                  </a:ext>
                </a:extLst>
              </p:cNvPr>
              <p:cNvSpPr/>
              <p:nvPr/>
            </p:nvSpPr>
            <p:spPr>
              <a:xfrm>
                <a:off x="552808" y="4995830"/>
                <a:ext cx="1849475" cy="374461"/>
              </a:xfrm>
              <a:prstGeom prst="rect">
                <a:avLst/>
              </a:prstGeom>
            </p:spPr>
            <p:txBody>
              <a:bodyPr wrap="square">
                <a:spAutoFit/>
              </a:bodyPr>
              <a:lstStyle/>
              <a:p>
                <a:pPr marL="0" marR="0" lvl="0" indent="0" algn="l" defTabSz="914400" rtl="0" eaLnBrk="1" fontAlgn="auto" latinLnBrk="0" hangingPunct="1">
                  <a:lnSpc>
                    <a:spcPts val="22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08C00"/>
                    </a:solidFill>
                    <a:effectLst/>
                    <a:uLnTx/>
                    <a:uFillTx/>
                    <a:latin typeface="Arial" panose="020B0604020202020204" pitchFamily="34" charset="0"/>
                    <a:ea typeface="Roboto" panose="02000000000000000000" pitchFamily="2" charset="0"/>
                    <a:cs typeface="Arial" panose="020B0604020202020204" pitchFamily="34" charset="0"/>
                  </a:rPr>
                  <a:t>Florida Fact</a:t>
                </a:r>
              </a:p>
            </p:txBody>
          </p:sp>
          <p:sp>
            <p:nvSpPr>
              <p:cNvPr id="102" name="TextBox 101">
                <a:extLst>
                  <a:ext uri="{FF2B5EF4-FFF2-40B4-BE49-F238E27FC236}">
                    <a16:creationId xmlns:a16="http://schemas.microsoft.com/office/drawing/2014/main" id="{2B48B6A1-D6DB-4BCC-890B-91F88B5BFA41}"/>
                  </a:ext>
                </a:extLst>
              </p:cNvPr>
              <p:cNvSpPr txBox="1">
                <a:spLocks noChangeArrowheads="1"/>
              </p:cNvSpPr>
              <p:nvPr/>
            </p:nvSpPr>
            <p:spPr bwMode="auto">
              <a:xfrm>
                <a:off x="283984" y="5312397"/>
                <a:ext cx="2907628"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panose="020F0302020204030203" pitchFamily="34" charset="0"/>
                  </a:defRPr>
                </a:lvl1pPr>
                <a:lvl2pPr marL="742950" indent="-285750">
                  <a:defRPr>
                    <a:solidFill>
                      <a:schemeClr val="tx1"/>
                    </a:solidFill>
                    <a:latin typeface="Lato Light" panose="020F0302020204030203" pitchFamily="34" charset="0"/>
                  </a:defRPr>
                </a:lvl2pPr>
                <a:lvl3pPr marL="1143000" indent="-228600">
                  <a:defRPr>
                    <a:solidFill>
                      <a:schemeClr val="tx1"/>
                    </a:solidFill>
                    <a:latin typeface="Lato Light" panose="020F0302020204030203" pitchFamily="34" charset="0"/>
                  </a:defRPr>
                </a:lvl3pPr>
                <a:lvl4pPr marL="1600200" indent="-228600">
                  <a:defRPr>
                    <a:solidFill>
                      <a:schemeClr val="tx1"/>
                    </a:solidFill>
                    <a:latin typeface="Lato Light" panose="020F0302020204030203" pitchFamily="34" charset="0"/>
                  </a:defRPr>
                </a:lvl4pPr>
                <a:lvl5pPr marL="2057400" indent="-228600">
                  <a:defRPr>
                    <a:solidFill>
                      <a:schemeClr val="tx1"/>
                    </a:solidFill>
                    <a:latin typeface="Lato Light" panose="020F0302020204030203" pitchFamily="34" charset="0"/>
                  </a:defRPr>
                </a:lvl5pPr>
                <a:lvl6pPr marL="2514600" indent="-228600" fontAlgn="base">
                  <a:spcBef>
                    <a:spcPct val="0"/>
                  </a:spcBef>
                  <a:spcAft>
                    <a:spcPct val="0"/>
                  </a:spcAft>
                  <a:defRPr>
                    <a:solidFill>
                      <a:schemeClr val="tx1"/>
                    </a:solidFill>
                    <a:latin typeface="Lato Light" panose="020F0302020204030203" pitchFamily="34" charset="0"/>
                  </a:defRPr>
                </a:lvl6pPr>
                <a:lvl7pPr marL="2971800" indent="-228600" fontAlgn="base">
                  <a:spcBef>
                    <a:spcPct val="0"/>
                  </a:spcBef>
                  <a:spcAft>
                    <a:spcPct val="0"/>
                  </a:spcAft>
                  <a:defRPr>
                    <a:solidFill>
                      <a:schemeClr val="tx1"/>
                    </a:solidFill>
                    <a:latin typeface="Lato Light" panose="020F0302020204030203" pitchFamily="34" charset="0"/>
                  </a:defRPr>
                </a:lvl7pPr>
                <a:lvl8pPr marL="3429000" indent="-228600" fontAlgn="base">
                  <a:spcBef>
                    <a:spcPct val="0"/>
                  </a:spcBef>
                  <a:spcAft>
                    <a:spcPct val="0"/>
                  </a:spcAft>
                  <a:defRPr>
                    <a:solidFill>
                      <a:schemeClr val="tx1"/>
                    </a:solidFill>
                    <a:latin typeface="Lato Light" panose="020F0302020204030203" pitchFamily="34" charset="0"/>
                  </a:defRPr>
                </a:lvl8pPr>
                <a:lvl9pPr marL="3886200" indent="-228600" fontAlgn="base">
                  <a:spcBef>
                    <a:spcPct val="0"/>
                  </a:spcBef>
                  <a:spcAft>
                    <a:spcPct val="0"/>
                  </a:spcAft>
                  <a:defRPr>
                    <a:solidFill>
                      <a:schemeClr val="tx1"/>
                    </a:solidFill>
                    <a:latin typeface="Lato Light" panose="020F0302020204030203" pitchFamily="34" charset="0"/>
                  </a:defRPr>
                </a:lvl9pPr>
              </a:lstStyle>
              <a:p>
                <a:pPr marL="0" marR="0" lvl="0" indent="0" algn="l" defTabSz="914400" rtl="0" eaLnBrk="1" fontAlgn="auto" latinLnBrk="0" hangingPunct="1">
                  <a:lnSpc>
                    <a:spcPts val="18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62626">
                        <a:lumMod val="75000"/>
                        <a:lumOff val="25000"/>
                      </a:srgbClr>
                    </a:solidFill>
                    <a:effectLst/>
                    <a:uLnTx/>
                    <a:uFillTx/>
                    <a:latin typeface="Arial" panose="020B0604020202020204" pitchFamily="34" charset="0"/>
                    <a:ea typeface="+mn-ea"/>
                    <a:cs typeface="Arial" panose="020B0604020202020204" pitchFamily="34" charset="0"/>
                  </a:rPr>
                  <a:t>Ranks 41</a:t>
                </a:r>
                <a:r>
                  <a:rPr kumimoji="0" lang="en-US" sz="1400" b="0" i="0" u="none" strike="noStrike" kern="1200" cap="none" spc="0" normalizeH="0" baseline="30000" noProof="0" dirty="0">
                    <a:ln>
                      <a:noFill/>
                    </a:ln>
                    <a:solidFill>
                      <a:srgbClr val="262626">
                        <a:lumMod val="75000"/>
                        <a:lumOff val="25000"/>
                      </a:srgbClr>
                    </a:solidFill>
                    <a:effectLst/>
                    <a:uLnTx/>
                    <a:uFillTx/>
                    <a:latin typeface="Arial" panose="020B0604020202020204" pitchFamily="34" charset="0"/>
                    <a:ea typeface="+mn-ea"/>
                    <a:cs typeface="Arial" panose="020B0604020202020204" pitchFamily="34" charset="0"/>
                  </a:rPr>
                  <a:t>st</a:t>
                </a:r>
                <a:r>
                  <a:rPr kumimoji="0" lang="en-US" sz="1400" b="0" i="0" u="none" strike="noStrike" kern="1200" cap="none" spc="0" normalizeH="0" baseline="0" noProof="0" dirty="0">
                    <a:ln>
                      <a:noFill/>
                    </a:ln>
                    <a:solidFill>
                      <a:srgbClr val="262626">
                        <a:lumMod val="75000"/>
                        <a:lumOff val="25000"/>
                      </a:srgbClr>
                    </a:solidFill>
                    <a:effectLst/>
                    <a:uLnTx/>
                    <a:uFillTx/>
                    <a:latin typeface="Arial" panose="020B0604020202020204" pitchFamily="34" charset="0"/>
                    <a:ea typeface="+mn-ea"/>
                    <a:cs typeface="Arial" panose="020B0604020202020204" pitchFamily="34" charset="0"/>
                  </a:rPr>
                  <a:t> in per capita breweries, with only 2 per 100,000 people age 21+</a:t>
                </a:r>
              </a:p>
            </p:txBody>
          </p:sp>
        </p:grpSp>
      </p:grpSp>
      <p:grpSp>
        <p:nvGrpSpPr>
          <p:cNvPr id="15" name="Group 14">
            <a:extLst>
              <a:ext uri="{FF2B5EF4-FFF2-40B4-BE49-F238E27FC236}">
                <a16:creationId xmlns:a16="http://schemas.microsoft.com/office/drawing/2014/main" id="{9C09EB3B-9717-4153-B2F7-310AC2AB12F8}"/>
              </a:ext>
            </a:extLst>
          </p:cNvPr>
          <p:cNvGrpSpPr/>
          <p:nvPr/>
        </p:nvGrpSpPr>
        <p:grpSpPr>
          <a:xfrm>
            <a:off x="9333161" y="3158263"/>
            <a:ext cx="2781498" cy="1330714"/>
            <a:chOff x="9607146" y="2997392"/>
            <a:chExt cx="2781498" cy="1330714"/>
          </a:xfrm>
        </p:grpSpPr>
        <p:sp>
          <p:nvSpPr>
            <p:cNvPr id="97" name="TextBox 96">
              <a:extLst>
                <a:ext uri="{FF2B5EF4-FFF2-40B4-BE49-F238E27FC236}">
                  <a16:creationId xmlns:a16="http://schemas.microsoft.com/office/drawing/2014/main" id="{D5B41D83-900D-43FD-88E5-49050C8A0716}"/>
                </a:ext>
              </a:extLst>
            </p:cNvPr>
            <p:cNvSpPr txBox="1"/>
            <p:nvPr/>
          </p:nvSpPr>
          <p:spPr>
            <a:xfrm>
              <a:off x="11053441" y="2997392"/>
              <a:ext cx="1335203"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w="22225">
                    <a:noFill/>
                  </a:ln>
                  <a:solidFill>
                    <a:srgbClr val="262626">
                      <a:lumMod val="10000"/>
                      <a:lumOff val="90000"/>
                    </a:srgbClr>
                  </a:solidFill>
                  <a:effectLst/>
                  <a:uLnTx/>
                  <a:uFillTx/>
                  <a:latin typeface="Montserrat Black" panose="00000A00000000000000" pitchFamily="50" charset="0"/>
                  <a:ea typeface="+mn-ea"/>
                  <a:cs typeface="+mn-cs"/>
                </a:rPr>
                <a:t>05</a:t>
              </a:r>
            </a:p>
          </p:txBody>
        </p:sp>
        <p:grpSp>
          <p:nvGrpSpPr>
            <p:cNvPr id="103" name="Group 102">
              <a:extLst>
                <a:ext uri="{FF2B5EF4-FFF2-40B4-BE49-F238E27FC236}">
                  <a16:creationId xmlns:a16="http://schemas.microsoft.com/office/drawing/2014/main" id="{6FB7C58C-DC70-4C22-96BA-16EEF7D892D9}"/>
                </a:ext>
              </a:extLst>
            </p:cNvPr>
            <p:cNvGrpSpPr/>
            <p:nvPr/>
          </p:nvGrpSpPr>
          <p:grpSpPr>
            <a:xfrm>
              <a:off x="9607146" y="3226709"/>
              <a:ext cx="2638804" cy="1101397"/>
              <a:chOff x="410114" y="4995830"/>
              <a:chExt cx="2638804" cy="1101397"/>
            </a:xfrm>
          </p:grpSpPr>
          <p:sp>
            <p:nvSpPr>
              <p:cNvPr id="104" name="Rectangle 103">
                <a:extLst>
                  <a:ext uri="{FF2B5EF4-FFF2-40B4-BE49-F238E27FC236}">
                    <a16:creationId xmlns:a16="http://schemas.microsoft.com/office/drawing/2014/main" id="{DEB657EA-7B33-4B7C-A5AF-F0374362DF48}"/>
                  </a:ext>
                </a:extLst>
              </p:cNvPr>
              <p:cNvSpPr/>
              <p:nvPr/>
            </p:nvSpPr>
            <p:spPr>
              <a:xfrm>
                <a:off x="552808" y="4995830"/>
                <a:ext cx="1849475" cy="374461"/>
              </a:xfrm>
              <a:prstGeom prst="rect">
                <a:avLst/>
              </a:prstGeom>
            </p:spPr>
            <p:txBody>
              <a:bodyPr wrap="square">
                <a:spAutoFit/>
              </a:bodyPr>
              <a:lstStyle/>
              <a:p>
                <a:pPr marL="0" marR="0" lvl="0" indent="0" algn="l" defTabSz="914400" rtl="0" eaLnBrk="1" fontAlgn="auto" latinLnBrk="0" hangingPunct="1">
                  <a:lnSpc>
                    <a:spcPts val="22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E63C50"/>
                    </a:solidFill>
                    <a:effectLst/>
                    <a:uLnTx/>
                    <a:uFillTx/>
                    <a:latin typeface="Arial" panose="020B0604020202020204" pitchFamily="34" charset="0"/>
                    <a:ea typeface="Roboto" panose="02000000000000000000" pitchFamily="2" charset="0"/>
                    <a:cs typeface="Arial" panose="020B0604020202020204" pitchFamily="34" charset="0"/>
                  </a:rPr>
                  <a:t>Florida Fact</a:t>
                </a:r>
              </a:p>
            </p:txBody>
          </p:sp>
          <p:sp>
            <p:nvSpPr>
              <p:cNvPr id="105" name="TextBox 104">
                <a:extLst>
                  <a:ext uri="{FF2B5EF4-FFF2-40B4-BE49-F238E27FC236}">
                    <a16:creationId xmlns:a16="http://schemas.microsoft.com/office/drawing/2014/main" id="{DE3676C6-70C0-46A9-BA1A-22BFE3738ADF}"/>
                  </a:ext>
                </a:extLst>
              </p:cNvPr>
              <p:cNvSpPr txBox="1">
                <a:spLocks noChangeArrowheads="1"/>
              </p:cNvSpPr>
              <p:nvPr/>
            </p:nvSpPr>
            <p:spPr bwMode="auto">
              <a:xfrm>
                <a:off x="410114" y="5312397"/>
                <a:ext cx="2638804"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panose="020F0302020204030203" pitchFamily="34" charset="0"/>
                  </a:defRPr>
                </a:lvl1pPr>
                <a:lvl2pPr marL="742950" indent="-285750">
                  <a:defRPr>
                    <a:solidFill>
                      <a:schemeClr val="tx1"/>
                    </a:solidFill>
                    <a:latin typeface="Lato Light" panose="020F0302020204030203" pitchFamily="34" charset="0"/>
                  </a:defRPr>
                </a:lvl2pPr>
                <a:lvl3pPr marL="1143000" indent="-228600">
                  <a:defRPr>
                    <a:solidFill>
                      <a:schemeClr val="tx1"/>
                    </a:solidFill>
                    <a:latin typeface="Lato Light" panose="020F0302020204030203" pitchFamily="34" charset="0"/>
                  </a:defRPr>
                </a:lvl3pPr>
                <a:lvl4pPr marL="1600200" indent="-228600">
                  <a:defRPr>
                    <a:solidFill>
                      <a:schemeClr val="tx1"/>
                    </a:solidFill>
                    <a:latin typeface="Lato Light" panose="020F0302020204030203" pitchFamily="34" charset="0"/>
                  </a:defRPr>
                </a:lvl4pPr>
                <a:lvl5pPr marL="2057400" indent="-228600">
                  <a:defRPr>
                    <a:solidFill>
                      <a:schemeClr val="tx1"/>
                    </a:solidFill>
                    <a:latin typeface="Lato Light" panose="020F0302020204030203" pitchFamily="34" charset="0"/>
                  </a:defRPr>
                </a:lvl5pPr>
                <a:lvl6pPr marL="2514600" indent="-228600" fontAlgn="base">
                  <a:spcBef>
                    <a:spcPct val="0"/>
                  </a:spcBef>
                  <a:spcAft>
                    <a:spcPct val="0"/>
                  </a:spcAft>
                  <a:defRPr>
                    <a:solidFill>
                      <a:schemeClr val="tx1"/>
                    </a:solidFill>
                    <a:latin typeface="Lato Light" panose="020F0302020204030203" pitchFamily="34" charset="0"/>
                  </a:defRPr>
                </a:lvl6pPr>
                <a:lvl7pPr marL="2971800" indent="-228600" fontAlgn="base">
                  <a:spcBef>
                    <a:spcPct val="0"/>
                  </a:spcBef>
                  <a:spcAft>
                    <a:spcPct val="0"/>
                  </a:spcAft>
                  <a:defRPr>
                    <a:solidFill>
                      <a:schemeClr val="tx1"/>
                    </a:solidFill>
                    <a:latin typeface="Lato Light" panose="020F0302020204030203" pitchFamily="34" charset="0"/>
                  </a:defRPr>
                </a:lvl7pPr>
                <a:lvl8pPr marL="3429000" indent="-228600" fontAlgn="base">
                  <a:spcBef>
                    <a:spcPct val="0"/>
                  </a:spcBef>
                  <a:spcAft>
                    <a:spcPct val="0"/>
                  </a:spcAft>
                  <a:defRPr>
                    <a:solidFill>
                      <a:schemeClr val="tx1"/>
                    </a:solidFill>
                    <a:latin typeface="Lato Light" panose="020F0302020204030203" pitchFamily="34" charset="0"/>
                  </a:defRPr>
                </a:lvl8pPr>
                <a:lvl9pPr marL="3886200" indent="-228600" fontAlgn="base">
                  <a:spcBef>
                    <a:spcPct val="0"/>
                  </a:spcBef>
                  <a:spcAft>
                    <a:spcPct val="0"/>
                  </a:spcAft>
                  <a:defRPr>
                    <a:solidFill>
                      <a:schemeClr val="tx1"/>
                    </a:solidFill>
                    <a:latin typeface="Lato Light" panose="020F0302020204030203" pitchFamily="34" charset="0"/>
                  </a:defRPr>
                </a:lvl9pPr>
              </a:lstStyle>
              <a:p>
                <a:pPr marL="0" marR="0" lvl="0" indent="0" algn="l" defTabSz="914400" rtl="0" eaLnBrk="1" fontAlgn="auto" latinLnBrk="0" hangingPunct="1">
                  <a:lnSpc>
                    <a:spcPts val="18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62626">
                        <a:lumMod val="75000"/>
                        <a:lumOff val="25000"/>
                      </a:srgbClr>
                    </a:solidFill>
                    <a:effectLst/>
                    <a:uLnTx/>
                    <a:uFillTx/>
                    <a:latin typeface="Arial" panose="020B0604020202020204" pitchFamily="34" charset="0"/>
                    <a:ea typeface="+mn-ea"/>
                    <a:cs typeface="Arial" panose="020B0604020202020204" pitchFamily="34" charset="0"/>
                  </a:rPr>
                  <a:t>Ranks 5</a:t>
                </a:r>
                <a:r>
                  <a:rPr kumimoji="0" lang="en-US" sz="1400" b="0" i="0" u="none" strike="noStrike" kern="1200" cap="none" spc="0" normalizeH="0" baseline="30000" noProof="0" dirty="0">
                    <a:ln>
                      <a:noFill/>
                    </a:ln>
                    <a:solidFill>
                      <a:srgbClr val="262626">
                        <a:lumMod val="75000"/>
                        <a:lumOff val="25000"/>
                      </a:srgbClr>
                    </a:solidFill>
                    <a:effectLst/>
                    <a:uLnTx/>
                    <a:uFillTx/>
                    <a:latin typeface="Arial" panose="020B0604020202020204" pitchFamily="34" charset="0"/>
                    <a:ea typeface="+mn-ea"/>
                    <a:cs typeface="Arial" panose="020B0604020202020204" pitchFamily="34" charset="0"/>
                  </a:rPr>
                  <a:t>th</a:t>
                </a:r>
                <a:r>
                  <a:rPr kumimoji="0" lang="en-US" sz="1400" b="0" i="0" u="none" strike="noStrike" kern="1200" cap="none" spc="0" normalizeH="0" baseline="0" noProof="0" dirty="0">
                    <a:ln>
                      <a:noFill/>
                    </a:ln>
                    <a:solidFill>
                      <a:srgbClr val="262626">
                        <a:lumMod val="75000"/>
                        <a:lumOff val="25000"/>
                      </a:srgbClr>
                    </a:solidFill>
                    <a:effectLst/>
                    <a:uLnTx/>
                    <a:uFillTx/>
                    <a:latin typeface="Arial" panose="020B0604020202020204" pitchFamily="34" charset="0"/>
                    <a:ea typeface="+mn-ea"/>
                    <a:cs typeface="Arial" panose="020B0604020202020204" pitchFamily="34" charset="0"/>
                  </a:rPr>
                  <a:t> for economic impact from craft beer sales of over 3.8 million dollars</a:t>
                </a:r>
              </a:p>
            </p:txBody>
          </p:sp>
        </p:grpSp>
      </p:grpSp>
      <p:grpSp>
        <p:nvGrpSpPr>
          <p:cNvPr id="16" name="Group 15">
            <a:extLst>
              <a:ext uri="{FF2B5EF4-FFF2-40B4-BE49-F238E27FC236}">
                <a16:creationId xmlns:a16="http://schemas.microsoft.com/office/drawing/2014/main" id="{1FD29C9C-6BD0-4309-8732-4433A50E57B1}"/>
              </a:ext>
            </a:extLst>
          </p:cNvPr>
          <p:cNvGrpSpPr/>
          <p:nvPr/>
        </p:nvGrpSpPr>
        <p:grpSpPr>
          <a:xfrm>
            <a:off x="9435373" y="4497003"/>
            <a:ext cx="2638804" cy="1315034"/>
            <a:chOff x="9749840" y="4540442"/>
            <a:chExt cx="2638804" cy="1315034"/>
          </a:xfrm>
        </p:grpSpPr>
        <p:sp>
          <p:nvSpPr>
            <p:cNvPr id="98" name="TextBox 97">
              <a:extLst>
                <a:ext uri="{FF2B5EF4-FFF2-40B4-BE49-F238E27FC236}">
                  <a16:creationId xmlns:a16="http://schemas.microsoft.com/office/drawing/2014/main" id="{455B8D19-9DCA-402E-A573-4D5BE1C44CED}"/>
                </a:ext>
              </a:extLst>
            </p:cNvPr>
            <p:cNvSpPr txBox="1"/>
            <p:nvPr/>
          </p:nvSpPr>
          <p:spPr>
            <a:xfrm>
              <a:off x="11053441" y="4540442"/>
              <a:ext cx="1335203"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w="22225">
                    <a:noFill/>
                  </a:ln>
                  <a:solidFill>
                    <a:srgbClr val="262626">
                      <a:lumMod val="10000"/>
                      <a:lumOff val="90000"/>
                    </a:srgbClr>
                  </a:solidFill>
                  <a:effectLst/>
                  <a:uLnTx/>
                  <a:uFillTx/>
                  <a:latin typeface="Montserrat Black" panose="00000A00000000000000" pitchFamily="50" charset="0"/>
                  <a:ea typeface="+mn-ea"/>
                  <a:cs typeface="+mn-cs"/>
                </a:rPr>
                <a:t>06</a:t>
              </a:r>
            </a:p>
          </p:txBody>
        </p:sp>
        <p:grpSp>
          <p:nvGrpSpPr>
            <p:cNvPr id="106" name="Group 105">
              <a:extLst>
                <a:ext uri="{FF2B5EF4-FFF2-40B4-BE49-F238E27FC236}">
                  <a16:creationId xmlns:a16="http://schemas.microsoft.com/office/drawing/2014/main" id="{F9D3A2D4-A819-489A-A23E-B7F93A717F28}"/>
                </a:ext>
              </a:extLst>
            </p:cNvPr>
            <p:cNvGrpSpPr/>
            <p:nvPr/>
          </p:nvGrpSpPr>
          <p:grpSpPr>
            <a:xfrm>
              <a:off x="9749840" y="4754079"/>
              <a:ext cx="2368498" cy="1101397"/>
              <a:chOff x="552808" y="4995830"/>
              <a:chExt cx="2368498" cy="1101397"/>
            </a:xfrm>
          </p:grpSpPr>
          <p:sp>
            <p:nvSpPr>
              <p:cNvPr id="107" name="Rectangle 106">
                <a:extLst>
                  <a:ext uri="{FF2B5EF4-FFF2-40B4-BE49-F238E27FC236}">
                    <a16:creationId xmlns:a16="http://schemas.microsoft.com/office/drawing/2014/main" id="{A9CC71A7-6D1A-4A12-A06A-C3C3451CBE03}"/>
                  </a:ext>
                </a:extLst>
              </p:cNvPr>
              <p:cNvSpPr/>
              <p:nvPr/>
            </p:nvSpPr>
            <p:spPr>
              <a:xfrm>
                <a:off x="552808" y="4995830"/>
                <a:ext cx="1849475" cy="374461"/>
              </a:xfrm>
              <a:prstGeom prst="rect">
                <a:avLst/>
              </a:prstGeom>
            </p:spPr>
            <p:txBody>
              <a:bodyPr wrap="square">
                <a:spAutoFit/>
              </a:bodyPr>
              <a:lstStyle/>
              <a:p>
                <a:pPr marL="0" marR="0" lvl="0" indent="0" algn="l" defTabSz="914400" rtl="0" eaLnBrk="1" fontAlgn="auto" latinLnBrk="0" hangingPunct="1">
                  <a:lnSpc>
                    <a:spcPts val="22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292733"/>
                    </a:solidFill>
                    <a:effectLst/>
                    <a:uLnTx/>
                    <a:uFillTx/>
                    <a:latin typeface="Arial" panose="020B0604020202020204" pitchFamily="34" charset="0"/>
                    <a:ea typeface="Roboto" panose="02000000000000000000" pitchFamily="2" charset="0"/>
                    <a:cs typeface="Arial" panose="020B0604020202020204" pitchFamily="34" charset="0"/>
                  </a:rPr>
                  <a:t>Florida Fact</a:t>
                </a:r>
              </a:p>
            </p:txBody>
          </p:sp>
          <p:sp>
            <p:nvSpPr>
              <p:cNvPr id="108" name="TextBox 107">
                <a:extLst>
                  <a:ext uri="{FF2B5EF4-FFF2-40B4-BE49-F238E27FC236}">
                    <a16:creationId xmlns:a16="http://schemas.microsoft.com/office/drawing/2014/main" id="{2A57D723-725E-412E-84D5-EF809BB67EC0}"/>
                  </a:ext>
                </a:extLst>
              </p:cNvPr>
              <p:cNvSpPr txBox="1">
                <a:spLocks noChangeArrowheads="1"/>
              </p:cNvSpPr>
              <p:nvPr/>
            </p:nvSpPr>
            <p:spPr bwMode="auto">
              <a:xfrm>
                <a:off x="566222" y="5312397"/>
                <a:ext cx="2355084"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panose="020F0302020204030203" pitchFamily="34" charset="0"/>
                  </a:defRPr>
                </a:lvl1pPr>
                <a:lvl2pPr marL="742950" indent="-285750">
                  <a:defRPr>
                    <a:solidFill>
                      <a:schemeClr val="tx1"/>
                    </a:solidFill>
                    <a:latin typeface="Lato Light" panose="020F0302020204030203" pitchFamily="34" charset="0"/>
                  </a:defRPr>
                </a:lvl2pPr>
                <a:lvl3pPr marL="1143000" indent="-228600">
                  <a:defRPr>
                    <a:solidFill>
                      <a:schemeClr val="tx1"/>
                    </a:solidFill>
                    <a:latin typeface="Lato Light" panose="020F0302020204030203" pitchFamily="34" charset="0"/>
                  </a:defRPr>
                </a:lvl3pPr>
                <a:lvl4pPr marL="1600200" indent="-228600">
                  <a:defRPr>
                    <a:solidFill>
                      <a:schemeClr val="tx1"/>
                    </a:solidFill>
                    <a:latin typeface="Lato Light" panose="020F0302020204030203" pitchFamily="34" charset="0"/>
                  </a:defRPr>
                </a:lvl4pPr>
                <a:lvl5pPr marL="2057400" indent="-228600">
                  <a:defRPr>
                    <a:solidFill>
                      <a:schemeClr val="tx1"/>
                    </a:solidFill>
                    <a:latin typeface="Lato Light" panose="020F0302020204030203" pitchFamily="34" charset="0"/>
                  </a:defRPr>
                </a:lvl5pPr>
                <a:lvl6pPr marL="2514600" indent="-228600" fontAlgn="base">
                  <a:spcBef>
                    <a:spcPct val="0"/>
                  </a:spcBef>
                  <a:spcAft>
                    <a:spcPct val="0"/>
                  </a:spcAft>
                  <a:defRPr>
                    <a:solidFill>
                      <a:schemeClr val="tx1"/>
                    </a:solidFill>
                    <a:latin typeface="Lato Light" panose="020F0302020204030203" pitchFamily="34" charset="0"/>
                  </a:defRPr>
                </a:lvl6pPr>
                <a:lvl7pPr marL="2971800" indent="-228600" fontAlgn="base">
                  <a:spcBef>
                    <a:spcPct val="0"/>
                  </a:spcBef>
                  <a:spcAft>
                    <a:spcPct val="0"/>
                  </a:spcAft>
                  <a:defRPr>
                    <a:solidFill>
                      <a:schemeClr val="tx1"/>
                    </a:solidFill>
                    <a:latin typeface="Lato Light" panose="020F0302020204030203" pitchFamily="34" charset="0"/>
                  </a:defRPr>
                </a:lvl7pPr>
                <a:lvl8pPr marL="3429000" indent="-228600" fontAlgn="base">
                  <a:spcBef>
                    <a:spcPct val="0"/>
                  </a:spcBef>
                  <a:spcAft>
                    <a:spcPct val="0"/>
                  </a:spcAft>
                  <a:defRPr>
                    <a:solidFill>
                      <a:schemeClr val="tx1"/>
                    </a:solidFill>
                    <a:latin typeface="Lato Light" panose="020F0302020204030203" pitchFamily="34" charset="0"/>
                  </a:defRPr>
                </a:lvl8pPr>
                <a:lvl9pPr marL="3886200" indent="-228600" fontAlgn="base">
                  <a:spcBef>
                    <a:spcPct val="0"/>
                  </a:spcBef>
                  <a:spcAft>
                    <a:spcPct val="0"/>
                  </a:spcAft>
                  <a:defRPr>
                    <a:solidFill>
                      <a:schemeClr val="tx1"/>
                    </a:solidFill>
                    <a:latin typeface="Lato Light" panose="020F0302020204030203" pitchFamily="34" charset="0"/>
                  </a:defRPr>
                </a:lvl9pPr>
              </a:lstStyle>
              <a:p>
                <a:pPr marL="0" marR="0" lvl="0" indent="0" algn="l" defTabSz="914400" rtl="0" eaLnBrk="1" fontAlgn="auto" latinLnBrk="0" hangingPunct="1">
                  <a:lnSpc>
                    <a:spcPts val="1800"/>
                  </a:lnSpc>
                  <a:spcBef>
                    <a:spcPts val="0"/>
                  </a:spcBef>
                  <a:spcAft>
                    <a:spcPts val="0"/>
                  </a:spcAft>
                  <a:buClrTx/>
                  <a:buSzTx/>
                  <a:buFontTx/>
                  <a:buNone/>
                  <a:tabLst/>
                  <a:defRPr/>
                </a:pPr>
                <a:r>
                  <a:rPr lang="en-US" sz="1400" dirty="0">
                    <a:solidFill>
                      <a:srgbClr val="262626">
                        <a:lumMod val="75000"/>
                        <a:lumOff val="25000"/>
                      </a:srgbClr>
                    </a:solidFill>
                    <a:latin typeface="Arial" panose="020B0604020202020204" pitchFamily="34" charset="0"/>
                    <a:cs typeface="Arial" panose="020B0604020202020204" pitchFamily="34" charset="0"/>
                  </a:rPr>
                  <a:t>Ranks 4</a:t>
                </a:r>
                <a:r>
                  <a:rPr lang="en-US" sz="1400" baseline="30000" dirty="0">
                    <a:solidFill>
                      <a:srgbClr val="262626">
                        <a:lumMod val="75000"/>
                        <a:lumOff val="25000"/>
                      </a:srgbClr>
                    </a:solidFill>
                    <a:latin typeface="Arial" panose="020B0604020202020204" pitchFamily="34" charset="0"/>
                    <a:cs typeface="Arial" panose="020B0604020202020204" pitchFamily="34" charset="0"/>
                  </a:rPr>
                  <a:t>th</a:t>
                </a:r>
                <a:r>
                  <a:rPr lang="en-US" sz="1400" dirty="0">
                    <a:solidFill>
                      <a:srgbClr val="262626">
                        <a:lumMod val="75000"/>
                        <a:lumOff val="25000"/>
                      </a:srgbClr>
                    </a:solidFill>
                    <a:latin typeface="Arial" panose="020B0604020202020204" pitchFamily="34" charset="0"/>
                    <a:cs typeface="Arial" panose="020B0604020202020204" pitchFamily="34" charset="0"/>
                  </a:rPr>
                  <a:t> in production of craft beer with over 1.2 barrels produced annually</a:t>
                </a:r>
                <a:endParaRPr kumimoji="0" lang="en-US" sz="1400" b="0" i="0" u="none" strike="noStrike" kern="1200" cap="none" spc="0" normalizeH="0" baseline="0" noProof="0" dirty="0">
                  <a:ln>
                    <a:noFill/>
                  </a:ln>
                  <a:solidFill>
                    <a:srgbClr val="262626">
                      <a:lumMod val="75000"/>
                      <a:lumOff val="25000"/>
                    </a:srgbClr>
                  </a:solidFill>
                  <a:effectLst/>
                  <a:uLnTx/>
                  <a:uFillTx/>
                  <a:latin typeface="Arial" panose="020B0604020202020204" pitchFamily="34" charset="0"/>
                  <a:ea typeface="+mn-ea"/>
                  <a:cs typeface="Arial" panose="020B0604020202020204" pitchFamily="34" charset="0"/>
                </a:endParaRPr>
              </a:p>
            </p:txBody>
          </p:sp>
        </p:grpSp>
      </p:grpSp>
      <p:pic>
        <p:nvPicPr>
          <p:cNvPr id="17" name="Picture 16" descr="Wine Critics Keep Semantic Arguments at Bay—Not So for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52673" y="3521957"/>
            <a:ext cx="1273265" cy="848843"/>
          </a:xfrm>
          <a:prstGeom prst="rect">
            <a:avLst/>
          </a:prstGeom>
        </p:spPr>
      </p:pic>
      <p:pic>
        <p:nvPicPr>
          <p:cNvPr id="68" name="Graphic 225">
            <a:extLst>
              <a:ext uri="{FF2B5EF4-FFF2-40B4-BE49-F238E27FC236}">
                <a16:creationId xmlns:a16="http://schemas.microsoft.com/office/drawing/2014/main" id="{0B1C300F-F12F-4279-B6A5-498465D9017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72062" y="3640485"/>
            <a:ext cx="561975" cy="561975"/>
          </a:xfrm>
          <a:prstGeom prst="rect">
            <a:avLst/>
          </a:prstGeom>
        </p:spPr>
      </p:pic>
      <p:pic>
        <p:nvPicPr>
          <p:cNvPr id="71" name="Graphic 224">
            <a:extLst>
              <a:ext uri="{FF2B5EF4-FFF2-40B4-BE49-F238E27FC236}">
                <a16:creationId xmlns:a16="http://schemas.microsoft.com/office/drawing/2014/main" id="{5772ED2F-88CD-4938-849D-693A32B1F4D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4034" y="3635235"/>
            <a:ext cx="561975" cy="561975"/>
          </a:xfrm>
          <a:prstGeom prst="rect">
            <a:avLst/>
          </a:prstGeom>
        </p:spPr>
      </p:pic>
      <p:pic>
        <p:nvPicPr>
          <p:cNvPr id="74" name="Graphic 222">
            <a:extLst>
              <a:ext uri="{FF2B5EF4-FFF2-40B4-BE49-F238E27FC236}">
                <a16:creationId xmlns:a16="http://schemas.microsoft.com/office/drawing/2014/main" id="{BBE5C658-F0EC-4602-AA05-40618D5B5FA0}"/>
              </a:ext>
            </a:extLst>
          </p:cNvPr>
          <p:cNvPicPr>
            <a:picLocks noChangeAspect="1"/>
          </p:cNvPicPr>
          <p:nvPr/>
        </p:nvPicPr>
        <p:blipFill rotWithShape="1">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l="28778" b="31083"/>
          <a:stretch/>
        </p:blipFill>
        <p:spPr>
          <a:xfrm>
            <a:off x="8072062" y="2395231"/>
            <a:ext cx="574723" cy="556124"/>
          </a:xfrm>
          <a:prstGeom prst="rect">
            <a:avLst/>
          </a:prstGeom>
        </p:spPr>
      </p:pic>
    </p:spTree>
    <p:extLst>
      <p:ext uri="{BB962C8B-B14F-4D97-AF65-F5344CB8AC3E}">
        <p14:creationId xmlns:p14="http://schemas.microsoft.com/office/powerpoint/2010/main" val="385496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1000"/>
                                  </p:stCondLst>
                                  <p:childTnLst>
                                    <p:set>
                                      <p:cBhvr>
                                        <p:cTn id="6" dur="1" fill="hold">
                                          <p:stCondLst>
                                            <p:cond delay="0"/>
                                          </p:stCondLst>
                                        </p:cTn>
                                        <p:tgtEl>
                                          <p:spTgt spid="60"/>
                                        </p:tgtEl>
                                        <p:attrNameLst>
                                          <p:attrName>style.visibility</p:attrName>
                                        </p:attrNameLst>
                                      </p:cBhvr>
                                      <p:to>
                                        <p:strVal val="visible"/>
                                      </p:to>
                                    </p:set>
                                    <p:animEffect transition="in" filter="wipe(right)">
                                      <p:cBhvr>
                                        <p:cTn id="7" dur="300"/>
                                        <p:tgtEl>
                                          <p:spTgt spid="60"/>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77"/>
                                        </p:tgtEl>
                                        <p:attrNameLst>
                                          <p:attrName>style.visibility</p:attrName>
                                        </p:attrNameLst>
                                      </p:cBhvr>
                                      <p:to>
                                        <p:strVal val="visible"/>
                                      </p:to>
                                    </p:set>
                                    <p:anim calcmode="lin" valueType="num">
                                      <p:cBhvr>
                                        <p:cTn id="10" dur="500" fill="hold"/>
                                        <p:tgtEl>
                                          <p:spTgt spid="77"/>
                                        </p:tgtEl>
                                        <p:attrNameLst>
                                          <p:attrName>ppt_w</p:attrName>
                                        </p:attrNameLst>
                                      </p:cBhvr>
                                      <p:tavLst>
                                        <p:tav tm="0">
                                          <p:val>
                                            <p:fltVal val="0"/>
                                          </p:val>
                                        </p:tav>
                                        <p:tav tm="100000">
                                          <p:val>
                                            <p:strVal val="#ppt_w"/>
                                          </p:val>
                                        </p:tav>
                                      </p:tavLst>
                                    </p:anim>
                                    <p:anim calcmode="lin" valueType="num">
                                      <p:cBhvr>
                                        <p:cTn id="11" dur="500" fill="hold"/>
                                        <p:tgtEl>
                                          <p:spTgt spid="77"/>
                                        </p:tgtEl>
                                        <p:attrNameLst>
                                          <p:attrName>ppt_h</p:attrName>
                                        </p:attrNameLst>
                                      </p:cBhvr>
                                      <p:tavLst>
                                        <p:tav tm="0">
                                          <p:val>
                                            <p:fltVal val="0"/>
                                          </p:val>
                                        </p:tav>
                                        <p:tav tm="100000">
                                          <p:val>
                                            <p:strVal val="#ppt_h"/>
                                          </p:val>
                                        </p:tav>
                                      </p:tavLst>
                                    </p:anim>
                                    <p:animEffect transition="in" filter="fade">
                                      <p:cBhvr>
                                        <p:cTn id="12" dur="500"/>
                                        <p:tgtEl>
                                          <p:spTgt spid="77"/>
                                        </p:tgtEl>
                                      </p:cBhvr>
                                    </p:animEffect>
                                  </p:childTnLst>
                                </p:cTn>
                              </p:par>
                            </p:childTnLst>
                          </p:cTn>
                        </p:par>
                        <p:par>
                          <p:cTn id="13" fill="hold">
                            <p:stCondLst>
                              <p:cond delay="1300"/>
                            </p:stCondLst>
                            <p:childTnLst>
                              <p:par>
                                <p:cTn id="14" presetID="22" presetClass="entr" presetSubtype="2" fill="hold" grpId="0" nodeType="after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wipe(right)">
                                      <p:cBhvr>
                                        <p:cTn id="16" dur="500"/>
                                        <p:tgtEl>
                                          <p:spTgt spid="61"/>
                                        </p:tgtEl>
                                      </p:cBhvr>
                                    </p:animEffect>
                                  </p:childTnLst>
                                </p:cTn>
                              </p:par>
                            </p:childTnLst>
                          </p:cTn>
                        </p:par>
                        <p:par>
                          <p:cTn id="17" fill="hold">
                            <p:stCondLst>
                              <p:cond delay="1800"/>
                            </p:stCondLst>
                            <p:childTnLst>
                              <p:par>
                                <p:cTn id="18" presetID="2" presetClass="entr" presetSubtype="8"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0-#ppt_w/2"/>
                                          </p:val>
                                        </p:tav>
                                        <p:tav tm="100000">
                                          <p:val>
                                            <p:strVal val="#ppt_x"/>
                                          </p:val>
                                        </p:tav>
                                      </p:tavLst>
                                    </p:anim>
                                    <p:anim calcmode="lin" valueType="num">
                                      <p:cBhvr additive="base">
                                        <p:cTn id="21" dur="500" fill="hold"/>
                                        <p:tgtEl>
                                          <p:spTgt spid="11"/>
                                        </p:tgtEl>
                                        <p:attrNameLst>
                                          <p:attrName>ppt_y</p:attrName>
                                        </p:attrNameLst>
                                      </p:cBhvr>
                                      <p:tavLst>
                                        <p:tav tm="0">
                                          <p:val>
                                            <p:strVal val="#ppt_y"/>
                                          </p:val>
                                        </p:tav>
                                        <p:tav tm="100000">
                                          <p:val>
                                            <p:strVal val="#ppt_y"/>
                                          </p:val>
                                        </p:tav>
                                      </p:tavLst>
                                    </p:anim>
                                  </p:childTnLst>
                                </p:cTn>
                              </p:par>
                            </p:childTnLst>
                          </p:cTn>
                        </p:par>
                        <p:par>
                          <p:cTn id="22" fill="hold">
                            <p:stCondLst>
                              <p:cond delay="2300"/>
                            </p:stCondLst>
                            <p:childTnLst>
                              <p:par>
                                <p:cTn id="23" presetID="22" presetClass="entr" presetSubtype="2" fill="hold" grpId="0" nodeType="after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wipe(right)">
                                      <p:cBhvr>
                                        <p:cTn id="25" dur="300"/>
                                        <p:tgtEl>
                                          <p:spTgt spid="63"/>
                                        </p:tgtEl>
                                      </p:cBhvr>
                                    </p:animEffect>
                                  </p:childTnLst>
                                </p:cTn>
                              </p:par>
                            </p:childTnLst>
                          </p:cTn>
                        </p:par>
                        <p:par>
                          <p:cTn id="26" fill="hold">
                            <p:stCondLst>
                              <p:cond delay="2600"/>
                            </p:stCondLst>
                            <p:childTnLst>
                              <p:par>
                                <p:cTn id="27" presetID="22" presetClass="entr" presetSubtype="2" fill="hold" grpId="0" nodeType="after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wipe(right)">
                                      <p:cBhvr>
                                        <p:cTn id="29" dur="500"/>
                                        <p:tgtEl>
                                          <p:spTgt spid="64"/>
                                        </p:tgtEl>
                                      </p:cBhvr>
                                    </p:animEffect>
                                  </p:childTnLst>
                                </p:cTn>
                              </p:par>
                              <p:par>
                                <p:cTn id="30" presetID="31" presetClass="entr" presetSubtype="0" fill="hold" nodeType="withEffect">
                                  <p:stCondLst>
                                    <p:cond delay="0"/>
                                  </p:stCondLst>
                                  <p:childTnLst>
                                    <p:set>
                                      <p:cBhvr>
                                        <p:cTn id="31" dur="1" fill="hold">
                                          <p:stCondLst>
                                            <p:cond delay="0"/>
                                          </p:stCondLst>
                                        </p:cTn>
                                        <p:tgtEl>
                                          <p:spTgt spid="71"/>
                                        </p:tgtEl>
                                        <p:attrNameLst>
                                          <p:attrName>style.visibility</p:attrName>
                                        </p:attrNameLst>
                                      </p:cBhvr>
                                      <p:to>
                                        <p:strVal val="visible"/>
                                      </p:to>
                                    </p:set>
                                    <p:anim calcmode="lin" valueType="num">
                                      <p:cBhvr>
                                        <p:cTn id="32" dur="1000" fill="hold"/>
                                        <p:tgtEl>
                                          <p:spTgt spid="71"/>
                                        </p:tgtEl>
                                        <p:attrNameLst>
                                          <p:attrName>ppt_w</p:attrName>
                                        </p:attrNameLst>
                                      </p:cBhvr>
                                      <p:tavLst>
                                        <p:tav tm="0">
                                          <p:val>
                                            <p:fltVal val="0"/>
                                          </p:val>
                                        </p:tav>
                                        <p:tav tm="100000">
                                          <p:val>
                                            <p:strVal val="#ppt_w"/>
                                          </p:val>
                                        </p:tav>
                                      </p:tavLst>
                                    </p:anim>
                                    <p:anim calcmode="lin" valueType="num">
                                      <p:cBhvr>
                                        <p:cTn id="33" dur="1000" fill="hold"/>
                                        <p:tgtEl>
                                          <p:spTgt spid="71"/>
                                        </p:tgtEl>
                                        <p:attrNameLst>
                                          <p:attrName>ppt_h</p:attrName>
                                        </p:attrNameLst>
                                      </p:cBhvr>
                                      <p:tavLst>
                                        <p:tav tm="0">
                                          <p:val>
                                            <p:fltVal val="0"/>
                                          </p:val>
                                        </p:tav>
                                        <p:tav tm="100000">
                                          <p:val>
                                            <p:strVal val="#ppt_h"/>
                                          </p:val>
                                        </p:tav>
                                      </p:tavLst>
                                    </p:anim>
                                    <p:anim calcmode="lin" valueType="num">
                                      <p:cBhvr>
                                        <p:cTn id="34" dur="1000" fill="hold"/>
                                        <p:tgtEl>
                                          <p:spTgt spid="71"/>
                                        </p:tgtEl>
                                        <p:attrNameLst>
                                          <p:attrName>style.rotation</p:attrName>
                                        </p:attrNameLst>
                                      </p:cBhvr>
                                      <p:tavLst>
                                        <p:tav tm="0">
                                          <p:val>
                                            <p:fltVal val="90"/>
                                          </p:val>
                                        </p:tav>
                                        <p:tav tm="100000">
                                          <p:val>
                                            <p:fltVal val="0"/>
                                          </p:val>
                                        </p:tav>
                                      </p:tavLst>
                                    </p:anim>
                                    <p:animEffect transition="in" filter="fade">
                                      <p:cBhvr>
                                        <p:cTn id="35" dur="1000"/>
                                        <p:tgtEl>
                                          <p:spTgt spid="71"/>
                                        </p:tgtEl>
                                      </p:cBhvr>
                                    </p:animEffect>
                                  </p:childTnLst>
                                </p:cTn>
                              </p:par>
                            </p:childTnLst>
                          </p:cTn>
                        </p:par>
                        <p:par>
                          <p:cTn id="36" fill="hold">
                            <p:stCondLst>
                              <p:cond delay="3600"/>
                            </p:stCondLst>
                            <p:childTnLst>
                              <p:par>
                                <p:cTn id="37" presetID="2" presetClass="entr" presetSubtype="8"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0-#ppt_w/2"/>
                                          </p:val>
                                        </p:tav>
                                        <p:tav tm="100000">
                                          <p:val>
                                            <p:strVal val="#ppt_x"/>
                                          </p:val>
                                        </p:tav>
                                      </p:tavLst>
                                    </p:anim>
                                    <p:anim calcmode="lin" valueType="num">
                                      <p:cBhvr additive="base">
                                        <p:cTn id="40" dur="500" fill="hold"/>
                                        <p:tgtEl>
                                          <p:spTgt spid="12"/>
                                        </p:tgtEl>
                                        <p:attrNameLst>
                                          <p:attrName>ppt_y</p:attrName>
                                        </p:attrNameLst>
                                      </p:cBhvr>
                                      <p:tavLst>
                                        <p:tav tm="0">
                                          <p:val>
                                            <p:strVal val="#ppt_y"/>
                                          </p:val>
                                        </p:tav>
                                        <p:tav tm="100000">
                                          <p:val>
                                            <p:strVal val="#ppt_y"/>
                                          </p:val>
                                        </p:tav>
                                      </p:tavLst>
                                    </p:anim>
                                  </p:childTnLst>
                                </p:cTn>
                              </p:par>
                            </p:childTnLst>
                          </p:cTn>
                        </p:par>
                        <p:par>
                          <p:cTn id="41" fill="hold">
                            <p:stCondLst>
                              <p:cond delay="4100"/>
                            </p:stCondLst>
                            <p:childTnLst>
                              <p:par>
                                <p:cTn id="42" presetID="22" presetClass="entr" presetSubtype="2" fill="hold" grpId="0" nodeType="afterEffect">
                                  <p:stCondLst>
                                    <p:cond delay="0"/>
                                  </p:stCondLst>
                                  <p:childTnLst>
                                    <p:set>
                                      <p:cBhvr>
                                        <p:cTn id="43" dur="1" fill="hold">
                                          <p:stCondLst>
                                            <p:cond delay="0"/>
                                          </p:stCondLst>
                                        </p:cTn>
                                        <p:tgtEl>
                                          <p:spTgt spid="66"/>
                                        </p:tgtEl>
                                        <p:attrNameLst>
                                          <p:attrName>style.visibility</p:attrName>
                                        </p:attrNameLst>
                                      </p:cBhvr>
                                      <p:to>
                                        <p:strVal val="visible"/>
                                      </p:to>
                                    </p:set>
                                    <p:animEffect transition="in" filter="wipe(right)">
                                      <p:cBhvr>
                                        <p:cTn id="44" dur="300"/>
                                        <p:tgtEl>
                                          <p:spTgt spid="66"/>
                                        </p:tgtEl>
                                      </p:cBhvr>
                                    </p:animEffect>
                                  </p:childTnLst>
                                </p:cTn>
                              </p:par>
                            </p:childTnLst>
                          </p:cTn>
                        </p:par>
                        <p:par>
                          <p:cTn id="45" fill="hold">
                            <p:stCondLst>
                              <p:cond delay="4400"/>
                            </p:stCondLst>
                            <p:childTnLst>
                              <p:par>
                                <p:cTn id="46" presetID="22" presetClass="entr" presetSubtype="2" fill="hold" grpId="0" nodeType="afterEffect">
                                  <p:stCondLst>
                                    <p:cond delay="0"/>
                                  </p:stCondLst>
                                  <p:childTnLst>
                                    <p:set>
                                      <p:cBhvr>
                                        <p:cTn id="47" dur="1" fill="hold">
                                          <p:stCondLst>
                                            <p:cond delay="0"/>
                                          </p:stCondLst>
                                        </p:cTn>
                                        <p:tgtEl>
                                          <p:spTgt spid="67"/>
                                        </p:tgtEl>
                                        <p:attrNameLst>
                                          <p:attrName>style.visibility</p:attrName>
                                        </p:attrNameLst>
                                      </p:cBhvr>
                                      <p:to>
                                        <p:strVal val="visible"/>
                                      </p:to>
                                    </p:set>
                                    <p:animEffect transition="in" filter="wipe(right)">
                                      <p:cBhvr>
                                        <p:cTn id="48" dur="500"/>
                                        <p:tgtEl>
                                          <p:spTgt spid="67"/>
                                        </p:tgtEl>
                                      </p:cBhvr>
                                    </p:animEffect>
                                  </p:childTnLst>
                                </p:cTn>
                              </p:par>
                            </p:childTnLst>
                          </p:cTn>
                        </p:par>
                        <p:par>
                          <p:cTn id="49" fill="hold">
                            <p:stCondLst>
                              <p:cond delay="4900"/>
                            </p:stCondLst>
                            <p:childTnLst>
                              <p:par>
                                <p:cTn id="50" presetID="53" presetClass="entr" presetSubtype="16" fill="hold" grpId="0" nodeType="afterEffect">
                                  <p:stCondLst>
                                    <p:cond delay="0"/>
                                  </p:stCondLst>
                                  <p:childTnLst>
                                    <p:set>
                                      <p:cBhvr>
                                        <p:cTn id="51" dur="1" fill="hold">
                                          <p:stCondLst>
                                            <p:cond delay="0"/>
                                          </p:stCondLst>
                                        </p:cTn>
                                        <p:tgtEl>
                                          <p:spTgt spid="79"/>
                                        </p:tgtEl>
                                        <p:attrNameLst>
                                          <p:attrName>style.visibility</p:attrName>
                                        </p:attrNameLst>
                                      </p:cBhvr>
                                      <p:to>
                                        <p:strVal val="visible"/>
                                      </p:to>
                                    </p:set>
                                    <p:anim calcmode="lin" valueType="num">
                                      <p:cBhvr>
                                        <p:cTn id="52" dur="500" fill="hold"/>
                                        <p:tgtEl>
                                          <p:spTgt spid="79"/>
                                        </p:tgtEl>
                                        <p:attrNameLst>
                                          <p:attrName>ppt_w</p:attrName>
                                        </p:attrNameLst>
                                      </p:cBhvr>
                                      <p:tavLst>
                                        <p:tav tm="0">
                                          <p:val>
                                            <p:fltVal val="0"/>
                                          </p:val>
                                        </p:tav>
                                        <p:tav tm="100000">
                                          <p:val>
                                            <p:strVal val="#ppt_w"/>
                                          </p:val>
                                        </p:tav>
                                      </p:tavLst>
                                    </p:anim>
                                    <p:anim calcmode="lin" valueType="num">
                                      <p:cBhvr>
                                        <p:cTn id="53" dur="500" fill="hold"/>
                                        <p:tgtEl>
                                          <p:spTgt spid="79"/>
                                        </p:tgtEl>
                                        <p:attrNameLst>
                                          <p:attrName>ppt_h</p:attrName>
                                        </p:attrNameLst>
                                      </p:cBhvr>
                                      <p:tavLst>
                                        <p:tav tm="0">
                                          <p:val>
                                            <p:fltVal val="0"/>
                                          </p:val>
                                        </p:tav>
                                        <p:tav tm="100000">
                                          <p:val>
                                            <p:strVal val="#ppt_h"/>
                                          </p:val>
                                        </p:tav>
                                      </p:tavLst>
                                    </p:anim>
                                    <p:animEffect transition="in" filter="fade">
                                      <p:cBhvr>
                                        <p:cTn id="54" dur="500"/>
                                        <p:tgtEl>
                                          <p:spTgt spid="79"/>
                                        </p:tgtEl>
                                      </p:cBhvr>
                                    </p:animEffect>
                                  </p:childTnLst>
                                </p:cTn>
                              </p:par>
                            </p:childTnLst>
                          </p:cTn>
                        </p:par>
                        <p:par>
                          <p:cTn id="55" fill="hold">
                            <p:stCondLst>
                              <p:cond delay="5400"/>
                            </p:stCondLst>
                            <p:childTnLst>
                              <p:par>
                                <p:cTn id="56" presetID="2" presetClass="entr" presetSubtype="8" fill="hold" nodeType="afterEffect">
                                  <p:stCondLst>
                                    <p:cond delay="0"/>
                                  </p:stCondLst>
                                  <p:childTnLst>
                                    <p:set>
                                      <p:cBhvr>
                                        <p:cTn id="57" dur="1" fill="hold">
                                          <p:stCondLst>
                                            <p:cond delay="0"/>
                                          </p:stCondLst>
                                        </p:cTn>
                                        <p:tgtEl>
                                          <p:spTgt spid="13"/>
                                        </p:tgtEl>
                                        <p:attrNameLst>
                                          <p:attrName>style.visibility</p:attrName>
                                        </p:attrNameLst>
                                      </p:cBhvr>
                                      <p:to>
                                        <p:strVal val="visible"/>
                                      </p:to>
                                    </p:set>
                                    <p:anim calcmode="lin" valueType="num">
                                      <p:cBhvr additive="base">
                                        <p:cTn id="58" dur="500" fill="hold"/>
                                        <p:tgtEl>
                                          <p:spTgt spid="13"/>
                                        </p:tgtEl>
                                        <p:attrNameLst>
                                          <p:attrName>ppt_x</p:attrName>
                                        </p:attrNameLst>
                                      </p:cBhvr>
                                      <p:tavLst>
                                        <p:tav tm="0">
                                          <p:val>
                                            <p:strVal val="0-#ppt_w/2"/>
                                          </p:val>
                                        </p:tav>
                                        <p:tav tm="100000">
                                          <p:val>
                                            <p:strVal val="#ppt_x"/>
                                          </p:val>
                                        </p:tav>
                                      </p:tavLst>
                                    </p:anim>
                                    <p:anim calcmode="lin" valueType="num">
                                      <p:cBhvr additive="base">
                                        <p:cTn id="59" dur="500" fill="hold"/>
                                        <p:tgtEl>
                                          <p:spTgt spid="13"/>
                                        </p:tgtEl>
                                        <p:attrNameLst>
                                          <p:attrName>ppt_y</p:attrName>
                                        </p:attrNameLst>
                                      </p:cBhvr>
                                      <p:tavLst>
                                        <p:tav tm="0">
                                          <p:val>
                                            <p:strVal val="#ppt_y"/>
                                          </p:val>
                                        </p:tav>
                                        <p:tav tm="100000">
                                          <p:val>
                                            <p:strVal val="#ppt_y"/>
                                          </p:val>
                                        </p:tav>
                                      </p:tavLst>
                                    </p:anim>
                                  </p:childTnLst>
                                </p:cTn>
                              </p:par>
                            </p:childTnLst>
                          </p:cTn>
                        </p:par>
                        <p:par>
                          <p:cTn id="60" fill="hold">
                            <p:stCondLst>
                              <p:cond delay="5900"/>
                            </p:stCondLst>
                            <p:childTnLst>
                              <p:par>
                                <p:cTn id="61" presetID="22" presetClass="entr" presetSubtype="8" fill="hold" grpId="0" nodeType="afterEffect">
                                  <p:stCondLst>
                                    <p:cond delay="0"/>
                                  </p:stCondLst>
                                  <p:childTnLst>
                                    <p:set>
                                      <p:cBhvr>
                                        <p:cTn id="62" dur="1" fill="hold">
                                          <p:stCondLst>
                                            <p:cond delay="0"/>
                                          </p:stCondLst>
                                        </p:cTn>
                                        <p:tgtEl>
                                          <p:spTgt spid="69"/>
                                        </p:tgtEl>
                                        <p:attrNameLst>
                                          <p:attrName>style.visibility</p:attrName>
                                        </p:attrNameLst>
                                      </p:cBhvr>
                                      <p:to>
                                        <p:strVal val="visible"/>
                                      </p:to>
                                    </p:set>
                                    <p:animEffect transition="in" filter="wipe(left)">
                                      <p:cBhvr>
                                        <p:cTn id="63" dur="300"/>
                                        <p:tgtEl>
                                          <p:spTgt spid="69"/>
                                        </p:tgtEl>
                                      </p:cBhvr>
                                    </p:animEffect>
                                  </p:childTnLst>
                                </p:cTn>
                              </p:par>
                            </p:childTnLst>
                          </p:cTn>
                        </p:par>
                        <p:par>
                          <p:cTn id="64" fill="hold">
                            <p:stCondLst>
                              <p:cond delay="6200"/>
                            </p:stCondLst>
                            <p:childTnLst>
                              <p:par>
                                <p:cTn id="65" presetID="22" presetClass="entr" presetSubtype="8" fill="hold" grpId="0" nodeType="afterEffect">
                                  <p:stCondLst>
                                    <p:cond delay="0"/>
                                  </p:stCondLst>
                                  <p:childTnLst>
                                    <p:set>
                                      <p:cBhvr>
                                        <p:cTn id="66" dur="1" fill="hold">
                                          <p:stCondLst>
                                            <p:cond delay="0"/>
                                          </p:stCondLst>
                                        </p:cTn>
                                        <p:tgtEl>
                                          <p:spTgt spid="70"/>
                                        </p:tgtEl>
                                        <p:attrNameLst>
                                          <p:attrName>style.visibility</p:attrName>
                                        </p:attrNameLst>
                                      </p:cBhvr>
                                      <p:to>
                                        <p:strVal val="visible"/>
                                      </p:to>
                                    </p:set>
                                    <p:animEffect transition="in" filter="wipe(left)">
                                      <p:cBhvr>
                                        <p:cTn id="67" dur="500"/>
                                        <p:tgtEl>
                                          <p:spTgt spid="70"/>
                                        </p:tgtEl>
                                      </p:cBhvr>
                                    </p:animEffect>
                                  </p:childTnLst>
                                </p:cTn>
                              </p:par>
                              <p:par>
                                <p:cTn id="68" presetID="31" presetClass="entr" presetSubtype="0" fill="hold" nodeType="withEffect">
                                  <p:stCondLst>
                                    <p:cond delay="0"/>
                                  </p:stCondLst>
                                  <p:childTnLst>
                                    <p:set>
                                      <p:cBhvr>
                                        <p:cTn id="69" dur="1" fill="hold">
                                          <p:stCondLst>
                                            <p:cond delay="0"/>
                                          </p:stCondLst>
                                        </p:cTn>
                                        <p:tgtEl>
                                          <p:spTgt spid="74"/>
                                        </p:tgtEl>
                                        <p:attrNameLst>
                                          <p:attrName>style.visibility</p:attrName>
                                        </p:attrNameLst>
                                      </p:cBhvr>
                                      <p:to>
                                        <p:strVal val="visible"/>
                                      </p:to>
                                    </p:set>
                                    <p:anim calcmode="lin" valueType="num">
                                      <p:cBhvr>
                                        <p:cTn id="70" dur="1000" fill="hold"/>
                                        <p:tgtEl>
                                          <p:spTgt spid="74"/>
                                        </p:tgtEl>
                                        <p:attrNameLst>
                                          <p:attrName>ppt_w</p:attrName>
                                        </p:attrNameLst>
                                      </p:cBhvr>
                                      <p:tavLst>
                                        <p:tav tm="0">
                                          <p:val>
                                            <p:fltVal val="0"/>
                                          </p:val>
                                        </p:tav>
                                        <p:tav tm="100000">
                                          <p:val>
                                            <p:strVal val="#ppt_w"/>
                                          </p:val>
                                        </p:tav>
                                      </p:tavLst>
                                    </p:anim>
                                    <p:anim calcmode="lin" valueType="num">
                                      <p:cBhvr>
                                        <p:cTn id="71" dur="1000" fill="hold"/>
                                        <p:tgtEl>
                                          <p:spTgt spid="74"/>
                                        </p:tgtEl>
                                        <p:attrNameLst>
                                          <p:attrName>ppt_h</p:attrName>
                                        </p:attrNameLst>
                                      </p:cBhvr>
                                      <p:tavLst>
                                        <p:tav tm="0">
                                          <p:val>
                                            <p:fltVal val="0"/>
                                          </p:val>
                                        </p:tav>
                                        <p:tav tm="100000">
                                          <p:val>
                                            <p:strVal val="#ppt_h"/>
                                          </p:val>
                                        </p:tav>
                                      </p:tavLst>
                                    </p:anim>
                                    <p:anim calcmode="lin" valueType="num">
                                      <p:cBhvr>
                                        <p:cTn id="72" dur="1000" fill="hold"/>
                                        <p:tgtEl>
                                          <p:spTgt spid="74"/>
                                        </p:tgtEl>
                                        <p:attrNameLst>
                                          <p:attrName>style.rotation</p:attrName>
                                        </p:attrNameLst>
                                      </p:cBhvr>
                                      <p:tavLst>
                                        <p:tav tm="0">
                                          <p:val>
                                            <p:fltVal val="90"/>
                                          </p:val>
                                        </p:tav>
                                        <p:tav tm="100000">
                                          <p:val>
                                            <p:fltVal val="0"/>
                                          </p:val>
                                        </p:tav>
                                      </p:tavLst>
                                    </p:anim>
                                    <p:animEffect transition="in" filter="fade">
                                      <p:cBhvr>
                                        <p:cTn id="73" dur="1000"/>
                                        <p:tgtEl>
                                          <p:spTgt spid="74"/>
                                        </p:tgtEl>
                                      </p:cBhvr>
                                    </p:animEffect>
                                  </p:childTnLst>
                                </p:cTn>
                              </p:par>
                            </p:childTnLst>
                          </p:cTn>
                        </p:par>
                        <p:par>
                          <p:cTn id="74" fill="hold">
                            <p:stCondLst>
                              <p:cond delay="7200"/>
                            </p:stCondLst>
                            <p:childTnLst>
                              <p:par>
                                <p:cTn id="75" presetID="2" presetClass="entr" presetSubtype="2" fill="hold" nodeType="afterEffect">
                                  <p:stCondLst>
                                    <p:cond delay="0"/>
                                  </p:stCondLst>
                                  <p:childTnLst>
                                    <p:set>
                                      <p:cBhvr>
                                        <p:cTn id="76" dur="1" fill="hold">
                                          <p:stCondLst>
                                            <p:cond delay="0"/>
                                          </p:stCondLst>
                                        </p:cTn>
                                        <p:tgtEl>
                                          <p:spTgt spid="14"/>
                                        </p:tgtEl>
                                        <p:attrNameLst>
                                          <p:attrName>style.visibility</p:attrName>
                                        </p:attrNameLst>
                                      </p:cBhvr>
                                      <p:to>
                                        <p:strVal val="visible"/>
                                      </p:to>
                                    </p:set>
                                    <p:anim calcmode="lin" valueType="num">
                                      <p:cBhvr additive="base">
                                        <p:cTn id="77" dur="500" fill="hold"/>
                                        <p:tgtEl>
                                          <p:spTgt spid="14"/>
                                        </p:tgtEl>
                                        <p:attrNameLst>
                                          <p:attrName>ppt_x</p:attrName>
                                        </p:attrNameLst>
                                      </p:cBhvr>
                                      <p:tavLst>
                                        <p:tav tm="0">
                                          <p:val>
                                            <p:strVal val="1+#ppt_w/2"/>
                                          </p:val>
                                        </p:tav>
                                        <p:tav tm="100000">
                                          <p:val>
                                            <p:strVal val="#ppt_x"/>
                                          </p:val>
                                        </p:tav>
                                      </p:tavLst>
                                    </p:anim>
                                    <p:anim calcmode="lin" valueType="num">
                                      <p:cBhvr additive="base">
                                        <p:cTn id="78" dur="500" fill="hold"/>
                                        <p:tgtEl>
                                          <p:spTgt spid="14"/>
                                        </p:tgtEl>
                                        <p:attrNameLst>
                                          <p:attrName>ppt_y</p:attrName>
                                        </p:attrNameLst>
                                      </p:cBhvr>
                                      <p:tavLst>
                                        <p:tav tm="0">
                                          <p:val>
                                            <p:strVal val="#ppt_y"/>
                                          </p:val>
                                        </p:tav>
                                        <p:tav tm="100000">
                                          <p:val>
                                            <p:strVal val="#ppt_y"/>
                                          </p:val>
                                        </p:tav>
                                      </p:tavLst>
                                    </p:anim>
                                  </p:childTnLst>
                                </p:cTn>
                              </p:par>
                            </p:childTnLst>
                          </p:cTn>
                        </p:par>
                        <p:par>
                          <p:cTn id="79" fill="hold">
                            <p:stCondLst>
                              <p:cond delay="7700"/>
                            </p:stCondLst>
                            <p:childTnLst>
                              <p:par>
                                <p:cTn id="80" presetID="22" presetClass="entr" presetSubtype="8" fill="hold" grpId="0" nodeType="afterEffect">
                                  <p:stCondLst>
                                    <p:cond delay="0"/>
                                  </p:stCondLst>
                                  <p:childTnLst>
                                    <p:set>
                                      <p:cBhvr>
                                        <p:cTn id="81" dur="1" fill="hold">
                                          <p:stCondLst>
                                            <p:cond delay="0"/>
                                          </p:stCondLst>
                                        </p:cTn>
                                        <p:tgtEl>
                                          <p:spTgt spid="72"/>
                                        </p:tgtEl>
                                        <p:attrNameLst>
                                          <p:attrName>style.visibility</p:attrName>
                                        </p:attrNameLst>
                                      </p:cBhvr>
                                      <p:to>
                                        <p:strVal val="visible"/>
                                      </p:to>
                                    </p:set>
                                    <p:animEffect transition="in" filter="wipe(left)">
                                      <p:cBhvr>
                                        <p:cTn id="82" dur="300"/>
                                        <p:tgtEl>
                                          <p:spTgt spid="72"/>
                                        </p:tgtEl>
                                      </p:cBhvr>
                                    </p:animEffect>
                                  </p:childTnLst>
                                </p:cTn>
                              </p:par>
                              <p:par>
                                <p:cTn id="83" presetID="31" presetClass="entr" presetSubtype="0" fill="hold" nodeType="withEffect">
                                  <p:stCondLst>
                                    <p:cond delay="0"/>
                                  </p:stCondLst>
                                  <p:childTnLst>
                                    <p:set>
                                      <p:cBhvr>
                                        <p:cTn id="84" dur="1" fill="hold">
                                          <p:stCondLst>
                                            <p:cond delay="0"/>
                                          </p:stCondLst>
                                        </p:cTn>
                                        <p:tgtEl>
                                          <p:spTgt spid="68"/>
                                        </p:tgtEl>
                                        <p:attrNameLst>
                                          <p:attrName>style.visibility</p:attrName>
                                        </p:attrNameLst>
                                      </p:cBhvr>
                                      <p:to>
                                        <p:strVal val="visible"/>
                                      </p:to>
                                    </p:set>
                                    <p:anim calcmode="lin" valueType="num">
                                      <p:cBhvr>
                                        <p:cTn id="85" dur="1000" fill="hold"/>
                                        <p:tgtEl>
                                          <p:spTgt spid="68"/>
                                        </p:tgtEl>
                                        <p:attrNameLst>
                                          <p:attrName>ppt_w</p:attrName>
                                        </p:attrNameLst>
                                      </p:cBhvr>
                                      <p:tavLst>
                                        <p:tav tm="0">
                                          <p:val>
                                            <p:fltVal val="0"/>
                                          </p:val>
                                        </p:tav>
                                        <p:tav tm="100000">
                                          <p:val>
                                            <p:strVal val="#ppt_w"/>
                                          </p:val>
                                        </p:tav>
                                      </p:tavLst>
                                    </p:anim>
                                    <p:anim calcmode="lin" valueType="num">
                                      <p:cBhvr>
                                        <p:cTn id="86" dur="1000" fill="hold"/>
                                        <p:tgtEl>
                                          <p:spTgt spid="68"/>
                                        </p:tgtEl>
                                        <p:attrNameLst>
                                          <p:attrName>ppt_h</p:attrName>
                                        </p:attrNameLst>
                                      </p:cBhvr>
                                      <p:tavLst>
                                        <p:tav tm="0">
                                          <p:val>
                                            <p:fltVal val="0"/>
                                          </p:val>
                                        </p:tav>
                                        <p:tav tm="100000">
                                          <p:val>
                                            <p:strVal val="#ppt_h"/>
                                          </p:val>
                                        </p:tav>
                                      </p:tavLst>
                                    </p:anim>
                                    <p:anim calcmode="lin" valueType="num">
                                      <p:cBhvr>
                                        <p:cTn id="87" dur="1000" fill="hold"/>
                                        <p:tgtEl>
                                          <p:spTgt spid="68"/>
                                        </p:tgtEl>
                                        <p:attrNameLst>
                                          <p:attrName>style.rotation</p:attrName>
                                        </p:attrNameLst>
                                      </p:cBhvr>
                                      <p:tavLst>
                                        <p:tav tm="0">
                                          <p:val>
                                            <p:fltVal val="90"/>
                                          </p:val>
                                        </p:tav>
                                        <p:tav tm="100000">
                                          <p:val>
                                            <p:fltVal val="0"/>
                                          </p:val>
                                        </p:tav>
                                      </p:tavLst>
                                    </p:anim>
                                    <p:animEffect transition="in" filter="fade">
                                      <p:cBhvr>
                                        <p:cTn id="88" dur="1000"/>
                                        <p:tgtEl>
                                          <p:spTgt spid="68"/>
                                        </p:tgtEl>
                                      </p:cBhvr>
                                    </p:animEffect>
                                  </p:childTnLst>
                                </p:cTn>
                              </p:par>
                            </p:childTnLst>
                          </p:cTn>
                        </p:par>
                        <p:par>
                          <p:cTn id="89" fill="hold">
                            <p:stCondLst>
                              <p:cond delay="8700"/>
                            </p:stCondLst>
                            <p:childTnLst>
                              <p:par>
                                <p:cTn id="90" presetID="22" presetClass="entr" presetSubtype="8" fill="hold" grpId="0" nodeType="afterEffect">
                                  <p:stCondLst>
                                    <p:cond delay="0"/>
                                  </p:stCondLst>
                                  <p:childTnLst>
                                    <p:set>
                                      <p:cBhvr>
                                        <p:cTn id="91" dur="1" fill="hold">
                                          <p:stCondLst>
                                            <p:cond delay="0"/>
                                          </p:stCondLst>
                                        </p:cTn>
                                        <p:tgtEl>
                                          <p:spTgt spid="73"/>
                                        </p:tgtEl>
                                        <p:attrNameLst>
                                          <p:attrName>style.visibility</p:attrName>
                                        </p:attrNameLst>
                                      </p:cBhvr>
                                      <p:to>
                                        <p:strVal val="visible"/>
                                      </p:to>
                                    </p:set>
                                    <p:animEffect transition="in" filter="wipe(left)">
                                      <p:cBhvr>
                                        <p:cTn id="92" dur="500"/>
                                        <p:tgtEl>
                                          <p:spTgt spid="73"/>
                                        </p:tgtEl>
                                      </p:cBhvr>
                                    </p:animEffect>
                                  </p:childTnLst>
                                </p:cTn>
                              </p:par>
                            </p:childTnLst>
                          </p:cTn>
                        </p:par>
                        <p:par>
                          <p:cTn id="93" fill="hold">
                            <p:stCondLst>
                              <p:cond delay="9200"/>
                            </p:stCondLst>
                            <p:childTnLst>
                              <p:par>
                                <p:cTn id="94" presetID="2" presetClass="entr" presetSubtype="2" fill="hold" nodeType="afterEffect">
                                  <p:stCondLst>
                                    <p:cond delay="0"/>
                                  </p:stCondLst>
                                  <p:childTnLst>
                                    <p:set>
                                      <p:cBhvr>
                                        <p:cTn id="95" dur="1" fill="hold">
                                          <p:stCondLst>
                                            <p:cond delay="0"/>
                                          </p:stCondLst>
                                        </p:cTn>
                                        <p:tgtEl>
                                          <p:spTgt spid="15"/>
                                        </p:tgtEl>
                                        <p:attrNameLst>
                                          <p:attrName>style.visibility</p:attrName>
                                        </p:attrNameLst>
                                      </p:cBhvr>
                                      <p:to>
                                        <p:strVal val="visible"/>
                                      </p:to>
                                    </p:set>
                                    <p:anim calcmode="lin" valueType="num">
                                      <p:cBhvr additive="base">
                                        <p:cTn id="96" dur="500" fill="hold"/>
                                        <p:tgtEl>
                                          <p:spTgt spid="15"/>
                                        </p:tgtEl>
                                        <p:attrNameLst>
                                          <p:attrName>ppt_x</p:attrName>
                                        </p:attrNameLst>
                                      </p:cBhvr>
                                      <p:tavLst>
                                        <p:tav tm="0">
                                          <p:val>
                                            <p:strVal val="1+#ppt_w/2"/>
                                          </p:val>
                                        </p:tav>
                                        <p:tav tm="100000">
                                          <p:val>
                                            <p:strVal val="#ppt_x"/>
                                          </p:val>
                                        </p:tav>
                                      </p:tavLst>
                                    </p:anim>
                                    <p:anim calcmode="lin" valueType="num">
                                      <p:cBhvr additive="base">
                                        <p:cTn id="97" dur="500" fill="hold"/>
                                        <p:tgtEl>
                                          <p:spTgt spid="15"/>
                                        </p:tgtEl>
                                        <p:attrNameLst>
                                          <p:attrName>ppt_y</p:attrName>
                                        </p:attrNameLst>
                                      </p:cBhvr>
                                      <p:tavLst>
                                        <p:tav tm="0">
                                          <p:val>
                                            <p:strVal val="#ppt_y"/>
                                          </p:val>
                                        </p:tav>
                                        <p:tav tm="100000">
                                          <p:val>
                                            <p:strVal val="#ppt_y"/>
                                          </p:val>
                                        </p:tav>
                                      </p:tavLst>
                                    </p:anim>
                                  </p:childTnLst>
                                </p:cTn>
                              </p:par>
                            </p:childTnLst>
                          </p:cTn>
                        </p:par>
                        <p:par>
                          <p:cTn id="98" fill="hold">
                            <p:stCondLst>
                              <p:cond delay="9700"/>
                            </p:stCondLst>
                            <p:childTnLst>
                              <p:par>
                                <p:cTn id="99" presetID="22" presetClass="entr" presetSubtype="8" fill="hold" grpId="0" nodeType="afterEffect">
                                  <p:stCondLst>
                                    <p:cond delay="0"/>
                                  </p:stCondLst>
                                  <p:childTnLst>
                                    <p:set>
                                      <p:cBhvr>
                                        <p:cTn id="100" dur="1" fill="hold">
                                          <p:stCondLst>
                                            <p:cond delay="0"/>
                                          </p:stCondLst>
                                        </p:cTn>
                                        <p:tgtEl>
                                          <p:spTgt spid="75"/>
                                        </p:tgtEl>
                                        <p:attrNameLst>
                                          <p:attrName>style.visibility</p:attrName>
                                        </p:attrNameLst>
                                      </p:cBhvr>
                                      <p:to>
                                        <p:strVal val="visible"/>
                                      </p:to>
                                    </p:set>
                                    <p:animEffect transition="in" filter="wipe(left)">
                                      <p:cBhvr>
                                        <p:cTn id="101" dur="300"/>
                                        <p:tgtEl>
                                          <p:spTgt spid="75"/>
                                        </p:tgtEl>
                                      </p:cBhvr>
                                    </p:animEffect>
                                  </p:childTnLst>
                                </p:cTn>
                              </p:par>
                            </p:childTnLst>
                          </p:cTn>
                        </p:par>
                        <p:par>
                          <p:cTn id="102" fill="hold">
                            <p:stCondLst>
                              <p:cond delay="10000"/>
                            </p:stCondLst>
                            <p:childTnLst>
                              <p:par>
                                <p:cTn id="103" presetID="22" presetClass="entr" presetSubtype="8" fill="hold" grpId="0" nodeType="afterEffect">
                                  <p:stCondLst>
                                    <p:cond delay="0"/>
                                  </p:stCondLst>
                                  <p:childTnLst>
                                    <p:set>
                                      <p:cBhvr>
                                        <p:cTn id="104" dur="1" fill="hold">
                                          <p:stCondLst>
                                            <p:cond delay="0"/>
                                          </p:stCondLst>
                                        </p:cTn>
                                        <p:tgtEl>
                                          <p:spTgt spid="76"/>
                                        </p:tgtEl>
                                        <p:attrNameLst>
                                          <p:attrName>style.visibility</p:attrName>
                                        </p:attrNameLst>
                                      </p:cBhvr>
                                      <p:to>
                                        <p:strVal val="visible"/>
                                      </p:to>
                                    </p:set>
                                    <p:animEffect transition="in" filter="wipe(left)">
                                      <p:cBhvr>
                                        <p:cTn id="105" dur="500"/>
                                        <p:tgtEl>
                                          <p:spTgt spid="76"/>
                                        </p:tgtEl>
                                      </p:cBhvr>
                                    </p:animEffect>
                                  </p:childTnLst>
                                </p:cTn>
                              </p:par>
                              <p:par>
                                <p:cTn id="106" presetID="53" presetClass="entr" presetSubtype="16" fill="hold" grpId="0" nodeType="withEffect">
                                  <p:stCondLst>
                                    <p:cond delay="0"/>
                                  </p:stCondLst>
                                  <p:childTnLst>
                                    <p:set>
                                      <p:cBhvr>
                                        <p:cTn id="107" dur="1" fill="hold">
                                          <p:stCondLst>
                                            <p:cond delay="0"/>
                                          </p:stCondLst>
                                        </p:cTn>
                                        <p:tgtEl>
                                          <p:spTgt spid="81"/>
                                        </p:tgtEl>
                                        <p:attrNameLst>
                                          <p:attrName>style.visibility</p:attrName>
                                        </p:attrNameLst>
                                      </p:cBhvr>
                                      <p:to>
                                        <p:strVal val="visible"/>
                                      </p:to>
                                    </p:set>
                                    <p:anim calcmode="lin" valueType="num">
                                      <p:cBhvr>
                                        <p:cTn id="108" dur="500" fill="hold"/>
                                        <p:tgtEl>
                                          <p:spTgt spid="81"/>
                                        </p:tgtEl>
                                        <p:attrNameLst>
                                          <p:attrName>ppt_w</p:attrName>
                                        </p:attrNameLst>
                                      </p:cBhvr>
                                      <p:tavLst>
                                        <p:tav tm="0">
                                          <p:val>
                                            <p:fltVal val="0"/>
                                          </p:val>
                                        </p:tav>
                                        <p:tav tm="100000">
                                          <p:val>
                                            <p:strVal val="#ppt_w"/>
                                          </p:val>
                                        </p:tav>
                                      </p:tavLst>
                                    </p:anim>
                                    <p:anim calcmode="lin" valueType="num">
                                      <p:cBhvr>
                                        <p:cTn id="109" dur="500" fill="hold"/>
                                        <p:tgtEl>
                                          <p:spTgt spid="81"/>
                                        </p:tgtEl>
                                        <p:attrNameLst>
                                          <p:attrName>ppt_h</p:attrName>
                                        </p:attrNameLst>
                                      </p:cBhvr>
                                      <p:tavLst>
                                        <p:tav tm="0">
                                          <p:val>
                                            <p:fltVal val="0"/>
                                          </p:val>
                                        </p:tav>
                                        <p:tav tm="100000">
                                          <p:val>
                                            <p:strVal val="#ppt_h"/>
                                          </p:val>
                                        </p:tav>
                                      </p:tavLst>
                                    </p:anim>
                                    <p:animEffect transition="in" filter="fade">
                                      <p:cBhvr>
                                        <p:cTn id="110" dur="500"/>
                                        <p:tgtEl>
                                          <p:spTgt spid="81"/>
                                        </p:tgtEl>
                                      </p:cBhvr>
                                    </p:animEffect>
                                  </p:childTnLst>
                                </p:cTn>
                              </p:par>
                            </p:childTnLst>
                          </p:cTn>
                        </p:par>
                        <p:par>
                          <p:cTn id="111" fill="hold">
                            <p:stCondLst>
                              <p:cond delay="10500"/>
                            </p:stCondLst>
                            <p:childTnLst>
                              <p:par>
                                <p:cTn id="112" presetID="2" presetClass="entr" presetSubtype="2" fill="hold" nodeType="afterEffect">
                                  <p:stCondLst>
                                    <p:cond delay="0"/>
                                  </p:stCondLst>
                                  <p:childTnLst>
                                    <p:set>
                                      <p:cBhvr>
                                        <p:cTn id="113" dur="1" fill="hold">
                                          <p:stCondLst>
                                            <p:cond delay="0"/>
                                          </p:stCondLst>
                                        </p:cTn>
                                        <p:tgtEl>
                                          <p:spTgt spid="16"/>
                                        </p:tgtEl>
                                        <p:attrNameLst>
                                          <p:attrName>style.visibility</p:attrName>
                                        </p:attrNameLst>
                                      </p:cBhvr>
                                      <p:to>
                                        <p:strVal val="visible"/>
                                      </p:to>
                                    </p:set>
                                    <p:anim calcmode="lin" valueType="num">
                                      <p:cBhvr additive="base">
                                        <p:cTn id="114" dur="500" fill="hold"/>
                                        <p:tgtEl>
                                          <p:spTgt spid="16"/>
                                        </p:tgtEl>
                                        <p:attrNameLst>
                                          <p:attrName>ppt_x</p:attrName>
                                        </p:attrNameLst>
                                      </p:cBhvr>
                                      <p:tavLst>
                                        <p:tav tm="0">
                                          <p:val>
                                            <p:strVal val="1+#ppt_w/2"/>
                                          </p:val>
                                        </p:tav>
                                        <p:tav tm="100000">
                                          <p:val>
                                            <p:strVal val="#ppt_x"/>
                                          </p:val>
                                        </p:tav>
                                      </p:tavLst>
                                    </p:anim>
                                    <p:anim calcmode="lin" valueType="num">
                                      <p:cBhvr additive="base">
                                        <p:cTn id="115"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3" grpId="0" animBg="1"/>
      <p:bldP spid="64" grpId="0" animBg="1"/>
      <p:bldP spid="66" grpId="0" animBg="1"/>
      <p:bldP spid="67" grpId="0" animBg="1"/>
      <p:bldP spid="69" grpId="0" animBg="1"/>
      <p:bldP spid="70" grpId="0" animBg="1"/>
      <p:bldP spid="72" grpId="0" animBg="1"/>
      <p:bldP spid="73" grpId="0" animBg="1"/>
      <p:bldP spid="75" grpId="0" animBg="1"/>
      <p:bldP spid="76" grpId="0" animBg="1"/>
      <p:bldP spid="77" grpId="0" animBg="1"/>
      <p:bldP spid="79" grpId="0" animBg="1"/>
      <p:bldP spid="8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Placeholder 47">
            <a:extLst>
              <a:ext uri="{FF2B5EF4-FFF2-40B4-BE49-F238E27FC236}">
                <a16:creationId xmlns:a16="http://schemas.microsoft.com/office/drawing/2014/main" id="{E49314BF-6F00-47AA-A776-4E4263B9903D}"/>
              </a:ext>
            </a:extLst>
          </p:cNvPr>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tretch>
            <a:fillRect/>
          </a:stretch>
        </p:blipFill>
        <p:spPr>
          <a:xfrm>
            <a:off x="1223358" y="1406881"/>
            <a:ext cx="4215133" cy="3161348"/>
          </a:xfrm>
        </p:spPr>
      </p:pic>
      <p:pic>
        <p:nvPicPr>
          <p:cNvPr id="34" name="Picture Placeholder 33">
            <a:extLst>
              <a:ext uri="{FF2B5EF4-FFF2-40B4-BE49-F238E27FC236}">
                <a16:creationId xmlns:a16="http://schemas.microsoft.com/office/drawing/2014/main" id="{7DA93879-0321-4363-B5A5-60038E3ED828}"/>
              </a:ext>
            </a:extLst>
          </p:cNvPr>
          <p:cNvPicPr>
            <a:picLocks noGrp="1" noChangeAspect="1"/>
          </p:cNvPicPr>
          <p:nvPr>
            <p:ph type="pic" sz="quarter" idx="12"/>
          </p:nvPr>
        </p:nvPicPr>
        <p:blipFill>
          <a:blip r:embed="rId4">
            <a:extLst>
              <a:ext uri="{28A0092B-C50C-407E-A947-70E740481C1C}">
                <a14:useLocalDpi xmlns:a14="http://schemas.microsoft.com/office/drawing/2010/main" val="0"/>
              </a:ext>
            </a:extLst>
          </a:blip>
          <a:stretch>
            <a:fillRect/>
          </a:stretch>
        </p:blipFill>
        <p:spPr>
          <a:xfrm>
            <a:off x="7114004" y="1406881"/>
            <a:ext cx="4215133" cy="3130249"/>
          </a:xfrm>
        </p:spPr>
      </p:pic>
      <p:grpSp>
        <p:nvGrpSpPr>
          <p:cNvPr id="4" name="Group 3">
            <a:extLst>
              <a:ext uri="{FF2B5EF4-FFF2-40B4-BE49-F238E27FC236}">
                <a16:creationId xmlns:a16="http://schemas.microsoft.com/office/drawing/2014/main" id="{EC62CDAD-4DC2-C948-B12D-4C00977908A0}"/>
              </a:ext>
            </a:extLst>
          </p:cNvPr>
          <p:cNvGrpSpPr/>
          <p:nvPr/>
        </p:nvGrpSpPr>
        <p:grpSpPr>
          <a:xfrm>
            <a:off x="5821520" y="1233124"/>
            <a:ext cx="548465" cy="102824"/>
            <a:chOff x="5442878" y="1264578"/>
            <a:chExt cx="803007" cy="150545"/>
          </a:xfrm>
        </p:grpSpPr>
        <p:sp>
          <p:nvSpPr>
            <p:cNvPr id="5" name="Oval 4">
              <a:extLst>
                <a:ext uri="{FF2B5EF4-FFF2-40B4-BE49-F238E27FC236}">
                  <a16:creationId xmlns:a16="http://schemas.microsoft.com/office/drawing/2014/main" id="{6B98B1EA-6D94-D945-AB45-4E17D8C7F365}"/>
                </a:ext>
              </a:extLst>
            </p:cNvPr>
            <p:cNvSpPr/>
            <p:nvPr/>
          </p:nvSpPr>
          <p:spPr>
            <a:xfrm>
              <a:off x="5442878" y="1264578"/>
              <a:ext cx="150545" cy="15054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Oval 5">
              <a:extLst>
                <a:ext uri="{FF2B5EF4-FFF2-40B4-BE49-F238E27FC236}">
                  <a16:creationId xmlns:a16="http://schemas.microsoft.com/office/drawing/2014/main" id="{88909296-DBC9-3842-BC4E-D88375E607A1}"/>
                </a:ext>
              </a:extLst>
            </p:cNvPr>
            <p:cNvSpPr/>
            <p:nvPr/>
          </p:nvSpPr>
          <p:spPr>
            <a:xfrm>
              <a:off x="5660365" y="1264578"/>
              <a:ext cx="150545" cy="1505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7" name="Oval 6">
              <a:extLst>
                <a:ext uri="{FF2B5EF4-FFF2-40B4-BE49-F238E27FC236}">
                  <a16:creationId xmlns:a16="http://schemas.microsoft.com/office/drawing/2014/main" id="{C8EC8F2E-2230-804E-9C31-6F6BF5507443}"/>
                </a:ext>
              </a:extLst>
            </p:cNvPr>
            <p:cNvSpPr/>
            <p:nvPr/>
          </p:nvSpPr>
          <p:spPr>
            <a:xfrm>
              <a:off x="5877852" y="1264578"/>
              <a:ext cx="150545" cy="1505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8" name="Oval 7">
              <a:extLst>
                <a:ext uri="{FF2B5EF4-FFF2-40B4-BE49-F238E27FC236}">
                  <a16:creationId xmlns:a16="http://schemas.microsoft.com/office/drawing/2014/main" id="{97BF6F6C-6B0F-AB4A-90FA-5E4D2421ED95}"/>
                </a:ext>
              </a:extLst>
            </p:cNvPr>
            <p:cNvSpPr/>
            <p:nvPr/>
          </p:nvSpPr>
          <p:spPr>
            <a:xfrm>
              <a:off x="6095340" y="1264578"/>
              <a:ext cx="150545" cy="15054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grpSp>
      <p:sp>
        <p:nvSpPr>
          <p:cNvPr id="9" name="TextBox 8">
            <a:extLst>
              <a:ext uri="{FF2B5EF4-FFF2-40B4-BE49-F238E27FC236}">
                <a16:creationId xmlns:a16="http://schemas.microsoft.com/office/drawing/2014/main" id="{447B2692-B2AC-7745-BBF7-2B8528E9CDDD}"/>
              </a:ext>
            </a:extLst>
          </p:cNvPr>
          <p:cNvSpPr txBox="1"/>
          <p:nvPr/>
        </p:nvSpPr>
        <p:spPr>
          <a:xfrm>
            <a:off x="2883410" y="373520"/>
            <a:ext cx="642518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262626"/>
                </a:solidFill>
                <a:effectLst/>
                <a:uLnTx/>
                <a:uFillTx/>
                <a:latin typeface="Montserrat Black" panose="00000A00000000000000" pitchFamily="50" charset="0"/>
                <a:ea typeface="+mn-ea"/>
                <a:cs typeface="+mn-cs"/>
              </a:rPr>
              <a:t>The Battle of the Bay</a:t>
            </a:r>
            <a:endParaRPr kumimoji="0" lang="en-US" sz="3200" b="0" i="0" u="none" strike="noStrike" kern="1200" cap="none" spc="0" normalizeH="0" baseline="0" noProof="0" dirty="0">
              <a:ln>
                <a:noFill/>
              </a:ln>
              <a:solidFill>
                <a:srgbClr val="97C83B"/>
              </a:solidFill>
              <a:effectLst/>
              <a:uLnTx/>
              <a:uFillTx/>
              <a:latin typeface="Montserrat Black" panose="00000A00000000000000" pitchFamily="50" charset="0"/>
              <a:ea typeface="+mn-ea"/>
              <a:cs typeface="+mn-cs"/>
            </a:endParaRPr>
          </a:p>
        </p:txBody>
      </p:sp>
      <p:grpSp>
        <p:nvGrpSpPr>
          <p:cNvPr id="11" name="Group 10">
            <a:extLst>
              <a:ext uri="{FF2B5EF4-FFF2-40B4-BE49-F238E27FC236}">
                <a16:creationId xmlns:a16="http://schemas.microsoft.com/office/drawing/2014/main" id="{30E0A427-04AE-4C65-B998-327089580483}"/>
              </a:ext>
            </a:extLst>
          </p:cNvPr>
          <p:cNvGrpSpPr/>
          <p:nvPr/>
        </p:nvGrpSpPr>
        <p:grpSpPr>
          <a:xfrm>
            <a:off x="1967236" y="4319869"/>
            <a:ext cx="2839436" cy="1439395"/>
            <a:chOff x="3555515" y="3461195"/>
            <a:chExt cx="2556429" cy="1102355"/>
          </a:xfrm>
        </p:grpSpPr>
        <p:sp>
          <p:nvSpPr>
            <p:cNvPr id="59" name="Freeform: Shape 58">
              <a:extLst>
                <a:ext uri="{FF2B5EF4-FFF2-40B4-BE49-F238E27FC236}">
                  <a16:creationId xmlns:a16="http://schemas.microsoft.com/office/drawing/2014/main" id="{AD5223E5-48E9-4EF9-95F2-34B6EAA64741}"/>
                </a:ext>
              </a:extLst>
            </p:cNvPr>
            <p:cNvSpPr/>
            <p:nvPr/>
          </p:nvSpPr>
          <p:spPr>
            <a:xfrm>
              <a:off x="3651299" y="3498142"/>
              <a:ext cx="2364861" cy="1065408"/>
            </a:xfrm>
            <a:custGeom>
              <a:avLst/>
              <a:gdLst>
                <a:gd name="connsiteX0" fmla="*/ 0 w 2364861"/>
                <a:gd name="connsiteY0" fmla="*/ 0 h 990600"/>
                <a:gd name="connsiteX1" fmla="*/ 2364861 w 2364861"/>
                <a:gd name="connsiteY1" fmla="*/ 0 h 990600"/>
                <a:gd name="connsiteX2" fmla="*/ 2364861 w 2364861"/>
                <a:gd name="connsiteY2" fmla="*/ 882195 h 990600"/>
                <a:gd name="connsiteX3" fmla="*/ 2256456 w 2364861"/>
                <a:gd name="connsiteY3" fmla="*/ 990600 h 990600"/>
                <a:gd name="connsiteX4" fmla="*/ 108405 w 2364861"/>
                <a:gd name="connsiteY4" fmla="*/ 990600 h 990600"/>
                <a:gd name="connsiteX5" fmla="*/ 0 w 2364861"/>
                <a:gd name="connsiteY5" fmla="*/ 882195 h 990600"/>
                <a:gd name="connsiteX6" fmla="*/ 0 w 2364861"/>
                <a:gd name="connsiteY6" fmla="*/ 0 h 99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4861" h="990600">
                  <a:moveTo>
                    <a:pt x="0" y="0"/>
                  </a:moveTo>
                  <a:lnTo>
                    <a:pt x="2364861" y="0"/>
                  </a:lnTo>
                  <a:lnTo>
                    <a:pt x="2364861" y="882195"/>
                  </a:lnTo>
                  <a:cubicBezTo>
                    <a:pt x="2364861" y="942065"/>
                    <a:pt x="2316326" y="990600"/>
                    <a:pt x="2256456" y="990600"/>
                  </a:cubicBezTo>
                  <a:lnTo>
                    <a:pt x="108405" y="990600"/>
                  </a:lnTo>
                  <a:cubicBezTo>
                    <a:pt x="48535" y="990600"/>
                    <a:pt x="0" y="942065"/>
                    <a:pt x="0" y="882195"/>
                  </a:cubicBezTo>
                  <a:lnTo>
                    <a:pt x="0" y="0"/>
                  </a:lnTo>
                  <a:close/>
                </a:path>
              </a:pathLst>
            </a:cu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72" name="Rectangle 71">
              <a:extLst>
                <a:ext uri="{FF2B5EF4-FFF2-40B4-BE49-F238E27FC236}">
                  <a16:creationId xmlns:a16="http://schemas.microsoft.com/office/drawing/2014/main" id="{625F762F-9470-44D4-A1B7-3E3F986C7896}"/>
                </a:ext>
              </a:extLst>
            </p:cNvPr>
            <p:cNvSpPr/>
            <p:nvPr/>
          </p:nvSpPr>
          <p:spPr>
            <a:xfrm>
              <a:off x="3555515" y="3461195"/>
              <a:ext cx="2556429" cy="81298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dirty="0">
                  <a:ln>
                    <a:noFill/>
                  </a:ln>
                  <a:solidFill>
                    <a:prstClr val="white"/>
                  </a:solidFill>
                  <a:effectLst/>
                  <a:uLnTx/>
                  <a:uFillTx/>
                  <a:latin typeface="Arial" panose="020B0604020202020204" pitchFamily="34" charset="0"/>
                  <a:ea typeface="Open Sans" panose="020B0606030504020204" pitchFamily="34" charset="0"/>
                  <a:cs typeface="Arial" panose="020B0604020202020204" pitchFamily="34" charset="0"/>
                </a:rPr>
                <a:t>ST. PETERSBURG</a:t>
              </a:r>
              <a:endParaRPr kumimoji="0" lang="en-US" sz="2800" b="1" i="0" u="none" strike="noStrike" kern="1200" cap="none" spc="0" normalizeH="0" baseline="0" noProof="0" dirty="0">
                <a:ln>
                  <a:noFill/>
                </a:ln>
                <a:solidFill>
                  <a:prstClr val="white"/>
                </a:solidFill>
                <a:effectLst/>
                <a:uLnTx/>
                <a:uFillTx/>
                <a:latin typeface="Arial" panose="020B0604020202020204" pitchFamily="34" charset="0"/>
                <a:ea typeface="Open Sans" panose="020B0606030504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C5349A18-90EE-4C93-A829-14C20AD33A5F}"/>
                </a:ext>
              </a:extLst>
            </p:cNvPr>
            <p:cNvSpPr/>
            <p:nvPr/>
          </p:nvSpPr>
          <p:spPr>
            <a:xfrm>
              <a:off x="3708345" y="4110181"/>
              <a:ext cx="2172992" cy="44784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Population: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prstClr val="white"/>
                  </a:solidFill>
                  <a:latin typeface="Arial" panose="020B0604020202020204" pitchFamily="34" charset="0"/>
                  <a:cs typeface="Arial" panose="020B0604020202020204" pitchFamily="34" charset="0"/>
                </a:rPr>
                <a:t>265,351</a:t>
              </a:r>
              <a:endParaRPr kumimoji="0" lang="en-US" sz="1600" b="0" i="0" u="none" strike="noStrike" kern="1200" cap="none" spc="0" normalizeH="0" baseline="0" noProof="0" dirty="0">
                <a:ln>
                  <a:noFill/>
                </a:ln>
                <a:solidFill>
                  <a:prstClr val="white"/>
                </a:solidFill>
                <a:effectLst/>
                <a:uLnTx/>
                <a:uFillTx/>
                <a:latin typeface="Arial" panose="020B0604020202020204" pitchFamily="34" charset="0"/>
                <a:ea typeface="Open Sans" panose="020B0606030504020204" pitchFamily="34" charset="0"/>
                <a:cs typeface="Arial" panose="020B0604020202020204" pitchFamily="34" charset="0"/>
              </a:endParaRPr>
            </a:p>
          </p:txBody>
        </p:sp>
      </p:grpSp>
      <p:grpSp>
        <p:nvGrpSpPr>
          <p:cNvPr id="12" name="Group 11">
            <a:extLst>
              <a:ext uri="{FF2B5EF4-FFF2-40B4-BE49-F238E27FC236}">
                <a16:creationId xmlns:a16="http://schemas.microsoft.com/office/drawing/2014/main" id="{AA0BD962-1F21-4312-9F5F-39C47510863A}"/>
              </a:ext>
            </a:extLst>
          </p:cNvPr>
          <p:cNvGrpSpPr/>
          <p:nvPr/>
        </p:nvGrpSpPr>
        <p:grpSpPr>
          <a:xfrm>
            <a:off x="8257726" y="4301626"/>
            <a:ext cx="2364861" cy="1457638"/>
            <a:chOff x="6260032" y="3571875"/>
            <a:chExt cx="2364861" cy="1042345"/>
          </a:xfrm>
        </p:grpSpPr>
        <p:sp>
          <p:nvSpPr>
            <p:cNvPr id="60" name="Freeform: Shape 59">
              <a:extLst>
                <a:ext uri="{FF2B5EF4-FFF2-40B4-BE49-F238E27FC236}">
                  <a16:creationId xmlns:a16="http://schemas.microsoft.com/office/drawing/2014/main" id="{7D5F931E-B9BA-47E4-AAA2-0FAA434D1603}"/>
                </a:ext>
              </a:extLst>
            </p:cNvPr>
            <p:cNvSpPr/>
            <p:nvPr/>
          </p:nvSpPr>
          <p:spPr>
            <a:xfrm>
              <a:off x="6260032" y="3571875"/>
              <a:ext cx="2364861" cy="990600"/>
            </a:xfrm>
            <a:custGeom>
              <a:avLst/>
              <a:gdLst>
                <a:gd name="connsiteX0" fmla="*/ 0 w 2364861"/>
                <a:gd name="connsiteY0" fmla="*/ 0 h 990600"/>
                <a:gd name="connsiteX1" fmla="*/ 2364861 w 2364861"/>
                <a:gd name="connsiteY1" fmla="*/ 0 h 990600"/>
                <a:gd name="connsiteX2" fmla="*/ 2364861 w 2364861"/>
                <a:gd name="connsiteY2" fmla="*/ 882195 h 990600"/>
                <a:gd name="connsiteX3" fmla="*/ 2256456 w 2364861"/>
                <a:gd name="connsiteY3" fmla="*/ 990600 h 990600"/>
                <a:gd name="connsiteX4" fmla="*/ 108405 w 2364861"/>
                <a:gd name="connsiteY4" fmla="*/ 990600 h 990600"/>
                <a:gd name="connsiteX5" fmla="*/ 0 w 2364861"/>
                <a:gd name="connsiteY5" fmla="*/ 882195 h 990600"/>
                <a:gd name="connsiteX6" fmla="*/ 0 w 2364861"/>
                <a:gd name="connsiteY6" fmla="*/ 0 h 99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4861" h="990600">
                  <a:moveTo>
                    <a:pt x="0" y="0"/>
                  </a:moveTo>
                  <a:lnTo>
                    <a:pt x="2364861" y="0"/>
                  </a:lnTo>
                  <a:lnTo>
                    <a:pt x="2364861" y="882195"/>
                  </a:lnTo>
                  <a:cubicBezTo>
                    <a:pt x="2364861" y="942065"/>
                    <a:pt x="2316326" y="990600"/>
                    <a:pt x="2256456" y="990600"/>
                  </a:cubicBezTo>
                  <a:lnTo>
                    <a:pt x="108405" y="990600"/>
                  </a:lnTo>
                  <a:cubicBezTo>
                    <a:pt x="48535" y="990600"/>
                    <a:pt x="0" y="942065"/>
                    <a:pt x="0" y="882195"/>
                  </a:cubicBezTo>
                  <a:lnTo>
                    <a:pt x="0" y="0"/>
                  </a:lnTo>
                  <a:close/>
                </a:path>
              </a:pathLst>
            </a:custGeom>
            <a:solidFill>
              <a:schemeClr val="accent3">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74" name="Rectangle 73">
              <a:extLst>
                <a:ext uri="{FF2B5EF4-FFF2-40B4-BE49-F238E27FC236}">
                  <a16:creationId xmlns:a16="http://schemas.microsoft.com/office/drawing/2014/main" id="{EAC6A0BA-B1FC-4168-A718-9129351CF8E4}"/>
                </a:ext>
              </a:extLst>
            </p:cNvPr>
            <p:cNvSpPr/>
            <p:nvPr/>
          </p:nvSpPr>
          <p:spPr>
            <a:xfrm>
              <a:off x="6364794" y="3621223"/>
              <a:ext cx="2173705"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dirty="0">
                  <a:ln>
                    <a:noFill/>
                  </a:ln>
                  <a:solidFill>
                    <a:prstClr val="white"/>
                  </a:solidFill>
                  <a:effectLst/>
                  <a:uLnTx/>
                  <a:uFillTx/>
                  <a:latin typeface="Arial" panose="020B0604020202020204" pitchFamily="34" charset="0"/>
                  <a:ea typeface="Open Sans" panose="020B0606030504020204" pitchFamily="34" charset="0"/>
                  <a:cs typeface="Arial" panose="020B0604020202020204" pitchFamily="34" charset="0"/>
                </a:rPr>
                <a:t>TAMPA</a:t>
              </a:r>
              <a:endParaRPr kumimoji="0" lang="en-US" sz="2800" b="1" i="0" u="none" strike="noStrike" kern="1200" cap="none" spc="0" normalizeH="0" baseline="0" noProof="0" dirty="0">
                <a:ln>
                  <a:noFill/>
                </a:ln>
                <a:solidFill>
                  <a:prstClr val="white"/>
                </a:solidFill>
                <a:effectLst/>
                <a:uLnTx/>
                <a:uFillTx/>
                <a:latin typeface="Arial" panose="020B0604020202020204" pitchFamily="34" charset="0"/>
                <a:ea typeface="Open Sans" panose="020B0606030504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D19B8E0C-73D2-4F1A-B6EE-41A24A3EAB21}"/>
                </a:ext>
              </a:extLst>
            </p:cNvPr>
            <p:cNvSpPr/>
            <p:nvPr/>
          </p:nvSpPr>
          <p:spPr>
            <a:xfrm>
              <a:off x="6365151" y="4029445"/>
              <a:ext cx="2172992" cy="58477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Population: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prstClr val="white"/>
                  </a:solidFill>
                  <a:latin typeface="Arial" panose="020B0604020202020204" pitchFamily="34" charset="0"/>
                  <a:cs typeface="Arial" panose="020B0604020202020204" pitchFamily="34" charset="0"/>
                </a:rPr>
                <a:t>399,700</a:t>
              </a:r>
              <a:endParaRPr kumimoji="0" lang="en-US" sz="1600" b="0" i="0" u="none" strike="noStrike" kern="1200" cap="none" spc="0" normalizeH="0" baseline="0" noProof="0" dirty="0">
                <a:ln>
                  <a:noFill/>
                </a:ln>
                <a:solidFill>
                  <a:prstClr val="white"/>
                </a:solidFill>
                <a:effectLst/>
                <a:uLnTx/>
                <a:uFillTx/>
                <a:latin typeface="Arial" panose="020B0604020202020204" pitchFamily="34" charset="0"/>
                <a:ea typeface="Open Sans" panose="020B0606030504020204" pitchFamily="34" charset="0"/>
                <a:cs typeface="Arial" panose="020B0604020202020204" pitchFamily="34" charset="0"/>
              </a:endParaRPr>
            </a:p>
          </p:txBody>
        </p:sp>
      </p:grpSp>
    </p:spTree>
    <p:extLst>
      <p:ext uri="{BB962C8B-B14F-4D97-AF65-F5344CB8AC3E}">
        <p14:creationId xmlns:p14="http://schemas.microsoft.com/office/powerpoint/2010/main" val="50617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1000"/>
                                        <p:tgtEl>
                                          <p:spTgt spid="11"/>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8AD38F-4789-4648-9B71-6181A0B1F1E6}"/>
              </a:ext>
            </a:extLst>
          </p:cNvPr>
          <p:cNvSpPr>
            <a:spLocks noGrp="1"/>
          </p:cNvSpPr>
          <p:nvPr>
            <p:ph type="title"/>
          </p:nvPr>
        </p:nvSpPr>
        <p:spPr>
          <a:xfrm>
            <a:off x="5797065" y="-645724"/>
            <a:ext cx="5291237" cy="2547257"/>
          </a:xfrm>
          <a:noFill/>
        </p:spPr>
        <p:txBody>
          <a:bodyPr anchor="ctr">
            <a:normAutofit/>
          </a:bodyPr>
          <a:lstStyle/>
          <a:p>
            <a:pPr algn="ctr"/>
            <a:r>
              <a:rPr lang="en-US" sz="3600" dirty="0">
                <a:solidFill>
                  <a:schemeClr val="tx2"/>
                </a:solidFill>
                <a:cs typeface="Calibri Light"/>
              </a:rPr>
              <a:t>St. Petersburg Breweries</a:t>
            </a:r>
            <a:endParaRPr lang="en-US" sz="3600" dirty="0">
              <a:solidFill>
                <a:schemeClr val="tx2"/>
              </a:solidFill>
            </a:endParaRPr>
          </a:p>
        </p:txBody>
      </p:sp>
      <p:pic>
        <p:nvPicPr>
          <p:cNvPr id="4" name="Picture 4" descr="Table&#10;&#10;Description automatically generated">
            <a:extLst>
              <a:ext uri="{FF2B5EF4-FFF2-40B4-BE49-F238E27FC236}">
                <a16:creationId xmlns:a16="http://schemas.microsoft.com/office/drawing/2014/main" id="{CA7FD9CF-BE64-49A2-89F4-4A6CF15AB588}"/>
              </a:ext>
            </a:extLst>
          </p:cNvPr>
          <p:cNvPicPr>
            <a:picLocks noChangeAspect="1"/>
          </p:cNvPicPr>
          <p:nvPr/>
        </p:nvPicPr>
        <p:blipFill>
          <a:blip r:embed="rId2"/>
          <a:stretch>
            <a:fillRect/>
          </a:stretch>
        </p:blipFill>
        <p:spPr>
          <a:xfrm>
            <a:off x="4933949" y="1849422"/>
            <a:ext cx="6780700" cy="4831248"/>
          </a:xfrm>
          <a:prstGeom prst="rect">
            <a:avLst/>
          </a:prstGeom>
        </p:spPr>
      </p:pic>
      <p:graphicFrame>
        <p:nvGraphicFramePr>
          <p:cNvPr id="5" name="Table 5">
            <a:extLst>
              <a:ext uri="{FF2B5EF4-FFF2-40B4-BE49-F238E27FC236}">
                <a16:creationId xmlns:a16="http://schemas.microsoft.com/office/drawing/2014/main" id="{D62319AA-2A21-4910-8567-D2038537E5CF}"/>
              </a:ext>
            </a:extLst>
          </p:cNvPr>
          <p:cNvGraphicFramePr>
            <a:graphicFrameLocks noGrp="1"/>
          </p:cNvGraphicFramePr>
          <p:nvPr>
            <p:extLst>
              <p:ext uri="{D42A27DB-BD31-4B8C-83A1-F6EECF244321}">
                <p14:modId xmlns:p14="http://schemas.microsoft.com/office/powerpoint/2010/main" val="727620863"/>
              </p:ext>
            </p:extLst>
          </p:nvPr>
        </p:nvGraphicFramePr>
        <p:xfrm>
          <a:off x="4931039" y="1492054"/>
          <a:ext cx="6766800" cy="370840"/>
        </p:xfrm>
        <a:graphic>
          <a:graphicData uri="http://schemas.openxmlformats.org/drawingml/2006/table">
            <a:tbl>
              <a:tblPr firstRow="1" bandRow="1">
                <a:tableStyleId>{5C22544A-7EE6-4342-B048-85BDC9FD1C3A}</a:tableStyleId>
              </a:tblPr>
              <a:tblGrid>
                <a:gridCol w="2177423">
                  <a:extLst>
                    <a:ext uri="{9D8B030D-6E8A-4147-A177-3AD203B41FA5}">
                      <a16:colId xmlns:a16="http://schemas.microsoft.com/office/drawing/2014/main" val="931159102"/>
                    </a:ext>
                  </a:extLst>
                </a:gridCol>
                <a:gridCol w="950206">
                  <a:extLst>
                    <a:ext uri="{9D8B030D-6E8A-4147-A177-3AD203B41FA5}">
                      <a16:colId xmlns:a16="http://schemas.microsoft.com/office/drawing/2014/main" val="3658266855"/>
                    </a:ext>
                  </a:extLst>
                </a:gridCol>
                <a:gridCol w="643283">
                  <a:extLst>
                    <a:ext uri="{9D8B030D-6E8A-4147-A177-3AD203B41FA5}">
                      <a16:colId xmlns:a16="http://schemas.microsoft.com/office/drawing/2014/main" val="1515365802"/>
                    </a:ext>
                  </a:extLst>
                </a:gridCol>
                <a:gridCol w="2995888">
                  <a:extLst>
                    <a:ext uri="{9D8B030D-6E8A-4147-A177-3AD203B41FA5}">
                      <a16:colId xmlns:a16="http://schemas.microsoft.com/office/drawing/2014/main" val="3194210377"/>
                    </a:ext>
                  </a:extLst>
                </a:gridCol>
              </a:tblGrid>
              <a:tr h="370840">
                <a:tc>
                  <a:txBody>
                    <a:bodyPr/>
                    <a:lstStyle/>
                    <a:p>
                      <a:r>
                        <a:rPr lang="en-US" dirty="0"/>
                        <a:t>Style</a:t>
                      </a:r>
                    </a:p>
                  </a:txBody>
                  <a:tcPr/>
                </a:tc>
                <a:tc>
                  <a:txBody>
                    <a:bodyPr/>
                    <a:lstStyle/>
                    <a:p>
                      <a:r>
                        <a:rPr lang="en-US" dirty="0"/>
                        <a:t>Ratings</a:t>
                      </a:r>
                    </a:p>
                  </a:txBody>
                  <a:tcPr/>
                </a:tc>
                <a:tc>
                  <a:txBody>
                    <a:bodyPr/>
                    <a:lstStyle/>
                    <a:p>
                      <a:r>
                        <a:rPr lang="en-US" dirty="0"/>
                        <a:t>Tips</a:t>
                      </a:r>
                    </a:p>
                  </a:txBody>
                  <a:tcPr/>
                </a:tc>
                <a:tc>
                  <a:txBody>
                    <a:bodyPr/>
                    <a:lstStyle/>
                    <a:p>
                      <a:r>
                        <a:rPr lang="en-US" dirty="0"/>
                        <a:t>Brewery</a:t>
                      </a:r>
                    </a:p>
                  </a:txBody>
                  <a:tcPr/>
                </a:tc>
                <a:extLst>
                  <a:ext uri="{0D108BD9-81ED-4DB2-BD59-A6C34878D82A}">
                    <a16:rowId xmlns:a16="http://schemas.microsoft.com/office/drawing/2014/main" val="3278578609"/>
                  </a:ext>
                </a:extLst>
              </a:tr>
            </a:tbl>
          </a:graphicData>
        </a:graphic>
      </p:graphicFrame>
      <p:pic>
        <p:nvPicPr>
          <p:cNvPr id="6" name="Picture Placeholder 47">
            <a:extLst>
              <a:ext uri="{FF2B5EF4-FFF2-40B4-BE49-F238E27FC236}">
                <a16:creationId xmlns:a16="http://schemas.microsoft.com/office/drawing/2014/main" id="{E49314BF-6F00-47AA-A776-4E4263B990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4697081" cy="6680670"/>
          </a:xfrm>
          <a:prstGeom prst="rect">
            <a:avLst/>
          </a:prstGeom>
        </p:spPr>
      </p:pic>
    </p:spTree>
    <p:extLst>
      <p:ext uri="{BB962C8B-B14F-4D97-AF65-F5344CB8AC3E}">
        <p14:creationId xmlns:p14="http://schemas.microsoft.com/office/powerpoint/2010/main" val="3276107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E5811A2-7DEB-4055-95D9-699BB9E29ED9}"/>
              </a:ext>
            </a:extLst>
          </p:cNvPr>
          <p:cNvSpPr>
            <a:spLocks noGrp="1"/>
          </p:cNvSpPr>
          <p:nvPr>
            <p:ph type="title"/>
          </p:nvPr>
        </p:nvSpPr>
        <p:spPr>
          <a:xfrm>
            <a:off x="6290785" y="-159703"/>
            <a:ext cx="5141094" cy="1363075"/>
          </a:xfrm>
          <a:noFill/>
        </p:spPr>
        <p:txBody>
          <a:bodyPr anchor="ctr">
            <a:normAutofit/>
          </a:bodyPr>
          <a:lstStyle/>
          <a:p>
            <a:pPr algn="ctr"/>
            <a:r>
              <a:rPr lang="en-US" sz="3600" dirty="0">
                <a:solidFill>
                  <a:schemeClr val="tx2"/>
                </a:solidFill>
                <a:cs typeface="Calibri Light"/>
              </a:rPr>
              <a:t>Tampa Breweries</a:t>
            </a:r>
            <a:endParaRPr lang="en-US" sz="3600" dirty="0">
              <a:solidFill>
                <a:schemeClr val="tx2"/>
              </a:solidFill>
            </a:endParaRPr>
          </a:p>
        </p:txBody>
      </p:sp>
      <p:pic>
        <p:nvPicPr>
          <p:cNvPr id="3" name="Picture 3" descr="Table&#10;&#10;Description automatically generated">
            <a:extLst>
              <a:ext uri="{FF2B5EF4-FFF2-40B4-BE49-F238E27FC236}">
                <a16:creationId xmlns:a16="http://schemas.microsoft.com/office/drawing/2014/main" id="{58FEF572-C978-40AA-86F1-DA0B95B60952}"/>
              </a:ext>
            </a:extLst>
          </p:cNvPr>
          <p:cNvPicPr>
            <a:picLocks noChangeAspect="1"/>
          </p:cNvPicPr>
          <p:nvPr/>
        </p:nvPicPr>
        <p:blipFill>
          <a:blip r:embed="rId2"/>
          <a:stretch>
            <a:fillRect/>
          </a:stretch>
        </p:blipFill>
        <p:spPr>
          <a:xfrm>
            <a:off x="5715152" y="1190249"/>
            <a:ext cx="6292360" cy="5568739"/>
          </a:xfrm>
          <a:prstGeom prst="rect">
            <a:avLst/>
          </a:prstGeom>
        </p:spPr>
      </p:pic>
      <p:graphicFrame>
        <p:nvGraphicFramePr>
          <p:cNvPr id="4" name="Table 5">
            <a:extLst>
              <a:ext uri="{FF2B5EF4-FFF2-40B4-BE49-F238E27FC236}">
                <a16:creationId xmlns:a16="http://schemas.microsoft.com/office/drawing/2014/main" id="{CAB4E86D-8D42-435C-B48C-3A50D06E6F19}"/>
              </a:ext>
            </a:extLst>
          </p:cNvPr>
          <p:cNvGraphicFramePr>
            <a:graphicFrameLocks noGrp="1"/>
          </p:cNvGraphicFramePr>
          <p:nvPr>
            <p:extLst>
              <p:ext uri="{D42A27DB-BD31-4B8C-83A1-F6EECF244321}">
                <p14:modId xmlns:p14="http://schemas.microsoft.com/office/powerpoint/2010/main" val="1184583339"/>
              </p:ext>
            </p:extLst>
          </p:nvPr>
        </p:nvGraphicFramePr>
        <p:xfrm>
          <a:off x="5699342" y="835068"/>
          <a:ext cx="6302798" cy="370840"/>
        </p:xfrm>
        <a:graphic>
          <a:graphicData uri="http://schemas.openxmlformats.org/drawingml/2006/table">
            <a:tbl>
              <a:tblPr firstRow="1" bandRow="1">
                <a:tableStyleId>{5C22544A-7EE6-4342-B048-85BDC9FD1C3A}</a:tableStyleId>
              </a:tblPr>
              <a:tblGrid>
                <a:gridCol w="1993444">
                  <a:extLst>
                    <a:ext uri="{9D8B030D-6E8A-4147-A177-3AD203B41FA5}">
                      <a16:colId xmlns:a16="http://schemas.microsoft.com/office/drawing/2014/main" val="931159102"/>
                    </a:ext>
                  </a:extLst>
                </a:gridCol>
                <a:gridCol w="984312">
                  <a:extLst>
                    <a:ext uri="{9D8B030D-6E8A-4147-A177-3AD203B41FA5}">
                      <a16:colId xmlns:a16="http://schemas.microsoft.com/office/drawing/2014/main" val="3658266855"/>
                    </a:ext>
                  </a:extLst>
                </a:gridCol>
                <a:gridCol w="643550">
                  <a:extLst>
                    <a:ext uri="{9D8B030D-6E8A-4147-A177-3AD203B41FA5}">
                      <a16:colId xmlns:a16="http://schemas.microsoft.com/office/drawing/2014/main" val="1515365802"/>
                    </a:ext>
                  </a:extLst>
                </a:gridCol>
                <a:gridCol w="2681492">
                  <a:extLst>
                    <a:ext uri="{9D8B030D-6E8A-4147-A177-3AD203B41FA5}">
                      <a16:colId xmlns:a16="http://schemas.microsoft.com/office/drawing/2014/main" val="3194210377"/>
                    </a:ext>
                  </a:extLst>
                </a:gridCol>
              </a:tblGrid>
              <a:tr h="370840">
                <a:tc>
                  <a:txBody>
                    <a:bodyPr/>
                    <a:lstStyle/>
                    <a:p>
                      <a:r>
                        <a:rPr lang="en-US" dirty="0"/>
                        <a:t>Style</a:t>
                      </a:r>
                    </a:p>
                  </a:txBody>
                  <a:tcPr/>
                </a:tc>
                <a:tc>
                  <a:txBody>
                    <a:bodyPr/>
                    <a:lstStyle/>
                    <a:p>
                      <a:r>
                        <a:rPr lang="en-US" dirty="0"/>
                        <a:t>Ratings</a:t>
                      </a:r>
                    </a:p>
                  </a:txBody>
                  <a:tcPr/>
                </a:tc>
                <a:tc>
                  <a:txBody>
                    <a:bodyPr/>
                    <a:lstStyle/>
                    <a:p>
                      <a:r>
                        <a:rPr lang="en-US" dirty="0"/>
                        <a:t>Tips</a:t>
                      </a:r>
                    </a:p>
                  </a:txBody>
                  <a:tcPr/>
                </a:tc>
                <a:tc>
                  <a:txBody>
                    <a:bodyPr/>
                    <a:lstStyle/>
                    <a:p>
                      <a:r>
                        <a:rPr lang="en-US" dirty="0"/>
                        <a:t>Brewery</a:t>
                      </a:r>
                    </a:p>
                  </a:txBody>
                  <a:tcPr/>
                </a:tc>
                <a:extLst>
                  <a:ext uri="{0D108BD9-81ED-4DB2-BD59-A6C34878D82A}">
                    <a16:rowId xmlns:a16="http://schemas.microsoft.com/office/drawing/2014/main" val="3278578609"/>
                  </a:ext>
                </a:extLst>
              </a:tr>
            </a:tbl>
          </a:graphicData>
        </a:graphic>
      </p:graphicFrame>
      <p:pic>
        <p:nvPicPr>
          <p:cNvPr id="6" name="Picture Placeholder 33">
            <a:extLst>
              <a:ext uri="{FF2B5EF4-FFF2-40B4-BE49-F238E27FC236}">
                <a16:creationId xmlns:a16="http://schemas.microsoft.com/office/drawing/2014/main" id="{7DA93879-0321-4363-B5A5-60038E3ED8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5370897" cy="6944574"/>
          </a:xfrm>
          <a:prstGeom prst="rect">
            <a:avLst/>
          </a:prstGeom>
        </p:spPr>
      </p:pic>
    </p:spTree>
    <p:extLst>
      <p:ext uri="{BB962C8B-B14F-4D97-AF65-F5344CB8AC3E}">
        <p14:creationId xmlns:p14="http://schemas.microsoft.com/office/powerpoint/2010/main" val="161325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AC2854-7F12-4448-B35A-4545ABCE7412}"/>
              </a:ext>
            </a:extLst>
          </p:cNvPr>
          <p:cNvSpPr>
            <a:spLocks noGrp="1"/>
          </p:cNvSpPr>
          <p:nvPr>
            <p:ph type="title"/>
          </p:nvPr>
        </p:nvSpPr>
        <p:spPr>
          <a:xfrm>
            <a:off x="1028700" y="1967266"/>
            <a:ext cx="2628900" cy="2547257"/>
          </a:xfrm>
          <a:noFill/>
        </p:spPr>
        <p:txBody>
          <a:bodyPr anchor="ctr">
            <a:normAutofit/>
          </a:bodyPr>
          <a:lstStyle/>
          <a:p>
            <a:pPr algn="ctr"/>
            <a:r>
              <a:rPr lang="en-US" sz="3600">
                <a:solidFill>
                  <a:srgbClr val="FFFFFF"/>
                </a:solidFill>
                <a:cs typeface="Calibri Light"/>
              </a:rPr>
              <a:t>Breweries Mapped by Style</a:t>
            </a:r>
            <a:endParaRPr lang="en-US" sz="3600">
              <a:solidFill>
                <a:srgbClr val="FFFFFF"/>
              </a:solidFill>
            </a:endParaRPr>
          </a:p>
        </p:txBody>
      </p:sp>
      <p:pic>
        <p:nvPicPr>
          <p:cNvPr id="3" name="Picture 3" descr="Map&#10;&#10;Description automatically generated">
            <a:extLst>
              <a:ext uri="{FF2B5EF4-FFF2-40B4-BE49-F238E27FC236}">
                <a16:creationId xmlns:a16="http://schemas.microsoft.com/office/drawing/2014/main" id="{B78A17E7-37A2-4C7D-93F9-63F04AFDDD69}"/>
              </a:ext>
            </a:extLst>
          </p:cNvPr>
          <p:cNvPicPr>
            <a:picLocks noChangeAspect="1"/>
          </p:cNvPicPr>
          <p:nvPr/>
        </p:nvPicPr>
        <p:blipFill>
          <a:blip r:embed="rId2"/>
          <a:stretch>
            <a:fillRect/>
          </a:stretch>
        </p:blipFill>
        <p:spPr>
          <a:xfrm>
            <a:off x="4777316" y="885073"/>
            <a:ext cx="6780700" cy="5085525"/>
          </a:xfrm>
          <a:prstGeom prst="rect">
            <a:avLst/>
          </a:prstGeom>
        </p:spPr>
      </p:pic>
    </p:spTree>
    <p:extLst>
      <p:ext uri="{BB962C8B-B14F-4D97-AF65-F5344CB8AC3E}">
        <p14:creationId xmlns:p14="http://schemas.microsoft.com/office/powerpoint/2010/main" val="684528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B33717D0-7831-4E52-AAAA-C26E2415A0F5}"/>
              </a:ext>
            </a:extLst>
          </p:cNvPr>
          <p:cNvSpPr/>
          <p:nvPr/>
        </p:nvSpPr>
        <p:spPr>
          <a:xfrm>
            <a:off x="504067" y="1507170"/>
            <a:ext cx="6218202" cy="48262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grpSp>
        <p:nvGrpSpPr>
          <p:cNvPr id="4" name="Group 3">
            <a:extLst>
              <a:ext uri="{FF2B5EF4-FFF2-40B4-BE49-F238E27FC236}">
                <a16:creationId xmlns:a16="http://schemas.microsoft.com/office/drawing/2014/main" id="{EC62CDAD-4DC2-C948-B12D-4C00977908A0}"/>
              </a:ext>
            </a:extLst>
          </p:cNvPr>
          <p:cNvGrpSpPr/>
          <p:nvPr/>
        </p:nvGrpSpPr>
        <p:grpSpPr>
          <a:xfrm>
            <a:off x="5821520" y="1233124"/>
            <a:ext cx="548465" cy="102824"/>
            <a:chOff x="5442878" y="1264578"/>
            <a:chExt cx="803007" cy="150545"/>
          </a:xfrm>
        </p:grpSpPr>
        <p:sp>
          <p:nvSpPr>
            <p:cNvPr id="5" name="Oval 4">
              <a:extLst>
                <a:ext uri="{FF2B5EF4-FFF2-40B4-BE49-F238E27FC236}">
                  <a16:creationId xmlns:a16="http://schemas.microsoft.com/office/drawing/2014/main" id="{6B98B1EA-6D94-D945-AB45-4E17D8C7F365}"/>
                </a:ext>
              </a:extLst>
            </p:cNvPr>
            <p:cNvSpPr/>
            <p:nvPr/>
          </p:nvSpPr>
          <p:spPr>
            <a:xfrm>
              <a:off x="5442878" y="1264578"/>
              <a:ext cx="150545" cy="15054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Oval 5">
              <a:extLst>
                <a:ext uri="{FF2B5EF4-FFF2-40B4-BE49-F238E27FC236}">
                  <a16:creationId xmlns:a16="http://schemas.microsoft.com/office/drawing/2014/main" id="{88909296-DBC9-3842-BC4E-D88375E607A1}"/>
                </a:ext>
              </a:extLst>
            </p:cNvPr>
            <p:cNvSpPr/>
            <p:nvPr/>
          </p:nvSpPr>
          <p:spPr>
            <a:xfrm>
              <a:off x="5660365" y="1264578"/>
              <a:ext cx="150545" cy="1505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7" name="Oval 6">
              <a:extLst>
                <a:ext uri="{FF2B5EF4-FFF2-40B4-BE49-F238E27FC236}">
                  <a16:creationId xmlns:a16="http://schemas.microsoft.com/office/drawing/2014/main" id="{C8EC8F2E-2230-804E-9C31-6F6BF5507443}"/>
                </a:ext>
              </a:extLst>
            </p:cNvPr>
            <p:cNvSpPr/>
            <p:nvPr/>
          </p:nvSpPr>
          <p:spPr>
            <a:xfrm>
              <a:off x="5877852" y="1264578"/>
              <a:ext cx="150545" cy="1505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8" name="Oval 7">
              <a:extLst>
                <a:ext uri="{FF2B5EF4-FFF2-40B4-BE49-F238E27FC236}">
                  <a16:creationId xmlns:a16="http://schemas.microsoft.com/office/drawing/2014/main" id="{97BF6F6C-6B0F-AB4A-90FA-5E4D2421ED95}"/>
                </a:ext>
              </a:extLst>
            </p:cNvPr>
            <p:cNvSpPr/>
            <p:nvPr/>
          </p:nvSpPr>
          <p:spPr>
            <a:xfrm>
              <a:off x="6095340" y="1264578"/>
              <a:ext cx="150545" cy="15054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grpSp>
      <p:sp>
        <p:nvSpPr>
          <p:cNvPr id="9" name="TextBox 8">
            <a:extLst>
              <a:ext uri="{FF2B5EF4-FFF2-40B4-BE49-F238E27FC236}">
                <a16:creationId xmlns:a16="http://schemas.microsoft.com/office/drawing/2014/main" id="{447B2692-B2AC-7745-BBF7-2B8528E9CDDD}"/>
              </a:ext>
            </a:extLst>
          </p:cNvPr>
          <p:cNvSpPr txBox="1"/>
          <p:nvPr/>
        </p:nvSpPr>
        <p:spPr>
          <a:xfrm>
            <a:off x="695325" y="373520"/>
            <a:ext cx="1080135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6600"/>
                </a:solidFill>
                <a:effectLst/>
                <a:uLnTx/>
                <a:uFillTx/>
                <a:latin typeface="Copperplate Gothic Bold" panose="020E0705020206020404" pitchFamily="34" charset="0"/>
              </a:rPr>
              <a:t>CORRELATION TESTS</a:t>
            </a:r>
          </a:p>
        </p:txBody>
      </p:sp>
      <p:sp>
        <p:nvSpPr>
          <p:cNvPr id="13" name="Oval 12">
            <a:extLst>
              <a:ext uri="{FF2B5EF4-FFF2-40B4-BE49-F238E27FC236}">
                <a16:creationId xmlns:a16="http://schemas.microsoft.com/office/drawing/2014/main" id="{554C90A4-DFB8-4E44-91A9-4A232ADD0482}"/>
              </a:ext>
            </a:extLst>
          </p:cNvPr>
          <p:cNvSpPr/>
          <p:nvPr/>
        </p:nvSpPr>
        <p:spPr>
          <a:xfrm>
            <a:off x="5322157" y="1647885"/>
            <a:ext cx="1015898" cy="101589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36" name="Picture 5" descr="Table&#10;&#10;Description automatically generated">
            <a:extLst>
              <a:ext uri="{FF2B5EF4-FFF2-40B4-BE49-F238E27FC236}">
                <a16:creationId xmlns:a16="http://schemas.microsoft.com/office/drawing/2014/main" id="{458D757E-C21D-4776-A9B2-33F20832867A}"/>
              </a:ext>
            </a:extLst>
          </p:cNvPr>
          <p:cNvPicPr>
            <a:picLocks noChangeAspect="1"/>
          </p:cNvPicPr>
          <p:nvPr/>
        </p:nvPicPr>
        <p:blipFill>
          <a:blip r:embed="rId3"/>
          <a:stretch>
            <a:fillRect/>
          </a:stretch>
        </p:blipFill>
        <p:spPr>
          <a:xfrm>
            <a:off x="769025" y="3041471"/>
            <a:ext cx="5633398" cy="2300550"/>
          </a:xfrm>
          <a:prstGeom prst="rect">
            <a:avLst/>
          </a:prstGeom>
        </p:spPr>
      </p:pic>
      <p:sp>
        <p:nvSpPr>
          <p:cNvPr id="38" name="Text Placeholder 3">
            <a:extLst>
              <a:ext uri="{FF2B5EF4-FFF2-40B4-BE49-F238E27FC236}">
                <a16:creationId xmlns:a16="http://schemas.microsoft.com/office/drawing/2014/main" id="{D585EE36-63CB-45FE-B4FB-EBDD50500315}"/>
              </a:ext>
            </a:extLst>
          </p:cNvPr>
          <p:cNvSpPr txBox="1">
            <a:spLocks/>
          </p:cNvSpPr>
          <p:nvPr/>
        </p:nvSpPr>
        <p:spPr>
          <a:xfrm>
            <a:off x="7279697" y="2285952"/>
            <a:ext cx="3932237" cy="381158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sz="2800" dirty="0">
                <a:cs typeface="Calibri"/>
              </a:rPr>
              <a:t>Based on the correlation tests you can see there is a positive relationship between the style of brewery and how many ratings they receive.  </a:t>
            </a:r>
            <a:endParaRPr lang="en-US" sz="2800" dirty="0"/>
          </a:p>
        </p:txBody>
      </p:sp>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51687" y="1884823"/>
            <a:ext cx="756838" cy="509096"/>
          </a:xfrm>
          <a:prstGeom prst="rect">
            <a:avLst/>
          </a:prstGeom>
        </p:spPr>
      </p:pic>
    </p:spTree>
    <p:extLst>
      <p:ext uri="{BB962C8B-B14F-4D97-AF65-F5344CB8AC3E}">
        <p14:creationId xmlns:p14="http://schemas.microsoft.com/office/powerpoint/2010/main" val="1101481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D0762C3A-E373-485B-B449-9639634DE0B1}"/>
              </a:ext>
            </a:extLst>
          </p:cNvPr>
          <p:cNvSpPr/>
          <p:nvPr/>
        </p:nvSpPr>
        <p:spPr>
          <a:xfrm>
            <a:off x="4398745" y="1803777"/>
            <a:ext cx="7625707" cy="46178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grpSp>
        <p:nvGrpSpPr>
          <p:cNvPr id="4" name="Group 3">
            <a:extLst>
              <a:ext uri="{FF2B5EF4-FFF2-40B4-BE49-F238E27FC236}">
                <a16:creationId xmlns:a16="http://schemas.microsoft.com/office/drawing/2014/main" id="{EC62CDAD-4DC2-C948-B12D-4C00977908A0}"/>
              </a:ext>
            </a:extLst>
          </p:cNvPr>
          <p:cNvGrpSpPr/>
          <p:nvPr/>
        </p:nvGrpSpPr>
        <p:grpSpPr>
          <a:xfrm>
            <a:off x="5821520" y="1233124"/>
            <a:ext cx="548465" cy="102824"/>
            <a:chOff x="5442878" y="1264578"/>
            <a:chExt cx="803007" cy="150545"/>
          </a:xfrm>
        </p:grpSpPr>
        <p:sp>
          <p:nvSpPr>
            <p:cNvPr id="5" name="Oval 4">
              <a:extLst>
                <a:ext uri="{FF2B5EF4-FFF2-40B4-BE49-F238E27FC236}">
                  <a16:creationId xmlns:a16="http://schemas.microsoft.com/office/drawing/2014/main" id="{6B98B1EA-6D94-D945-AB45-4E17D8C7F365}"/>
                </a:ext>
              </a:extLst>
            </p:cNvPr>
            <p:cNvSpPr/>
            <p:nvPr/>
          </p:nvSpPr>
          <p:spPr>
            <a:xfrm>
              <a:off x="5442878" y="1264578"/>
              <a:ext cx="150545" cy="15054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Oval 5">
              <a:extLst>
                <a:ext uri="{FF2B5EF4-FFF2-40B4-BE49-F238E27FC236}">
                  <a16:creationId xmlns:a16="http://schemas.microsoft.com/office/drawing/2014/main" id="{88909296-DBC9-3842-BC4E-D88375E607A1}"/>
                </a:ext>
              </a:extLst>
            </p:cNvPr>
            <p:cNvSpPr/>
            <p:nvPr/>
          </p:nvSpPr>
          <p:spPr>
            <a:xfrm>
              <a:off x="5660365" y="1264578"/>
              <a:ext cx="150545" cy="1505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7" name="Oval 6">
              <a:extLst>
                <a:ext uri="{FF2B5EF4-FFF2-40B4-BE49-F238E27FC236}">
                  <a16:creationId xmlns:a16="http://schemas.microsoft.com/office/drawing/2014/main" id="{C8EC8F2E-2230-804E-9C31-6F6BF5507443}"/>
                </a:ext>
              </a:extLst>
            </p:cNvPr>
            <p:cNvSpPr/>
            <p:nvPr/>
          </p:nvSpPr>
          <p:spPr>
            <a:xfrm>
              <a:off x="5877852" y="1264578"/>
              <a:ext cx="150545" cy="1505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8" name="Oval 7">
              <a:extLst>
                <a:ext uri="{FF2B5EF4-FFF2-40B4-BE49-F238E27FC236}">
                  <a16:creationId xmlns:a16="http://schemas.microsoft.com/office/drawing/2014/main" id="{97BF6F6C-6B0F-AB4A-90FA-5E4D2421ED95}"/>
                </a:ext>
              </a:extLst>
            </p:cNvPr>
            <p:cNvSpPr/>
            <p:nvPr/>
          </p:nvSpPr>
          <p:spPr>
            <a:xfrm>
              <a:off x="6095340" y="1264578"/>
              <a:ext cx="150545" cy="15054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grpSp>
      <p:sp>
        <p:nvSpPr>
          <p:cNvPr id="9" name="TextBox 8">
            <a:extLst>
              <a:ext uri="{FF2B5EF4-FFF2-40B4-BE49-F238E27FC236}">
                <a16:creationId xmlns:a16="http://schemas.microsoft.com/office/drawing/2014/main" id="{447B2692-B2AC-7745-BBF7-2B8528E9CDDD}"/>
              </a:ext>
            </a:extLst>
          </p:cNvPr>
          <p:cNvSpPr txBox="1"/>
          <p:nvPr/>
        </p:nvSpPr>
        <p:spPr>
          <a:xfrm>
            <a:off x="695325" y="373520"/>
            <a:ext cx="1080135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6600"/>
                </a:solidFill>
                <a:effectLst/>
                <a:uLnTx/>
                <a:uFillTx/>
                <a:latin typeface="Copperplate Gothic Bold" panose="020E0705020206020404" pitchFamily="34" charset="0"/>
              </a:rPr>
              <a:t>K NEAREST NEIGHBORS</a:t>
            </a:r>
          </a:p>
        </p:txBody>
      </p:sp>
      <p:sp>
        <p:nvSpPr>
          <p:cNvPr id="27" name="Oval 26">
            <a:extLst>
              <a:ext uri="{FF2B5EF4-FFF2-40B4-BE49-F238E27FC236}">
                <a16:creationId xmlns:a16="http://schemas.microsoft.com/office/drawing/2014/main" id="{1C3DD344-8AAC-43D8-B3C8-B11760771889}"/>
              </a:ext>
            </a:extLst>
          </p:cNvPr>
          <p:cNvSpPr/>
          <p:nvPr/>
        </p:nvSpPr>
        <p:spPr>
          <a:xfrm>
            <a:off x="4529045" y="1944510"/>
            <a:ext cx="1015898" cy="101589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38" name="Picture 5" descr="A picture containing shape&#10;&#10;Description automatically generated">
            <a:extLst>
              <a:ext uri="{FF2B5EF4-FFF2-40B4-BE49-F238E27FC236}">
                <a16:creationId xmlns:a16="http://schemas.microsoft.com/office/drawing/2014/main" id="{EBA50F34-EBFA-4A03-AA16-35222069F444}"/>
              </a:ext>
            </a:extLst>
          </p:cNvPr>
          <p:cNvPicPr>
            <a:picLocks noChangeAspect="1"/>
          </p:cNvPicPr>
          <p:nvPr/>
        </p:nvPicPr>
        <p:blipFill>
          <a:blip r:embed="rId3"/>
          <a:stretch>
            <a:fillRect/>
          </a:stretch>
        </p:blipFill>
        <p:spPr>
          <a:xfrm>
            <a:off x="5821520" y="2398298"/>
            <a:ext cx="5905500" cy="3686175"/>
          </a:xfrm>
          <a:prstGeom prst="rect">
            <a:avLst/>
          </a:prstGeom>
        </p:spPr>
      </p:pic>
      <p:sp>
        <p:nvSpPr>
          <p:cNvPr id="39" name="Text Placeholder 3">
            <a:extLst>
              <a:ext uri="{FF2B5EF4-FFF2-40B4-BE49-F238E27FC236}">
                <a16:creationId xmlns:a16="http://schemas.microsoft.com/office/drawing/2014/main" id="{44A2D6E7-7F0E-4312-9863-3CEEEABD3B57}"/>
              </a:ext>
            </a:extLst>
          </p:cNvPr>
          <p:cNvSpPr txBox="1">
            <a:spLocks/>
          </p:cNvSpPr>
          <p:nvPr/>
        </p:nvSpPr>
        <p:spPr>
          <a:xfrm>
            <a:off x="372514" y="2272885"/>
            <a:ext cx="3932237" cy="381158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sz="2800" dirty="0">
                <a:solidFill>
                  <a:schemeClr val="accent1"/>
                </a:solidFill>
                <a:cs typeface="Calibri"/>
              </a:rPr>
              <a:t>Based on the graph of the accuracy of K Nearest Neighbors, you can see that within 3 to 4 neighbors we can tell what style of brewery there should be.  After that it varies slightly but consistently.</a:t>
            </a:r>
            <a:endParaRPr lang="en-US" sz="2800" dirty="0">
              <a:solidFill>
                <a:schemeClr val="accent1"/>
              </a:solidFill>
            </a:endParaRPr>
          </a:p>
        </p:txBody>
      </p:sp>
      <p:pic>
        <p:nvPicPr>
          <p:cNvPr id="42" name="Graphic 86">
            <a:extLst>
              <a:ext uri="{FF2B5EF4-FFF2-40B4-BE49-F238E27FC236}">
                <a16:creationId xmlns:a16="http://schemas.microsoft.com/office/drawing/2014/main" id="{5B89C0A5-FF99-4F14-A91A-C09929A67EE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58259" y="2096123"/>
            <a:ext cx="642850" cy="642850"/>
          </a:xfrm>
          <a:prstGeom prst="rect">
            <a:avLst/>
          </a:prstGeom>
        </p:spPr>
      </p:pic>
    </p:spTree>
    <p:extLst>
      <p:ext uri="{BB962C8B-B14F-4D97-AF65-F5344CB8AC3E}">
        <p14:creationId xmlns:p14="http://schemas.microsoft.com/office/powerpoint/2010/main" val="313300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animEffect transition="in" filter="fade">
                                      <p:cBhvr>
                                        <p:cTn id="9" dur="500"/>
                                        <p:tgtEl>
                                          <p:spTgt spid="37"/>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p:cTn id="13" dur="500" fill="hold"/>
                                        <p:tgtEl>
                                          <p:spTgt spid="27"/>
                                        </p:tgtEl>
                                        <p:attrNameLst>
                                          <p:attrName>ppt_w</p:attrName>
                                        </p:attrNameLst>
                                      </p:cBhvr>
                                      <p:tavLst>
                                        <p:tav tm="0">
                                          <p:val>
                                            <p:fltVal val="0"/>
                                          </p:val>
                                        </p:tav>
                                        <p:tav tm="100000">
                                          <p:val>
                                            <p:strVal val="#ppt_w"/>
                                          </p:val>
                                        </p:tav>
                                      </p:tavLst>
                                    </p:anim>
                                    <p:anim calcmode="lin" valueType="num">
                                      <p:cBhvr>
                                        <p:cTn id="14" dur="500" fill="hold"/>
                                        <p:tgtEl>
                                          <p:spTgt spid="27"/>
                                        </p:tgtEl>
                                        <p:attrNameLst>
                                          <p:attrName>ppt_h</p:attrName>
                                        </p:attrNameLst>
                                      </p:cBhvr>
                                      <p:tavLst>
                                        <p:tav tm="0">
                                          <p:val>
                                            <p:fltVal val="0"/>
                                          </p:val>
                                        </p:tav>
                                        <p:tav tm="100000">
                                          <p:val>
                                            <p:strVal val="#ppt_h"/>
                                          </p:val>
                                        </p:tav>
                                      </p:tavLst>
                                    </p:anim>
                                    <p:animEffect transition="in" filter="fade">
                                      <p:cBhvr>
                                        <p:cTn id="1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bg1">
                <a:lumMod val="85000"/>
              </a:schemeClr>
            </a:gs>
          </a:gsLst>
          <a:lin ang="0" scaled="0"/>
        </a:gradFill>
        <a:effectLst/>
      </p:bgPr>
    </p:bg>
    <p:spTree>
      <p:nvGrpSpPr>
        <p:cNvPr id="1" name=""/>
        <p:cNvGrpSpPr/>
        <p:nvPr/>
      </p:nvGrpSpPr>
      <p:grpSpPr>
        <a:xfrm>
          <a:off x="0" y="0"/>
          <a:ext cx="0" cy="0"/>
          <a:chOff x="0" y="0"/>
          <a:chExt cx="0" cy="0"/>
        </a:xfrm>
      </p:grpSpPr>
      <p:pic>
        <p:nvPicPr>
          <p:cNvPr id="29" name="main_backgroun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5901" y="807139"/>
            <a:ext cx="8616472" cy="6073284"/>
          </a:xfrm>
          <a:prstGeom prst="rect">
            <a:avLst/>
          </a:prstGeom>
        </p:spPr>
      </p:pic>
      <p:sp>
        <p:nvSpPr>
          <p:cNvPr id="15" name="Freeform 6"/>
          <p:cNvSpPr>
            <a:spLocks/>
          </p:cNvSpPr>
          <p:nvPr/>
        </p:nvSpPr>
        <p:spPr bwMode="auto">
          <a:xfrm>
            <a:off x="2374900" y="1825807"/>
            <a:ext cx="1582738" cy="839788"/>
          </a:xfrm>
          <a:custGeom>
            <a:avLst/>
            <a:gdLst>
              <a:gd name="T0" fmla="*/ 0 w 997"/>
              <a:gd name="T1" fmla="*/ 529 h 529"/>
              <a:gd name="T2" fmla="*/ 697 w 997"/>
              <a:gd name="T3" fmla="*/ 529 h 529"/>
              <a:gd name="T4" fmla="*/ 997 w 997"/>
              <a:gd name="T5" fmla="*/ 0 h 529"/>
              <a:gd name="T6" fmla="*/ 301 w 997"/>
              <a:gd name="T7" fmla="*/ 0 h 529"/>
              <a:gd name="T8" fmla="*/ 0 w 997"/>
              <a:gd name="T9" fmla="*/ 529 h 529"/>
            </a:gdLst>
            <a:ahLst/>
            <a:cxnLst>
              <a:cxn ang="0">
                <a:pos x="T0" y="T1"/>
              </a:cxn>
              <a:cxn ang="0">
                <a:pos x="T2" y="T3"/>
              </a:cxn>
              <a:cxn ang="0">
                <a:pos x="T4" y="T5"/>
              </a:cxn>
              <a:cxn ang="0">
                <a:pos x="T6" y="T7"/>
              </a:cxn>
              <a:cxn ang="0">
                <a:pos x="T8" y="T9"/>
              </a:cxn>
            </a:cxnLst>
            <a:rect l="0" t="0" r="r" b="b"/>
            <a:pathLst>
              <a:path w="997" h="529">
                <a:moveTo>
                  <a:pt x="0" y="529"/>
                </a:moveTo>
                <a:lnTo>
                  <a:pt x="697" y="529"/>
                </a:lnTo>
                <a:lnTo>
                  <a:pt x="997" y="0"/>
                </a:lnTo>
                <a:lnTo>
                  <a:pt x="301" y="0"/>
                </a:lnTo>
                <a:lnTo>
                  <a:pt x="0" y="529"/>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0"/>
          <p:cNvSpPr>
            <a:spLocks/>
          </p:cNvSpPr>
          <p:nvPr/>
        </p:nvSpPr>
        <p:spPr bwMode="auto">
          <a:xfrm>
            <a:off x="1898650" y="2667182"/>
            <a:ext cx="1579563" cy="838200"/>
          </a:xfrm>
          <a:custGeom>
            <a:avLst/>
            <a:gdLst>
              <a:gd name="T0" fmla="*/ 0 w 995"/>
              <a:gd name="T1" fmla="*/ 528 h 528"/>
              <a:gd name="T2" fmla="*/ 696 w 995"/>
              <a:gd name="T3" fmla="*/ 528 h 528"/>
              <a:gd name="T4" fmla="*/ 995 w 995"/>
              <a:gd name="T5" fmla="*/ 0 h 528"/>
              <a:gd name="T6" fmla="*/ 300 w 995"/>
              <a:gd name="T7" fmla="*/ 0 h 528"/>
              <a:gd name="T8" fmla="*/ 0 w 995"/>
              <a:gd name="T9" fmla="*/ 528 h 528"/>
            </a:gdLst>
            <a:ahLst/>
            <a:cxnLst>
              <a:cxn ang="0">
                <a:pos x="T0" y="T1"/>
              </a:cxn>
              <a:cxn ang="0">
                <a:pos x="T2" y="T3"/>
              </a:cxn>
              <a:cxn ang="0">
                <a:pos x="T4" y="T5"/>
              </a:cxn>
              <a:cxn ang="0">
                <a:pos x="T6" y="T7"/>
              </a:cxn>
              <a:cxn ang="0">
                <a:pos x="T8" y="T9"/>
              </a:cxn>
            </a:cxnLst>
            <a:rect l="0" t="0" r="r" b="b"/>
            <a:pathLst>
              <a:path w="995" h="528">
                <a:moveTo>
                  <a:pt x="0" y="528"/>
                </a:moveTo>
                <a:lnTo>
                  <a:pt x="696" y="528"/>
                </a:lnTo>
                <a:lnTo>
                  <a:pt x="995" y="0"/>
                </a:lnTo>
                <a:lnTo>
                  <a:pt x="300" y="0"/>
                </a:lnTo>
                <a:lnTo>
                  <a:pt x="0" y="528"/>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1"/>
          <p:cNvSpPr>
            <a:spLocks/>
          </p:cNvSpPr>
          <p:nvPr/>
        </p:nvSpPr>
        <p:spPr bwMode="auto">
          <a:xfrm>
            <a:off x="1414463" y="3505382"/>
            <a:ext cx="1582738" cy="838200"/>
          </a:xfrm>
          <a:custGeom>
            <a:avLst/>
            <a:gdLst>
              <a:gd name="T0" fmla="*/ 0 w 997"/>
              <a:gd name="T1" fmla="*/ 528 h 528"/>
              <a:gd name="T2" fmla="*/ 698 w 997"/>
              <a:gd name="T3" fmla="*/ 528 h 528"/>
              <a:gd name="T4" fmla="*/ 997 w 997"/>
              <a:gd name="T5" fmla="*/ 0 h 528"/>
              <a:gd name="T6" fmla="*/ 303 w 997"/>
              <a:gd name="T7" fmla="*/ 0 h 528"/>
              <a:gd name="T8" fmla="*/ 0 w 997"/>
              <a:gd name="T9" fmla="*/ 528 h 528"/>
            </a:gdLst>
            <a:ahLst/>
            <a:cxnLst>
              <a:cxn ang="0">
                <a:pos x="T0" y="T1"/>
              </a:cxn>
              <a:cxn ang="0">
                <a:pos x="T2" y="T3"/>
              </a:cxn>
              <a:cxn ang="0">
                <a:pos x="T4" y="T5"/>
              </a:cxn>
              <a:cxn ang="0">
                <a:pos x="T6" y="T7"/>
              </a:cxn>
              <a:cxn ang="0">
                <a:pos x="T8" y="T9"/>
              </a:cxn>
            </a:cxnLst>
            <a:rect l="0" t="0" r="r" b="b"/>
            <a:pathLst>
              <a:path w="997" h="528">
                <a:moveTo>
                  <a:pt x="0" y="528"/>
                </a:moveTo>
                <a:lnTo>
                  <a:pt x="698" y="528"/>
                </a:lnTo>
                <a:lnTo>
                  <a:pt x="997" y="0"/>
                </a:lnTo>
                <a:lnTo>
                  <a:pt x="303" y="0"/>
                </a:lnTo>
                <a:lnTo>
                  <a:pt x="0" y="52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2"/>
          <p:cNvSpPr>
            <a:spLocks/>
          </p:cNvSpPr>
          <p:nvPr/>
        </p:nvSpPr>
        <p:spPr bwMode="auto">
          <a:xfrm>
            <a:off x="935038" y="4343582"/>
            <a:ext cx="1582738" cy="839788"/>
          </a:xfrm>
          <a:custGeom>
            <a:avLst/>
            <a:gdLst>
              <a:gd name="T0" fmla="*/ 0 w 997"/>
              <a:gd name="T1" fmla="*/ 529 h 529"/>
              <a:gd name="T2" fmla="*/ 698 w 997"/>
              <a:gd name="T3" fmla="*/ 529 h 529"/>
              <a:gd name="T4" fmla="*/ 997 w 997"/>
              <a:gd name="T5" fmla="*/ 0 h 529"/>
              <a:gd name="T6" fmla="*/ 302 w 997"/>
              <a:gd name="T7" fmla="*/ 0 h 529"/>
              <a:gd name="T8" fmla="*/ 0 w 997"/>
              <a:gd name="T9" fmla="*/ 529 h 529"/>
            </a:gdLst>
            <a:ahLst/>
            <a:cxnLst>
              <a:cxn ang="0">
                <a:pos x="T0" y="T1"/>
              </a:cxn>
              <a:cxn ang="0">
                <a:pos x="T2" y="T3"/>
              </a:cxn>
              <a:cxn ang="0">
                <a:pos x="T4" y="T5"/>
              </a:cxn>
              <a:cxn ang="0">
                <a:pos x="T6" y="T7"/>
              </a:cxn>
              <a:cxn ang="0">
                <a:pos x="T8" y="T9"/>
              </a:cxn>
            </a:cxnLst>
            <a:rect l="0" t="0" r="r" b="b"/>
            <a:pathLst>
              <a:path w="997" h="529">
                <a:moveTo>
                  <a:pt x="0" y="529"/>
                </a:moveTo>
                <a:lnTo>
                  <a:pt x="698" y="529"/>
                </a:lnTo>
                <a:lnTo>
                  <a:pt x="997" y="0"/>
                </a:lnTo>
                <a:lnTo>
                  <a:pt x="302" y="0"/>
                </a:lnTo>
                <a:lnTo>
                  <a:pt x="0" y="529"/>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3"/>
          <p:cNvSpPr>
            <a:spLocks/>
          </p:cNvSpPr>
          <p:nvPr/>
        </p:nvSpPr>
        <p:spPr bwMode="auto">
          <a:xfrm>
            <a:off x="9093201" y="3510145"/>
            <a:ext cx="1581150" cy="838200"/>
          </a:xfrm>
          <a:custGeom>
            <a:avLst/>
            <a:gdLst>
              <a:gd name="T0" fmla="*/ 0 w 996"/>
              <a:gd name="T1" fmla="*/ 528 h 528"/>
              <a:gd name="T2" fmla="*/ 696 w 996"/>
              <a:gd name="T3" fmla="*/ 528 h 528"/>
              <a:gd name="T4" fmla="*/ 996 w 996"/>
              <a:gd name="T5" fmla="*/ 0 h 528"/>
              <a:gd name="T6" fmla="*/ 300 w 996"/>
              <a:gd name="T7" fmla="*/ 0 h 528"/>
              <a:gd name="T8" fmla="*/ 0 w 996"/>
              <a:gd name="T9" fmla="*/ 528 h 528"/>
            </a:gdLst>
            <a:ahLst/>
            <a:cxnLst>
              <a:cxn ang="0">
                <a:pos x="T0" y="T1"/>
              </a:cxn>
              <a:cxn ang="0">
                <a:pos x="T2" y="T3"/>
              </a:cxn>
              <a:cxn ang="0">
                <a:pos x="T4" y="T5"/>
              </a:cxn>
              <a:cxn ang="0">
                <a:pos x="T6" y="T7"/>
              </a:cxn>
              <a:cxn ang="0">
                <a:pos x="T8" y="T9"/>
              </a:cxn>
            </a:cxnLst>
            <a:rect l="0" t="0" r="r" b="b"/>
            <a:pathLst>
              <a:path w="996" h="528">
                <a:moveTo>
                  <a:pt x="0" y="528"/>
                </a:moveTo>
                <a:lnTo>
                  <a:pt x="696" y="528"/>
                </a:lnTo>
                <a:lnTo>
                  <a:pt x="996" y="0"/>
                </a:lnTo>
                <a:lnTo>
                  <a:pt x="300" y="0"/>
                </a:lnTo>
                <a:lnTo>
                  <a:pt x="0" y="528"/>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p:nvSpPr>
        <p:spPr bwMode="auto">
          <a:xfrm>
            <a:off x="8615363" y="4348345"/>
            <a:ext cx="1579563" cy="839788"/>
          </a:xfrm>
          <a:custGeom>
            <a:avLst/>
            <a:gdLst>
              <a:gd name="T0" fmla="*/ 0 w 995"/>
              <a:gd name="T1" fmla="*/ 529 h 529"/>
              <a:gd name="T2" fmla="*/ 696 w 995"/>
              <a:gd name="T3" fmla="*/ 529 h 529"/>
              <a:gd name="T4" fmla="*/ 995 w 995"/>
              <a:gd name="T5" fmla="*/ 0 h 529"/>
              <a:gd name="T6" fmla="*/ 301 w 995"/>
              <a:gd name="T7" fmla="*/ 0 h 529"/>
              <a:gd name="T8" fmla="*/ 0 w 995"/>
              <a:gd name="T9" fmla="*/ 529 h 529"/>
            </a:gdLst>
            <a:ahLst/>
            <a:cxnLst>
              <a:cxn ang="0">
                <a:pos x="T0" y="T1"/>
              </a:cxn>
              <a:cxn ang="0">
                <a:pos x="T2" y="T3"/>
              </a:cxn>
              <a:cxn ang="0">
                <a:pos x="T4" y="T5"/>
              </a:cxn>
              <a:cxn ang="0">
                <a:pos x="T6" y="T7"/>
              </a:cxn>
              <a:cxn ang="0">
                <a:pos x="T8" y="T9"/>
              </a:cxn>
            </a:cxnLst>
            <a:rect l="0" t="0" r="r" b="b"/>
            <a:pathLst>
              <a:path w="995" h="529">
                <a:moveTo>
                  <a:pt x="0" y="529"/>
                </a:moveTo>
                <a:lnTo>
                  <a:pt x="696" y="529"/>
                </a:lnTo>
                <a:lnTo>
                  <a:pt x="995" y="0"/>
                </a:lnTo>
                <a:lnTo>
                  <a:pt x="301" y="0"/>
                </a:lnTo>
                <a:lnTo>
                  <a:pt x="0" y="529"/>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p:nvSpPr>
        <p:spPr bwMode="auto">
          <a:xfrm>
            <a:off x="9093201" y="2671945"/>
            <a:ext cx="1579563" cy="838200"/>
          </a:xfrm>
          <a:custGeom>
            <a:avLst/>
            <a:gdLst>
              <a:gd name="T0" fmla="*/ 0 w 995"/>
              <a:gd name="T1" fmla="*/ 0 h 528"/>
              <a:gd name="T2" fmla="*/ 696 w 995"/>
              <a:gd name="T3" fmla="*/ 0 h 528"/>
              <a:gd name="T4" fmla="*/ 995 w 995"/>
              <a:gd name="T5" fmla="*/ 528 h 528"/>
              <a:gd name="T6" fmla="*/ 300 w 995"/>
              <a:gd name="T7" fmla="*/ 528 h 528"/>
              <a:gd name="T8" fmla="*/ 0 w 995"/>
              <a:gd name="T9" fmla="*/ 0 h 528"/>
            </a:gdLst>
            <a:ahLst/>
            <a:cxnLst>
              <a:cxn ang="0">
                <a:pos x="T0" y="T1"/>
              </a:cxn>
              <a:cxn ang="0">
                <a:pos x="T2" y="T3"/>
              </a:cxn>
              <a:cxn ang="0">
                <a:pos x="T4" y="T5"/>
              </a:cxn>
              <a:cxn ang="0">
                <a:pos x="T6" y="T7"/>
              </a:cxn>
              <a:cxn ang="0">
                <a:pos x="T8" y="T9"/>
              </a:cxn>
            </a:cxnLst>
            <a:rect l="0" t="0" r="r" b="b"/>
            <a:pathLst>
              <a:path w="995" h="528">
                <a:moveTo>
                  <a:pt x="0" y="0"/>
                </a:moveTo>
                <a:lnTo>
                  <a:pt x="696" y="0"/>
                </a:lnTo>
                <a:lnTo>
                  <a:pt x="995" y="528"/>
                </a:lnTo>
                <a:lnTo>
                  <a:pt x="300" y="528"/>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p:nvSpPr>
        <p:spPr bwMode="auto">
          <a:xfrm>
            <a:off x="8612188" y="1832157"/>
            <a:ext cx="1582738" cy="839788"/>
          </a:xfrm>
          <a:custGeom>
            <a:avLst/>
            <a:gdLst>
              <a:gd name="T0" fmla="*/ 0 w 997"/>
              <a:gd name="T1" fmla="*/ 0 h 529"/>
              <a:gd name="T2" fmla="*/ 698 w 997"/>
              <a:gd name="T3" fmla="*/ 0 h 529"/>
              <a:gd name="T4" fmla="*/ 997 w 997"/>
              <a:gd name="T5" fmla="*/ 529 h 529"/>
              <a:gd name="T6" fmla="*/ 303 w 997"/>
              <a:gd name="T7" fmla="*/ 529 h 529"/>
              <a:gd name="T8" fmla="*/ 0 w 997"/>
              <a:gd name="T9" fmla="*/ 0 h 529"/>
            </a:gdLst>
            <a:ahLst/>
            <a:cxnLst>
              <a:cxn ang="0">
                <a:pos x="T0" y="T1"/>
              </a:cxn>
              <a:cxn ang="0">
                <a:pos x="T2" y="T3"/>
              </a:cxn>
              <a:cxn ang="0">
                <a:pos x="T4" y="T5"/>
              </a:cxn>
              <a:cxn ang="0">
                <a:pos x="T6" y="T7"/>
              </a:cxn>
              <a:cxn ang="0">
                <a:pos x="T8" y="T9"/>
              </a:cxn>
            </a:cxnLst>
            <a:rect l="0" t="0" r="r" b="b"/>
            <a:pathLst>
              <a:path w="997" h="529">
                <a:moveTo>
                  <a:pt x="0" y="0"/>
                </a:moveTo>
                <a:lnTo>
                  <a:pt x="698" y="0"/>
                </a:lnTo>
                <a:lnTo>
                  <a:pt x="997" y="529"/>
                </a:lnTo>
                <a:lnTo>
                  <a:pt x="303" y="529"/>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p:nvSpPr>
        <p:spPr bwMode="auto">
          <a:xfrm>
            <a:off x="0" y="1843270"/>
            <a:ext cx="2592388" cy="3344863"/>
          </a:xfrm>
          <a:custGeom>
            <a:avLst/>
            <a:gdLst>
              <a:gd name="T0" fmla="*/ 0 w 1633"/>
              <a:gd name="T1" fmla="*/ 0 h 2107"/>
              <a:gd name="T2" fmla="*/ 1633 w 1633"/>
              <a:gd name="T3" fmla="*/ 0 h 2107"/>
              <a:gd name="T4" fmla="*/ 411 w 1633"/>
              <a:gd name="T5" fmla="*/ 2107 h 2107"/>
              <a:gd name="T6" fmla="*/ 0 w 1633"/>
              <a:gd name="T7" fmla="*/ 2107 h 2107"/>
              <a:gd name="T8" fmla="*/ 0 w 1633"/>
              <a:gd name="T9" fmla="*/ 0 h 2107"/>
            </a:gdLst>
            <a:ahLst/>
            <a:cxnLst>
              <a:cxn ang="0">
                <a:pos x="T0" y="T1"/>
              </a:cxn>
              <a:cxn ang="0">
                <a:pos x="T2" y="T3"/>
              </a:cxn>
              <a:cxn ang="0">
                <a:pos x="T4" y="T5"/>
              </a:cxn>
              <a:cxn ang="0">
                <a:pos x="T6" y="T7"/>
              </a:cxn>
              <a:cxn ang="0">
                <a:pos x="T8" y="T9"/>
              </a:cxn>
            </a:cxnLst>
            <a:rect l="0" t="0" r="r" b="b"/>
            <a:pathLst>
              <a:path w="1633" h="2107">
                <a:moveTo>
                  <a:pt x="0" y="0"/>
                </a:moveTo>
                <a:lnTo>
                  <a:pt x="1633" y="0"/>
                </a:lnTo>
                <a:lnTo>
                  <a:pt x="411" y="2107"/>
                </a:lnTo>
                <a:lnTo>
                  <a:pt x="0" y="2107"/>
                </a:lnTo>
                <a:lnTo>
                  <a:pt x="0" y="0"/>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p:nvSpPr>
        <p:spPr bwMode="auto">
          <a:xfrm>
            <a:off x="9996488" y="1832157"/>
            <a:ext cx="2211388" cy="3355975"/>
          </a:xfrm>
          <a:custGeom>
            <a:avLst/>
            <a:gdLst>
              <a:gd name="T0" fmla="*/ 0 w 1393"/>
              <a:gd name="T1" fmla="*/ 0 h 2114"/>
              <a:gd name="T2" fmla="*/ 1393 w 1393"/>
              <a:gd name="T3" fmla="*/ 0 h 2114"/>
              <a:gd name="T4" fmla="*/ 1393 w 1393"/>
              <a:gd name="T5" fmla="*/ 1428 h 2114"/>
              <a:gd name="T6" fmla="*/ 994 w 1393"/>
              <a:gd name="T7" fmla="*/ 2114 h 2114"/>
              <a:gd name="T8" fmla="*/ 5 w 1393"/>
              <a:gd name="T9" fmla="*/ 2114 h 2114"/>
              <a:gd name="T10" fmla="*/ 608 w 1393"/>
              <a:gd name="T11" fmla="*/ 1057 h 2114"/>
              <a:gd name="T12" fmla="*/ 0 w 1393"/>
              <a:gd name="T13" fmla="*/ 0 h 2114"/>
            </a:gdLst>
            <a:ahLst/>
            <a:cxnLst>
              <a:cxn ang="0">
                <a:pos x="T0" y="T1"/>
              </a:cxn>
              <a:cxn ang="0">
                <a:pos x="T2" y="T3"/>
              </a:cxn>
              <a:cxn ang="0">
                <a:pos x="T4" y="T5"/>
              </a:cxn>
              <a:cxn ang="0">
                <a:pos x="T6" y="T7"/>
              </a:cxn>
              <a:cxn ang="0">
                <a:pos x="T8" y="T9"/>
              </a:cxn>
              <a:cxn ang="0">
                <a:pos x="T10" y="T11"/>
              </a:cxn>
              <a:cxn ang="0">
                <a:pos x="T12" y="T13"/>
              </a:cxn>
            </a:cxnLst>
            <a:rect l="0" t="0" r="r" b="b"/>
            <a:pathLst>
              <a:path w="1393" h="2114">
                <a:moveTo>
                  <a:pt x="0" y="0"/>
                </a:moveTo>
                <a:lnTo>
                  <a:pt x="1393" y="0"/>
                </a:lnTo>
                <a:lnTo>
                  <a:pt x="1393" y="1428"/>
                </a:lnTo>
                <a:lnTo>
                  <a:pt x="994" y="2114"/>
                </a:lnTo>
                <a:lnTo>
                  <a:pt x="5" y="2114"/>
                </a:lnTo>
                <a:lnTo>
                  <a:pt x="608" y="1057"/>
                </a:lnTo>
                <a:lnTo>
                  <a:pt x="0" y="0"/>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
          <p:cNvSpPr>
            <a:spLocks/>
          </p:cNvSpPr>
          <p:nvPr/>
        </p:nvSpPr>
        <p:spPr bwMode="auto">
          <a:xfrm>
            <a:off x="2838450" y="854257"/>
            <a:ext cx="6886576" cy="987425"/>
          </a:xfrm>
          <a:custGeom>
            <a:avLst/>
            <a:gdLst>
              <a:gd name="T0" fmla="*/ 357 w 4328"/>
              <a:gd name="T1" fmla="*/ 0 h 622"/>
              <a:gd name="T2" fmla="*/ 3961 w 4328"/>
              <a:gd name="T3" fmla="*/ 0 h 622"/>
              <a:gd name="T4" fmla="*/ 4328 w 4328"/>
              <a:gd name="T5" fmla="*/ 622 h 622"/>
              <a:gd name="T6" fmla="*/ 0 w 4328"/>
              <a:gd name="T7" fmla="*/ 622 h 622"/>
              <a:gd name="T8" fmla="*/ 357 w 4328"/>
              <a:gd name="T9" fmla="*/ 0 h 622"/>
            </a:gdLst>
            <a:ahLst/>
            <a:cxnLst>
              <a:cxn ang="0">
                <a:pos x="T0" y="T1"/>
              </a:cxn>
              <a:cxn ang="0">
                <a:pos x="T2" y="T3"/>
              </a:cxn>
              <a:cxn ang="0">
                <a:pos x="T4" y="T5"/>
              </a:cxn>
              <a:cxn ang="0">
                <a:pos x="T6" y="T7"/>
              </a:cxn>
              <a:cxn ang="0">
                <a:pos x="T8" y="T9"/>
              </a:cxn>
            </a:cxnLst>
            <a:rect l="0" t="0" r="r" b="b"/>
            <a:pathLst>
              <a:path w="4328" h="622">
                <a:moveTo>
                  <a:pt x="357" y="0"/>
                </a:moveTo>
                <a:lnTo>
                  <a:pt x="3961" y="0"/>
                </a:lnTo>
                <a:lnTo>
                  <a:pt x="4328" y="622"/>
                </a:lnTo>
                <a:lnTo>
                  <a:pt x="0" y="622"/>
                </a:lnTo>
                <a:lnTo>
                  <a:pt x="35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pic>
        <p:nvPicPr>
          <p:cNvPr id="69" name="Picture 6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03091" y="2053534"/>
            <a:ext cx="400932" cy="381098"/>
          </a:xfrm>
          <a:prstGeom prst="rect">
            <a:avLst/>
          </a:prstGeom>
        </p:spPr>
      </p:pic>
      <p:pic>
        <p:nvPicPr>
          <p:cNvPr id="70" name="Picture 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80397" y="1898173"/>
            <a:ext cx="804755" cy="671231"/>
          </a:xfrm>
          <a:prstGeom prst="rect">
            <a:avLst/>
          </a:prstGeom>
        </p:spPr>
      </p:pic>
      <p:pic>
        <p:nvPicPr>
          <p:cNvPr id="72" name="Picture 7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01374" y="4511711"/>
            <a:ext cx="756838" cy="509096"/>
          </a:xfrm>
          <a:prstGeom prst="rect">
            <a:avLst/>
          </a:prstGeom>
        </p:spPr>
      </p:pic>
      <p:pic>
        <p:nvPicPr>
          <p:cNvPr id="74" name="Picture 7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26838" y="4433446"/>
            <a:ext cx="573534" cy="633695"/>
          </a:xfrm>
          <a:prstGeom prst="rect">
            <a:avLst/>
          </a:prstGeom>
        </p:spPr>
      </p:pic>
      <p:sp>
        <p:nvSpPr>
          <p:cNvPr id="77" name="TextBox 76"/>
          <p:cNvSpPr txBox="1"/>
          <p:nvPr/>
        </p:nvSpPr>
        <p:spPr>
          <a:xfrm>
            <a:off x="9278928" y="2820357"/>
            <a:ext cx="1197096" cy="523220"/>
          </a:xfrm>
          <a:prstGeom prst="rect">
            <a:avLst/>
          </a:prstGeom>
          <a:noFill/>
          <a:ln>
            <a:noFill/>
          </a:ln>
        </p:spPr>
        <p:txBody>
          <a:bodyPr wrap="square" lIns="91440" tIns="45720" rIns="91440" bIns="45720" rtlCol="0" anchor="t">
            <a:spAutoFit/>
          </a:bodyPr>
          <a:lstStyle/>
          <a:p>
            <a:pPr algn="ctr"/>
            <a:r>
              <a:rPr lang="en-US" sz="1400" b="1" dirty="0">
                <a:ln w="15875">
                  <a:noFill/>
                  <a:round/>
                </a:ln>
                <a:solidFill>
                  <a:schemeClr val="bg1"/>
                </a:solidFill>
                <a:latin typeface="Eurostile"/>
              </a:rPr>
              <a:t>St. Petersburg</a:t>
            </a:r>
            <a:endParaRPr lang="en-US" dirty="0" err="1">
              <a:solidFill>
                <a:schemeClr val="bg1"/>
              </a:solidFill>
            </a:endParaRPr>
          </a:p>
        </p:txBody>
      </p:sp>
      <p:sp>
        <p:nvSpPr>
          <p:cNvPr id="79" name="TextBox 78"/>
          <p:cNvSpPr txBox="1"/>
          <p:nvPr/>
        </p:nvSpPr>
        <p:spPr>
          <a:xfrm>
            <a:off x="9313157" y="3643850"/>
            <a:ext cx="1075442" cy="307777"/>
          </a:xfrm>
          <a:prstGeom prst="rect">
            <a:avLst/>
          </a:prstGeom>
          <a:noFill/>
          <a:ln>
            <a:noFill/>
          </a:ln>
        </p:spPr>
        <p:txBody>
          <a:bodyPr wrap="square" lIns="91440" tIns="45720" rIns="91440" bIns="45720" rtlCol="0" anchor="t">
            <a:spAutoFit/>
          </a:bodyPr>
          <a:lstStyle/>
          <a:p>
            <a:pPr algn="ctr"/>
            <a:r>
              <a:rPr lang="en-US" sz="1400" b="1" dirty="0">
                <a:ln w="15875">
                  <a:noFill/>
                  <a:round/>
                </a:ln>
                <a:solidFill>
                  <a:schemeClr val="bg1"/>
                </a:solidFill>
                <a:latin typeface="Eurostile"/>
              </a:rPr>
              <a:t>Tampa</a:t>
            </a:r>
            <a:endParaRPr lang="en-US" dirty="0"/>
          </a:p>
        </p:txBody>
      </p:sp>
      <p:cxnSp>
        <p:nvCxnSpPr>
          <p:cNvPr id="46" name="Straight Connector 45"/>
          <p:cNvCxnSpPr/>
          <p:nvPr/>
        </p:nvCxnSpPr>
        <p:spPr>
          <a:xfrm flipH="1">
            <a:off x="1071933" y="1832157"/>
            <a:ext cx="2885705" cy="50273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22" idx="3"/>
          </p:cNvCxnSpPr>
          <p:nvPr/>
        </p:nvCxnSpPr>
        <p:spPr>
          <a:xfrm flipH="1">
            <a:off x="7617855" y="3510145"/>
            <a:ext cx="1951596" cy="335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25" idx="3"/>
          </p:cNvCxnSpPr>
          <p:nvPr/>
        </p:nvCxnSpPr>
        <p:spPr>
          <a:xfrm flipH="1" flipV="1">
            <a:off x="8612188" y="1825807"/>
            <a:ext cx="957263" cy="1684338"/>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4484839" y="977251"/>
            <a:ext cx="4259124" cy="738664"/>
          </a:xfrm>
          <a:prstGeom prst="rect">
            <a:avLst/>
          </a:prstGeom>
          <a:noFill/>
          <a:ln>
            <a:noFill/>
          </a:ln>
          <a:effectLst>
            <a:innerShdw blurRad="63500" dist="50800" dir="13500000">
              <a:prstClr val="black">
                <a:alpha val="50000"/>
              </a:prstClr>
            </a:innerShdw>
          </a:effectLst>
        </p:spPr>
        <p:txBody>
          <a:bodyPr wrap="square" lIns="91440" tIns="45720" rIns="91440" bIns="45720" rtlCol="0" anchor="t">
            <a:spAutoFit/>
          </a:bodyPr>
          <a:lstStyle/>
          <a:p>
            <a:r>
              <a:rPr lang="en-US" sz="4200" b="1" dirty="0">
                <a:ln w="15875">
                  <a:noFill/>
                  <a:round/>
                </a:ln>
                <a:solidFill>
                  <a:schemeClr val="bg1">
                    <a:lumMod val="95000"/>
                  </a:schemeClr>
                </a:solidFill>
                <a:effectLst>
                  <a:innerShdw blurRad="63500" dist="50800" dir="13500000">
                    <a:prstClr val="black">
                      <a:alpha val="50000"/>
                    </a:prstClr>
                  </a:innerShdw>
                  <a:reflection blurRad="76200" stA="15000" endPos="53000" dir="5400000" sy="-100000" algn="bl" rotWithShape="0"/>
                </a:effectLst>
                <a:latin typeface="Eurostile"/>
              </a:rPr>
              <a:t>Summary</a:t>
            </a:r>
            <a:endParaRPr lang="en-US" sz="4200" b="1" dirty="0">
              <a:ln w="15875">
                <a:noFill/>
                <a:round/>
              </a:ln>
              <a:solidFill>
                <a:schemeClr val="bg1">
                  <a:lumMod val="95000"/>
                </a:schemeClr>
              </a:solidFill>
              <a:effectLst>
                <a:innerShdw blurRad="63500" dist="50800" dir="13500000">
                  <a:prstClr val="black">
                    <a:alpha val="50000"/>
                  </a:prstClr>
                </a:innerShdw>
                <a:reflection blurRad="76200" stA="15000" endPos="53000" dir="5400000" sy="-100000" algn="bl" rotWithShape="0"/>
              </a:effectLst>
              <a:latin typeface="Franklin Gothic Heavy" panose="020B0903020102020204" pitchFamily="34" charset="0"/>
            </a:endParaRPr>
          </a:p>
        </p:txBody>
      </p:sp>
      <p:sp>
        <p:nvSpPr>
          <p:cNvPr id="61" name="TextBox 60"/>
          <p:cNvSpPr txBox="1"/>
          <p:nvPr/>
        </p:nvSpPr>
        <p:spPr>
          <a:xfrm>
            <a:off x="4040187" y="2495212"/>
            <a:ext cx="3827241" cy="1092607"/>
          </a:xfrm>
          <a:prstGeom prst="rect">
            <a:avLst/>
          </a:prstGeom>
          <a:noFill/>
          <a:ln>
            <a:noFill/>
          </a:ln>
        </p:spPr>
        <p:txBody>
          <a:bodyPr wrap="square" lIns="91440" tIns="45720" rIns="91440" bIns="45720" rtlCol="0" anchor="t">
            <a:spAutoFit/>
          </a:bodyPr>
          <a:lstStyle/>
          <a:p>
            <a:r>
              <a:rPr lang="en-US" sz="1300" b="1" dirty="0">
                <a:ln w="15875">
                  <a:noFill/>
                  <a:round/>
                </a:ln>
                <a:solidFill>
                  <a:schemeClr val="accent1"/>
                </a:solidFill>
                <a:effectLst>
                  <a:reflection blurRad="76200" stA="15000" endPos="53000" dir="5400000" sy="-100000" algn="bl" rotWithShape="0"/>
                </a:effectLst>
                <a:latin typeface="Eurostile"/>
              </a:rPr>
              <a:t>Currently St. Petersburg has 12 breweries while Tampa has 16.  Tampa has both Regional breweries.  Tampa has all four styles of breweries while St. Petersburg only  has tap houses and micro brews.</a:t>
            </a:r>
          </a:p>
        </p:txBody>
      </p:sp>
      <p:sp>
        <p:nvSpPr>
          <p:cNvPr id="62" name="TextBox 61"/>
          <p:cNvSpPr txBox="1"/>
          <p:nvPr/>
        </p:nvSpPr>
        <p:spPr>
          <a:xfrm>
            <a:off x="4036050" y="3944259"/>
            <a:ext cx="3480867" cy="692497"/>
          </a:xfrm>
          <a:prstGeom prst="rect">
            <a:avLst/>
          </a:prstGeom>
          <a:noFill/>
          <a:ln>
            <a:noFill/>
          </a:ln>
        </p:spPr>
        <p:txBody>
          <a:bodyPr wrap="square" lIns="91440" tIns="45720" rIns="91440" bIns="45720" rtlCol="0" anchor="t">
            <a:spAutoFit/>
          </a:bodyPr>
          <a:lstStyle/>
          <a:p>
            <a:r>
              <a:rPr lang="en-US" sz="1300" b="1" dirty="0">
                <a:ln w="15875">
                  <a:noFill/>
                  <a:round/>
                </a:ln>
                <a:solidFill>
                  <a:schemeClr val="accent1"/>
                </a:solidFill>
                <a:effectLst>
                  <a:reflection blurRad="76200" stA="15000" endPos="53000" dir="5400000" sy="-100000" algn="bl" rotWithShape="0"/>
                </a:effectLst>
                <a:latin typeface="Eurostile"/>
              </a:rPr>
              <a:t>Overall ratings for Tampa are slightly higher with an average of 8.4 while St. Petersburg breweries have an average of 8.4.</a:t>
            </a:r>
          </a:p>
        </p:txBody>
      </p:sp>
      <p:cxnSp>
        <p:nvCxnSpPr>
          <p:cNvPr id="33" name="Straight Connector 32"/>
          <p:cNvCxnSpPr>
            <a:stCxn id="28" idx="4"/>
          </p:cNvCxnSpPr>
          <p:nvPr/>
        </p:nvCxnSpPr>
        <p:spPr>
          <a:xfrm flipH="1">
            <a:off x="9064141" y="5188132"/>
            <a:ext cx="940285" cy="167215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2587813"/>
      </p:ext>
    </p:extLst>
  </p:cSld>
  <p:clrMapOvr>
    <a:masterClrMapping/>
  </p:clrMapOvr>
</p:sld>
</file>

<file path=ppt/theme/theme1.xml><?xml version="1.0" encoding="utf-8"?>
<a:theme xmlns:a="http://schemas.openxmlformats.org/drawingml/2006/main" name="Navigate_Timeline">
  <a:themeElements>
    <a:clrScheme name="creative_forms_fin">
      <a:dk1>
        <a:sysClr val="windowText" lastClr="000000"/>
      </a:dk1>
      <a:lt1>
        <a:sysClr val="window" lastClr="FFFFFF"/>
      </a:lt1>
      <a:dk2>
        <a:srgbClr val="002060"/>
      </a:dk2>
      <a:lt2>
        <a:srgbClr val="F8F8F8"/>
      </a:lt2>
      <a:accent1>
        <a:srgbClr val="3C3D64"/>
      </a:accent1>
      <a:accent2>
        <a:srgbClr val="C3B59B"/>
      </a:accent2>
      <a:accent3>
        <a:srgbClr val="00A650"/>
      </a:accent3>
      <a:accent4>
        <a:srgbClr val="000000"/>
      </a:accent4>
      <a:accent5>
        <a:srgbClr val="0FB5BE"/>
      </a:accent5>
      <a:accent6>
        <a:srgbClr val="FFF200"/>
      </a:accent6>
      <a:hlink>
        <a:srgbClr val="5F5F5F"/>
      </a:hlink>
      <a:folHlink>
        <a:srgbClr val="919191"/>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Custom 16">
      <a:dk1>
        <a:sysClr val="windowText" lastClr="000000"/>
      </a:dk1>
      <a:lt1>
        <a:sysClr val="window" lastClr="FFFFFF"/>
      </a:lt1>
      <a:dk2>
        <a:srgbClr val="262626"/>
      </a:dk2>
      <a:lt2>
        <a:srgbClr val="FFFFFF"/>
      </a:lt2>
      <a:accent1>
        <a:srgbClr val="5A91C8"/>
      </a:accent1>
      <a:accent2>
        <a:srgbClr val="3ABEB1"/>
      </a:accent2>
      <a:accent3>
        <a:srgbClr val="97C83B"/>
      </a:accent3>
      <a:accent4>
        <a:srgbClr val="F08C00"/>
      </a:accent4>
      <a:accent5>
        <a:srgbClr val="E63C50"/>
      </a:accent5>
      <a:accent6>
        <a:srgbClr val="292733"/>
      </a:accent6>
      <a:hlink>
        <a:srgbClr val="FFFFFF"/>
      </a:hlink>
      <a:folHlink>
        <a:srgbClr val="FFFFFF"/>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B340AC6F09F814DA462E28993709E5E" ma:contentTypeVersion="24" ma:contentTypeDescription="Create a new document." ma:contentTypeScope="" ma:versionID="1961a882b366d1473217a6ed3a98e6e8">
  <xsd:schema xmlns:xsd="http://www.w3.org/2001/XMLSchema" xmlns:xs="http://www.w3.org/2001/XMLSchema" xmlns:p="http://schemas.microsoft.com/office/2006/metadata/properties" xmlns:ns3="90a4983c-838f-456d-9dcb-b4a4b35f214b" xmlns:ns4="ff9d459b-ef3c-4545-a7e7-4b2d13649608" targetNamespace="http://schemas.microsoft.com/office/2006/metadata/properties" ma:root="true" ma:fieldsID="2cfe3da02923e8e85dca61794c7be443" ns3:_="" ns4:_="">
    <xsd:import namespace="90a4983c-838f-456d-9dcb-b4a4b35f214b"/>
    <xsd:import namespace="ff9d459b-ef3c-4545-a7e7-4b2d13649608"/>
    <xsd:element name="properties">
      <xsd:complexType>
        <xsd:sequence>
          <xsd:element name="documentManagement">
            <xsd:complexType>
              <xsd:all>
                <xsd:element ref="ns3:SharedWithUsers" minOccurs="0"/>
                <xsd:element ref="ns3:SharedWithDetails" minOccurs="0"/>
                <xsd:element ref="ns3:SharingHintHash" minOccurs="0"/>
                <xsd:element ref="ns4:NotebookType" minOccurs="0"/>
                <xsd:element ref="ns4:FolderType" minOccurs="0"/>
                <xsd:element ref="ns4:Owner" minOccurs="0"/>
                <xsd:element ref="ns4:CultureName" minOccurs="0"/>
                <xsd:element ref="ns4:AppVersion" minOccurs="0"/>
                <xsd:element ref="ns4:Teachers" minOccurs="0"/>
                <xsd:element ref="ns4:Students" minOccurs="0"/>
                <xsd:element ref="ns4:Student_Groups" minOccurs="0"/>
                <xsd:element ref="ns4:Invited_Teachers" minOccurs="0"/>
                <xsd:element ref="ns4:Invited_Students" minOccurs="0"/>
                <xsd:element ref="ns4:Self_Registration_Enabled" minOccurs="0"/>
                <xsd:element ref="ns4:Has_Teacher_Only_SectionGroup" minOccurs="0"/>
                <xsd:element ref="ns4:Is_Collaboration_Space_Locked"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a4983c-838f-456d-9dcb-b4a4b35f214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9d459b-ef3c-4545-a7e7-4b2d13649608" elementFormDefault="qualified">
    <xsd:import namespace="http://schemas.microsoft.com/office/2006/documentManagement/types"/>
    <xsd:import namespace="http://schemas.microsoft.com/office/infopath/2007/PartnerControls"/>
    <xsd:element name="NotebookType" ma:index="11" nillable="true" ma:displayName="Notebook Type" ma:internalName="NotebookType">
      <xsd:simpleType>
        <xsd:restriction base="dms:Text"/>
      </xsd:simpleType>
    </xsd:element>
    <xsd:element name="FolderType" ma:index="12" nillable="true" ma:displayName="Folder Type" ma:internalName="FolderType">
      <xsd:simpleType>
        <xsd:restriction base="dms:Text"/>
      </xsd:simpleType>
    </xsd:element>
    <xsd:element name="Owner" ma:index="13"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ultureName" ma:index="14" nillable="true" ma:displayName="Culture Name" ma:internalName="CultureName">
      <xsd:simpleType>
        <xsd:restriction base="dms:Text"/>
      </xsd:simpleType>
    </xsd:element>
    <xsd:element name="AppVersion" ma:index="15" nillable="true" ma:displayName="App Version" ma:internalName="AppVersion">
      <xsd:simpleType>
        <xsd:restriction base="dms:Text"/>
      </xsd:simpleType>
    </xsd:element>
    <xsd:element name="Teachers" ma:index="16"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7"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18"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19" nillable="true" ma:displayName="Invited Teachers" ma:internalName="Invited_Teachers">
      <xsd:simpleType>
        <xsd:restriction base="dms:Note">
          <xsd:maxLength value="255"/>
        </xsd:restriction>
      </xsd:simpleType>
    </xsd:element>
    <xsd:element name="Invited_Students" ma:index="20" nillable="true" ma:displayName="Invited Students" ma:internalName="Invited_Students">
      <xsd:simpleType>
        <xsd:restriction base="dms:Note">
          <xsd:maxLength value="255"/>
        </xsd:restriction>
      </xsd:simpleType>
    </xsd:element>
    <xsd:element name="Self_Registration_Enabled" ma:index="21" nillable="true" ma:displayName="Self_Registration_Enabled" ma:internalName="Self_Registration_Enabled">
      <xsd:simpleType>
        <xsd:restriction base="dms:Boolean"/>
      </xsd:simpleType>
    </xsd:element>
    <xsd:element name="Has_Teacher_Only_SectionGroup" ma:index="22" nillable="true" ma:displayName="Has Teacher Only SectionGroup" ma:internalName="Has_Teacher_Only_SectionGroup">
      <xsd:simpleType>
        <xsd:restriction base="dms:Boolean"/>
      </xsd:simpleType>
    </xsd:element>
    <xsd:element name="Is_Collaboration_Space_Locked" ma:index="23" nillable="true" ma:displayName="Is Collaboration Space Locked" ma:internalName="Is_Collaboration_Space_Locked">
      <xsd:simpleType>
        <xsd:restriction base="dms:Boolean"/>
      </xsd:simpleType>
    </xsd:element>
    <xsd:element name="MediaServiceMetadata" ma:index="24" nillable="true" ma:displayName="MediaServiceMetadata" ma:description="" ma:hidden="true" ma:internalName="MediaServiceMetadata" ma:readOnly="true">
      <xsd:simpleType>
        <xsd:restriction base="dms:Note"/>
      </xsd:simpleType>
    </xsd:element>
    <xsd:element name="MediaServiceFastMetadata" ma:index="25" nillable="true" ma:displayName="MediaServiceFastMetadata" ma:description="" ma:hidden="true" ma:internalName="MediaServiceFastMetadata" ma:readOnly="true">
      <xsd:simpleType>
        <xsd:restriction base="dms:Note"/>
      </xsd:simpleType>
    </xsd:element>
    <xsd:element name="MediaServiceAutoTags" ma:index="26" nillable="true" ma:displayName="Tags" ma:internalName="MediaServiceAutoTags" ma:readOnly="true">
      <xsd:simpleType>
        <xsd:restriction base="dms:Text"/>
      </xsd:simpleType>
    </xsd:element>
    <xsd:element name="MediaServiceOCR" ma:index="27" nillable="true" ma:displayName="Extracted Text" ma:internalName="MediaServiceOCR" ma:readOnly="true">
      <xsd:simpleType>
        <xsd:restriction base="dms:Note">
          <xsd:maxLength value="255"/>
        </xsd:restriction>
      </xsd:simpleType>
    </xsd:element>
    <xsd:element name="MediaServiceGenerationTime" ma:index="28" nillable="true" ma:displayName="MediaServiceGenerationTime" ma:hidden="true" ma:internalName="MediaServiceGenerationTime" ma:readOnly="true">
      <xsd:simpleType>
        <xsd:restriction base="dms:Text"/>
      </xsd:simpleType>
    </xsd:element>
    <xsd:element name="MediaServiceEventHashCode" ma:index="29" nillable="true" ma:displayName="MediaServiceEventHashCode" ma:hidden="true" ma:internalName="MediaServiceEventHashCode" ma:readOnly="true">
      <xsd:simpleType>
        <xsd:restriction base="dms:Text"/>
      </xsd:simpleType>
    </xsd:element>
    <xsd:element name="MediaServiceAutoKeyPoints" ma:index="30" nillable="true" ma:displayName="MediaServiceAutoKeyPoints" ma:hidden="true" ma:internalName="MediaServiceAutoKeyPoints" ma:readOnly="true">
      <xsd:simpleType>
        <xsd:restriction base="dms:Note"/>
      </xsd:simpleType>
    </xsd:element>
    <xsd:element name="MediaServiceKeyPoints" ma:index="3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nvited_Teachers xmlns="ff9d459b-ef3c-4545-a7e7-4b2d13649608" xsi:nil="true"/>
    <Self_Registration_Enabled xmlns="ff9d459b-ef3c-4545-a7e7-4b2d13649608" xsi:nil="true"/>
    <Students xmlns="ff9d459b-ef3c-4545-a7e7-4b2d13649608">
      <UserInfo>
        <DisplayName/>
        <AccountId xsi:nil="true"/>
        <AccountType/>
      </UserInfo>
    </Students>
    <AppVersion xmlns="ff9d459b-ef3c-4545-a7e7-4b2d13649608" xsi:nil="true"/>
    <NotebookType xmlns="ff9d459b-ef3c-4545-a7e7-4b2d13649608" xsi:nil="true"/>
    <Teachers xmlns="ff9d459b-ef3c-4545-a7e7-4b2d13649608">
      <UserInfo>
        <DisplayName/>
        <AccountId xsi:nil="true"/>
        <AccountType/>
      </UserInfo>
    </Teachers>
    <Student_Groups xmlns="ff9d459b-ef3c-4545-a7e7-4b2d13649608">
      <UserInfo>
        <DisplayName/>
        <AccountId xsi:nil="true"/>
        <AccountType/>
      </UserInfo>
    </Student_Groups>
    <Has_Teacher_Only_SectionGroup xmlns="ff9d459b-ef3c-4545-a7e7-4b2d13649608" xsi:nil="true"/>
    <Owner xmlns="ff9d459b-ef3c-4545-a7e7-4b2d13649608">
      <UserInfo>
        <DisplayName/>
        <AccountId xsi:nil="true"/>
        <AccountType/>
      </UserInfo>
    </Owner>
    <Invited_Students xmlns="ff9d459b-ef3c-4545-a7e7-4b2d13649608" xsi:nil="true"/>
    <Is_Collaboration_Space_Locked xmlns="ff9d459b-ef3c-4545-a7e7-4b2d13649608" xsi:nil="true"/>
    <FolderType xmlns="ff9d459b-ef3c-4545-a7e7-4b2d13649608" xsi:nil="true"/>
    <CultureName xmlns="ff9d459b-ef3c-4545-a7e7-4b2d13649608" xsi:nil="true"/>
  </documentManagement>
</p:properties>
</file>

<file path=customXml/itemProps1.xml><?xml version="1.0" encoding="utf-8"?>
<ds:datastoreItem xmlns:ds="http://schemas.openxmlformats.org/officeDocument/2006/customXml" ds:itemID="{DA73B546-C488-4098-AEDC-5933ED8A5E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a4983c-838f-456d-9dcb-b4a4b35f214b"/>
    <ds:schemaRef ds:uri="ff9d459b-ef3c-4545-a7e7-4b2d136496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D1BE51-9563-4ACE-ADD7-4114CFC344EE}">
  <ds:schemaRefs>
    <ds:schemaRef ds:uri="http://schemas.microsoft.com/sharepoint/v3/contenttype/forms"/>
  </ds:schemaRefs>
</ds:datastoreItem>
</file>

<file path=customXml/itemProps3.xml><?xml version="1.0" encoding="utf-8"?>
<ds:datastoreItem xmlns:ds="http://schemas.openxmlformats.org/officeDocument/2006/customXml" ds:itemID="{A3F8CCB2-F84A-43C4-8947-81F75826FECC}">
  <ds:schemaRefs>
    <ds:schemaRef ds:uri="ff9d459b-ef3c-4545-a7e7-4b2d13649608"/>
    <ds:schemaRef ds:uri="90a4983c-838f-456d-9dcb-b4a4b35f214b"/>
    <ds:schemaRef ds:uri="http://schemas.microsoft.com/office/2006/documentManagement/types"/>
    <ds:schemaRef ds:uri="http://purl.org/dc/elements/1.1/"/>
    <ds:schemaRef ds:uri="http://purl.org/dc/dcmitype/"/>
    <ds:schemaRef ds:uri="http://schemas.microsoft.com/office/2006/metadata/properties"/>
    <ds:schemaRef ds:uri="http://schemas.openxmlformats.org/package/2006/metadata/core-properties"/>
    <ds:schemaRef ds:uri="http://schemas.microsoft.com/office/infopath/2007/PartnerControl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Office Theme</Template>
  <TotalTime>33228</TotalTime>
  <Words>450</Words>
  <Application>Microsoft Office PowerPoint</Application>
  <PresentationFormat>Widescreen</PresentationFormat>
  <Paragraphs>67</Paragraphs>
  <Slides>10</Slides>
  <Notes>4</Notes>
  <HiddenSlides>0</HiddenSlides>
  <MMClips>0</MMClips>
  <ScaleCrop>false</ScaleCrop>
  <HeadingPairs>
    <vt:vector size="8" baseType="variant">
      <vt:variant>
        <vt:lpstr>Fonts Used</vt:lpstr>
      </vt:variant>
      <vt:variant>
        <vt:i4>9</vt:i4>
      </vt:variant>
      <vt:variant>
        <vt:lpstr>Theme</vt:lpstr>
      </vt:variant>
      <vt:variant>
        <vt:i4>3</vt:i4>
      </vt:variant>
      <vt:variant>
        <vt:lpstr>Slide Titles</vt:lpstr>
      </vt:variant>
      <vt:variant>
        <vt:i4>10</vt:i4>
      </vt:variant>
      <vt:variant>
        <vt:lpstr>Custom Shows</vt:lpstr>
      </vt:variant>
      <vt:variant>
        <vt:i4>2</vt:i4>
      </vt:variant>
    </vt:vector>
  </HeadingPairs>
  <TitlesOfParts>
    <vt:vector size="24" baseType="lpstr">
      <vt:lpstr>Arial</vt:lpstr>
      <vt:lpstr>Calibri</vt:lpstr>
      <vt:lpstr>Calibri Light</vt:lpstr>
      <vt:lpstr>Copperplate Gothic Bold</vt:lpstr>
      <vt:lpstr>Eurostile</vt:lpstr>
      <vt:lpstr>Franklin Gothic Heavy</vt:lpstr>
      <vt:lpstr>Montserrat Black</vt:lpstr>
      <vt:lpstr>Open Sans</vt:lpstr>
      <vt:lpstr>Roboto</vt:lpstr>
      <vt:lpstr>Navigate_Timeline</vt:lpstr>
      <vt:lpstr>office theme</vt:lpstr>
      <vt:lpstr>1_Office Theme</vt:lpstr>
      <vt:lpstr>PowerPoint Presentation</vt:lpstr>
      <vt:lpstr>PowerPoint Presentation</vt:lpstr>
      <vt:lpstr>PowerPoint Presentation</vt:lpstr>
      <vt:lpstr>St. Petersburg Breweries</vt:lpstr>
      <vt:lpstr>Tampa Breweries</vt:lpstr>
      <vt:lpstr>Breweries Mapped by Style</vt:lpstr>
      <vt:lpstr>PowerPoint Presentation</vt:lpstr>
      <vt:lpstr>PowerPoint Presentation</vt:lpstr>
      <vt:lpstr>PowerPoint Presentation</vt:lpstr>
      <vt:lpstr>PowerPoint Presentation</vt:lpstr>
      <vt:lpstr>Custom Show 1</vt:lpstr>
      <vt:lpstr>Custom Show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PresenterMedia.com</dc:creator>
  <cp:lastModifiedBy>Cassandra Currier</cp:lastModifiedBy>
  <cp:revision>826</cp:revision>
  <dcterms:created xsi:type="dcterms:W3CDTF">2013-10-01T18:56:24Z</dcterms:created>
  <dcterms:modified xsi:type="dcterms:W3CDTF">2021-05-17T16:18:46Z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0x010100BB340AC6F09F814DA462E28993709E5E</vt:lpwstr>
  </property>
</Properties>
</file>