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17" r:id="rId7"/>
    <p:sldId id="277" r:id="rId8"/>
    <p:sldId id="279" r:id="rId9"/>
    <p:sldId id="270" r:id="rId10"/>
    <p:sldId id="281" r:id="rId11"/>
    <p:sldId id="321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0212" autoAdjust="0"/>
  </p:normalViewPr>
  <p:slideViewPr>
    <p:cSldViewPr snapToGrid="0">
      <p:cViewPr varScale="1">
        <p:scale>
          <a:sx n="84" d="100"/>
          <a:sy n="84" d="100"/>
        </p:scale>
        <p:origin x="120" y="2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2193F-7DD5-4312-BC65-320299F141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ECE9E9-8D18-459D-94F8-1D5801BB4793}">
      <dgm:prSet/>
      <dgm:spPr/>
      <dgm:t>
        <a:bodyPr/>
        <a:lstStyle/>
        <a:p>
          <a:r>
            <a:rPr lang="en-US"/>
            <a:t>Consider the stability of requirements. Agile thrives in change, while Waterfall requires a clear, stable path.</a:t>
          </a:r>
        </a:p>
      </dgm:t>
    </dgm:pt>
    <dgm:pt modelId="{5AB48BFE-6CA1-42F6-B1FA-5BD55D4953A1}" type="parTrans" cxnId="{423FF520-6CA5-4E4C-A07F-67A4DC9D4D3B}">
      <dgm:prSet/>
      <dgm:spPr/>
      <dgm:t>
        <a:bodyPr/>
        <a:lstStyle/>
        <a:p>
          <a:endParaRPr lang="en-US"/>
        </a:p>
      </dgm:t>
    </dgm:pt>
    <dgm:pt modelId="{110C263F-F214-407B-9AB9-DAAB42823043}" type="sibTrans" cxnId="{423FF520-6CA5-4E4C-A07F-67A4DC9D4D3B}">
      <dgm:prSet/>
      <dgm:spPr/>
      <dgm:t>
        <a:bodyPr/>
        <a:lstStyle/>
        <a:p>
          <a:endParaRPr lang="en-US"/>
        </a:p>
      </dgm:t>
    </dgm:pt>
    <dgm:pt modelId="{D16C2BB5-4D23-4C98-A85C-06AA5A853084}">
      <dgm:prSet/>
      <dgm:spPr/>
      <dgm:t>
        <a:bodyPr/>
        <a:lstStyle/>
        <a:p>
          <a:r>
            <a:rPr lang="en-US"/>
            <a:t>Consider the project's size and complexity. Large, well-defined projects may benefit from Waterfall's structure, while smaller, evolving projects might favor Agile.</a:t>
          </a:r>
        </a:p>
      </dgm:t>
    </dgm:pt>
    <dgm:pt modelId="{19A10F28-A19A-4104-A538-65ED42A3167A}" type="parTrans" cxnId="{FCC02109-D282-495C-BFDD-DD5E69892F56}">
      <dgm:prSet/>
      <dgm:spPr/>
      <dgm:t>
        <a:bodyPr/>
        <a:lstStyle/>
        <a:p>
          <a:endParaRPr lang="en-US"/>
        </a:p>
      </dgm:t>
    </dgm:pt>
    <dgm:pt modelId="{D5E084F3-65DA-47B7-B919-F1D862C34334}" type="sibTrans" cxnId="{FCC02109-D282-495C-BFDD-DD5E69892F56}">
      <dgm:prSet/>
      <dgm:spPr/>
      <dgm:t>
        <a:bodyPr/>
        <a:lstStyle/>
        <a:p>
          <a:endParaRPr lang="en-US"/>
        </a:p>
      </dgm:t>
    </dgm:pt>
    <dgm:pt modelId="{6E0FA392-BD74-4A20-80DB-2A171D9E889C}">
      <dgm:prSet/>
      <dgm:spPr/>
      <dgm:t>
        <a:bodyPr/>
        <a:lstStyle/>
        <a:p>
          <a:r>
            <a:rPr lang="en-US"/>
            <a:t>Reflecting on our challenges, like blurry image resolution,  Agile allowed quick iterations and solutions, while in Waterfall, it might have been a prolonged issue until the next release.</a:t>
          </a:r>
        </a:p>
      </dgm:t>
    </dgm:pt>
    <dgm:pt modelId="{BF99A96A-1A35-4CAA-8B4F-F1288AE5866E}" type="parTrans" cxnId="{AE270F42-1076-4285-AA40-92E2CABA015D}">
      <dgm:prSet/>
      <dgm:spPr/>
      <dgm:t>
        <a:bodyPr/>
        <a:lstStyle/>
        <a:p>
          <a:endParaRPr lang="en-US"/>
        </a:p>
      </dgm:t>
    </dgm:pt>
    <dgm:pt modelId="{DE111C11-3FD1-4863-BD45-DD246FDE84E5}" type="sibTrans" cxnId="{AE270F42-1076-4285-AA40-92E2CABA015D}">
      <dgm:prSet/>
      <dgm:spPr/>
      <dgm:t>
        <a:bodyPr/>
        <a:lstStyle/>
        <a:p>
          <a:endParaRPr lang="en-US"/>
        </a:p>
      </dgm:t>
    </dgm:pt>
    <dgm:pt modelId="{ADEE4997-9269-43C0-A29A-D611C1D95A5D}" type="pres">
      <dgm:prSet presAssocID="{A702193F-7DD5-4312-BC65-320299F1413E}" presName="vert0" presStyleCnt="0">
        <dgm:presLayoutVars>
          <dgm:dir/>
          <dgm:animOne val="branch"/>
          <dgm:animLvl val="lvl"/>
        </dgm:presLayoutVars>
      </dgm:prSet>
      <dgm:spPr/>
    </dgm:pt>
    <dgm:pt modelId="{C1C9CA03-1166-4F09-84A0-56E9AFC74D31}" type="pres">
      <dgm:prSet presAssocID="{1FECE9E9-8D18-459D-94F8-1D5801BB4793}" presName="thickLine" presStyleLbl="alignNode1" presStyleIdx="0" presStyleCnt="3"/>
      <dgm:spPr/>
    </dgm:pt>
    <dgm:pt modelId="{52CAD434-04FC-4F06-9CC0-F182400E2F72}" type="pres">
      <dgm:prSet presAssocID="{1FECE9E9-8D18-459D-94F8-1D5801BB4793}" presName="horz1" presStyleCnt="0"/>
      <dgm:spPr/>
    </dgm:pt>
    <dgm:pt modelId="{A5696547-771F-417E-B39F-B96F8DCD546E}" type="pres">
      <dgm:prSet presAssocID="{1FECE9E9-8D18-459D-94F8-1D5801BB4793}" presName="tx1" presStyleLbl="revTx" presStyleIdx="0" presStyleCnt="3"/>
      <dgm:spPr/>
    </dgm:pt>
    <dgm:pt modelId="{0E8C966F-0922-4029-B0DB-078062F0E0D5}" type="pres">
      <dgm:prSet presAssocID="{1FECE9E9-8D18-459D-94F8-1D5801BB4793}" presName="vert1" presStyleCnt="0"/>
      <dgm:spPr/>
    </dgm:pt>
    <dgm:pt modelId="{30198962-0CFC-41E7-897C-49F2034FBE43}" type="pres">
      <dgm:prSet presAssocID="{D16C2BB5-4D23-4C98-A85C-06AA5A853084}" presName="thickLine" presStyleLbl="alignNode1" presStyleIdx="1" presStyleCnt="3"/>
      <dgm:spPr/>
    </dgm:pt>
    <dgm:pt modelId="{9AC33C01-A887-49C2-93B4-9A80EFB0D69F}" type="pres">
      <dgm:prSet presAssocID="{D16C2BB5-4D23-4C98-A85C-06AA5A853084}" presName="horz1" presStyleCnt="0"/>
      <dgm:spPr/>
    </dgm:pt>
    <dgm:pt modelId="{4601631C-5C6D-402C-842C-E0816F1B5B9C}" type="pres">
      <dgm:prSet presAssocID="{D16C2BB5-4D23-4C98-A85C-06AA5A853084}" presName="tx1" presStyleLbl="revTx" presStyleIdx="1" presStyleCnt="3"/>
      <dgm:spPr/>
    </dgm:pt>
    <dgm:pt modelId="{6302A642-2FEE-4B5C-961B-D1B1DB2C9965}" type="pres">
      <dgm:prSet presAssocID="{D16C2BB5-4D23-4C98-A85C-06AA5A853084}" presName="vert1" presStyleCnt="0"/>
      <dgm:spPr/>
    </dgm:pt>
    <dgm:pt modelId="{BD9BD7B7-1E83-41CB-9764-98B47EB69B73}" type="pres">
      <dgm:prSet presAssocID="{6E0FA392-BD74-4A20-80DB-2A171D9E889C}" presName="thickLine" presStyleLbl="alignNode1" presStyleIdx="2" presStyleCnt="3"/>
      <dgm:spPr/>
    </dgm:pt>
    <dgm:pt modelId="{69C15D3D-EA24-436C-9DB3-7964CBA32C6F}" type="pres">
      <dgm:prSet presAssocID="{6E0FA392-BD74-4A20-80DB-2A171D9E889C}" presName="horz1" presStyleCnt="0"/>
      <dgm:spPr/>
    </dgm:pt>
    <dgm:pt modelId="{2D13BC53-A23D-43C3-AFA8-BC2B4CD929DA}" type="pres">
      <dgm:prSet presAssocID="{6E0FA392-BD74-4A20-80DB-2A171D9E889C}" presName="tx1" presStyleLbl="revTx" presStyleIdx="2" presStyleCnt="3"/>
      <dgm:spPr/>
    </dgm:pt>
    <dgm:pt modelId="{214CA790-030D-4911-9911-02C1E72F3EEF}" type="pres">
      <dgm:prSet presAssocID="{6E0FA392-BD74-4A20-80DB-2A171D9E889C}" presName="vert1" presStyleCnt="0"/>
      <dgm:spPr/>
    </dgm:pt>
  </dgm:ptLst>
  <dgm:cxnLst>
    <dgm:cxn modelId="{F62A9802-FA21-4F86-A99E-040968839B45}" type="presOf" srcId="{A702193F-7DD5-4312-BC65-320299F1413E}" destId="{ADEE4997-9269-43C0-A29A-D611C1D95A5D}" srcOrd="0" destOrd="0" presId="urn:microsoft.com/office/officeart/2008/layout/LinedList"/>
    <dgm:cxn modelId="{FCC02109-D282-495C-BFDD-DD5E69892F56}" srcId="{A702193F-7DD5-4312-BC65-320299F1413E}" destId="{D16C2BB5-4D23-4C98-A85C-06AA5A853084}" srcOrd="1" destOrd="0" parTransId="{19A10F28-A19A-4104-A538-65ED42A3167A}" sibTransId="{D5E084F3-65DA-47B7-B919-F1D862C34334}"/>
    <dgm:cxn modelId="{423FF520-6CA5-4E4C-A07F-67A4DC9D4D3B}" srcId="{A702193F-7DD5-4312-BC65-320299F1413E}" destId="{1FECE9E9-8D18-459D-94F8-1D5801BB4793}" srcOrd="0" destOrd="0" parTransId="{5AB48BFE-6CA1-42F6-B1FA-5BD55D4953A1}" sibTransId="{110C263F-F214-407B-9AB9-DAAB42823043}"/>
    <dgm:cxn modelId="{34DAA421-565C-47F8-A250-9B686FEAC410}" type="presOf" srcId="{1FECE9E9-8D18-459D-94F8-1D5801BB4793}" destId="{A5696547-771F-417E-B39F-B96F8DCD546E}" srcOrd="0" destOrd="0" presId="urn:microsoft.com/office/officeart/2008/layout/LinedList"/>
    <dgm:cxn modelId="{AE270F42-1076-4285-AA40-92E2CABA015D}" srcId="{A702193F-7DD5-4312-BC65-320299F1413E}" destId="{6E0FA392-BD74-4A20-80DB-2A171D9E889C}" srcOrd="2" destOrd="0" parTransId="{BF99A96A-1A35-4CAA-8B4F-F1288AE5866E}" sibTransId="{DE111C11-3FD1-4863-BD45-DD246FDE84E5}"/>
    <dgm:cxn modelId="{B0293E97-A6E5-4ED4-BCFA-AF219CF25860}" type="presOf" srcId="{6E0FA392-BD74-4A20-80DB-2A171D9E889C}" destId="{2D13BC53-A23D-43C3-AFA8-BC2B4CD929DA}" srcOrd="0" destOrd="0" presId="urn:microsoft.com/office/officeart/2008/layout/LinedList"/>
    <dgm:cxn modelId="{AEEEB3E0-A85E-49B6-BFD6-95135476B3C9}" type="presOf" srcId="{D16C2BB5-4D23-4C98-A85C-06AA5A853084}" destId="{4601631C-5C6D-402C-842C-E0816F1B5B9C}" srcOrd="0" destOrd="0" presId="urn:microsoft.com/office/officeart/2008/layout/LinedList"/>
    <dgm:cxn modelId="{87676B7E-117F-47E1-891A-34AE1190B665}" type="presParOf" srcId="{ADEE4997-9269-43C0-A29A-D611C1D95A5D}" destId="{C1C9CA03-1166-4F09-84A0-56E9AFC74D31}" srcOrd="0" destOrd="0" presId="urn:microsoft.com/office/officeart/2008/layout/LinedList"/>
    <dgm:cxn modelId="{63199BCE-37D7-44B5-80C0-453435D78280}" type="presParOf" srcId="{ADEE4997-9269-43C0-A29A-D611C1D95A5D}" destId="{52CAD434-04FC-4F06-9CC0-F182400E2F72}" srcOrd="1" destOrd="0" presId="urn:microsoft.com/office/officeart/2008/layout/LinedList"/>
    <dgm:cxn modelId="{1B9B8533-4D7A-4393-BE99-3E4A3479953F}" type="presParOf" srcId="{52CAD434-04FC-4F06-9CC0-F182400E2F72}" destId="{A5696547-771F-417E-B39F-B96F8DCD546E}" srcOrd="0" destOrd="0" presId="urn:microsoft.com/office/officeart/2008/layout/LinedList"/>
    <dgm:cxn modelId="{BFB9E9BD-6339-4367-BB9C-A9406235DD47}" type="presParOf" srcId="{52CAD434-04FC-4F06-9CC0-F182400E2F72}" destId="{0E8C966F-0922-4029-B0DB-078062F0E0D5}" srcOrd="1" destOrd="0" presId="urn:microsoft.com/office/officeart/2008/layout/LinedList"/>
    <dgm:cxn modelId="{9D202D50-8949-46B2-8661-A67D5427AF55}" type="presParOf" srcId="{ADEE4997-9269-43C0-A29A-D611C1D95A5D}" destId="{30198962-0CFC-41E7-897C-49F2034FBE43}" srcOrd="2" destOrd="0" presId="urn:microsoft.com/office/officeart/2008/layout/LinedList"/>
    <dgm:cxn modelId="{5B058894-5FDD-4A38-8820-B7097A3E5347}" type="presParOf" srcId="{ADEE4997-9269-43C0-A29A-D611C1D95A5D}" destId="{9AC33C01-A887-49C2-93B4-9A80EFB0D69F}" srcOrd="3" destOrd="0" presId="urn:microsoft.com/office/officeart/2008/layout/LinedList"/>
    <dgm:cxn modelId="{A5405515-5907-49A9-B040-65870A9D9AC4}" type="presParOf" srcId="{9AC33C01-A887-49C2-93B4-9A80EFB0D69F}" destId="{4601631C-5C6D-402C-842C-E0816F1B5B9C}" srcOrd="0" destOrd="0" presId="urn:microsoft.com/office/officeart/2008/layout/LinedList"/>
    <dgm:cxn modelId="{6383FC28-86B9-4BAD-9A88-7D4A14066645}" type="presParOf" srcId="{9AC33C01-A887-49C2-93B4-9A80EFB0D69F}" destId="{6302A642-2FEE-4B5C-961B-D1B1DB2C9965}" srcOrd="1" destOrd="0" presId="urn:microsoft.com/office/officeart/2008/layout/LinedList"/>
    <dgm:cxn modelId="{8CF6575A-B319-4B02-BAEE-878B71BBE3E9}" type="presParOf" srcId="{ADEE4997-9269-43C0-A29A-D611C1D95A5D}" destId="{BD9BD7B7-1E83-41CB-9764-98B47EB69B73}" srcOrd="4" destOrd="0" presId="urn:microsoft.com/office/officeart/2008/layout/LinedList"/>
    <dgm:cxn modelId="{E024EFD3-9D1D-4B5E-839D-737535D0277B}" type="presParOf" srcId="{ADEE4997-9269-43C0-A29A-D611C1D95A5D}" destId="{69C15D3D-EA24-436C-9DB3-7964CBA32C6F}" srcOrd="5" destOrd="0" presId="urn:microsoft.com/office/officeart/2008/layout/LinedList"/>
    <dgm:cxn modelId="{F8D5BB4E-7D18-4DEB-B43A-ABEAFADF3C29}" type="presParOf" srcId="{69C15D3D-EA24-436C-9DB3-7964CBA32C6F}" destId="{2D13BC53-A23D-43C3-AFA8-BC2B4CD929DA}" srcOrd="0" destOrd="0" presId="urn:microsoft.com/office/officeart/2008/layout/LinedList"/>
    <dgm:cxn modelId="{2095AF77-1A77-4DFB-83D3-C87F4A6180EF}" type="presParOf" srcId="{69C15D3D-EA24-436C-9DB3-7964CBA32C6F}" destId="{214CA790-030D-4911-9911-02C1E72F3E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9CA03-1166-4F09-84A0-56E9AFC74D31}">
      <dsp:nvSpPr>
        <dsp:cNvPr id="0" name=""/>
        <dsp:cNvSpPr/>
      </dsp:nvSpPr>
      <dsp:spPr>
        <a:xfrm>
          <a:off x="0" y="1716"/>
          <a:ext cx="5429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96547-771F-417E-B39F-B96F8DCD546E}">
      <dsp:nvSpPr>
        <dsp:cNvPr id="0" name=""/>
        <dsp:cNvSpPr/>
      </dsp:nvSpPr>
      <dsp:spPr>
        <a:xfrm>
          <a:off x="0" y="1716"/>
          <a:ext cx="5429114" cy="1170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Consider the stability of requirements. Agile thrives in change, while Waterfall requires a clear, stable path.</a:t>
          </a:r>
        </a:p>
      </dsp:txBody>
      <dsp:txXfrm>
        <a:off x="0" y="1716"/>
        <a:ext cx="5429114" cy="1170707"/>
      </dsp:txXfrm>
    </dsp:sp>
    <dsp:sp modelId="{30198962-0CFC-41E7-897C-49F2034FBE43}">
      <dsp:nvSpPr>
        <dsp:cNvPr id="0" name=""/>
        <dsp:cNvSpPr/>
      </dsp:nvSpPr>
      <dsp:spPr>
        <a:xfrm>
          <a:off x="0" y="1172423"/>
          <a:ext cx="5429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1631C-5C6D-402C-842C-E0816F1B5B9C}">
      <dsp:nvSpPr>
        <dsp:cNvPr id="0" name=""/>
        <dsp:cNvSpPr/>
      </dsp:nvSpPr>
      <dsp:spPr>
        <a:xfrm>
          <a:off x="0" y="1172423"/>
          <a:ext cx="5429114" cy="1170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Consider the project's size and complexity. Large, well-defined projects may benefit from Waterfall's structure, while smaller, evolving projects might favor Agile.</a:t>
          </a:r>
        </a:p>
      </dsp:txBody>
      <dsp:txXfrm>
        <a:off x="0" y="1172423"/>
        <a:ext cx="5429114" cy="1170707"/>
      </dsp:txXfrm>
    </dsp:sp>
    <dsp:sp modelId="{BD9BD7B7-1E83-41CB-9764-98B47EB69B73}">
      <dsp:nvSpPr>
        <dsp:cNvPr id="0" name=""/>
        <dsp:cNvSpPr/>
      </dsp:nvSpPr>
      <dsp:spPr>
        <a:xfrm>
          <a:off x="0" y="2343131"/>
          <a:ext cx="54291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3BC53-A23D-43C3-AFA8-BC2B4CD929DA}">
      <dsp:nvSpPr>
        <dsp:cNvPr id="0" name=""/>
        <dsp:cNvSpPr/>
      </dsp:nvSpPr>
      <dsp:spPr>
        <a:xfrm>
          <a:off x="0" y="2343131"/>
          <a:ext cx="5429114" cy="1170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Reflecting on our challenges, like blurry image resolution,  Agile allowed quick iterations and solutions, while in Waterfall, it might have been a prolonged issue until the next release.</a:t>
          </a:r>
        </a:p>
      </dsp:txBody>
      <dsp:txXfrm>
        <a:off x="0" y="2343131"/>
        <a:ext cx="5429114" cy="117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Navigating through the dynamic world of software development with Agile and Scrum, enhancing adaptability and customer-centric delivery.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 Master: "Ensures the team follows Scrum processes, addresses impediments, and fosters a collaborative environment."</a:t>
            </a:r>
          </a:p>
          <a:p>
            <a:r>
              <a:rPr lang="en-US" dirty="0"/>
              <a:t>Product Owner: "Defines product features, prioritizes work based on business value, and acts as the voice of the customer."</a:t>
            </a:r>
          </a:p>
          <a:p>
            <a:r>
              <a:rPr lang="en-US" dirty="0"/>
              <a:t>Development Team: "Cross-functional professionals responsible for delivering potentially shippable increments each sprint."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Planning: Identifying scope, establishing the backlog, and defining user stories.</a:t>
            </a:r>
          </a:p>
          <a:p>
            <a:r>
              <a:rPr lang="en-US" dirty="0"/>
              <a:t>Design: Crafting a user-friendly and practical design, considering both UI/UX.</a:t>
            </a:r>
          </a:p>
          <a:p>
            <a:r>
              <a:rPr lang="en-US" dirty="0"/>
              <a:t>Development: Incrementally developing the product, focusing on high-priority items in the backlog.</a:t>
            </a:r>
          </a:p>
          <a:p>
            <a:r>
              <a:rPr lang="en-US" dirty="0"/>
              <a:t>Testing: Continuous testing throughout development to ensure robustness and adherence to requirements.</a:t>
            </a:r>
          </a:p>
          <a:p>
            <a:r>
              <a:rPr lang="en-US" dirty="0"/>
              <a:t>Deployment: Releasing increments of the product to users.</a:t>
            </a:r>
          </a:p>
          <a:p>
            <a:r>
              <a:rPr lang="en-US" dirty="0"/>
              <a:t>Review: Assessing the product and process and incorporating feedback into the next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emphasizes iterative development and flexibility, allowing for changes and evolution throughout the project, as seen with the GUI color adjustment.</a:t>
            </a:r>
          </a:p>
          <a:p>
            <a:r>
              <a:rPr lang="en-US" dirty="0"/>
              <a:t>Waterfall, being linear and phase-dependent, would not accommodate changes without significant setbacks and modifications to the initial plan, making GUI alterations complex and time-consuming.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Factors such as the stability of requirements, customer involvement, and project complexity influence the choice between Agile and Waterfall.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GUI color and blurry image issues in our project were swiftly handled due to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Agile's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adaptability, which might not have been the case with Waterfall, demonstrating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Agile’s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practicality in projects requiring flexibility and iterative refinement.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Through embracing Agile, the team was able to navigate through challenges and adapt to changes effectively, as evidenced by the iterative improvements made to the GUI and image clarity.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Moving forward, embracing Agile methodologies across teams may enhance adaptability, customer satisfaction, and project success.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 Presentation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75612" y="3569007"/>
            <a:ext cx="3565525" cy="2523817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Corvinna Curtis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CS250: SDLC</a:t>
            </a:r>
          </a:p>
          <a:p>
            <a:pPr marL="0" indent="0">
              <a:lnSpc>
                <a:spcPct val="100000"/>
              </a:lnSpc>
            </a:pPr>
            <a:r>
              <a:rPr lang="en-US" kern="1200" dirty="0">
                <a:latin typeface="+mn-lt"/>
                <a:ea typeface="+mn-ea"/>
                <a:cs typeface="+mn-cs"/>
              </a:rPr>
              <a:t>11 October 2023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F6146E-6788-4AF7-A775-99E5CB71E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4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Introduction to Agile and Scrum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FB3398F-FC83-4BB4-A9BB-9224C336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2279869" y="6105227"/>
            <a:ext cx="871729" cy="824667"/>
          </a:xfrm>
          <a:custGeom>
            <a:avLst/>
            <a:gdLst>
              <a:gd name="connsiteX0" fmla="*/ 871729 w 871729"/>
              <a:gd name="connsiteY0" fmla="*/ 824667 h 824667"/>
              <a:gd name="connsiteX1" fmla="*/ 386600 w 871729"/>
              <a:gd name="connsiteY1" fmla="*/ 9564 h 824667"/>
              <a:gd name="connsiteX2" fmla="*/ 366745 w 871729"/>
              <a:gd name="connsiteY2" fmla="*/ 0 h 824667"/>
              <a:gd name="connsiteX3" fmla="*/ 0 w 871729"/>
              <a:gd name="connsiteY3" fmla="*/ 366745 h 824667"/>
              <a:gd name="connsiteX4" fmla="*/ 38154 w 871729"/>
              <a:gd name="connsiteY4" fmla="*/ 370591 h 824667"/>
              <a:gd name="connsiteX5" fmla="*/ 408236 w 871729"/>
              <a:gd name="connsiteY5" fmla="*/ 824667 h 82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1729" h="824667">
                <a:moveTo>
                  <a:pt x="871729" y="824667"/>
                </a:moveTo>
                <a:cubicBezTo>
                  <a:pt x="871729" y="472695"/>
                  <a:pt x="675564" y="166539"/>
                  <a:pt x="386600" y="9564"/>
                </a:cubicBezTo>
                <a:lnTo>
                  <a:pt x="366745" y="0"/>
                </a:lnTo>
                <a:lnTo>
                  <a:pt x="0" y="366745"/>
                </a:lnTo>
                <a:lnTo>
                  <a:pt x="38154" y="370591"/>
                </a:lnTo>
                <a:cubicBezTo>
                  <a:pt x="249360" y="413810"/>
                  <a:pt x="408236" y="600685"/>
                  <a:pt x="408236" y="8246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B9BDAC-6C86-465B-B392-FBF5ECE77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2512389" y="5847995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1600" dirty="0"/>
              <a:t>Agile is a flexible and iterative approach to software development. 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US" sz="1600" dirty="0"/>
              <a:t>Scrum is a framework within Agile that emphasizes teamwork, accountability, and iterative progress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813" r="19813"/>
          <a:stretch/>
        </p:blipFill>
        <p:spPr>
          <a:xfrm>
            <a:off x="7352581" y="1319030"/>
            <a:ext cx="4070339" cy="3788102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4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6" name="Freeform: Shape 55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56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57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58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70" name="Rectangle 6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8" y="254952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Roles in a Scrum-Agile Team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CCDB1-02A4-75AD-5BBA-59A967B14573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Scrum Master: Ensure adherence to Scrum Practices, facilitates meetings, and removes impediments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Product Owner: Manages the product backlog, user stories, and serves as a liaison between stakeholders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alpha val="60000"/>
                  </a:schemeClr>
                </a:solidFill>
              </a:rPr>
              <a:t>Development Team: Cross-function team who work to deliver increments of the product</a:t>
            </a:r>
          </a:p>
        </p:txBody>
      </p:sp>
      <p:pic>
        <p:nvPicPr>
          <p:cNvPr id="18" name="Picture 17" descr="A diagram of a scrum team&#10;&#10;Description automatically generated">
            <a:extLst>
              <a:ext uri="{FF2B5EF4-FFF2-40B4-BE49-F238E27FC236}">
                <a16:creationId xmlns:a16="http://schemas.microsoft.com/office/drawing/2014/main" id="{67AADB68-0E45-FD78-4FAF-540B5F2B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59" y="2712502"/>
            <a:ext cx="4273468" cy="3640362"/>
          </a:xfrm>
          <a:custGeom>
            <a:avLst/>
            <a:gdLst/>
            <a:ahLst/>
            <a:cxnLst/>
            <a:rect l="l" t="t" r="r" b="b"/>
            <a:pathLst>
              <a:path w="5051426" h="3640362">
                <a:moveTo>
                  <a:pt x="0" y="0"/>
                </a:moveTo>
                <a:lnTo>
                  <a:pt x="5051426" y="0"/>
                </a:lnTo>
                <a:lnTo>
                  <a:pt x="5051426" y="3640362"/>
                </a:lnTo>
                <a:lnTo>
                  <a:pt x="0" y="3640362"/>
                </a:lnTo>
                <a:close/>
              </a:path>
            </a:pathLst>
          </a:custGeom>
        </p:spPr>
      </p:pic>
      <p:sp>
        <p:nvSpPr>
          <p:cNvPr id="71" name="Rectangle 62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/>
              <a:t>Agile Software Development Life Cycle (SDLC)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4EC88-B801-6FCA-08D2-9180922216BD}"/>
              </a:ext>
            </a:extLst>
          </p:cNvPr>
          <p:cNvSpPr txBox="1"/>
          <p:nvPr/>
        </p:nvSpPr>
        <p:spPr>
          <a:xfrm>
            <a:off x="151933" y="3328678"/>
            <a:ext cx="60979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Planning: Identify requirements and create a product backlog.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Design: Craft a technical solution for selected backlog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Development: Code, test, and integrate new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Testing: Ensure quality and functionality meet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Deployment: Release the increment to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Review: Reflect on the sprint, gather feedback, and improve.</a:t>
            </a:r>
          </a:p>
        </p:txBody>
      </p:sp>
      <p:pic>
        <p:nvPicPr>
          <p:cNvPr id="12" name="Content Placeholder 11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5A3A089C-C1B1-E470-F346-16B2660EC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7738" y="1769062"/>
            <a:ext cx="5019251" cy="3770515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Agile vs. Waterfall Methodologies</a:t>
            </a:r>
          </a:p>
        </p:txBody>
      </p:sp>
      <p:pic>
        <p:nvPicPr>
          <p:cNvPr id="18" name="Picture Placeholder 17" descr="A diagram of a diagram&#10;&#10;Description automatically generated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/>
        </p:blipFill>
        <p:spPr>
          <a:xfrm>
            <a:off x="2320678" y="549275"/>
            <a:ext cx="7550643" cy="3227900"/>
          </a:xfrm>
          <a:custGeom>
            <a:avLst/>
            <a:gdLst/>
            <a:ahLst/>
            <a:cxnLst/>
            <a:rect l="l" t="t" r="r" b="b"/>
            <a:pathLst>
              <a:path w="12192000" h="3227900">
                <a:moveTo>
                  <a:pt x="0" y="0"/>
                </a:moveTo>
                <a:lnTo>
                  <a:pt x="12192000" y="0"/>
                </a:lnTo>
                <a:lnTo>
                  <a:pt x="12192000" y="3227900"/>
                </a:lnTo>
                <a:lnTo>
                  <a:pt x="0" y="3227900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0493E29-1143-4080-A31C-64E36832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3" y="398538"/>
            <a:ext cx="631474" cy="667800"/>
            <a:chOff x="2994153" y="1378666"/>
            <a:chExt cx="631474" cy="667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F335CB-D905-4ACD-9B94-4BFC5E45C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0707A2-C7E1-4028-BD83-12C7212FF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D7AA753E-FFC2-4B5B-A791-BEC97605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65888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7324" y="4669915"/>
            <a:ext cx="6373813" cy="1562959"/>
          </a:xfrm>
        </p:spPr>
        <p:txBody>
          <a:bodyPr vert="horz" wrap="square" lIns="0" tIns="0" rIns="0" bIns="0" rtlCol="0" anchor="t"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Agile promotes iterative development and feedback, allowing for changes in scope and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Waterfall follows a strict sequence from requirements to deployment, with little room for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instance, the GUI color scheme issue would have been challenging to change late in a Waterfall project but was addressed in a subsequent sprint in Agile.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Choosing Between Agile and Waterfall</a:t>
            </a:r>
            <a:br>
              <a:rPr lang="en-US" b="1" i="0" dirty="0">
                <a:effectLst/>
                <a:latin typeface="Söhne"/>
              </a:rPr>
            </a:br>
            <a:r>
              <a:rPr lang="en-US" dirty="0"/>
              <a:t> </a:t>
            </a:r>
          </a:p>
        </p:txBody>
      </p:sp>
      <p:graphicFrame>
        <p:nvGraphicFramePr>
          <p:cNvPr id="29" name="Content Placeholder 9">
            <a:extLst>
              <a:ext uri="{FF2B5EF4-FFF2-40B4-BE49-F238E27FC236}">
                <a16:creationId xmlns:a16="http://schemas.microsoft.com/office/drawing/2014/main" id="{D3F2CBB0-4096-8C8B-6D02-BAA7278D8D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9336548"/>
              </p:ext>
            </p:extLst>
          </p:nvPr>
        </p:nvGraphicFramePr>
        <p:xfrm>
          <a:off x="550862" y="2155912"/>
          <a:ext cx="5429114" cy="351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Content Placeholder 14" descr="A blue and green background with white text&#10;&#10;Description automatically generated">
            <a:extLst>
              <a:ext uri="{FF2B5EF4-FFF2-40B4-BE49-F238E27FC236}">
                <a16:creationId xmlns:a16="http://schemas.microsoft.com/office/drawing/2014/main" id="{814492FE-C224-3A24-BF7E-1E4F3C6AB3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/>
          <a:stretch>
            <a:fillRect/>
          </a:stretch>
        </p:blipFill>
        <p:spPr>
          <a:xfrm>
            <a:off x="6884857" y="2642364"/>
            <a:ext cx="4280928" cy="256855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Reflection and Forward Path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lvl="0"/>
            <a:r>
              <a:rPr lang="en-US" sz="1600"/>
              <a:t>Agile's flexibility was invaluable in navigating challenges and ensuring a quality product.</a:t>
            </a:r>
          </a:p>
          <a:p>
            <a:pPr lvl="0"/>
            <a:r>
              <a:rPr lang="en-US" sz="1600"/>
              <a:t>The roles within Scrum provided clear responsibilities and fostered collaboration.</a:t>
            </a:r>
          </a:p>
          <a:p>
            <a:pPr lvl="0"/>
            <a:r>
              <a:rPr lang="en-US" sz="1600"/>
              <a:t>Considering our success, adopting Agile across the organization could enhance product quality and team dynamics.</a:t>
            </a:r>
          </a:p>
          <a:p>
            <a:endParaRPr lang="en-US" sz="16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5" name="Picture 24" descr="A head with gears in the brain&#10;&#10;Description automatically generated">
            <a:extLst>
              <a:ext uri="{FF2B5EF4-FFF2-40B4-BE49-F238E27FC236}">
                <a16:creationId xmlns:a16="http://schemas.microsoft.com/office/drawing/2014/main" id="{FD7B8826-265A-3EEB-EEEC-74F45BB30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5476835" y="1602035"/>
            <a:ext cx="5496200" cy="3456974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Schwaber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K., &amp; Sutherland, J. (2017). The Scrum Guide. ScrumGuides.org.</a:t>
            </a:r>
          </a:p>
          <a:p>
            <a:pPr algn="l"/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Larman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C., &amp;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Vodde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B. (2008). Scaling lean &amp; agile development: Thinking and organizational tools for large-scale Scrum.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776" y="1405787"/>
            <a:ext cx="3601184" cy="1977857"/>
          </a:xfrm>
        </p:spPr>
        <p:txBody>
          <a:bodyPr/>
          <a:lstStyle/>
          <a:p>
            <a:pPr defTabSz="603504"/>
            <a:r>
              <a:rPr lang="en-US" sz="3168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776" y="3577109"/>
            <a:ext cx="3601184" cy="1500309"/>
          </a:xfrm>
        </p:spPr>
        <p:txBody>
          <a:bodyPr/>
          <a:lstStyle/>
          <a:p>
            <a:pPr marL="150876" indent="-150876" defTabSz="603504">
              <a:spcBef>
                <a:spcPts val="660"/>
              </a:spcBef>
              <a:spcAft>
                <a:spcPts val="528"/>
              </a:spcAft>
            </a:pPr>
            <a:r>
              <a:rPr lang="en-US" sz="1584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Corvinna Curtis</a:t>
            </a:r>
          </a:p>
          <a:p>
            <a:pPr marL="150876" indent="-150876" defTabSz="603504">
              <a:spcBef>
                <a:spcPts val="660"/>
              </a:spcBef>
              <a:spcAft>
                <a:spcPts val="528"/>
              </a:spcAft>
            </a:pPr>
            <a:r>
              <a:rPr lang="en-US" sz="1584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Corvinna.Curtis@snhu.edu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304" y="5351876"/>
            <a:ext cx="1120835" cy="101924"/>
          </a:xfrm>
        </p:spPr>
        <p:txBody>
          <a:bodyPr/>
          <a:lstStyle/>
          <a:p>
            <a:pPr defTabSz="603504">
              <a:spcAft>
                <a:spcPts val="600"/>
              </a:spcAft>
            </a:pPr>
            <a:fld id="{DBA1B0FB-D917-4C8C-928F-313BD683BF39}" type="slidenum">
              <a:rPr lang="en-US" sz="66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rPr>
              <a:pPr defTabSz="603504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{CCA9E64B-4613-409B-935F-70AA383C2067}tf33713516_win32</Template>
  <TotalTime>60</TotalTime>
  <Words>766</Words>
  <Application>Microsoft Office PowerPoint</Application>
  <PresentationFormat>Widescreen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Söhne</vt:lpstr>
      <vt:lpstr>Walbaum Display</vt:lpstr>
      <vt:lpstr>3DFloatVTI</vt:lpstr>
      <vt:lpstr>Agile Presentation</vt:lpstr>
      <vt:lpstr>Introduction to Agile and Scrum</vt:lpstr>
      <vt:lpstr>Roles in a Scrum-Agile Team</vt:lpstr>
      <vt:lpstr>Agile Software Development Life Cycle (SDLC)</vt:lpstr>
      <vt:lpstr>Agile vs. Waterfall Methodologies</vt:lpstr>
      <vt:lpstr>Choosing Between Agile and Waterfall  </vt:lpstr>
      <vt:lpstr>Reflection and Forward Path</vt:lpstr>
      <vt:lpstr>References</vt:lpstr>
      <vt:lpstr>Thank You</vt:lpstr>
    </vt:vector>
  </TitlesOfParts>
  <Company>Foundation Health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Curtis, Corvinna A</dc:creator>
  <cp:lastModifiedBy>Curtis, Corvinna A</cp:lastModifiedBy>
  <cp:revision>1</cp:revision>
  <dcterms:created xsi:type="dcterms:W3CDTF">2023-10-12T04:13:35Z</dcterms:created>
  <dcterms:modified xsi:type="dcterms:W3CDTF">2023-10-12T05:14:17Z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