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Bahnschrif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/>
      <a:tcStyle>
        <a:tcBdr/>
        <a:fill>
          <a:solidFill>
            <a:srgbClr val="E7EF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/>
      <a:tcStyle>
        <a:tcBdr/>
        <a:fill>
          <a:solidFill>
            <a:srgbClr val="FC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2"/>
    <p:restoredTop sz="94631"/>
  </p:normalViewPr>
  <p:slideViewPr>
    <p:cSldViewPr snapToGrid="0" snapToObjects="1">
      <p:cViewPr>
        <p:scale>
          <a:sx n="80" d="100"/>
          <a:sy n="80" d="100"/>
        </p:scale>
        <p:origin x="-14192" y="-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Bahnschrift"/>
      </a:defRPr>
    </a:lvl1pPr>
    <a:lvl2pPr indent="228600" defTabSz="457200" latinLnBrk="0">
      <a:defRPr sz="1200">
        <a:latin typeface="+mj-lt"/>
        <a:ea typeface="+mj-ea"/>
        <a:cs typeface="+mj-cs"/>
        <a:sym typeface="Bahnschrift"/>
      </a:defRPr>
    </a:lvl2pPr>
    <a:lvl3pPr indent="457200" defTabSz="457200" latinLnBrk="0">
      <a:defRPr sz="1200">
        <a:latin typeface="+mj-lt"/>
        <a:ea typeface="+mj-ea"/>
        <a:cs typeface="+mj-cs"/>
        <a:sym typeface="Bahnschrift"/>
      </a:defRPr>
    </a:lvl3pPr>
    <a:lvl4pPr indent="685800" defTabSz="457200" latinLnBrk="0">
      <a:defRPr sz="1200">
        <a:latin typeface="+mj-lt"/>
        <a:ea typeface="+mj-ea"/>
        <a:cs typeface="+mj-cs"/>
        <a:sym typeface="Bahnschrift"/>
      </a:defRPr>
    </a:lvl4pPr>
    <a:lvl5pPr indent="914400" defTabSz="457200" latinLnBrk="0">
      <a:defRPr sz="1200">
        <a:latin typeface="+mj-lt"/>
        <a:ea typeface="+mj-ea"/>
        <a:cs typeface="+mj-cs"/>
        <a:sym typeface="Bahnschrift"/>
      </a:defRPr>
    </a:lvl5pPr>
    <a:lvl6pPr indent="1143000" defTabSz="457200" latinLnBrk="0">
      <a:defRPr sz="1200">
        <a:latin typeface="+mj-lt"/>
        <a:ea typeface="+mj-ea"/>
        <a:cs typeface="+mj-cs"/>
        <a:sym typeface="Bahnschrift"/>
      </a:defRPr>
    </a:lvl6pPr>
    <a:lvl7pPr indent="1371600" defTabSz="457200" latinLnBrk="0">
      <a:defRPr sz="1200">
        <a:latin typeface="+mj-lt"/>
        <a:ea typeface="+mj-ea"/>
        <a:cs typeface="+mj-cs"/>
        <a:sym typeface="Bahnschrift"/>
      </a:defRPr>
    </a:lvl7pPr>
    <a:lvl8pPr indent="1600200" defTabSz="457200" latinLnBrk="0">
      <a:defRPr sz="1200">
        <a:latin typeface="+mj-lt"/>
        <a:ea typeface="+mj-ea"/>
        <a:cs typeface="+mj-cs"/>
        <a:sym typeface="Bahnschrift"/>
      </a:defRPr>
    </a:lvl8pPr>
    <a:lvl9pPr indent="1828800" defTabSz="457200" latinLnBrk="0">
      <a:defRPr sz="1200">
        <a:latin typeface="+mj-lt"/>
        <a:ea typeface="+mj-ea"/>
        <a:cs typeface="+mj-cs"/>
        <a:sym typeface="Bahnschrif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1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1"/>
            <a:ext cx="32918400" cy="79476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1500"/>
            </a:lvl1pPr>
            <a:lvl2pPr marL="0" indent="2194560" algn="ctr">
              <a:buSzTx/>
              <a:buFontTx/>
              <a:buNone/>
              <a:defRPr sz="11500"/>
            </a:lvl2pPr>
            <a:lvl3pPr marL="0" indent="4389120" algn="ctr">
              <a:buSzTx/>
              <a:buFontTx/>
              <a:buNone/>
              <a:defRPr sz="11500"/>
            </a:lvl3pPr>
            <a:lvl4pPr marL="0" indent="6583680" algn="ctr">
              <a:buSzTx/>
              <a:buFontTx/>
              <a:buNone/>
              <a:defRPr sz="11500"/>
            </a:lvl4pPr>
            <a:lvl5pPr marL="0" indent="8778240" algn="ctr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5" cy="7680960"/>
          </a:xfrm>
          <a:prstGeom prst="rect">
            <a:avLst/>
          </a:prstGeom>
        </p:spPr>
        <p:txBody>
          <a:bodyPr anchor="b"/>
          <a:lstStyle>
            <a:lvl1pPr>
              <a:defRPr sz="153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8659476" y="4739647"/>
            <a:ext cx="22219921" cy="23393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36" y="9875519"/>
            <a:ext cx="14156055" cy="182956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  <a:lvl2pPr marL="0" indent="2194560">
              <a:buSzTx/>
              <a:buFontTx/>
              <a:buNone/>
              <a:defRPr sz="7600"/>
            </a:lvl2pPr>
            <a:lvl3pPr marL="0" indent="4389120">
              <a:buSzTx/>
              <a:buFontTx/>
              <a:buNone/>
              <a:defRPr sz="7600"/>
            </a:lvl3pPr>
            <a:lvl4pPr marL="0" indent="6583680">
              <a:buSzTx/>
              <a:buFontTx/>
              <a:buNone/>
              <a:defRPr sz="7600"/>
            </a:lvl4pPr>
            <a:lvl5pPr marL="0" indent="8778240">
              <a:buSzTx/>
              <a:buFontTx/>
              <a:buNone/>
              <a:defRPr sz="7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31409642" y="1752600"/>
            <a:ext cx="9464041" cy="278968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3017522" y="1752600"/>
            <a:ext cx="27843479" cy="278968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291840" y="5387342"/>
            <a:ext cx="37307522" cy="11460481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86400" y="17289781"/>
            <a:ext cx="32918400" cy="794766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1500"/>
            </a:lvl1pPr>
            <a:lvl2pPr marL="0" indent="2194560" algn="ctr">
              <a:buSzTx/>
              <a:buFontTx/>
              <a:buNone/>
              <a:defRPr sz="11500"/>
            </a:lvl2pPr>
            <a:lvl3pPr marL="0" indent="4389120" algn="ctr">
              <a:buSzTx/>
              <a:buFontTx/>
              <a:buNone/>
              <a:defRPr sz="11500"/>
            </a:lvl3pPr>
            <a:lvl4pPr marL="0" indent="6583680" algn="ctr">
              <a:buSzTx/>
              <a:buFontTx/>
              <a:buNone/>
              <a:defRPr sz="11500"/>
            </a:lvl4pPr>
            <a:lvl5pPr marL="0" indent="8778240" algn="ctr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2994661" y="8206748"/>
            <a:ext cx="37856162" cy="13693139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94661" y="22029428"/>
            <a:ext cx="37856162" cy="720089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1500"/>
            </a:lvl1pPr>
            <a:lvl2pPr marL="0" indent="2194560">
              <a:buSzTx/>
              <a:buFontTx/>
              <a:buNone/>
              <a:defRPr sz="11500"/>
            </a:lvl2pPr>
            <a:lvl3pPr marL="0" indent="4389120">
              <a:buSzTx/>
              <a:buFontTx/>
              <a:buNone/>
              <a:defRPr sz="11500"/>
            </a:lvl3pPr>
            <a:lvl4pPr marL="0" indent="6583680">
              <a:buSzTx/>
              <a:buFontTx/>
              <a:buNone/>
              <a:defRPr sz="11500"/>
            </a:lvl4pPr>
            <a:lvl5pPr marL="0" indent="8778240">
              <a:buSzTx/>
              <a:buFontTx/>
              <a:buNone/>
              <a:defRPr sz="1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017520" y="8763000"/>
            <a:ext cx="18653761" cy="2088642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3023236" y="1752606"/>
            <a:ext cx="37856162" cy="636270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23242" y="8069581"/>
            <a:ext cx="18568033" cy="395477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  <a:lvl2pPr marL="0" indent="2194560">
              <a:buSzTx/>
              <a:buFontTx/>
              <a:buNone/>
              <a:defRPr sz="11500" b="1"/>
            </a:lvl2pPr>
            <a:lvl3pPr marL="0" indent="4389120">
              <a:buSzTx/>
              <a:buFontTx/>
              <a:buNone/>
              <a:defRPr sz="11500" b="1"/>
            </a:lvl3pPr>
            <a:lvl4pPr marL="0" indent="6583680">
              <a:buSzTx/>
              <a:buFontTx/>
              <a:buNone/>
              <a:defRPr sz="11500" b="1"/>
            </a:lvl4pPr>
            <a:lvl5pPr marL="0" indent="8778240">
              <a:buSzTx/>
              <a:buFontTx/>
              <a:buNone/>
              <a:defRPr sz="11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219920" y="8069581"/>
            <a:ext cx="18659478" cy="3954779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SzTx/>
              <a:buFont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3023236" y="2194560"/>
            <a:ext cx="14156055" cy="7680960"/>
          </a:xfrm>
          <a:prstGeom prst="rect">
            <a:avLst/>
          </a:prstGeom>
        </p:spPr>
        <p:txBody>
          <a:bodyPr anchor="b"/>
          <a:lstStyle>
            <a:lvl1pPr>
              <a:defRPr sz="153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659476" y="4739647"/>
            <a:ext cx="22219921" cy="23393401"/>
          </a:xfrm>
          <a:prstGeom prst="rect">
            <a:avLst/>
          </a:prstGeom>
        </p:spPr>
        <p:txBody>
          <a:bodyPr/>
          <a:lstStyle>
            <a:lvl1pPr>
              <a:defRPr sz="15300"/>
            </a:lvl1pPr>
            <a:lvl2pPr marL="3447424" indent="-1252864">
              <a:defRPr sz="15300"/>
            </a:lvl2pPr>
            <a:lvl3pPr marL="5848979" indent="-1459859">
              <a:defRPr sz="15300"/>
            </a:lvl3pPr>
            <a:lvl4pPr marL="8332469" indent="-1748790">
              <a:defRPr sz="15300"/>
            </a:lvl4pPr>
            <a:lvl5pPr marL="10527030" indent="-1748790">
              <a:defRPr sz="15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76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017520" y="1752606"/>
            <a:ext cx="37856161" cy="636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1" cy="2088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964342" y="30909268"/>
            <a:ext cx="909339" cy="955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57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1pPr>
      <a:lvl2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2pPr>
      <a:lvl3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3pPr>
      <a:lvl4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4pPr>
      <a:lvl5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5pPr>
      <a:lvl6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6pPr>
      <a:lvl7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7pPr>
      <a:lvl8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8pPr>
      <a:lvl9pPr marL="0" marR="0" indent="0" algn="l" defTabSz="438912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1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9pPr>
    </p:titleStyle>
    <p:bodyStyle>
      <a:lvl1pPr marL="1097280" marR="0" indent="-1097280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1pPr>
      <a:lvl2pPr marL="3473129" marR="0" indent="-1278569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2pPr>
      <a:lvl3pPr marL="5920740" marR="0" indent="-1531620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3pPr>
      <a:lvl4pPr marL="829339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4pPr>
      <a:lvl5pPr marL="1048795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5pPr>
      <a:lvl6pPr marL="1268251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6pPr>
      <a:lvl7pPr marL="14877074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7pPr>
      <a:lvl8pPr marL="17071635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8pPr>
      <a:lvl9pPr marL="19266196" marR="0" indent="-1709715" algn="l" defTabSz="4389120" rtl="0" latinLnBrk="0">
        <a:lnSpc>
          <a:spcPct val="90000"/>
        </a:lnSpc>
        <a:spcBef>
          <a:spcPts val="4800"/>
        </a:spcBef>
        <a:spcAft>
          <a:spcPts val="0"/>
        </a:spcAft>
        <a:buClrTx/>
        <a:buSzPct val="100000"/>
        <a:buFont typeface="Arial"/>
        <a:buChar char="•"/>
        <a:tabLst/>
        <a:defRPr sz="13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Bahnschrif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hnschrif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5"/>
          <p:cNvSpPr/>
          <p:nvPr/>
        </p:nvSpPr>
        <p:spPr>
          <a:xfrm>
            <a:off x="0" y="0"/>
            <a:ext cx="43891200" cy="4562889"/>
          </a:xfrm>
          <a:prstGeom prst="rect">
            <a:avLst/>
          </a:prstGeom>
          <a:solidFill>
            <a:srgbClr val="320064"/>
          </a:solidFill>
          <a:ln w="12700">
            <a:solidFill>
              <a:srgbClr val="320064"/>
            </a:solidFill>
            <a:miter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grpSp>
        <p:nvGrpSpPr>
          <p:cNvPr id="124" name="Rectangle 19"/>
          <p:cNvGrpSpPr/>
          <p:nvPr/>
        </p:nvGrpSpPr>
        <p:grpSpPr>
          <a:xfrm>
            <a:off x="12085983" y="4891970"/>
            <a:ext cx="19743577" cy="1022575"/>
            <a:chOff x="0" y="0"/>
            <a:chExt cx="19743576" cy="1022574"/>
          </a:xfrm>
        </p:grpSpPr>
        <p:sp>
          <p:nvSpPr>
            <p:cNvPr id="122" name="Rectangle"/>
            <p:cNvSpPr/>
            <p:nvPr/>
          </p:nvSpPr>
          <p:spPr>
            <a:xfrm>
              <a:off x="-1" y="0"/>
              <a:ext cx="19743578" cy="1022575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Package Design"/>
            <p:cNvSpPr txBox="1"/>
            <p:nvPr/>
          </p:nvSpPr>
          <p:spPr>
            <a:xfrm>
              <a:off x="-1" y="52817"/>
              <a:ext cx="19743578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Package Design</a:t>
              </a:r>
            </a:p>
          </p:txBody>
        </p:sp>
      </p:grpSp>
      <p:sp>
        <p:nvSpPr>
          <p:cNvPr id="125" name="TextBox 22"/>
          <p:cNvSpPr txBox="1"/>
          <p:nvPr/>
        </p:nvSpPr>
        <p:spPr>
          <a:xfrm>
            <a:off x="6633060" y="-1400"/>
            <a:ext cx="30264923" cy="442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1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PaperParser:</a:t>
            </a:r>
          </a:p>
          <a:p>
            <a:pPr algn="ctr">
              <a:defRPr sz="67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Christine Chang</a:t>
            </a:r>
            <a:r>
              <a:rPr baseline="30000"/>
              <a:t>1</a:t>
            </a:r>
            <a:r>
              <a:t>, Harrison Goldwyn</a:t>
            </a:r>
            <a:r>
              <a:rPr baseline="30000"/>
              <a:t>2</a:t>
            </a:r>
            <a:r>
              <a:t>, Linnette Teo</a:t>
            </a:r>
            <a:r>
              <a:rPr baseline="30000"/>
              <a:t>3</a:t>
            </a:r>
            <a:r>
              <a:t>, Neel Shah</a:t>
            </a:r>
            <a:r>
              <a:rPr baseline="30000"/>
              <a:t>3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1</a:t>
            </a:r>
            <a:r>
              <a:rPr baseline="0"/>
              <a:t>Department of Materials Science and Engineering, University of Washington, Seattle WA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2</a:t>
            </a:r>
            <a:r>
              <a:rPr baseline="0"/>
              <a:t>Department of Chemistry, University of Washington, Seattle WA</a:t>
            </a:r>
          </a:p>
          <a:p>
            <a:pPr algn="ctr">
              <a:defRPr sz="3600" baseline="300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r>
              <a:t>3</a:t>
            </a:r>
            <a:r>
              <a:rPr baseline="0"/>
              <a:t>Department of Chemical Engineering</a:t>
            </a:r>
          </a:p>
        </p:txBody>
      </p:sp>
      <p:sp>
        <p:nvSpPr>
          <p:cNvPr id="126" name="Rectangle: Rounded Corners 4"/>
          <p:cNvSpPr/>
          <p:nvPr/>
        </p:nvSpPr>
        <p:spPr>
          <a:xfrm>
            <a:off x="12115458" y="6762412"/>
            <a:ext cx="19656523" cy="7840589"/>
          </a:xfrm>
          <a:prstGeom prst="roundRect">
            <a:avLst>
              <a:gd name="adj" fmla="val 2268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grpSp>
        <p:nvGrpSpPr>
          <p:cNvPr id="129" name="Rectangle 47"/>
          <p:cNvGrpSpPr/>
          <p:nvPr/>
        </p:nvGrpSpPr>
        <p:grpSpPr>
          <a:xfrm>
            <a:off x="32314104" y="15837008"/>
            <a:ext cx="11131824" cy="1001803"/>
            <a:chOff x="0" y="0"/>
            <a:chExt cx="11131822" cy="1001802"/>
          </a:xfrm>
        </p:grpSpPr>
        <p:sp>
          <p:nvSpPr>
            <p:cNvPr id="127" name="Rectangle"/>
            <p:cNvSpPr/>
            <p:nvPr/>
          </p:nvSpPr>
          <p:spPr>
            <a:xfrm>
              <a:off x="0" y="-1"/>
              <a:ext cx="11131824" cy="1001804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onclusions and Future Work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Conclusions and Future Work</a:t>
              </a:r>
            </a:p>
          </p:txBody>
        </p:sp>
      </p:grpSp>
      <p:grpSp>
        <p:nvGrpSpPr>
          <p:cNvPr id="132" name="Rectangle 46"/>
          <p:cNvGrpSpPr/>
          <p:nvPr/>
        </p:nvGrpSpPr>
        <p:grpSpPr>
          <a:xfrm>
            <a:off x="497812" y="18953670"/>
            <a:ext cx="11131827" cy="1001804"/>
            <a:chOff x="0" y="0"/>
            <a:chExt cx="11131825" cy="1001802"/>
          </a:xfrm>
        </p:grpSpPr>
        <p:sp>
          <p:nvSpPr>
            <p:cNvPr id="130" name="Rectangle"/>
            <p:cNvSpPr/>
            <p:nvPr/>
          </p:nvSpPr>
          <p:spPr>
            <a:xfrm>
              <a:off x="-1" y="0"/>
              <a:ext cx="11131827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endParaRPr/>
            </a:p>
          </p:txBody>
        </p:sp>
        <p:sp>
          <p:nvSpPr>
            <p:cNvPr id="131" name="ChemDataExtractor"/>
            <p:cNvSpPr txBox="1"/>
            <p:nvPr/>
          </p:nvSpPr>
          <p:spPr>
            <a:xfrm>
              <a:off x="-1" y="42431"/>
              <a:ext cx="11131827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ChemDataExtractor</a:t>
              </a:r>
            </a:p>
          </p:txBody>
        </p:sp>
      </p:grpSp>
      <p:grpSp>
        <p:nvGrpSpPr>
          <p:cNvPr id="137" name="Group 135"/>
          <p:cNvGrpSpPr/>
          <p:nvPr/>
        </p:nvGrpSpPr>
        <p:grpSpPr>
          <a:xfrm>
            <a:off x="12061638" y="29111742"/>
            <a:ext cx="19743578" cy="2143946"/>
            <a:chOff x="0" y="0"/>
            <a:chExt cx="19743576" cy="2143944"/>
          </a:xfrm>
        </p:grpSpPr>
        <p:grpSp>
          <p:nvGrpSpPr>
            <p:cNvPr id="135" name="Rectangle 48"/>
            <p:cNvGrpSpPr/>
            <p:nvPr/>
          </p:nvGrpSpPr>
          <p:grpSpPr>
            <a:xfrm>
              <a:off x="11684" y="0"/>
              <a:ext cx="19731892" cy="1001803"/>
              <a:chOff x="0" y="0"/>
              <a:chExt cx="19731891" cy="1001802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0" y="0"/>
                <a:ext cx="19731892" cy="1001803"/>
              </a:xfrm>
              <a:prstGeom prst="rect">
                <a:avLst/>
              </a:prstGeom>
              <a:solidFill>
                <a:srgbClr val="320064"/>
              </a:solidFill>
              <a:ln w="12700" cap="flat">
                <a:solidFill>
                  <a:srgbClr val="3200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4" name="Acknowledgments"/>
              <p:cNvSpPr txBox="1"/>
              <p:nvPr/>
            </p:nvSpPr>
            <p:spPr>
              <a:xfrm>
                <a:off x="0" y="42431"/>
                <a:ext cx="19731892" cy="91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5400">
                    <a:solidFill>
                      <a:srgbClr val="FFFFFF"/>
                    </a:solidFill>
                    <a:latin typeface="Gill Sans Nova"/>
                    <a:ea typeface="Gill Sans Nova"/>
                    <a:cs typeface="Gill Sans Nova"/>
                    <a:sym typeface="Gill Sans Nova"/>
                  </a:defRPr>
                </a:lvl1pPr>
              </a:lstStyle>
              <a:p>
                <a:r>
                  <a:t>Acknowledgments</a:t>
                </a:r>
              </a:p>
            </p:txBody>
          </p:sp>
        </p:grpSp>
        <p:sp>
          <p:nvSpPr>
            <p:cNvPr id="136" name="TextBox 130"/>
            <p:cNvSpPr txBox="1"/>
            <p:nvPr/>
          </p:nvSpPr>
          <p:spPr>
            <a:xfrm>
              <a:off x="0" y="1036504"/>
              <a:ext cx="19743577" cy="110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3300"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r>
                <a:t>Will Holden and Prof. Gerald Seidler for performing and analyzing X-ray emission (XES) measurements. </a:t>
              </a:r>
            </a:p>
            <a:p>
              <a:pPr>
                <a:defRPr sz="3300">
                  <a:latin typeface="Gill Sans Nova"/>
                  <a:ea typeface="Gill Sans Nova"/>
                  <a:cs typeface="Gill Sans Nova"/>
                  <a:sym typeface="Gill Sans Nova"/>
                </a:defRPr>
              </a:pPr>
              <a:r>
                <a:t>Dr. Micah Glaz and Gerry Hammer for discussion on pertinent AFM and XPS methods for our materials.</a:t>
              </a:r>
            </a:p>
          </p:txBody>
        </p:sp>
      </p:grpSp>
      <p:grpSp>
        <p:nvGrpSpPr>
          <p:cNvPr id="140" name="Rectangle 17"/>
          <p:cNvGrpSpPr/>
          <p:nvPr/>
        </p:nvGrpSpPr>
        <p:grpSpPr>
          <a:xfrm>
            <a:off x="445277" y="4891966"/>
            <a:ext cx="11131824" cy="1001804"/>
            <a:chOff x="0" y="0"/>
            <a:chExt cx="11131822" cy="1001802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11131824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Introduction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Introduction</a:t>
              </a:r>
            </a:p>
          </p:txBody>
        </p:sp>
      </p:grpSp>
      <p:grpSp>
        <p:nvGrpSpPr>
          <p:cNvPr id="143" name="Rectangle 24"/>
          <p:cNvGrpSpPr/>
          <p:nvPr/>
        </p:nvGrpSpPr>
        <p:grpSpPr>
          <a:xfrm>
            <a:off x="32314105" y="28154808"/>
            <a:ext cx="11131824" cy="1001804"/>
            <a:chOff x="0" y="0"/>
            <a:chExt cx="11131822" cy="1001802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1131824" cy="1001803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References"/>
            <p:cNvSpPr txBox="1"/>
            <p:nvPr/>
          </p:nvSpPr>
          <p:spPr>
            <a:xfrm>
              <a:off x="0" y="42431"/>
              <a:ext cx="11131824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144" name="Rectangle: Rounded Corners 1052"/>
          <p:cNvSpPr/>
          <p:nvPr/>
        </p:nvSpPr>
        <p:spPr>
          <a:xfrm>
            <a:off x="12087300" y="15702787"/>
            <a:ext cx="9858300" cy="13030258"/>
          </a:xfrm>
          <a:prstGeom prst="roundRect">
            <a:avLst>
              <a:gd name="adj" fmla="val 3949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45" name="Rectangle: Rounded Corners 281"/>
          <p:cNvSpPr/>
          <p:nvPr/>
        </p:nvSpPr>
        <p:spPr>
          <a:xfrm>
            <a:off x="22262583" y="22777921"/>
            <a:ext cx="9542630" cy="5994284"/>
          </a:xfrm>
          <a:prstGeom prst="roundRect">
            <a:avLst>
              <a:gd name="adj" fmla="val 4050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46" name="TextBox 226"/>
          <p:cNvSpPr txBox="1"/>
          <p:nvPr/>
        </p:nvSpPr>
        <p:spPr>
          <a:xfrm>
            <a:off x="12115209" y="5984535"/>
            <a:ext cx="602105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rPr dirty="0"/>
              <a:t>PACKAGE FLOWCHART</a:t>
            </a:r>
          </a:p>
        </p:txBody>
      </p:sp>
      <p:sp>
        <p:nvSpPr>
          <p:cNvPr id="147" name="TextBox 302"/>
          <p:cNvSpPr txBox="1"/>
          <p:nvPr/>
        </p:nvSpPr>
        <p:spPr>
          <a:xfrm>
            <a:off x="12054586" y="14901705"/>
            <a:ext cx="656774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IDENTIFYING SENTENCES</a:t>
            </a:r>
          </a:p>
        </p:txBody>
      </p:sp>
      <p:sp>
        <p:nvSpPr>
          <p:cNvPr id="148" name="TextBox 424"/>
          <p:cNvSpPr txBox="1"/>
          <p:nvPr/>
        </p:nvSpPr>
        <p:spPr>
          <a:xfrm>
            <a:off x="32230398" y="6015194"/>
            <a:ext cx="59817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rPr dirty="0"/>
              <a:t>OUTPUT DATA </a:t>
            </a:r>
            <a:r>
              <a:rPr lang="en-US" dirty="0"/>
              <a:t>TREE</a:t>
            </a:r>
            <a:endParaRPr dirty="0"/>
          </a:p>
        </p:txBody>
      </p:sp>
      <p:sp>
        <p:nvSpPr>
          <p:cNvPr id="150" name="Rectangle: Rounded Corners 153"/>
          <p:cNvSpPr/>
          <p:nvPr/>
        </p:nvSpPr>
        <p:spPr>
          <a:xfrm>
            <a:off x="32313187" y="6738712"/>
            <a:ext cx="11130423" cy="8095562"/>
          </a:xfrm>
          <a:prstGeom prst="roundRect">
            <a:avLst>
              <a:gd name="adj" fmla="val 4345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1" name="Rounded Rectangle 10"/>
          <p:cNvSpPr/>
          <p:nvPr/>
        </p:nvSpPr>
        <p:spPr>
          <a:xfrm>
            <a:off x="1732387" y="7584117"/>
            <a:ext cx="5681000" cy="5177381"/>
          </a:xfrm>
          <a:prstGeom prst="roundRect">
            <a:avLst>
              <a:gd name="adj" fmla="val 5449"/>
            </a:avLst>
          </a:prstGeom>
          <a:ln w="12700">
            <a:solidFill>
              <a:srgbClr val="2C0460"/>
            </a:solidFill>
            <a:prstDash val="sysDot"/>
            <a:miter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2" name="Rectangle 307"/>
          <p:cNvSpPr/>
          <p:nvPr/>
        </p:nvSpPr>
        <p:spPr>
          <a:xfrm>
            <a:off x="-12174" y="31653407"/>
            <a:ext cx="43891201" cy="1200330"/>
          </a:xfrm>
          <a:prstGeom prst="rect">
            <a:avLst/>
          </a:prstGeom>
          <a:solidFill>
            <a:srgbClr val="320064"/>
          </a:solidFill>
          <a:ln w="12700">
            <a:solidFill>
              <a:srgbClr val="320064"/>
            </a:solidFill>
            <a:miter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3" name="Rectangle: Rounded Corners 308"/>
          <p:cNvSpPr/>
          <p:nvPr/>
        </p:nvSpPr>
        <p:spPr>
          <a:xfrm>
            <a:off x="22262585" y="15720139"/>
            <a:ext cx="9542631" cy="5994284"/>
          </a:xfrm>
          <a:prstGeom prst="roundRect">
            <a:avLst>
              <a:gd name="adj" fmla="val 6089"/>
            </a:avLst>
          </a:prstGeom>
          <a:ln w="76200">
            <a:solidFill>
              <a:srgbClr val="2C0460"/>
            </a:solidFill>
          </a:ln>
        </p:spPr>
        <p:txBody>
          <a:bodyPr lIns="45719" rIns="45719" anchor="ctr"/>
          <a:lstStyle/>
          <a:p>
            <a:pPr algn="ctr">
              <a:defRPr sz="41400">
                <a:solidFill>
                  <a:srgbClr val="7030A0"/>
                </a:solidFill>
                <a:latin typeface="Gill Sans Nova"/>
                <a:ea typeface="Gill Sans Nova"/>
                <a:cs typeface="Gill Sans Nova"/>
                <a:sym typeface="Gill Sans Nova"/>
              </a:defRPr>
            </a:pPr>
            <a:endParaRPr/>
          </a:p>
        </p:txBody>
      </p:sp>
      <p:sp>
        <p:nvSpPr>
          <p:cNvPr id="154" name="TextBox 314"/>
          <p:cNvSpPr txBox="1"/>
          <p:nvPr/>
        </p:nvSpPr>
        <p:spPr>
          <a:xfrm>
            <a:off x="22262584" y="14910821"/>
            <a:ext cx="642660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SYNTHESIS EXTRACTION</a:t>
            </a:r>
          </a:p>
        </p:txBody>
      </p:sp>
      <p:sp>
        <p:nvSpPr>
          <p:cNvPr id="155" name="TextBox 316"/>
          <p:cNvSpPr txBox="1"/>
          <p:nvPr/>
        </p:nvSpPr>
        <p:spPr>
          <a:xfrm>
            <a:off x="22262583" y="22005559"/>
            <a:ext cx="7526696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latin typeface="Gill Sans Nova"/>
                <a:ea typeface="Gill Sans Nova"/>
                <a:cs typeface="Gill Sans Nova"/>
                <a:sym typeface="Gill Sans Nova"/>
              </a:defRPr>
            </a:lvl1pPr>
          </a:lstStyle>
          <a:p>
            <a:r>
              <a:t>PERFORMANCE EXTRACTION</a:t>
            </a:r>
          </a:p>
        </p:txBody>
      </p:sp>
      <p:grpSp>
        <p:nvGrpSpPr>
          <p:cNvPr id="158" name="Rectangle 318"/>
          <p:cNvGrpSpPr/>
          <p:nvPr/>
        </p:nvGrpSpPr>
        <p:grpSpPr>
          <a:xfrm>
            <a:off x="32353401" y="4902960"/>
            <a:ext cx="11030788" cy="1011451"/>
            <a:chOff x="0" y="0"/>
            <a:chExt cx="11030786" cy="1011449"/>
          </a:xfrm>
        </p:grpSpPr>
        <p:sp>
          <p:nvSpPr>
            <p:cNvPr id="156" name="Rectangle"/>
            <p:cNvSpPr/>
            <p:nvPr/>
          </p:nvSpPr>
          <p:spPr>
            <a:xfrm>
              <a:off x="-1" y="0"/>
              <a:ext cx="11030788" cy="1011450"/>
            </a:xfrm>
            <a:prstGeom prst="rect">
              <a:avLst/>
            </a:prstGeom>
            <a:solidFill>
              <a:srgbClr val="320064"/>
            </a:solidFill>
            <a:ln w="12700" cap="flat">
              <a:solidFill>
                <a:srgbClr val="32006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Results"/>
            <p:cNvSpPr txBox="1"/>
            <p:nvPr/>
          </p:nvSpPr>
          <p:spPr>
            <a:xfrm>
              <a:off x="-1" y="47255"/>
              <a:ext cx="11030788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Gill Sans Nova"/>
                  <a:ea typeface="Gill Sans Nova"/>
                  <a:cs typeface="Gill Sans Nova"/>
                  <a:sym typeface="Gill Sans Nova"/>
                </a:defRPr>
              </a:lvl1pPr>
            </a:lstStyle>
            <a:p>
              <a:r>
                <a:t>Results</a:t>
              </a:r>
            </a:p>
          </p:txBody>
        </p:sp>
      </p:grpSp>
      <p:pic>
        <p:nvPicPr>
          <p:cNvPr id="159" name="Picture 321" descr="Picture 3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758" y="31846415"/>
            <a:ext cx="11669933" cy="894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575" descr="Picture 5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70899" y="31726575"/>
            <a:ext cx="4120301" cy="113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62460" y="31707946"/>
            <a:ext cx="5182538" cy="113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Material Identifier"/>
          <p:cNvSpPr/>
          <p:nvPr/>
        </p:nvSpPr>
        <p:spPr>
          <a:xfrm>
            <a:off x="36021278" y="6984598"/>
            <a:ext cx="3133806" cy="597353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3000" dirty="0"/>
              <a:t>Material Identifier</a:t>
            </a:r>
          </a:p>
        </p:txBody>
      </p:sp>
      <p:sp>
        <p:nvSpPr>
          <p:cNvPr id="163" name="Synthesis"/>
          <p:cNvSpPr/>
          <p:nvPr/>
        </p:nvSpPr>
        <p:spPr>
          <a:xfrm>
            <a:off x="34435946" y="7896904"/>
            <a:ext cx="1698959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Synthesis </a:t>
            </a:r>
          </a:p>
        </p:txBody>
      </p:sp>
      <p:sp>
        <p:nvSpPr>
          <p:cNvPr id="164" name="Device Performance"/>
          <p:cNvSpPr/>
          <p:nvPr/>
        </p:nvSpPr>
        <p:spPr>
          <a:xfrm>
            <a:off x="38907058" y="7901843"/>
            <a:ext cx="3354059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Device Performance</a:t>
            </a:r>
          </a:p>
        </p:txBody>
      </p:sp>
      <p:sp>
        <p:nvSpPr>
          <p:cNvPr id="165" name="PCE"/>
          <p:cNvSpPr/>
          <p:nvPr/>
        </p:nvSpPr>
        <p:spPr>
          <a:xfrm>
            <a:off x="39967333" y="11439512"/>
            <a:ext cx="1131676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PCE</a:t>
            </a:r>
          </a:p>
        </p:txBody>
      </p:sp>
      <p:sp>
        <p:nvSpPr>
          <p:cNvPr id="166" name="JSC"/>
          <p:cNvSpPr/>
          <p:nvPr/>
        </p:nvSpPr>
        <p:spPr>
          <a:xfrm>
            <a:off x="40733894" y="10078494"/>
            <a:ext cx="1131677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JSC</a:t>
            </a:r>
          </a:p>
        </p:txBody>
      </p:sp>
      <p:sp>
        <p:nvSpPr>
          <p:cNvPr id="167" name="VOC"/>
          <p:cNvSpPr/>
          <p:nvPr/>
        </p:nvSpPr>
        <p:spPr>
          <a:xfrm>
            <a:off x="41650021" y="8853060"/>
            <a:ext cx="1241034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/>
              <a:t>VOC</a:t>
            </a:r>
          </a:p>
        </p:txBody>
      </p:sp>
      <p:sp>
        <p:nvSpPr>
          <p:cNvPr id="168" name="Step Order"/>
          <p:cNvSpPr/>
          <p:nvPr/>
        </p:nvSpPr>
        <p:spPr>
          <a:xfrm>
            <a:off x="36053063" y="8807088"/>
            <a:ext cx="2085973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Step Order</a:t>
            </a:r>
          </a:p>
        </p:txBody>
      </p:sp>
      <p:sp>
        <p:nvSpPr>
          <p:cNvPr id="169" name="1. Anneal"/>
          <p:cNvSpPr/>
          <p:nvPr/>
        </p:nvSpPr>
        <p:spPr>
          <a:xfrm>
            <a:off x="36974853" y="9444656"/>
            <a:ext cx="1631518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1. Anneal</a:t>
            </a:r>
          </a:p>
        </p:txBody>
      </p:sp>
      <p:sp>
        <p:nvSpPr>
          <p:cNvPr id="170" name="2. Spincoat"/>
          <p:cNvSpPr/>
          <p:nvPr/>
        </p:nvSpPr>
        <p:spPr>
          <a:xfrm>
            <a:off x="37442188" y="10082224"/>
            <a:ext cx="1923827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2. Spincoat</a:t>
            </a:r>
          </a:p>
        </p:txBody>
      </p:sp>
      <p:sp>
        <p:nvSpPr>
          <p:cNvPr id="171" name="value, units"/>
          <p:cNvSpPr/>
          <p:nvPr/>
        </p:nvSpPr>
        <p:spPr>
          <a:xfrm>
            <a:off x="40678396" y="12723412"/>
            <a:ext cx="1242672" cy="1200329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/>
              <a:t>value, units</a:t>
            </a:r>
          </a:p>
        </p:txBody>
      </p:sp>
      <p:sp>
        <p:nvSpPr>
          <p:cNvPr id="172" name="3. ect…"/>
          <p:cNvSpPr/>
          <p:nvPr/>
        </p:nvSpPr>
        <p:spPr>
          <a:xfrm>
            <a:off x="38201831" y="10719793"/>
            <a:ext cx="1430601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3. </a:t>
            </a:r>
            <a:r>
              <a:rPr i="1"/>
              <a:t>ect…</a:t>
            </a:r>
          </a:p>
        </p:txBody>
      </p:sp>
      <p:sp>
        <p:nvSpPr>
          <p:cNvPr id="173" name="value, units"/>
          <p:cNvSpPr/>
          <p:nvPr/>
        </p:nvSpPr>
        <p:spPr>
          <a:xfrm>
            <a:off x="41672291" y="11378080"/>
            <a:ext cx="1242672" cy="120033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/>
              <a:t>value, units</a:t>
            </a:r>
          </a:p>
        </p:txBody>
      </p:sp>
      <p:sp>
        <p:nvSpPr>
          <p:cNvPr id="174" name="value, units"/>
          <p:cNvSpPr/>
          <p:nvPr/>
        </p:nvSpPr>
        <p:spPr>
          <a:xfrm>
            <a:off x="42095188" y="9771501"/>
            <a:ext cx="1242673" cy="120033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176" name="Spincoat"/>
          <p:cNvSpPr/>
          <p:nvPr/>
        </p:nvSpPr>
        <p:spPr>
          <a:xfrm>
            <a:off x="33007268" y="10214481"/>
            <a:ext cx="1607246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 err="1"/>
              <a:t>Spincoat</a:t>
            </a:r>
            <a:r>
              <a:rPr dirty="0"/>
              <a:t> </a:t>
            </a:r>
          </a:p>
        </p:txBody>
      </p:sp>
      <p:sp>
        <p:nvSpPr>
          <p:cNvPr id="177" name="speed"/>
          <p:cNvSpPr/>
          <p:nvPr/>
        </p:nvSpPr>
        <p:spPr>
          <a:xfrm>
            <a:off x="32640951" y="11450751"/>
            <a:ext cx="1242672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speed </a:t>
            </a:r>
          </a:p>
        </p:txBody>
      </p:sp>
      <p:sp>
        <p:nvSpPr>
          <p:cNvPr id="179" name="time"/>
          <p:cNvSpPr/>
          <p:nvPr/>
        </p:nvSpPr>
        <p:spPr>
          <a:xfrm>
            <a:off x="34133579" y="11893803"/>
            <a:ext cx="1019251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time </a:t>
            </a:r>
          </a:p>
        </p:txBody>
      </p:sp>
      <p:sp>
        <p:nvSpPr>
          <p:cNvPr id="180" name="Anneal"/>
          <p:cNvSpPr/>
          <p:nvPr/>
        </p:nvSpPr>
        <p:spPr>
          <a:xfrm>
            <a:off x="36042003" y="10473852"/>
            <a:ext cx="1317506" cy="625576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600" dirty="0"/>
              <a:t>Anneal </a:t>
            </a:r>
          </a:p>
        </p:txBody>
      </p:sp>
      <p:sp>
        <p:nvSpPr>
          <p:cNvPr id="182" name="value, units"/>
          <p:cNvSpPr/>
          <p:nvPr/>
        </p:nvSpPr>
        <p:spPr>
          <a:xfrm>
            <a:off x="37027309" y="13032950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183" name="time"/>
          <p:cNvSpPr/>
          <p:nvPr/>
        </p:nvSpPr>
        <p:spPr>
          <a:xfrm>
            <a:off x="34725824" y="10945489"/>
            <a:ext cx="1119201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time </a:t>
            </a:r>
          </a:p>
        </p:txBody>
      </p:sp>
      <p:sp>
        <p:nvSpPr>
          <p:cNvPr id="184" name="temperature"/>
          <p:cNvSpPr/>
          <p:nvPr/>
        </p:nvSpPr>
        <p:spPr>
          <a:xfrm>
            <a:off x="37274679" y="11769009"/>
            <a:ext cx="2611405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500" dirty="0"/>
              <a:t>temperature</a:t>
            </a:r>
          </a:p>
        </p:txBody>
      </p:sp>
      <p:sp>
        <p:nvSpPr>
          <p:cNvPr id="68" name="3. ect…">
            <a:extLst>
              <a:ext uri="{FF2B5EF4-FFF2-40B4-BE49-F238E27FC236}">
                <a16:creationId xmlns:a16="http://schemas.microsoft.com/office/drawing/2014/main" id="{8FDF2F7A-D612-AF44-84BD-62D41DFCEDD9}"/>
              </a:ext>
            </a:extLst>
          </p:cNvPr>
          <p:cNvSpPr/>
          <p:nvPr/>
        </p:nvSpPr>
        <p:spPr>
          <a:xfrm>
            <a:off x="32532429" y="8826095"/>
            <a:ext cx="1890114" cy="594360"/>
          </a:xfrm>
          <a:prstGeom prst="roundRect">
            <a:avLst>
              <a:gd name="adj" fmla="val 50000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600" i="1" dirty="0"/>
              <a:t>Other steps</a:t>
            </a:r>
            <a:endParaRPr sz="2600" i="1" dirty="0"/>
          </a:p>
        </p:txBody>
      </p:sp>
      <p:sp>
        <p:nvSpPr>
          <p:cNvPr id="69" name="value, units">
            <a:extLst>
              <a:ext uri="{FF2B5EF4-FFF2-40B4-BE49-F238E27FC236}">
                <a16:creationId xmlns:a16="http://schemas.microsoft.com/office/drawing/2014/main" id="{34DDFCC7-97EA-6F41-9F3C-0FA407780B78}"/>
              </a:ext>
            </a:extLst>
          </p:cNvPr>
          <p:cNvSpPr/>
          <p:nvPr/>
        </p:nvSpPr>
        <p:spPr>
          <a:xfrm>
            <a:off x="32706423" y="12458065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0" name="value, units">
            <a:extLst>
              <a:ext uri="{FF2B5EF4-FFF2-40B4-BE49-F238E27FC236}">
                <a16:creationId xmlns:a16="http://schemas.microsoft.com/office/drawing/2014/main" id="{27F1EE7D-2A4E-8A41-8D0C-2E4D06E9C0A4}"/>
              </a:ext>
            </a:extLst>
          </p:cNvPr>
          <p:cNvSpPr/>
          <p:nvPr/>
        </p:nvSpPr>
        <p:spPr>
          <a:xfrm>
            <a:off x="34311002" y="12885877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  <p:sp>
        <p:nvSpPr>
          <p:cNvPr id="71" name="value, units">
            <a:extLst>
              <a:ext uri="{FF2B5EF4-FFF2-40B4-BE49-F238E27FC236}">
                <a16:creationId xmlns:a16="http://schemas.microsoft.com/office/drawing/2014/main" id="{8361EC86-FCE9-224D-888D-2F2EB7489C3E}"/>
              </a:ext>
            </a:extLst>
          </p:cNvPr>
          <p:cNvSpPr/>
          <p:nvPr/>
        </p:nvSpPr>
        <p:spPr>
          <a:xfrm>
            <a:off x="35579041" y="12014323"/>
            <a:ext cx="1111727" cy="947680"/>
          </a:xfrm>
          <a:prstGeom prst="roundRect">
            <a:avLst>
              <a:gd name="adj" fmla="val 35381"/>
            </a:avLst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>
            <a:lvl1pPr algn="ctr"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400" dirty="0"/>
              <a:t>value, units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Bahnschrift"/>
        <a:ea typeface="Bahnschrift"/>
        <a:cs typeface="Bahnschrif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hnschrif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 Theme">
      <a:majorFont>
        <a:latin typeface="Bahnschrift"/>
        <a:ea typeface="Bahnschrift"/>
        <a:cs typeface="Bahnschrift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Bahnschrif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Gill Sans</vt:lpstr>
      <vt:lpstr>Gill Sans Nova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Harrison Goldwyn</cp:lastModifiedBy>
  <cp:revision>2</cp:revision>
  <dcterms:modified xsi:type="dcterms:W3CDTF">2019-03-15T01:42:31Z</dcterms:modified>
</cp:coreProperties>
</file>