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736" userDrawn="1">
          <p15:clr>
            <a:srgbClr val="A4A3A4"/>
          </p15:clr>
        </p15:guide>
        <p15:guide id="2" pos="76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064"/>
    <a:srgbClr val="4A8CD2"/>
    <a:srgbClr val="9933FF"/>
    <a:srgbClr val="2C0460"/>
    <a:srgbClr val="371B03"/>
    <a:srgbClr val="713605"/>
    <a:srgbClr val="40009E"/>
    <a:srgbClr val="FF0000"/>
    <a:srgbClr val="0000FF"/>
    <a:srgbClr val="2E0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95" autoAdjust="0"/>
    <p:restoredTop sz="94660"/>
  </p:normalViewPr>
  <p:slideViewPr>
    <p:cSldViewPr snapToGrid="0" showGuides="1">
      <p:cViewPr varScale="1">
        <p:scale>
          <a:sx n="23" d="100"/>
          <a:sy n="23" d="100"/>
        </p:scale>
        <p:origin x="2016" y="96"/>
      </p:cViewPr>
      <p:guideLst>
        <p:guide orient="horz" pos="11736"/>
        <p:guide pos="76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50380-BA87-410E-85F4-EC09A1176156}" type="datetimeFigureOut">
              <a:rPr lang="en-US" smtClean="0"/>
              <a:t>2019-03-14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156472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50380-BA87-410E-85F4-EC09A1176156}" type="datetimeFigureOut">
              <a:rPr lang="en-US" smtClean="0"/>
              <a:t>2019-03-14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120693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50380-BA87-410E-85F4-EC09A1176156}" type="datetimeFigureOut">
              <a:rPr lang="en-US" smtClean="0"/>
              <a:t>2019-03-14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4094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50380-BA87-410E-85F4-EC09A1176156}" type="datetimeFigureOut">
              <a:rPr lang="en-US" smtClean="0"/>
              <a:t>2019-03-14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403191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650380-BA87-410E-85F4-EC09A1176156}" type="datetimeFigureOut">
              <a:rPr lang="en-US" smtClean="0"/>
              <a:t>2019-03-14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122541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50380-BA87-410E-85F4-EC09A1176156}" type="datetimeFigureOut">
              <a:rPr lang="en-US" smtClean="0"/>
              <a:t>2019-03-14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270911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50380-BA87-410E-85F4-EC09A1176156}" type="datetimeFigureOut">
              <a:rPr lang="en-US" smtClean="0"/>
              <a:t>2019-03-14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330592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50380-BA87-410E-85F4-EC09A1176156}" type="datetimeFigureOut">
              <a:rPr lang="en-US" smtClean="0"/>
              <a:t>2019-03-14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249364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50380-BA87-410E-85F4-EC09A1176156}" type="datetimeFigureOut">
              <a:rPr lang="en-US" smtClean="0"/>
              <a:t>2019-03-14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323335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A650380-BA87-410E-85F4-EC09A1176156}" type="datetimeFigureOut">
              <a:rPr lang="en-US" smtClean="0"/>
              <a:t>2019-03-14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102889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A650380-BA87-410E-85F4-EC09A1176156}" type="datetimeFigureOut">
              <a:rPr lang="en-US" smtClean="0"/>
              <a:t>2019-03-14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4F335-CCF0-40CD-8F1D-547A5EAA5025}" type="slidenum">
              <a:rPr lang="en-US" smtClean="0"/>
              <a:t>‹#›</a:t>
            </a:fld>
            <a:endParaRPr lang="en-US"/>
          </a:p>
        </p:txBody>
      </p:sp>
    </p:spTree>
    <p:extLst>
      <p:ext uri="{BB962C8B-B14F-4D97-AF65-F5344CB8AC3E}">
        <p14:creationId xmlns:p14="http://schemas.microsoft.com/office/powerpoint/2010/main" val="410657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A650380-BA87-410E-85F4-EC09A1176156}" type="datetimeFigureOut">
              <a:rPr lang="en-US" smtClean="0"/>
              <a:t>2019-03-14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524F335-CCF0-40CD-8F1D-547A5EAA5025}" type="slidenum">
              <a:rPr lang="en-US" smtClean="0"/>
              <a:t>‹#›</a:t>
            </a:fld>
            <a:endParaRPr lang="en-US"/>
          </a:p>
        </p:txBody>
      </p:sp>
    </p:spTree>
    <p:extLst>
      <p:ext uri="{BB962C8B-B14F-4D97-AF65-F5344CB8AC3E}">
        <p14:creationId xmlns:p14="http://schemas.microsoft.com/office/powerpoint/2010/main" val="17629289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gif"/><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B7D6EC1-D3D7-4A12-96A1-DA71CCCDDB7D}"/>
              </a:ext>
            </a:extLst>
          </p:cNvPr>
          <p:cNvSpPr/>
          <p:nvPr/>
        </p:nvSpPr>
        <p:spPr>
          <a:xfrm>
            <a:off x="0" y="0"/>
            <a:ext cx="43891200" cy="4562889"/>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sz="4800" dirty="0">
              <a:solidFill>
                <a:schemeClr val="bg1"/>
              </a:solidFill>
              <a:latin typeface="Gill Sans Nova" panose="020B0602020104020203" pitchFamily="34" charset="0"/>
            </a:endParaRPr>
          </a:p>
        </p:txBody>
      </p:sp>
      <p:sp>
        <p:nvSpPr>
          <p:cNvPr id="20" name="Rectangle 19">
            <a:extLst>
              <a:ext uri="{FF2B5EF4-FFF2-40B4-BE49-F238E27FC236}">
                <a16:creationId xmlns:a16="http://schemas.microsoft.com/office/drawing/2014/main" id="{B6251F4A-EAFB-4201-9CD7-38F3C43D244C}"/>
              </a:ext>
            </a:extLst>
          </p:cNvPr>
          <p:cNvSpPr/>
          <p:nvPr/>
        </p:nvSpPr>
        <p:spPr>
          <a:xfrm>
            <a:off x="12085983" y="4891970"/>
            <a:ext cx="19743577" cy="1022576"/>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Package Design</a:t>
            </a:r>
          </a:p>
        </p:txBody>
      </p:sp>
      <p:sp>
        <p:nvSpPr>
          <p:cNvPr id="23" name="TextBox 22">
            <a:extLst>
              <a:ext uri="{FF2B5EF4-FFF2-40B4-BE49-F238E27FC236}">
                <a16:creationId xmlns:a16="http://schemas.microsoft.com/office/drawing/2014/main" id="{88042E58-0F44-4DF4-95BB-9C4378CF124B}"/>
              </a:ext>
            </a:extLst>
          </p:cNvPr>
          <p:cNvSpPr txBox="1"/>
          <p:nvPr/>
        </p:nvSpPr>
        <p:spPr>
          <a:xfrm>
            <a:off x="6633060" y="281152"/>
            <a:ext cx="30264922" cy="3927229"/>
          </a:xfrm>
          <a:prstGeom prst="rect">
            <a:avLst/>
          </a:prstGeom>
          <a:noFill/>
        </p:spPr>
        <p:txBody>
          <a:bodyPr wrap="square" rtlCol="0">
            <a:spAutoFit/>
          </a:bodyPr>
          <a:lstStyle/>
          <a:p>
            <a:pPr algn="ctr"/>
            <a:r>
              <a:rPr lang="en-US" sz="11000" dirty="0" err="1">
                <a:solidFill>
                  <a:schemeClr val="bg1"/>
                </a:solidFill>
                <a:latin typeface="Gill Sans Nova" panose="020B0602020104020203" pitchFamily="34" charset="0"/>
              </a:rPr>
              <a:t>PaperParser</a:t>
            </a:r>
            <a:r>
              <a:rPr lang="en-US" sz="11000" dirty="0">
                <a:solidFill>
                  <a:schemeClr val="bg1"/>
                </a:solidFill>
                <a:latin typeface="Gill Sans Nova" panose="020B0602020104020203" pitchFamily="34" charset="0"/>
              </a:rPr>
              <a:t>: Text Mining for Solar Cell Literature</a:t>
            </a:r>
          </a:p>
          <a:p>
            <a:pPr algn="ctr"/>
            <a:r>
              <a:rPr lang="en-US" sz="6720" dirty="0">
                <a:solidFill>
                  <a:schemeClr val="bg1"/>
                </a:solidFill>
                <a:latin typeface="Gill Sans Nova" panose="020B0602020104020203" pitchFamily="34" charset="0"/>
              </a:rPr>
              <a:t>Christine Chang</a:t>
            </a:r>
            <a:r>
              <a:rPr lang="en-US" sz="6720" baseline="30000" dirty="0">
                <a:solidFill>
                  <a:schemeClr val="bg1"/>
                </a:solidFill>
                <a:latin typeface="Gill Sans Nova" panose="020B0602020104020203" pitchFamily="34" charset="0"/>
              </a:rPr>
              <a:t>1</a:t>
            </a:r>
            <a:r>
              <a:rPr lang="en-US" sz="6720" dirty="0">
                <a:solidFill>
                  <a:schemeClr val="bg1"/>
                </a:solidFill>
                <a:latin typeface="Gill Sans Nova" panose="020B0602020104020203" pitchFamily="34" charset="0"/>
              </a:rPr>
              <a:t>, Harrison Goldwyn</a:t>
            </a:r>
            <a:r>
              <a:rPr lang="en-US" sz="6720" baseline="30000" dirty="0">
                <a:solidFill>
                  <a:schemeClr val="bg1"/>
                </a:solidFill>
                <a:latin typeface="Gill Sans Nova" panose="020B0602020104020203" pitchFamily="34" charset="0"/>
              </a:rPr>
              <a:t>2</a:t>
            </a:r>
            <a:r>
              <a:rPr lang="en-US" sz="6720" dirty="0">
                <a:solidFill>
                  <a:schemeClr val="bg1"/>
                </a:solidFill>
                <a:latin typeface="Gill Sans Nova" panose="020B0602020104020203" pitchFamily="34" charset="0"/>
              </a:rPr>
              <a:t>, </a:t>
            </a:r>
            <a:r>
              <a:rPr lang="en-US" sz="6720" dirty="0" err="1">
                <a:solidFill>
                  <a:schemeClr val="bg1"/>
                </a:solidFill>
                <a:latin typeface="Gill Sans Nova" panose="020B0602020104020203" pitchFamily="34" charset="0"/>
              </a:rPr>
              <a:t>Linnette</a:t>
            </a:r>
            <a:r>
              <a:rPr lang="en-US" sz="6720" dirty="0">
                <a:solidFill>
                  <a:schemeClr val="bg1"/>
                </a:solidFill>
                <a:latin typeface="Gill Sans Nova" panose="020B0602020104020203" pitchFamily="34" charset="0"/>
              </a:rPr>
              <a:t> Teo</a:t>
            </a:r>
            <a:r>
              <a:rPr lang="en-US" sz="6720" baseline="30000" dirty="0">
                <a:solidFill>
                  <a:schemeClr val="bg1"/>
                </a:solidFill>
                <a:latin typeface="Gill Sans Nova" panose="020B0602020104020203" pitchFamily="34" charset="0"/>
              </a:rPr>
              <a:t>3</a:t>
            </a:r>
            <a:r>
              <a:rPr lang="en-US" sz="6720" dirty="0">
                <a:solidFill>
                  <a:schemeClr val="bg1"/>
                </a:solidFill>
                <a:latin typeface="Gill Sans Nova" panose="020B0602020104020203" pitchFamily="34" charset="0"/>
              </a:rPr>
              <a:t>, Neel Shah</a:t>
            </a:r>
            <a:r>
              <a:rPr lang="en-US" sz="6720" baseline="30000" dirty="0">
                <a:solidFill>
                  <a:schemeClr val="bg1"/>
                </a:solidFill>
                <a:latin typeface="Gill Sans Nova" panose="020B0602020104020203" pitchFamily="34" charset="0"/>
              </a:rPr>
              <a:t>3</a:t>
            </a:r>
            <a:endParaRPr lang="en-US" sz="6720" dirty="0">
              <a:solidFill>
                <a:schemeClr val="bg1"/>
              </a:solidFill>
              <a:latin typeface="Gill Sans Nova" panose="020B0602020104020203" pitchFamily="34" charset="0"/>
            </a:endParaRPr>
          </a:p>
          <a:p>
            <a:pPr algn="ctr"/>
            <a:r>
              <a:rPr lang="en-US" sz="3600" baseline="30000" dirty="0">
                <a:solidFill>
                  <a:schemeClr val="bg1"/>
                </a:solidFill>
                <a:latin typeface="Gill Sans Nova" panose="020B0602020104020203" pitchFamily="34" charset="0"/>
              </a:rPr>
              <a:t>1</a:t>
            </a:r>
            <a:r>
              <a:rPr lang="en-US" sz="3600" dirty="0">
                <a:solidFill>
                  <a:schemeClr val="bg1"/>
                </a:solidFill>
                <a:latin typeface="Gill Sans Nova" panose="020B0602020104020203" pitchFamily="34" charset="0"/>
              </a:rPr>
              <a:t>Department of Materials Science and Engineering, University of Washington, Seattle, WA; </a:t>
            </a:r>
            <a:r>
              <a:rPr lang="en-US" sz="3600" baseline="30000" dirty="0">
                <a:solidFill>
                  <a:schemeClr val="bg1"/>
                </a:solidFill>
                <a:latin typeface="Gill Sans Nova" panose="020B0602020104020203" pitchFamily="34" charset="0"/>
              </a:rPr>
              <a:t>2</a:t>
            </a:r>
            <a:r>
              <a:rPr lang="en-US" sz="3600" dirty="0">
                <a:solidFill>
                  <a:schemeClr val="bg1"/>
                </a:solidFill>
                <a:latin typeface="Gill Sans Nova" panose="020B0602020104020203" pitchFamily="34" charset="0"/>
              </a:rPr>
              <a:t>Department of Chemistry, University of Washington, Seattle, WA; </a:t>
            </a:r>
            <a:r>
              <a:rPr lang="en-US" sz="3600" baseline="30000" dirty="0">
                <a:solidFill>
                  <a:schemeClr val="bg1"/>
                </a:solidFill>
                <a:latin typeface="Gill Sans Nova" panose="020B0602020104020203" pitchFamily="34" charset="0"/>
              </a:rPr>
              <a:t>3</a:t>
            </a:r>
            <a:r>
              <a:rPr lang="en-US" sz="3600" dirty="0">
                <a:solidFill>
                  <a:schemeClr val="bg1"/>
                </a:solidFill>
                <a:latin typeface="Gill Sans Nova" panose="020B0602020104020203" pitchFamily="34" charset="0"/>
              </a:rPr>
              <a:t>Department of Chemical Engineering, University of Washington, Seattle, WA</a:t>
            </a:r>
            <a:endParaRPr lang="en-US" sz="3600" baseline="30000" dirty="0">
              <a:solidFill>
                <a:schemeClr val="bg1"/>
              </a:solidFill>
              <a:latin typeface="Gill Sans Nova" panose="020B0602020104020203" pitchFamily="34" charset="0"/>
            </a:endParaRPr>
          </a:p>
        </p:txBody>
      </p:sp>
      <p:sp>
        <p:nvSpPr>
          <p:cNvPr id="5" name="Rectangle: Rounded Corners 4">
            <a:extLst>
              <a:ext uri="{FF2B5EF4-FFF2-40B4-BE49-F238E27FC236}">
                <a16:creationId xmlns:a16="http://schemas.microsoft.com/office/drawing/2014/main" id="{37816A67-1603-49DA-99DC-30AC26F6EF5F}"/>
              </a:ext>
            </a:extLst>
          </p:cNvPr>
          <p:cNvSpPr/>
          <p:nvPr/>
        </p:nvSpPr>
        <p:spPr>
          <a:xfrm>
            <a:off x="12115458" y="6762413"/>
            <a:ext cx="19656522" cy="5392097"/>
          </a:xfrm>
          <a:prstGeom prst="roundRect">
            <a:avLst>
              <a:gd name="adj" fmla="val 6122"/>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dirty="0">
              <a:solidFill>
                <a:srgbClr val="7030A0"/>
              </a:solidFill>
              <a:latin typeface="Gill Sans Nova" panose="020B0602020104020203" pitchFamily="34" charset="0"/>
            </a:endParaRPr>
          </a:p>
        </p:txBody>
      </p:sp>
      <p:grpSp>
        <p:nvGrpSpPr>
          <p:cNvPr id="1054" name="Group 1053">
            <a:extLst>
              <a:ext uri="{FF2B5EF4-FFF2-40B4-BE49-F238E27FC236}">
                <a16:creationId xmlns:a16="http://schemas.microsoft.com/office/drawing/2014/main" id="{DE4A1917-38BF-4BF0-BE33-D730D7C74265}"/>
              </a:ext>
            </a:extLst>
          </p:cNvPr>
          <p:cNvGrpSpPr/>
          <p:nvPr/>
        </p:nvGrpSpPr>
        <p:grpSpPr>
          <a:xfrm>
            <a:off x="32295680" y="15837009"/>
            <a:ext cx="11150246" cy="2500905"/>
            <a:chOff x="6728267" y="3413468"/>
            <a:chExt cx="2322968" cy="521022"/>
          </a:xfrm>
        </p:grpSpPr>
        <p:sp>
          <p:nvSpPr>
            <p:cNvPr id="48" name="Rectangle 47">
              <a:extLst>
                <a:ext uri="{FF2B5EF4-FFF2-40B4-BE49-F238E27FC236}">
                  <a16:creationId xmlns:a16="http://schemas.microsoft.com/office/drawing/2014/main" id="{C226C329-F75F-41A7-98A4-4FFC0B2BF54D}"/>
                </a:ext>
              </a:extLst>
            </p:cNvPr>
            <p:cNvSpPr/>
            <p:nvPr/>
          </p:nvSpPr>
          <p:spPr>
            <a:xfrm>
              <a:off x="6732105" y="3413468"/>
              <a:ext cx="2319130" cy="208709"/>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Conclusions and Future Work</a:t>
              </a:r>
            </a:p>
          </p:txBody>
        </p:sp>
        <p:sp>
          <p:nvSpPr>
            <p:cNvPr id="69" name="TextBox 68">
              <a:extLst>
                <a:ext uri="{FF2B5EF4-FFF2-40B4-BE49-F238E27FC236}">
                  <a16:creationId xmlns:a16="http://schemas.microsoft.com/office/drawing/2014/main" id="{026D0302-D077-48F6-BAB7-599517FE9D2C}"/>
                </a:ext>
              </a:extLst>
            </p:cNvPr>
            <p:cNvSpPr txBox="1"/>
            <p:nvPr/>
          </p:nvSpPr>
          <p:spPr>
            <a:xfrm>
              <a:off x="6728267" y="3799838"/>
              <a:ext cx="2310106" cy="134652"/>
            </a:xfrm>
            <a:prstGeom prst="rect">
              <a:avLst/>
            </a:prstGeom>
            <a:noFill/>
          </p:spPr>
          <p:txBody>
            <a:bodyPr wrap="square" rtlCol="0">
              <a:spAutoFit/>
            </a:bodyPr>
            <a:lstStyle/>
            <a:p>
              <a:pPr marL="1097280" indent="-1097280" algn="just">
                <a:buFont typeface="Wingdings" pitchFamily="2" charset="2"/>
                <a:buChar char="Ø"/>
              </a:pPr>
              <a:endParaRPr lang="en-US" sz="3600" dirty="0">
                <a:latin typeface="Gill Sans Nova" panose="020B0602020104020203" pitchFamily="34" charset="0"/>
              </a:endParaRPr>
            </a:p>
          </p:txBody>
        </p:sp>
      </p:grpSp>
      <p:sp>
        <p:nvSpPr>
          <p:cNvPr id="47" name="Rectangle 46">
            <a:extLst>
              <a:ext uri="{FF2B5EF4-FFF2-40B4-BE49-F238E27FC236}">
                <a16:creationId xmlns:a16="http://schemas.microsoft.com/office/drawing/2014/main" id="{BF65470E-864D-45E3-AE0A-E17D7C06ADFC}"/>
              </a:ext>
            </a:extLst>
          </p:cNvPr>
          <p:cNvSpPr/>
          <p:nvPr/>
        </p:nvSpPr>
        <p:spPr>
          <a:xfrm>
            <a:off x="497813" y="18953671"/>
            <a:ext cx="11131825" cy="1001803"/>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err="1">
                <a:solidFill>
                  <a:schemeClr val="bg1"/>
                </a:solidFill>
                <a:latin typeface="Gill Sans Nova" panose="020B0602020104020203" pitchFamily="34" charset="0"/>
              </a:rPr>
              <a:t>ChemDataExtractor</a:t>
            </a:r>
            <a:endParaRPr lang="en-US" sz="5400" dirty="0">
              <a:solidFill>
                <a:schemeClr val="bg1"/>
              </a:solidFill>
              <a:latin typeface="Gill Sans Nova" panose="020B0602020104020203" pitchFamily="34" charset="0"/>
            </a:endParaRPr>
          </a:p>
        </p:txBody>
      </p:sp>
      <p:sp>
        <p:nvSpPr>
          <p:cNvPr id="49" name="Rectangle 48">
            <a:extLst>
              <a:ext uri="{FF2B5EF4-FFF2-40B4-BE49-F238E27FC236}">
                <a16:creationId xmlns:a16="http://schemas.microsoft.com/office/drawing/2014/main" id="{37EB2350-8ABE-4C21-80EF-ADED02541BC7}"/>
              </a:ext>
            </a:extLst>
          </p:cNvPr>
          <p:cNvSpPr/>
          <p:nvPr/>
        </p:nvSpPr>
        <p:spPr>
          <a:xfrm>
            <a:off x="12073322" y="28702883"/>
            <a:ext cx="19731893" cy="1001803"/>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Acknowledgments</a:t>
            </a:r>
          </a:p>
        </p:txBody>
      </p:sp>
      <p:sp>
        <p:nvSpPr>
          <p:cNvPr id="18" name="Rectangle 17">
            <a:extLst>
              <a:ext uri="{FF2B5EF4-FFF2-40B4-BE49-F238E27FC236}">
                <a16:creationId xmlns:a16="http://schemas.microsoft.com/office/drawing/2014/main" id="{92CD42F9-5169-486A-89E4-D4FB781BC7B7}"/>
              </a:ext>
            </a:extLst>
          </p:cNvPr>
          <p:cNvSpPr/>
          <p:nvPr/>
        </p:nvSpPr>
        <p:spPr>
          <a:xfrm>
            <a:off x="445277" y="4891967"/>
            <a:ext cx="11131824" cy="1001803"/>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Introduction</a:t>
            </a:r>
          </a:p>
        </p:txBody>
      </p:sp>
      <p:sp>
        <p:nvSpPr>
          <p:cNvPr id="25" name="Rectangle 24">
            <a:extLst>
              <a:ext uri="{FF2B5EF4-FFF2-40B4-BE49-F238E27FC236}">
                <a16:creationId xmlns:a16="http://schemas.microsoft.com/office/drawing/2014/main" id="{348EA566-469D-4DDF-B900-C83B8B38A690}"/>
              </a:ext>
            </a:extLst>
          </p:cNvPr>
          <p:cNvSpPr/>
          <p:nvPr/>
        </p:nvSpPr>
        <p:spPr>
          <a:xfrm>
            <a:off x="32314104" y="28154808"/>
            <a:ext cx="11131824" cy="1001804"/>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References</a:t>
            </a:r>
          </a:p>
        </p:txBody>
      </p:sp>
      <p:sp>
        <p:nvSpPr>
          <p:cNvPr id="1053" name="Rectangle: Rounded Corners 1052">
            <a:extLst>
              <a:ext uri="{FF2B5EF4-FFF2-40B4-BE49-F238E27FC236}">
                <a16:creationId xmlns:a16="http://schemas.microsoft.com/office/drawing/2014/main" id="{96FC2577-D0F3-4188-88F3-382EE896F4C6}"/>
              </a:ext>
            </a:extLst>
          </p:cNvPr>
          <p:cNvSpPr/>
          <p:nvPr/>
        </p:nvSpPr>
        <p:spPr>
          <a:xfrm>
            <a:off x="12087300" y="13042432"/>
            <a:ext cx="9858299" cy="15531502"/>
          </a:xfrm>
          <a:prstGeom prst="roundRect">
            <a:avLst>
              <a:gd name="adj" fmla="val 3949"/>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dirty="0">
              <a:solidFill>
                <a:srgbClr val="7030A0"/>
              </a:solidFill>
              <a:latin typeface="Gill Sans Nova" panose="020B0602020104020203" pitchFamily="34" charset="0"/>
            </a:endParaRPr>
          </a:p>
        </p:txBody>
      </p:sp>
      <p:sp>
        <p:nvSpPr>
          <p:cNvPr id="227" name="TextBox 226">
            <a:extLst>
              <a:ext uri="{FF2B5EF4-FFF2-40B4-BE49-F238E27FC236}">
                <a16:creationId xmlns:a16="http://schemas.microsoft.com/office/drawing/2014/main" id="{0F3F6365-7952-48B4-8FFA-1FACAA84E365}"/>
              </a:ext>
            </a:extLst>
          </p:cNvPr>
          <p:cNvSpPr txBox="1"/>
          <p:nvPr/>
        </p:nvSpPr>
        <p:spPr>
          <a:xfrm>
            <a:off x="12115210" y="5984536"/>
            <a:ext cx="6239272" cy="707886"/>
          </a:xfrm>
          <a:prstGeom prst="rect">
            <a:avLst/>
          </a:prstGeom>
          <a:noFill/>
        </p:spPr>
        <p:txBody>
          <a:bodyPr wrap="none" rtlCol="0">
            <a:spAutoFit/>
          </a:bodyPr>
          <a:lstStyle/>
          <a:p>
            <a:r>
              <a:rPr lang="en-US" sz="4000" b="1" dirty="0">
                <a:latin typeface="Gill Sans Nova" panose="020B0602020104020203" pitchFamily="34" charset="0"/>
              </a:rPr>
              <a:t>PACKAGE FLOWCHART</a:t>
            </a:r>
          </a:p>
        </p:txBody>
      </p:sp>
      <p:sp>
        <p:nvSpPr>
          <p:cNvPr id="303" name="TextBox 302">
            <a:extLst>
              <a:ext uri="{FF2B5EF4-FFF2-40B4-BE49-F238E27FC236}">
                <a16:creationId xmlns:a16="http://schemas.microsoft.com/office/drawing/2014/main" id="{5EF7451D-D5FC-4A46-AE01-7D2119338F48}"/>
              </a:ext>
            </a:extLst>
          </p:cNvPr>
          <p:cNvSpPr txBox="1"/>
          <p:nvPr/>
        </p:nvSpPr>
        <p:spPr>
          <a:xfrm>
            <a:off x="12017527" y="12330514"/>
            <a:ext cx="6914072" cy="707886"/>
          </a:xfrm>
          <a:prstGeom prst="rect">
            <a:avLst/>
          </a:prstGeom>
          <a:noFill/>
        </p:spPr>
        <p:txBody>
          <a:bodyPr wrap="none" rtlCol="0">
            <a:spAutoFit/>
          </a:bodyPr>
          <a:lstStyle/>
          <a:p>
            <a:r>
              <a:rPr lang="en-US" sz="4000" b="1" dirty="0">
                <a:latin typeface="Gill Sans Nova" panose="020B0602020104020203" pitchFamily="34" charset="0"/>
              </a:rPr>
              <a:t>IDENTIFYING SENTENCES</a:t>
            </a:r>
          </a:p>
        </p:txBody>
      </p:sp>
      <p:sp>
        <p:nvSpPr>
          <p:cNvPr id="308" name="Rectangle 307">
            <a:extLst>
              <a:ext uri="{FF2B5EF4-FFF2-40B4-BE49-F238E27FC236}">
                <a16:creationId xmlns:a16="http://schemas.microsoft.com/office/drawing/2014/main" id="{49899425-109A-4D7E-9809-79533A36FB0F}"/>
              </a:ext>
            </a:extLst>
          </p:cNvPr>
          <p:cNvSpPr/>
          <p:nvPr/>
        </p:nvSpPr>
        <p:spPr>
          <a:xfrm>
            <a:off x="-12173" y="31653406"/>
            <a:ext cx="43903373" cy="1222548"/>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sz="4800" dirty="0">
              <a:solidFill>
                <a:schemeClr val="bg1"/>
              </a:solidFill>
              <a:latin typeface="Gill Sans Nova" panose="020B0602020104020203" pitchFamily="34" charset="0"/>
            </a:endParaRPr>
          </a:p>
        </p:txBody>
      </p:sp>
      <p:sp>
        <p:nvSpPr>
          <p:cNvPr id="309" name="Rectangle: Rounded Corners 308">
            <a:extLst>
              <a:ext uri="{FF2B5EF4-FFF2-40B4-BE49-F238E27FC236}">
                <a16:creationId xmlns:a16="http://schemas.microsoft.com/office/drawing/2014/main" id="{549BB419-21C3-4116-865E-4FB414F4352F}"/>
              </a:ext>
            </a:extLst>
          </p:cNvPr>
          <p:cNvSpPr/>
          <p:nvPr/>
        </p:nvSpPr>
        <p:spPr>
          <a:xfrm>
            <a:off x="22262585" y="13097129"/>
            <a:ext cx="9542630" cy="7572312"/>
          </a:xfrm>
          <a:prstGeom prst="roundRect">
            <a:avLst>
              <a:gd name="adj" fmla="val 6089"/>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dirty="0">
              <a:solidFill>
                <a:srgbClr val="7030A0"/>
              </a:solidFill>
              <a:latin typeface="Gill Sans Nova" panose="020B0602020104020203" pitchFamily="34" charset="0"/>
            </a:endParaRPr>
          </a:p>
        </p:txBody>
      </p:sp>
      <p:sp>
        <p:nvSpPr>
          <p:cNvPr id="315" name="TextBox 314">
            <a:extLst>
              <a:ext uri="{FF2B5EF4-FFF2-40B4-BE49-F238E27FC236}">
                <a16:creationId xmlns:a16="http://schemas.microsoft.com/office/drawing/2014/main" id="{EFAC9560-13E9-4026-AB14-930F068B7873}"/>
              </a:ext>
            </a:extLst>
          </p:cNvPr>
          <p:cNvSpPr txBox="1"/>
          <p:nvPr/>
        </p:nvSpPr>
        <p:spPr>
          <a:xfrm>
            <a:off x="22262584" y="12344006"/>
            <a:ext cx="6810198" cy="707886"/>
          </a:xfrm>
          <a:prstGeom prst="rect">
            <a:avLst/>
          </a:prstGeom>
          <a:noFill/>
        </p:spPr>
        <p:txBody>
          <a:bodyPr wrap="none" rtlCol="0">
            <a:spAutoFit/>
          </a:bodyPr>
          <a:lstStyle/>
          <a:p>
            <a:r>
              <a:rPr lang="en-US" sz="4000" b="1" dirty="0">
                <a:latin typeface="Gill Sans Nova" panose="020B0602020104020203" pitchFamily="34" charset="0"/>
              </a:rPr>
              <a:t>SYNTHESIS EXTRACTION</a:t>
            </a:r>
          </a:p>
        </p:txBody>
      </p:sp>
      <p:sp>
        <p:nvSpPr>
          <p:cNvPr id="317" name="TextBox 316">
            <a:extLst>
              <a:ext uri="{FF2B5EF4-FFF2-40B4-BE49-F238E27FC236}">
                <a16:creationId xmlns:a16="http://schemas.microsoft.com/office/drawing/2014/main" id="{4B0AD871-39BD-4401-B845-107E93D9C75E}"/>
              </a:ext>
            </a:extLst>
          </p:cNvPr>
          <p:cNvSpPr txBox="1"/>
          <p:nvPr/>
        </p:nvSpPr>
        <p:spPr>
          <a:xfrm>
            <a:off x="22262584" y="20794390"/>
            <a:ext cx="7954742" cy="707886"/>
          </a:xfrm>
          <a:prstGeom prst="rect">
            <a:avLst/>
          </a:prstGeom>
          <a:noFill/>
        </p:spPr>
        <p:txBody>
          <a:bodyPr wrap="none" rtlCol="0">
            <a:spAutoFit/>
          </a:bodyPr>
          <a:lstStyle/>
          <a:p>
            <a:r>
              <a:rPr lang="en-US" sz="4000" b="1" dirty="0">
                <a:latin typeface="Gill Sans Nova" panose="020B0602020104020203" pitchFamily="34" charset="0"/>
              </a:rPr>
              <a:t>PERFORMANCE EXTRACTION</a:t>
            </a:r>
          </a:p>
        </p:txBody>
      </p:sp>
      <p:sp>
        <p:nvSpPr>
          <p:cNvPr id="319" name="Rectangle 318">
            <a:extLst>
              <a:ext uri="{FF2B5EF4-FFF2-40B4-BE49-F238E27FC236}">
                <a16:creationId xmlns:a16="http://schemas.microsoft.com/office/drawing/2014/main" id="{4E69D4B3-CF81-439D-8C05-246B3BCBB567}"/>
              </a:ext>
            </a:extLst>
          </p:cNvPr>
          <p:cNvSpPr/>
          <p:nvPr/>
        </p:nvSpPr>
        <p:spPr>
          <a:xfrm>
            <a:off x="32292858" y="4902961"/>
            <a:ext cx="11150752" cy="1011451"/>
          </a:xfrm>
          <a:prstGeom prst="rect">
            <a:avLst/>
          </a:prstGeom>
          <a:solidFill>
            <a:srgbClr val="320064"/>
          </a:solidFill>
          <a:ln>
            <a:solidFill>
              <a:srgbClr val="320064"/>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5400" dirty="0">
                <a:solidFill>
                  <a:schemeClr val="bg1"/>
                </a:solidFill>
                <a:latin typeface="Gill Sans Nova" panose="020B0602020104020203" pitchFamily="34" charset="0"/>
              </a:rPr>
              <a:t>Results</a:t>
            </a:r>
          </a:p>
        </p:txBody>
      </p:sp>
      <p:pic>
        <p:nvPicPr>
          <p:cNvPr id="322" name="Picture 321">
            <a:extLst>
              <a:ext uri="{FF2B5EF4-FFF2-40B4-BE49-F238E27FC236}">
                <a16:creationId xmlns:a16="http://schemas.microsoft.com/office/drawing/2014/main" id="{A46FD279-0462-40C6-9774-B3786744D39B}"/>
              </a:ext>
            </a:extLst>
          </p:cNvPr>
          <p:cNvPicPr>
            <a:picLocks noChangeAspect="1"/>
          </p:cNvPicPr>
          <p:nvPr/>
        </p:nvPicPr>
        <p:blipFill>
          <a:blip r:embed="rId2"/>
          <a:stretch>
            <a:fillRect/>
          </a:stretch>
        </p:blipFill>
        <p:spPr>
          <a:xfrm>
            <a:off x="228758" y="31846415"/>
            <a:ext cx="11669933" cy="894560"/>
          </a:xfrm>
          <a:prstGeom prst="rect">
            <a:avLst/>
          </a:prstGeom>
        </p:spPr>
      </p:pic>
      <p:pic>
        <p:nvPicPr>
          <p:cNvPr id="1599" name="Picture 575" descr="http://depts.washington.edu/uwdirect/wordpress/wp-content/uploads/2017/04/uwdirect-logo-w7.png">
            <a:extLst>
              <a:ext uri="{FF2B5EF4-FFF2-40B4-BE49-F238E27FC236}">
                <a16:creationId xmlns:a16="http://schemas.microsoft.com/office/drawing/2014/main" id="{EF3BBF80-6976-457D-96F9-9ED3B26EB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0900" y="31726575"/>
            <a:ext cx="4120300" cy="1134240"/>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12" descr="Clean Energy Institute">
            <a:extLst>
              <a:ext uri="{FF2B5EF4-FFF2-40B4-BE49-F238E27FC236}">
                <a16:creationId xmlns:a16="http://schemas.microsoft.com/office/drawing/2014/main" id="{F031BAE0-BAFE-41D1-87E8-662352F64F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2461" y="31707948"/>
            <a:ext cx="5182537" cy="1135500"/>
          </a:xfrm>
          <a:prstGeom prst="rect">
            <a:avLst/>
          </a:prstGeom>
          <a:noFill/>
          <a:extLst>
            <a:ext uri="{909E8E84-426E-40DD-AFC4-6F175D3DCCD1}">
              <a14:hiddenFill xmlns:a14="http://schemas.microsoft.com/office/drawing/2010/main">
                <a:solidFill>
                  <a:srgbClr val="FFFFFF"/>
                </a:solidFill>
              </a14:hiddenFill>
            </a:ext>
          </a:extLst>
        </p:spPr>
      </p:pic>
      <p:grpSp>
        <p:nvGrpSpPr>
          <p:cNvPr id="159" name="Group 158">
            <a:extLst>
              <a:ext uri="{FF2B5EF4-FFF2-40B4-BE49-F238E27FC236}">
                <a16:creationId xmlns:a16="http://schemas.microsoft.com/office/drawing/2014/main" id="{96F2E630-84E9-4EE2-9A62-0677AA5C66F5}"/>
              </a:ext>
            </a:extLst>
          </p:cNvPr>
          <p:cNvGrpSpPr/>
          <p:nvPr/>
        </p:nvGrpSpPr>
        <p:grpSpPr>
          <a:xfrm>
            <a:off x="3676132" y="6719895"/>
            <a:ext cx="4668702" cy="1931998"/>
            <a:chOff x="2468635" y="6197269"/>
            <a:chExt cx="6485292" cy="2683738"/>
          </a:xfrm>
        </p:grpSpPr>
        <p:grpSp>
          <p:nvGrpSpPr>
            <p:cNvPr id="1024" name="Group 1023">
              <a:extLst>
                <a:ext uri="{FF2B5EF4-FFF2-40B4-BE49-F238E27FC236}">
                  <a16:creationId xmlns:a16="http://schemas.microsoft.com/office/drawing/2014/main" id="{775C9475-1612-4BF2-96AA-0EAC44FABD72}"/>
                </a:ext>
              </a:extLst>
            </p:cNvPr>
            <p:cNvGrpSpPr/>
            <p:nvPr/>
          </p:nvGrpSpPr>
          <p:grpSpPr>
            <a:xfrm>
              <a:off x="2468635" y="6197269"/>
              <a:ext cx="2203863" cy="2683738"/>
              <a:chOff x="2030290" y="6461567"/>
              <a:chExt cx="2203863" cy="2683738"/>
            </a:xfrm>
          </p:grpSpPr>
          <p:grpSp>
            <p:nvGrpSpPr>
              <p:cNvPr id="67" name="Group 66">
                <a:extLst>
                  <a:ext uri="{FF2B5EF4-FFF2-40B4-BE49-F238E27FC236}">
                    <a16:creationId xmlns:a16="http://schemas.microsoft.com/office/drawing/2014/main" id="{2138A385-180E-452F-B5D7-23FE7E0698B0}"/>
                  </a:ext>
                </a:extLst>
              </p:cNvPr>
              <p:cNvGrpSpPr/>
              <p:nvPr/>
            </p:nvGrpSpPr>
            <p:grpSpPr>
              <a:xfrm>
                <a:off x="2030290" y="6461567"/>
                <a:ext cx="1467853" cy="2028506"/>
                <a:chOff x="4150681" y="6362058"/>
                <a:chExt cx="1467853" cy="2028506"/>
              </a:xfrm>
              <a:effectLst/>
            </p:grpSpPr>
            <p:sp>
              <p:nvSpPr>
                <p:cNvPr id="68" name="Rectangle: Folded Corner 67">
                  <a:extLst>
                    <a:ext uri="{FF2B5EF4-FFF2-40B4-BE49-F238E27FC236}">
                      <a16:creationId xmlns:a16="http://schemas.microsoft.com/office/drawing/2014/main" id="{3D5442CA-9156-4AA3-B850-8164D4F266E6}"/>
                    </a:ext>
                  </a:extLst>
                </p:cNvPr>
                <p:cNvSpPr/>
                <p:nvPr/>
              </p:nvSpPr>
              <p:spPr>
                <a:xfrm>
                  <a:off x="4150681" y="6362058"/>
                  <a:ext cx="1467853" cy="2028506"/>
                </a:xfrm>
                <a:prstGeom prst="foldedCorner">
                  <a:avLst/>
                </a:prstGeom>
                <a:ln w="28575">
                  <a:solidFill>
                    <a:schemeClr val="accent4">
                      <a:lumMod val="20000"/>
                      <a:lumOff val="80000"/>
                    </a:schemeClr>
                  </a:solid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8815B245-1C66-4B65-996A-0394CDEC7A61}"/>
                    </a:ext>
                  </a:extLst>
                </p:cNvPr>
                <p:cNvSpPr/>
                <p:nvPr/>
              </p:nvSpPr>
              <p:spPr>
                <a:xfrm>
                  <a:off x="4207777" y="6423033"/>
                  <a:ext cx="1353660" cy="1143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0789F-09E8-44D3-A0E5-356945D17177}"/>
                    </a:ext>
                  </a:extLst>
                </p:cNvPr>
                <p:cNvSpPr/>
                <p:nvPr/>
              </p:nvSpPr>
              <p:spPr>
                <a:xfrm>
                  <a:off x="4207777" y="6423033"/>
                  <a:ext cx="326123" cy="114300"/>
                </a:xfrm>
                <a:prstGeom prst="rect">
                  <a:avLst/>
                </a:prstGeom>
                <a:solidFill>
                  <a:schemeClr val="bg1">
                    <a:alpha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2EF8E52-791A-49AF-8263-3390AE9C184C}"/>
                    </a:ext>
                  </a:extLst>
                </p:cNvPr>
                <p:cNvSpPr/>
                <p:nvPr/>
              </p:nvSpPr>
              <p:spPr>
                <a:xfrm>
                  <a:off x="4207777" y="6616042"/>
                  <a:ext cx="1353660" cy="114300"/>
                </a:xfrm>
                <a:prstGeom prst="rect">
                  <a:avLst/>
                </a:prstGeom>
                <a:solidFill>
                  <a:schemeClr val="tx1">
                    <a:lumMod val="75000"/>
                    <a:lumOff val="25000"/>
                    <a:alpha val="50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B58F0E2-7A85-4CEF-A395-F6D1993CE08B}"/>
                    </a:ext>
                  </a:extLst>
                </p:cNvPr>
                <p:cNvSpPr/>
                <p:nvPr/>
              </p:nvSpPr>
              <p:spPr>
                <a:xfrm>
                  <a:off x="4207777" y="6761089"/>
                  <a:ext cx="1353660" cy="47962"/>
                </a:xfrm>
                <a:prstGeom prst="rect">
                  <a:avLst/>
                </a:prstGeom>
                <a:solidFill>
                  <a:schemeClr val="bg2">
                    <a:alpha val="50000"/>
                  </a:schemeClr>
                </a:solidFill>
                <a:ln>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6DD1044-B338-4A1A-BCAA-E8C6BCD31DAB}"/>
                    </a:ext>
                  </a:extLst>
                </p:cNvPr>
                <p:cNvSpPr/>
                <p:nvPr/>
              </p:nvSpPr>
              <p:spPr>
                <a:xfrm>
                  <a:off x="4207777" y="6923350"/>
                  <a:ext cx="1353660" cy="226023"/>
                </a:xfrm>
                <a:prstGeom prst="rect">
                  <a:avLst/>
                </a:prstGeom>
                <a:solidFill>
                  <a:schemeClr val="bg2">
                    <a:lumMod val="90000"/>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0CB0A55-84AC-432F-851B-120B1B388E1D}"/>
                    </a:ext>
                  </a:extLst>
                </p:cNvPr>
                <p:cNvSpPr/>
                <p:nvPr/>
              </p:nvSpPr>
              <p:spPr>
                <a:xfrm>
                  <a:off x="4207777" y="7244822"/>
                  <a:ext cx="640448" cy="323583"/>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18CC468-877C-4BFA-9EB6-387EA6FCE90B}"/>
                    </a:ext>
                  </a:extLst>
                </p:cNvPr>
                <p:cNvSpPr/>
                <p:nvPr/>
              </p:nvSpPr>
              <p:spPr>
                <a:xfrm>
                  <a:off x="4913155" y="7244823"/>
                  <a:ext cx="640448" cy="128379"/>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836AB7F-A652-4C6C-AF40-D23788781A7F}"/>
                    </a:ext>
                  </a:extLst>
                </p:cNvPr>
                <p:cNvSpPr/>
                <p:nvPr/>
              </p:nvSpPr>
              <p:spPr>
                <a:xfrm>
                  <a:off x="4207777" y="7623217"/>
                  <a:ext cx="640448" cy="206334"/>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A7CE719-917C-481B-A804-CF1C9F02CEC0}"/>
                    </a:ext>
                  </a:extLst>
                </p:cNvPr>
                <p:cNvSpPr/>
                <p:nvPr/>
              </p:nvSpPr>
              <p:spPr>
                <a:xfrm>
                  <a:off x="4207777" y="7884269"/>
                  <a:ext cx="640448" cy="325505"/>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4A7EA1A-019E-44E5-A9CC-025DCDB2C26F}"/>
                    </a:ext>
                  </a:extLst>
                </p:cNvPr>
                <p:cNvSpPr/>
                <p:nvPr/>
              </p:nvSpPr>
              <p:spPr>
                <a:xfrm>
                  <a:off x="4207776" y="8288483"/>
                  <a:ext cx="1126223" cy="45719"/>
                </a:xfrm>
                <a:prstGeom prst="rect">
                  <a:avLst/>
                </a:prstGeom>
                <a:solidFill>
                  <a:schemeClr val="bg2">
                    <a:lumMod val="75000"/>
                    <a:alpha val="50000"/>
                  </a:schemeClr>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871B4AE-78BA-4386-9C3D-FD9B1B8CD124}"/>
                    </a:ext>
                  </a:extLst>
                </p:cNvPr>
                <p:cNvSpPr/>
                <p:nvPr/>
              </p:nvSpPr>
              <p:spPr>
                <a:xfrm>
                  <a:off x="4913155" y="7420388"/>
                  <a:ext cx="640448" cy="224532"/>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BC19545-5E5A-4AF5-9B4A-05F8FFBEA767}"/>
                    </a:ext>
                  </a:extLst>
                </p:cNvPr>
                <p:cNvSpPr/>
                <p:nvPr/>
              </p:nvSpPr>
              <p:spPr>
                <a:xfrm>
                  <a:off x="4913155" y="7699548"/>
                  <a:ext cx="640448" cy="393731"/>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1B5A2D53-93FA-41FA-9FB3-FE648A6AA287}"/>
                  </a:ext>
                </a:extLst>
              </p:cNvPr>
              <p:cNvGrpSpPr/>
              <p:nvPr/>
            </p:nvGrpSpPr>
            <p:grpSpPr>
              <a:xfrm>
                <a:off x="2406758" y="6782453"/>
                <a:ext cx="1467853" cy="2028506"/>
                <a:chOff x="4150681" y="6362058"/>
                <a:chExt cx="1467853" cy="2028506"/>
              </a:xfrm>
              <a:effectLst/>
            </p:grpSpPr>
            <p:sp>
              <p:nvSpPr>
                <p:cNvPr id="83" name="Rectangle: Folded Corner 82">
                  <a:extLst>
                    <a:ext uri="{FF2B5EF4-FFF2-40B4-BE49-F238E27FC236}">
                      <a16:creationId xmlns:a16="http://schemas.microsoft.com/office/drawing/2014/main" id="{D94A1006-5AD5-499E-BB00-B4B750B7A7A1}"/>
                    </a:ext>
                  </a:extLst>
                </p:cNvPr>
                <p:cNvSpPr/>
                <p:nvPr/>
              </p:nvSpPr>
              <p:spPr>
                <a:xfrm>
                  <a:off x="4150681" y="6362058"/>
                  <a:ext cx="1467853" cy="2028506"/>
                </a:xfrm>
                <a:prstGeom prst="foldedCorner">
                  <a:avLst/>
                </a:prstGeom>
                <a:ln w="28575">
                  <a:solidFill>
                    <a:schemeClr val="accent4">
                      <a:lumMod val="20000"/>
                      <a:lumOff val="80000"/>
                    </a:schemeClr>
                  </a:solid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id="{B0774B11-11F3-4CD2-81CE-8ABC839CD1A6}"/>
                    </a:ext>
                  </a:extLst>
                </p:cNvPr>
                <p:cNvSpPr/>
                <p:nvPr/>
              </p:nvSpPr>
              <p:spPr>
                <a:xfrm>
                  <a:off x="4207777" y="6423033"/>
                  <a:ext cx="1353660" cy="1143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2081D64-B365-4377-BFD1-F8958FEB60CA}"/>
                    </a:ext>
                  </a:extLst>
                </p:cNvPr>
                <p:cNvSpPr/>
                <p:nvPr/>
              </p:nvSpPr>
              <p:spPr>
                <a:xfrm>
                  <a:off x="4207777" y="6423033"/>
                  <a:ext cx="326123" cy="114300"/>
                </a:xfrm>
                <a:prstGeom prst="rect">
                  <a:avLst/>
                </a:prstGeom>
                <a:solidFill>
                  <a:schemeClr val="bg1">
                    <a:alpha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B1921D4-53F8-41F1-ACBE-3CE9EFA08792}"/>
                    </a:ext>
                  </a:extLst>
                </p:cNvPr>
                <p:cNvSpPr/>
                <p:nvPr/>
              </p:nvSpPr>
              <p:spPr>
                <a:xfrm>
                  <a:off x="4207777" y="6616042"/>
                  <a:ext cx="1353660" cy="114300"/>
                </a:xfrm>
                <a:prstGeom prst="rect">
                  <a:avLst/>
                </a:prstGeom>
                <a:solidFill>
                  <a:schemeClr val="tx1">
                    <a:lumMod val="75000"/>
                    <a:lumOff val="25000"/>
                    <a:alpha val="50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60C4077-ED82-4219-B20F-EDF7958A9641}"/>
                    </a:ext>
                  </a:extLst>
                </p:cNvPr>
                <p:cNvSpPr/>
                <p:nvPr/>
              </p:nvSpPr>
              <p:spPr>
                <a:xfrm>
                  <a:off x="4207777" y="6761089"/>
                  <a:ext cx="1353660" cy="47962"/>
                </a:xfrm>
                <a:prstGeom prst="rect">
                  <a:avLst/>
                </a:prstGeom>
                <a:solidFill>
                  <a:schemeClr val="bg2">
                    <a:alpha val="50000"/>
                  </a:schemeClr>
                </a:solidFill>
                <a:ln>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34558477-A561-483C-8B28-580E284C6D99}"/>
                    </a:ext>
                  </a:extLst>
                </p:cNvPr>
                <p:cNvSpPr/>
                <p:nvPr/>
              </p:nvSpPr>
              <p:spPr>
                <a:xfrm>
                  <a:off x="4207777" y="6923350"/>
                  <a:ext cx="1353660" cy="226023"/>
                </a:xfrm>
                <a:prstGeom prst="rect">
                  <a:avLst/>
                </a:prstGeom>
                <a:solidFill>
                  <a:schemeClr val="bg2">
                    <a:lumMod val="90000"/>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513B0E7-F0AB-41B0-9BA9-E85779FFEE18}"/>
                    </a:ext>
                  </a:extLst>
                </p:cNvPr>
                <p:cNvSpPr/>
                <p:nvPr/>
              </p:nvSpPr>
              <p:spPr>
                <a:xfrm>
                  <a:off x="4207777" y="7244822"/>
                  <a:ext cx="640448" cy="323583"/>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A97D5DF-1861-43D5-8FD5-B8009A3FEDC1}"/>
                    </a:ext>
                  </a:extLst>
                </p:cNvPr>
                <p:cNvSpPr/>
                <p:nvPr/>
              </p:nvSpPr>
              <p:spPr>
                <a:xfrm>
                  <a:off x="4913155" y="7244823"/>
                  <a:ext cx="640448" cy="128379"/>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E1A92CE-B3C7-44D5-84BF-D21A7DF221C1}"/>
                    </a:ext>
                  </a:extLst>
                </p:cNvPr>
                <p:cNvSpPr/>
                <p:nvPr/>
              </p:nvSpPr>
              <p:spPr>
                <a:xfrm>
                  <a:off x="4207777" y="7623217"/>
                  <a:ext cx="640448" cy="206334"/>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93030F8-3077-43B2-A53B-DE3D64E1657C}"/>
                    </a:ext>
                  </a:extLst>
                </p:cNvPr>
                <p:cNvSpPr/>
                <p:nvPr/>
              </p:nvSpPr>
              <p:spPr>
                <a:xfrm>
                  <a:off x="4207777" y="7884269"/>
                  <a:ext cx="640448" cy="325505"/>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B528BDF-81AC-4238-AF98-429318F4025A}"/>
                    </a:ext>
                  </a:extLst>
                </p:cNvPr>
                <p:cNvSpPr/>
                <p:nvPr/>
              </p:nvSpPr>
              <p:spPr>
                <a:xfrm>
                  <a:off x="4207776" y="8288483"/>
                  <a:ext cx="1126223" cy="45719"/>
                </a:xfrm>
                <a:prstGeom prst="rect">
                  <a:avLst/>
                </a:prstGeom>
                <a:solidFill>
                  <a:schemeClr val="bg2">
                    <a:lumMod val="75000"/>
                    <a:alpha val="50000"/>
                  </a:schemeClr>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2A1DFBB-4298-458D-878F-F625BBD58D5F}"/>
                    </a:ext>
                  </a:extLst>
                </p:cNvPr>
                <p:cNvSpPr/>
                <p:nvPr/>
              </p:nvSpPr>
              <p:spPr>
                <a:xfrm>
                  <a:off x="4913155" y="7420388"/>
                  <a:ext cx="640448" cy="224532"/>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47995FC-EF07-4D62-9F90-B78A048C2078}"/>
                    </a:ext>
                  </a:extLst>
                </p:cNvPr>
                <p:cNvSpPr/>
                <p:nvPr/>
              </p:nvSpPr>
              <p:spPr>
                <a:xfrm>
                  <a:off x="4913155" y="7699548"/>
                  <a:ext cx="640448" cy="393731"/>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190094F9-D0D6-42E8-864D-058CB6E01F5F}"/>
                  </a:ext>
                </a:extLst>
              </p:cNvPr>
              <p:cNvGrpSpPr/>
              <p:nvPr/>
            </p:nvGrpSpPr>
            <p:grpSpPr>
              <a:xfrm>
                <a:off x="2766300" y="7116799"/>
                <a:ext cx="1467853" cy="2028506"/>
                <a:chOff x="4150681" y="6362058"/>
                <a:chExt cx="1467853" cy="2028506"/>
              </a:xfrm>
              <a:effectLst/>
            </p:grpSpPr>
            <p:sp>
              <p:nvSpPr>
                <p:cNvPr id="97" name="Rectangle: Folded Corner 96">
                  <a:extLst>
                    <a:ext uri="{FF2B5EF4-FFF2-40B4-BE49-F238E27FC236}">
                      <a16:creationId xmlns:a16="http://schemas.microsoft.com/office/drawing/2014/main" id="{E40970DF-3EC9-492A-9A4C-7B6ED3FCE808}"/>
                    </a:ext>
                  </a:extLst>
                </p:cNvPr>
                <p:cNvSpPr/>
                <p:nvPr/>
              </p:nvSpPr>
              <p:spPr>
                <a:xfrm>
                  <a:off x="4150681" y="6362058"/>
                  <a:ext cx="1467853" cy="2028506"/>
                </a:xfrm>
                <a:prstGeom prst="foldedCorner">
                  <a:avLst/>
                </a:prstGeom>
                <a:ln w="28575">
                  <a:solidFill>
                    <a:schemeClr val="accent4">
                      <a:lumMod val="20000"/>
                      <a:lumOff val="80000"/>
                    </a:schemeClr>
                  </a:solidFill>
                </a:ln>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8" name="Rectangle 97">
                  <a:extLst>
                    <a:ext uri="{FF2B5EF4-FFF2-40B4-BE49-F238E27FC236}">
                      <a16:creationId xmlns:a16="http://schemas.microsoft.com/office/drawing/2014/main" id="{193D7517-93B6-4267-B4DD-69AC0FBFD46F}"/>
                    </a:ext>
                  </a:extLst>
                </p:cNvPr>
                <p:cNvSpPr/>
                <p:nvPr/>
              </p:nvSpPr>
              <p:spPr>
                <a:xfrm>
                  <a:off x="4207777" y="6423033"/>
                  <a:ext cx="1353660" cy="114300"/>
                </a:xfrm>
                <a:prstGeom prst="rect">
                  <a:avLst/>
                </a:prstGeom>
                <a:solidFill>
                  <a:srgbClr val="9933FF"/>
                </a:solidFill>
                <a:ln>
                  <a:solidFill>
                    <a:srgbClr val="7030A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40E04E3-5240-43E1-B0C7-E61F79CD7DD3}"/>
                    </a:ext>
                  </a:extLst>
                </p:cNvPr>
                <p:cNvSpPr/>
                <p:nvPr/>
              </p:nvSpPr>
              <p:spPr>
                <a:xfrm>
                  <a:off x="4207777" y="6423033"/>
                  <a:ext cx="326123" cy="114300"/>
                </a:xfrm>
                <a:prstGeom prst="rect">
                  <a:avLst/>
                </a:prstGeom>
                <a:solidFill>
                  <a:schemeClr val="bg1">
                    <a:alpha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A6C0369-428C-4C30-9C20-48837F245910}"/>
                    </a:ext>
                  </a:extLst>
                </p:cNvPr>
                <p:cNvSpPr/>
                <p:nvPr/>
              </p:nvSpPr>
              <p:spPr>
                <a:xfrm>
                  <a:off x="4207777" y="6616042"/>
                  <a:ext cx="1353660" cy="114300"/>
                </a:xfrm>
                <a:prstGeom prst="rect">
                  <a:avLst/>
                </a:prstGeom>
                <a:solidFill>
                  <a:schemeClr val="tx1">
                    <a:lumMod val="75000"/>
                    <a:lumOff val="25000"/>
                    <a:alpha val="50000"/>
                  </a:schemeClr>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D5B16DAB-4A05-4326-BA37-28F835EA62E2}"/>
                    </a:ext>
                  </a:extLst>
                </p:cNvPr>
                <p:cNvSpPr/>
                <p:nvPr/>
              </p:nvSpPr>
              <p:spPr>
                <a:xfrm>
                  <a:off x="4207777" y="6761089"/>
                  <a:ext cx="1353660" cy="47962"/>
                </a:xfrm>
                <a:prstGeom prst="rect">
                  <a:avLst/>
                </a:prstGeom>
                <a:solidFill>
                  <a:schemeClr val="bg2">
                    <a:alpha val="50000"/>
                  </a:schemeClr>
                </a:solidFill>
                <a:ln>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58312D0E-25D8-44B1-AAF6-A9BFF5F5AAC8}"/>
                    </a:ext>
                  </a:extLst>
                </p:cNvPr>
                <p:cNvSpPr/>
                <p:nvPr/>
              </p:nvSpPr>
              <p:spPr>
                <a:xfrm>
                  <a:off x="4207777" y="6923350"/>
                  <a:ext cx="1353660" cy="226023"/>
                </a:xfrm>
                <a:prstGeom prst="rect">
                  <a:avLst/>
                </a:prstGeom>
                <a:solidFill>
                  <a:schemeClr val="bg2">
                    <a:lumMod val="90000"/>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13986E3-EE23-4B71-804C-72DE0D560EF3}"/>
                    </a:ext>
                  </a:extLst>
                </p:cNvPr>
                <p:cNvSpPr/>
                <p:nvPr/>
              </p:nvSpPr>
              <p:spPr>
                <a:xfrm>
                  <a:off x="4207777" y="7244822"/>
                  <a:ext cx="640448" cy="323583"/>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9412FFA-56E6-42AB-B380-8E1216B38413}"/>
                    </a:ext>
                  </a:extLst>
                </p:cNvPr>
                <p:cNvSpPr/>
                <p:nvPr/>
              </p:nvSpPr>
              <p:spPr>
                <a:xfrm>
                  <a:off x="4913155" y="7244823"/>
                  <a:ext cx="640448" cy="128379"/>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FFC3AEC9-2DEF-4F36-9E9C-02DFC9F57A74}"/>
                    </a:ext>
                  </a:extLst>
                </p:cNvPr>
                <p:cNvSpPr/>
                <p:nvPr/>
              </p:nvSpPr>
              <p:spPr>
                <a:xfrm>
                  <a:off x="4207777" y="7623217"/>
                  <a:ext cx="640448" cy="206334"/>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4D8984E-A8B5-4B50-A75F-E5153459D3BD}"/>
                    </a:ext>
                  </a:extLst>
                </p:cNvPr>
                <p:cNvSpPr/>
                <p:nvPr/>
              </p:nvSpPr>
              <p:spPr>
                <a:xfrm>
                  <a:off x="4207777" y="7884269"/>
                  <a:ext cx="640448" cy="325505"/>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3F4CF9E-B412-4F99-8E90-757DEC6FBBA6}"/>
                    </a:ext>
                  </a:extLst>
                </p:cNvPr>
                <p:cNvSpPr/>
                <p:nvPr/>
              </p:nvSpPr>
              <p:spPr>
                <a:xfrm>
                  <a:off x="4207776" y="8288483"/>
                  <a:ext cx="1126223" cy="45719"/>
                </a:xfrm>
                <a:prstGeom prst="rect">
                  <a:avLst/>
                </a:prstGeom>
                <a:solidFill>
                  <a:schemeClr val="bg2">
                    <a:lumMod val="75000"/>
                    <a:alpha val="50000"/>
                  </a:schemeClr>
                </a:solidFill>
                <a:ln>
                  <a:solidFill>
                    <a:schemeClr val="bg2">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2F50D256-7588-4DF1-B7F6-43F70E1A7D5A}"/>
                    </a:ext>
                  </a:extLst>
                </p:cNvPr>
                <p:cNvSpPr/>
                <p:nvPr/>
              </p:nvSpPr>
              <p:spPr>
                <a:xfrm>
                  <a:off x="4913155" y="7420388"/>
                  <a:ext cx="640448" cy="224532"/>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AE7E86A9-2177-43BE-808B-7D19E22595A8}"/>
                    </a:ext>
                  </a:extLst>
                </p:cNvPr>
                <p:cNvSpPr/>
                <p:nvPr/>
              </p:nvSpPr>
              <p:spPr>
                <a:xfrm>
                  <a:off x="4913155" y="7699548"/>
                  <a:ext cx="640448" cy="393731"/>
                </a:xfrm>
                <a:prstGeom prst="rect">
                  <a:avLst/>
                </a:prstGeom>
                <a:solidFill>
                  <a:schemeClr val="bg2">
                    <a:alpha val="50000"/>
                  </a:schemeClr>
                </a:solidFill>
                <a:ln>
                  <a:solidFill>
                    <a:schemeClr val="bg2">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pic>
          <p:nvPicPr>
            <p:cNvPr id="1030" name="Picture 6" descr="https://cdn1.vectorstock.com/i/1000x1000/90/35/flat-light-bulb-vector-19859035.jpg">
              <a:extLst>
                <a:ext uri="{FF2B5EF4-FFF2-40B4-BE49-F238E27FC236}">
                  <a16:creationId xmlns:a16="http://schemas.microsoft.com/office/drawing/2014/main" id="{B2EBB326-45A0-4FC2-86B7-D30228F1137A}"/>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3560" t="3136" r="5351" b="13739"/>
            <a:stretch/>
          </p:blipFill>
          <p:spPr bwMode="auto">
            <a:xfrm>
              <a:off x="6855941" y="6416388"/>
              <a:ext cx="2097986" cy="2067687"/>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51453F77-E4C7-4201-9229-4DF29D242667}"/>
                </a:ext>
              </a:extLst>
            </p:cNvPr>
            <p:cNvSpPr/>
            <p:nvPr/>
          </p:nvSpPr>
          <p:spPr>
            <a:xfrm>
              <a:off x="5184636" y="7291748"/>
              <a:ext cx="1467853" cy="42293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B859AD1-46BB-4579-B2B5-38A0892B2EB1}"/>
              </a:ext>
            </a:extLst>
          </p:cNvPr>
          <p:cNvSpPr txBox="1"/>
          <p:nvPr/>
        </p:nvSpPr>
        <p:spPr>
          <a:xfrm>
            <a:off x="522615" y="8786739"/>
            <a:ext cx="10993909" cy="3046988"/>
          </a:xfrm>
          <a:prstGeom prst="rect">
            <a:avLst/>
          </a:prstGeom>
          <a:noFill/>
        </p:spPr>
        <p:txBody>
          <a:bodyPr wrap="square" rtlCol="0">
            <a:spAutoFit/>
          </a:bodyPr>
          <a:lstStyle/>
          <a:p>
            <a:pPr algn="just"/>
            <a:r>
              <a:rPr lang="en-US" sz="3200" dirty="0"/>
              <a:t>As research in a given field progresses, and the volume of literature increases accordingly, scientific advances are hindered by the difficulty of information sharing.  Currently, researchers must manually read literature to extract key insights and design improvements. </a:t>
            </a:r>
            <a:r>
              <a:rPr lang="en-US" sz="3200" b="1" i="1" dirty="0" err="1"/>
              <a:t>PaperParser</a:t>
            </a:r>
            <a:r>
              <a:rPr lang="en-US" sz="3200" dirty="0"/>
              <a:t> is a package designed to automate this process.</a:t>
            </a:r>
          </a:p>
        </p:txBody>
      </p:sp>
      <p:grpSp>
        <p:nvGrpSpPr>
          <p:cNvPr id="39" name="Group 38">
            <a:extLst>
              <a:ext uri="{FF2B5EF4-FFF2-40B4-BE49-F238E27FC236}">
                <a16:creationId xmlns:a16="http://schemas.microsoft.com/office/drawing/2014/main" id="{519607BB-6C79-44C7-A90B-4328C647BA90}"/>
              </a:ext>
            </a:extLst>
          </p:cNvPr>
          <p:cNvGrpSpPr/>
          <p:nvPr/>
        </p:nvGrpSpPr>
        <p:grpSpPr>
          <a:xfrm>
            <a:off x="607718" y="15174712"/>
            <a:ext cx="5892545" cy="3572445"/>
            <a:chOff x="147020" y="14445237"/>
            <a:chExt cx="5892545" cy="3572445"/>
          </a:xfrm>
        </p:grpSpPr>
        <p:sp>
          <p:nvSpPr>
            <p:cNvPr id="32" name="TextBox 31">
              <a:extLst>
                <a:ext uri="{FF2B5EF4-FFF2-40B4-BE49-F238E27FC236}">
                  <a16:creationId xmlns:a16="http://schemas.microsoft.com/office/drawing/2014/main" id="{D212B148-0C22-4ED8-A09E-57B106DEB2AD}"/>
                </a:ext>
              </a:extLst>
            </p:cNvPr>
            <p:cNvSpPr txBox="1"/>
            <p:nvPr/>
          </p:nvSpPr>
          <p:spPr>
            <a:xfrm>
              <a:off x="2820640" y="17617572"/>
              <a:ext cx="636008" cy="400110"/>
            </a:xfrm>
            <a:prstGeom prst="rect">
              <a:avLst/>
            </a:prstGeom>
            <a:noFill/>
          </p:spPr>
          <p:txBody>
            <a:bodyPr wrap="none" rtlCol="0">
              <a:spAutoFit/>
            </a:bodyPr>
            <a:lstStyle/>
            <a:p>
              <a:r>
                <a:rPr lang="en-US" sz="2000" dirty="0"/>
                <a:t>Year</a:t>
              </a:r>
            </a:p>
          </p:txBody>
        </p:sp>
        <p:grpSp>
          <p:nvGrpSpPr>
            <p:cNvPr id="37" name="Group 36">
              <a:extLst>
                <a:ext uri="{FF2B5EF4-FFF2-40B4-BE49-F238E27FC236}">
                  <a16:creationId xmlns:a16="http://schemas.microsoft.com/office/drawing/2014/main" id="{F68C62DD-9960-4439-BB75-B4B575B325CD}"/>
                </a:ext>
              </a:extLst>
            </p:cNvPr>
            <p:cNvGrpSpPr/>
            <p:nvPr/>
          </p:nvGrpSpPr>
          <p:grpSpPr>
            <a:xfrm>
              <a:off x="147020" y="14445237"/>
              <a:ext cx="5892545" cy="3280625"/>
              <a:chOff x="147020" y="14445237"/>
              <a:chExt cx="5892545" cy="3280625"/>
            </a:xfrm>
          </p:grpSpPr>
          <p:pic>
            <p:nvPicPr>
              <p:cNvPr id="1034" name="Picture 10" descr="https://www.nrel.gov/pv/assets/images/best-reserch-cell-efficiencies.png">
                <a:extLst>
                  <a:ext uri="{FF2B5EF4-FFF2-40B4-BE49-F238E27FC236}">
                    <a16:creationId xmlns:a16="http://schemas.microsoft.com/office/drawing/2014/main" id="{EFE10224-BCD6-4E9A-9A0C-85CFDD2EC8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670" y="14699238"/>
                <a:ext cx="5248513" cy="28532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12D7068-24FA-4171-9B6E-ECC41DEA3514}"/>
                  </a:ext>
                </a:extLst>
              </p:cNvPr>
              <p:cNvSpPr txBox="1"/>
              <p:nvPr/>
            </p:nvSpPr>
            <p:spPr>
              <a:xfrm rot="10800000">
                <a:off x="147020" y="15349224"/>
                <a:ext cx="492443" cy="1475532"/>
              </a:xfrm>
              <a:prstGeom prst="rect">
                <a:avLst/>
              </a:prstGeom>
              <a:solidFill>
                <a:schemeClr val="bg1"/>
              </a:solidFill>
            </p:spPr>
            <p:txBody>
              <a:bodyPr vert="eaVert" wrap="none" rtlCol="0">
                <a:spAutoFit/>
              </a:bodyPr>
              <a:lstStyle/>
              <a:p>
                <a:r>
                  <a:rPr lang="en-US" sz="2000" dirty="0"/>
                  <a:t>Efficiency (%)</a:t>
                </a:r>
              </a:p>
            </p:txBody>
          </p:sp>
          <p:sp>
            <p:nvSpPr>
              <p:cNvPr id="17" name="TextBox 16">
                <a:extLst>
                  <a:ext uri="{FF2B5EF4-FFF2-40B4-BE49-F238E27FC236}">
                    <a16:creationId xmlns:a16="http://schemas.microsoft.com/office/drawing/2014/main" id="{A8B11041-DE59-4F1F-BFCC-A79DA6F8E9D4}"/>
                  </a:ext>
                </a:extLst>
              </p:cNvPr>
              <p:cNvSpPr txBox="1"/>
              <p:nvPr/>
            </p:nvSpPr>
            <p:spPr>
              <a:xfrm>
                <a:off x="733781" y="14445237"/>
                <a:ext cx="3979744" cy="461665"/>
              </a:xfrm>
              <a:prstGeom prst="rect">
                <a:avLst/>
              </a:prstGeom>
              <a:solidFill>
                <a:schemeClr val="bg1"/>
              </a:solidFill>
            </p:spPr>
            <p:txBody>
              <a:bodyPr wrap="none" rtlCol="0">
                <a:spAutoFit/>
              </a:bodyPr>
              <a:lstStyle/>
              <a:p>
                <a:r>
                  <a:rPr lang="en-US" sz="2400" dirty="0">
                    <a:solidFill>
                      <a:srgbClr val="4A8CD2"/>
                    </a:solidFill>
                  </a:rPr>
                  <a:t>Best Research-Cell Efficiencies</a:t>
                </a:r>
              </a:p>
            </p:txBody>
          </p:sp>
          <p:sp>
            <p:nvSpPr>
              <p:cNvPr id="142" name="TextBox 141">
                <a:extLst>
                  <a:ext uri="{FF2B5EF4-FFF2-40B4-BE49-F238E27FC236}">
                    <a16:creationId xmlns:a16="http://schemas.microsoft.com/office/drawing/2014/main" id="{262637BF-50D3-430F-B7B3-CA41673A24A2}"/>
                  </a:ext>
                </a:extLst>
              </p:cNvPr>
              <p:cNvSpPr txBox="1"/>
              <p:nvPr/>
            </p:nvSpPr>
            <p:spPr>
              <a:xfrm>
                <a:off x="3161342" y="17464252"/>
                <a:ext cx="543739" cy="261610"/>
              </a:xfrm>
              <a:prstGeom prst="rect">
                <a:avLst/>
              </a:prstGeom>
              <a:solidFill>
                <a:schemeClr val="bg1"/>
              </a:solidFill>
            </p:spPr>
            <p:txBody>
              <a:bodyPr wrap="square" rtlCol="0">
                <a:spAutoFit/>
              </a:bodyPr>
              <a:lstStyle/>
              <a:p>
                <a:r>
                  <a:rPr lang="en-US" sz="1100" dirty="0"/>
                  <a:t>2000</a:t>
                </a:r>
              </a:p>
            </p:txBody>
          </p:sp>
          <p:sp>
            <p:nvSpPr>
              <p:cNvPr id="144" name="TextBox 143">
                <a:extLst>
                  <a:ext uri="{FF2B5EF4-FFF2-40B4-BE49-F238E27FC236}">
                    <a16:creationId xmlns:a16="http://schemas.microsoft.com/office/drawing/2014/main" id="{9E502284-5E89-4BA0-8C42-527EB69D1A92}"/>
                  </a:ext>
                </a:extLst>
              </p:cNvPr>
              <p:cNvSpPr txBox="1"/>
              <p:nvPr/>
            </p:nvSpPr>
            <p:spPr>
              <a:xfrm>
                <a:off x="3670229" y="17463554"/>
                <a:ext cx="543739" cy="261610"/>
              </a:xfrm>
              <a:prstGeom prst="rect">
                <a:avLst/>
              </a:prstGeom>
              <a:solidFill>
                <a:schemeClr val="bg1"/>
              </a:solidFill>
            </p:spPr>
            <p:txBody>
              <a:bodyPr wrap="square" rtlCol="0">
                <a:spAutoFit/>
              </a:bodyPr>
              <a:lstStyle/>
              <a:p>
                <a:r>
                  <a:rPr lang="en-US" sz="1100" dirty="0"/>
                  <a:t>2005</a:t>
                </a:r>
              </a:p>
            </p:txBody>
          </p:sp>
          <p:sp>
            <p:nvSpPr>
              <p:cNvPr id="145" name="TextBox 144">
                <a:extLst>
                  <a:ext uri="{FF2B5EF4-FFF2-40B4-BE49-F238E27FC236}">
                    <a16:creationId xmlns:a16="http://schemas.microsoft.com/office/drawing/2014/main" id="{2E7ED311-0400-410A-8C49-11ADDED62D09}"/>
                  </a:ext>
                </a:extLst>
              </p:cNvPr>
              <p:cNvSpPr txBox="1"/>
              <p:nvPr/>
            </p:nvSpPr>
            <p:spPr>
              <a:xfrm>
                <a:off x="4172119" y="17463996"/>
                <a:ext cx="543739" cy="261610"/>
              </a:xfrm>
              <a:prstGeom prst="rect">
                <a:avLst/>
              </a:prstGeom>
              <a:solidFill>
                <a:schemeClr val="bg1"/>
              </a:solidFill>
            </p:spPr>
            <p:txBody>
              <a:bodyPr wrap="square" rtlCol="0">
                <a:spAutoFit/>
              </a:bodyPr>
              <a:lstStyle/>
              <a:p>
                <a:r>
                  <a:rPr lang="en-US" sz="1100" dirty="0"/>
                  <a:t>2010</a:t>
                </a:r>
              </a:p>
            </p:txBody>
          </p:sp>
          <p:sp>
            <p:nvSpPr>
              <p:cNvPr id="146" name="TextBox 145">
                <a:extLst>
                  <a:ext uri="{FF2B5EF4-FFF2-40B4-BE49-F238E27FC236}">
                    <a16:creationId xmlns:a16="http://schemas.microsoft.com/office/drawing/2014/main" id="{45E2E8AF-4E7A-45C5-82E6-190F1CB780D0}"/>
                  </a:ext>
                </a:extLst>
              </p:cNvPr>
              <p:cNvSpPr txBox="1"/>
              <p:nvPr/>
            </p:nvSpPr>
            <p:spPr>
              <a:xfrm>
                <a:off x="4659568" y="17463554"/>
                <a:ext cx="543739" cy="261610"/>
              </a:xfrm>
              <a:prstGeom prst="rect">
                <a:avLst/>
              </a:prstGeom>
              <a:solidFill>
                <a:schemeClr val="bg1"/>
              </a:solidFill>
            </p:spPr>
            <p:txBody>
              <a:bodyPr wrap="square" rtlCol="0">
                <a:spAutoFit/>
              </a:bodyPr>
              <a:lstStyle/>
              <a:p>
                <a:r>
                  <a:rPr lang="en-US" sz="1100" dirty="0"/>
                  <a:t>2015</a:t>
                </a:r>
              </a:p>
            </p:txBody>
          </p:sp>
          <p:sp>
            <p:nvSpPr>
              <p:cNvPr id="147" name="TextBox 146">
                <a:extLst>
                  <a:ext uri="{FF2B5EF4-FFF2-40B4-BE49-F238E27FC236}">
                    <a16:creationId xmlns:a16="http://schemas.microsoft.com/office/drawing/2014/main" id="{92E78179-B73C-4DBD-9F7F-E61ECFA29487}"/>
                  </a:ext>
                </a:extLst>
              </p:cNvPr>
              <p:cNvSpPr txBox="1"/>
              <p:nvPr/>
            </p:nvSpPr>
            <p:spPr>
              <a:xfrm>
                <a:off x="5147017" y="17463112"/>
                <a:ext cx="543739" cy="261610"/>
              </a:xfrm>
              <a:prstGeom prst="rect">
                <a:avLst/>
              </a:prstGeom>
              <a:solidFill>
                <a:schemeClr val="bg1"/>
              </a:solidFill>
            </p:spPr>
            <p:txBody>
              <a:bodyPr wrap="square" rtlCol="0">
                <a:spAutoFit/>
              </a:bodyPr>
              <a:lstStyle/>
              <a:p>
                <a:r>
                  <a:rPr lang="en-US" sz="1100" dirty="0"/>
                  <a:t>2020</a:t>
                </a:r>
              </a:p>
            </p:txBody>
          </p:sp>
          <p:sp>
            <p:nvSpPr>
              <p:cNvPr id="149" name="TextBox 148">
                <a:extLst>
                  <a:ext uri="{FF2B5EF4-FFF2-40B4-BE49-F238E27FC236}">
                    <a16:creationId xmlns:a16="http://schemas.microsoft.com/office/drawing/2014/main" id="{EA576D09-9FE2-4E9E-B979-7CC2D13C5C73}"/>
                  </a:ext>
                </a:extLst>
              </p:cNvPr>
              <p:cNvSpPr txBox="1"/>
              <p:nvPr/>
            </p:nvSpPr>
            <p:spPr>
              <a:xfrm>
                <a:off x="671090" y="17464232"/>
                <a:ext cx="543739" cy="261610"/>
              </a:xfrm>
              <a:prstGeom prst="rect">
                <a:avLst/>
              </a:prstGeom>
              <a:solidFill>
                <a:schemeClr val="bg1"/>
              </a:solidFill>
            </p:spPr>
            <p:txBody>
              <a:bodyPr wrap="square" rtlCol="0">
                <a:spAutoFit/>
              </a:bodyPr>
              <a:lstStyle/>
              <a:p>
                <a:r>
                  <a:rPr lang="en-US" sz="1100" dirty="0"/>
                  <a:t>1975</a:t>
                </a:r>
              </a:p>
            </p:txBody>
          </p:sp>
          <p:sp>
            <p:nvSpPr>
              <p:cNvPr id="150" name="TextBox 149">
                <a:extLst>
                  <a:ext uri="{FF2B5EF4-FFF2-40B4-BE49-F238E27FC236}">
                    <a16:creationId xmlns:a16="http://schemas.microsoft.com/office/drawing/2014/main" id="{687A7142-545E-4055-830A-A3409181A1AF}"/>
                  </a:ext>
                </a:extLst>
              </p:cNvPr>
              <p:cNvSpPr txBox="1"/>
              <p:nvPr/>
            </p:nvSpPr>
            <p:spPr>
              <a:xfrm>
                <a:off x="1179977" y="17463534"/>
                <a:ext cx="543739" cy="261610"/>
              </a:xfrm>
              <a:prstGeom prst="rect">
                <a:avLst/>
              </a:prstGeom>
              <a:solidFill>
                <a:schemeClr val="bg1"/>
              </a:solidFill>
            </p:spPr>
            <p:txBody>
              <a:bodyPr wrap="square" rtlCol="0">
                <a:spAutoFit/>
              </a:bodyPr>
              <a:lstStyle/>
              <a:p>
                <a:r>
                  <a:rPr lang="en-US" sz="1100" dirty="0"/>
                  <a:t>1980</a:t>
                </a:r>
              </a:p>
            </p:txBody>
          </p:sp>
          <p:sp>
            <p:nvSpPr>
              <p:cNvPr id="151" name="TextBox 150">
                <a:extLst>
                  <a:ext uri="{FF2B5EF4-FFF2-40B4-BE49-F238E27FC236}">
                    <a16:creationId xmlns:a16="http://schemas.microsoft.com/office/drawing/2014/main" id="{A9B76B02-ECE2-4508-A30F-96F1267E097E}"/>
                  </a:ext>
                </a:extLst>
              </p:cNvPr>
              <p:cNvSpPr txBox="1"/>
              <p:nvPr/>
            </p:nvSpPr>
            <p:spPr>
              <a:xfrm>
                <a:off x="1681867" y="17463976"/>
                <a:ext cx="543739" cy="261610"/>
              </a:xfrm>
              <a:prstGeom prst="rect">
                <a:avLst/>
              </a:prstGeom>
              <a:solidFill>
                <a:schemeClr val="bg1"/>
              </a:solidFill>
            </p:spPr>
            <p:txBody>
              <a:bodyPr wrap="square" rtlCol="0">
                <a:spAutoFit/>
              </a:bodyPr>
              <a:lstStyle/>
              <a:p>
                <a:r>
                  <a:rPr lang="en-US" sz="1100" dirty="0"/>
                  <a:t>1985</a:t>
                </a:r>
              </a:p>
            </p:txBody>
          </p:sp>
          <p:sp>
            <p:nvSpPr>
              <p:cNvPr id="152" name="TextBox 151">
                <a:extLst>
                  <a:ext uri="{FF2B5EF4-FFF2-40B4-BE49-F238E27FC236}">
                    <a16:creationId xmlns:a16="http://schemas.microsoft.com/office/drawing/2014/main" id="{00FEC1E7-7060-4602-877C-35FEA06A401C}"/>
                  </a:ext>
                </a:extLst>
              </p:cNvPr>
              <p:cNvSpPr txBox="1"/>
              <p:nvPr/>
            </p:nvSpPr>
            <p:spPr>
              <a:xfrm>
                <a:off x="2169316" y="17463534"/>
                <a:ext cx="543739" cy="261610"/>
              </a:xfrm>
              <a:prstGeom prst="rect">
                <a:avLst/>
              </a:prstGeom>
              <a:solidFill>
                <a:schemeClr val="bg1"/>
              </a:solidFill>
            </p:spPr>
            <p:txBody>
              <a:bodyPr wrap="square" rtlCol="0">
                <a:spAutoFit/>
              </a:bodyPr>
              <a:lstStyle/>
              <a:p>
                <a:r>
                  <a:rPr lang="en-US" sz="1100" dirty="0"/>
                  <a:t>1990</a:t>
                </a:r>
              </a:p>
            </p:txBody>
          </p:sp>
          <p:sp>
            <p:nvSpPr>
              <p:cNvPr id="153" name="TextBox 152">
                <a:extLst>
                  <a:ext uri="{FF2B5EF4-FFF2-40B4-BE49-F238E27FC236}">
                    <a16:creationId xmlns:a16="http://schemas.microsoft.com/office/drawing/2014/main" id="{1FEB15E4-834F-408F-94DE-F3C834759593}"/>
                  </a:ext>
                </a:extLst>
              </p:cNvPr>
              <p:cNvSpPr txBox="1"/>
              <p:nvPr/>
            </p:nvSpPr>
            <p:spPr>
              <a:xfrm>
                <a:off x="2656765" y="17463092"/>
                <a:ext cx="543739" cy="261610"/>
              </a:xfrm>
              <a:prstGeom prst="rect">
                <a:avLst/>
              </a:prstGeom>
              <a:solidFill>
                <a:schemeClr val="bg1"/>
              </a:solidFill>
            </p:spPr>
            <p:txBody>
              <a:bodyPr wrap="square" rtlCol="0">
                <a:spAutoFit/>
              </a:bodyPr>
              <a:lstStyle/>
              <a:p>
                <a:r>
                  <a:rPr lang="en-US" sz="1100" dirty="0"/>
                  <a:t>1995</a:t>
                </a:r>
              </a:p>
            </p:txBody>
          </p:sp>
          <p:sp>
            <p:nvSpPr>
              <p:cNvPr id="36" name="Rectangle 35">
                <a:extLst>
                  <a:ext uri="{FF2B5EF4-FFF2-40B4-BE49-F238E27FC236}">
                    <a16:creationId xmlns:a16="http://schemas.microsoft.com/office/drawing/2014/main" id="{56AC0E32-D507-436C-8C20-F92D825BCFED}"/>
                  </a:ext>
                </a:extLst>
              </p:cNvPr>
              <p:cNvSpPr/>
              <p:nvPr/>
            </p:nvSpPr>
            <p:spPr>
              <a:xfrm>
                <a:off x="768360" y="14951509"/>
                <a:ext cx="4762317" cy="2479046"/>
              </a:xfrm>
              <a:prstGeom prst="rect">
                <a:avLst/>
              </a:prstGeom>
              <a:solidFill>
                <a:schemeClr val="bg1">
                  <a:alpha val="5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36086DA-290F-4ED0-BC00-BB1BC4F25FE1}"/>
                  </a:ext>
                </a:extLst>
              </p:cNvPr>
              <p:cNvSpPr txBox="1"/>
              <p:nvPr/>
            </p:nvSpPr>
            <p:spPr>
              <a:xfrm>
                <a:off x="5350959" y="16125868"/>
                <a:ext cx="688606" cy="338554"/>
              </a:xfrm>
              <a:prstGeom prst="rect">
                <a:avLst/>
              </a:prstGeom>
              <a:solidFill>
                <a:srgbClr val="FFFF00"/>
              </a:solidFill>
              <a:ln w="19050">
                <a:solidFill>
                  <a:srgbClr val="FF0000"/>
                </a:solidFill>
              </a:ln>
            </p:spPr>
            <p:txBody>
              <a:bodyPr wrap="square" rtlCol="0">
                <a:spAutoFit/>
              </a:bodyPr>
              <a:lstStyle/>
              <a:p>
                <a:pPr algn="ctr"/>
                <a:r>
                  <a:rPr lang="en-US" sz="1600" dirty="0">
                    <a:solidFill>
                      <a:srgbClr val="FF0000"/>
                    </a:solidFill>
                  </a:rPr>
                  <a:t>23.7%</a:t>
                </a:r>
              </a:p>
            </p:txBody>
          </p:sp>
          <p:grpSp>
            <p:nvGrpSpPr>
              <p:cNvPr id="31" name="Group 30">
                <a:extLst>
                  <a:ext uri="{FF2B5EF4-FFF2-40B4-BE49-F238E27FC236}">
                    <a16:creationId xmlns:a16="http://schemas.microsoft.com/office/drawing/2014/main" id="{8D5EADF8-C3C0-47C9-81B8-2FAB4A5623D0}"/>
                  </a:ext>
                </a:extLst>
              </p:cNvPr>
              <p:cNvGrpSpPr/>
              <p:nvPr/>
            </p:nvGrpSpPr>
            <p:grpSpPr>
              <a:xfrm>
                <a:off x="4705157" y="16258138"/>
                <a:ext cx="609542" cy="541132"/>
                <a:chOff x="4705157" y="16258138"/>
                <a:chExt cx="609542" cy="541132"/>
              </a:xfrm>
              <a:solidFill>
                <a:srgbClr val="FFFF00"/>
              </a:solidFill>
            </p:grpSpPr>
            <p:sp>
              <p:nvSpPr>
                <p:cNvPr id="19" name="Oval 18">
                  <a:extLst>
                    <a:ext uri="{FF2B5EF4-FFF2-40B4-BE49-F238E27FC236}">
                      <a16:creationId xmlns:a16="http://schemas.microsoft.com/office/drawing/2014/main" id="{B02D6FF0-7758-4EAF-A788-8E06CA64ABC7}"/>
                    </a:ext>
                  </a:extLst>
                </p:cNvPr>
                <p:cNvSpPr/>
                <p:nvPr/>
              </p:nvSpPr>
              <p:spPr>
                <a:xfrm>
                  <a:off x="4705157" y="16732130"/>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233217C0-ED7A-4D05-A60C-8D59C84DB348}"/>
                    </a:ext>
                  </a:extLst>
                </p:cNvPr>
                <p:cNvSpPr/>
                <p:nvPr/>
              </p:nvSpPr>
              <p:spPr>
                <a:xfrm>
                  <a:off x="4759778" y="16638834"/>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42183D5A-6830-432F-B03C-8F60977487E9}"/>
                    </a:ext>
                  </a:extLst>
                </p:cNvPr>
                <p:cNvSpPr/>
                <p:nvPr/>
              </p:nvSpPr>
              <p:spPr>
                <a:xfrm>
                  <a:off x="4809677" y="16541728"/>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E071AE84-90F4-4F61-8C5C-2F68D8CA6C6A}"/>
                    </a:ext>
                  </a:extLst>
                </p:cNvPr>
                <p:cNvSpPr/>
                <p:nvPr/>
              </p:nvSpPr>
              <p:spPr>
                <a:xfrm>
                  <a:off x="4864298" y="16456295"/>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918CC35-E93E-4051-AF6C-FA7457132110}"/>
                    </a:ext>
                  </a:extLst>
                </p:cNvPr>
                <p:cNvSpPr/>
                <p:nvPr/>
              </p:nvSpPr>
              <p:spPr>
                <a:xfrm>
                  <a:off x="4939321" y="16397704"/>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7B1563F3-0C75-4359-AF07-288344D1163B}"/>
                    </a:ext>
                  </a:extLst>
                </p:cNvPr>
                <p:cNvSpPr/>
                <p:nvPr/>
              </p:nvSpPr>
              <p:spPr>
                <a:xfrm>
                  <a:off x="4996014" y="16338184"/>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0D6AB2F3-E5E2-4433-A343-7FC2927DF0AC}"/>
                    </a:ext>
                  </a:extLst>
                </p:cNvPr>
                <p:cNvSpPr/>
                <p:nvPr/>
              </p:nvSpPr>
              <p:spPr>
                <a:xfrm>
                  <a:off x="5105433" y="16317658"/>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3FCA4C44-6EFB-4E1B-90A2-88734B5CC3DD}"/>
                    </a:ext>
                  </a:extLst>
                </p:cNvPr>
                <p:cNvSpPr/>
                <p:nvPr/>
              </p:nvSpPr>
              <p:spPr>
                <a:xfrm>
                  <a:off x="5182211" y="16302418"/>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8794C457-A832-4D3C-86B2-993E78ABB642}"/>
                    </a:ext>
                  </a:extLst>
                </p:cNvPr>
                <p:cNvSpPr/>
                <p:nvPr/>
              </p:nvSpPr>
              <p:spPr>
                <a:xfrm>
                  <a:off x="5247559" y="16258138"/>
                  <a:ext cx="67140" cy="67140"/>
                </a:xfrm>
                <a:prstGeom prst="ellipse">
                  <a:avLst/>
                </a:prstGeom>
                <a:grpFill/>
                <a:ln w="1905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9E16706-A368-41D4-8A50-E2A1544C13B9}"/>
                    </a:ext>
                  </a:extLst>
                </p:cNvPr>
                <p:cNvCxnSpPr>
                  <a:cxnSpLocks/>
                </p:cNvCxnSpPr>
                <p:nvPr/>
              </p:nvCxnSpPr>
              <p:spPr>
                <a:xfrm flipV="1">
                  <a:off x="4754845" y="16698354"/>
                  <a:ext cx="30883" cy="35988"/>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0A6985B-B1C0-4BE9-BA03-D40E71C6C6F5}"/>
                    </a:ext>
                  </a:extLst>
                </p:cNvPr>
                <p:cNvCxnSpPr>
                  <a:cxnSpLocks/>
                  <a:endCxn id="120" idx="3"/>
                </p:cNvCxnSpPr>
                <p:nvPr/>
              </p:nvCxnSpPr>
              <p:spPr>
                <a:xfrm flipV="1">
                  <a:off x="4801809" y="16599036"/>
                  <a:ext cx="17700" cy="47418"/>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E2449CA-6384-4FA8-BA81-DA0021F53CF2}"/>
                    </a:ext>
                  </a:extLst>
                </p:cNvPr>
                <p:cNvCxnSpPr>
                  <a:cxnSpLocks/>
                  <a:endCxn id="121" idx="3"/>
                </p:cNvCxnSpPr>
                <p:nvPr/>
              </p:nvCxnSpPr>
              <p:spPr>
                <a:xfrm flipV="1">
                  <a:off x="4857976" y="16513603"/>
                  <a:ext cx="16154" cy="24816"/>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3DB69A3-8CF0-47C7-B488-532AD7CB4D0A}"/>
                    </a:ext>
                  </a:extLst>
                </p:cNvPr>
                <p:cNvCxnSpPr>
                  <a:cxnSpLocks/>
                  <a:endCxn id="122" idx="3"/>
                </p:cNvCxnSpPr>
                <p:nvPr/>
              </p:nvCxnSpPr>
              <p:spPr>
                <a:xfrm flipV="1">
                  <a:off x="4919938" y="16455012"/>
                  <a:ext cx="29215" cy="18978"/>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7BB25-3FBA-4C5A-878F-67F5E9F4E6B9}"/>
                    </a:ext>
                  </a:extLst>
                </p:cNvPr>
                <p:cNvCxnSpPr>
                  <a:cxnSpLocks/>
                  <a:endCxn id="124" idx="2"/>
                </p:cNvCxnSpPr>
                <p:nvPr/>
              </p:nvCxnSpPr>
              <p:spPr>
                <a:xfrm flipV="1">
                  <a:off x="5057350" y="16351228"/>
                  <a:ext cx="48083" cy="11396"/>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grpSp>
      </p:grpSp>
      <p:grpSp>
        <p:nvGrpSpPr>
          <p:cNvPr id="165" name="Group 164">
            <a:extLst>
              <a:ext uri="{FF2B5EF4-FFF2-40B4-BE49-F238E27FC236}">
                <a16:creationId xmlns:a16="http://schemas.microsoft.com/office/drawing/2014/main" id="{B2277375-9F9D-4F64-B412-FBF4A36BE797}"/>
              </a:ext>
            </a:extLst>
          </p:cNvPr>
          <p:cNvGrpSpPr/>
          <p:nvPr/>
        </p:nvGrpSpPr>
        <p:grpSpPr>
          <a:xfrm>
            <a:off x="22375151" y="13621353"/>
            <a:ext cx="9384939" cy="6547981"/>
            <a:chOff x="22375151" y="15848922"/>
            <a:chExt cx="9384939" cy="6547981"/>
          </a:xfrm>
        </p:grpSpPr>
        <p:sp>
          <p:nvSpPr>
            <p:cNvPr id="1025" name="TextBox 1024">
              <a:extLst>
                <a:ext uri="{FF2B5EF4-FFF2-40B4-BE49-F238E27FC236}">
                  <a16:creationId xmlns:a16="http://schemas.microsoft.com/office/drawing/2014/main" id="{8608AA2F-0F09-4C1C-A70E-4F54F54397AF}"/>
                </a:ext>
              </a:extLst>
            </p:cNvPr>
            <p:cNvSpPr txBox="1"/>
            <p:nvPr/>
          </p:nvSpPr>
          <p:spPr>
            <a:xfrm>
              <a:off x="22375151" y="15848922"/>
              <a:ext cx="9317494" cy="923330"/>
            </a:xfrm>
            <a:prstGeom prst="rect">
              <a:avLst/>
            </a:prstGeom>
            <a:noFill/>
          </p:spPr>
          <p:txBody>
            <a:bodyPr wrap="square" rtlCol="0">
              <a:spAutoFit/>
            </a:bodyPr>
            <a:lstStyle/>
            <a:p>
              <a:pPr algn="just"/>
              <a:r>
                <a:rPr lang="en-US" dirty="0">
                  <a:latin typeface="Consolas" panose="020B0609020204030204" pitchFamily="49" charset="0"/>
                  <a:cs typeface="Courier New" panose="02070309020205020404" pitchFamily="49" charset="0"/>
                </a:rPr>
                <a:t>The resulting solution was coated onto the mp-TiO2/bl-TiO2/FTO substrate by a consecutive two-step spin-coating process </a:t>
              </a:r>
              <a:r>
                <a:rPr lang="en-US" b="1" dirty="0">
                  <a:solidFill>
                    <a:schemeClr val="accent4"/>
                  </a:solidFill>
                  <a:latin typeface="Consolas" panose="020B0609020204030204" pitchFamily="49" charset="0"/>
                  <a:cs typeface="Courier New" panose="02070309020205020404" pitchFamily="49" charset="0"/>
                </a:rPr>
                <a:t>at 1,000 and 5,000 </a:t>
              </a:r>
              <a:r>
                <a:rPr lang="en-US" b="1" dirty="0" err="1">
                  <a:solidFill>
                    <a:schemeClr val="accent4"/>
                  </a:solidFill>
                  <a:latin typeface="Consolas" panose="020B0609020204030204" pitchFamily="49" charset="0"/>
                  <a:cs typeface="Courier New" panose="02070309020205020404" pitchFamily="49" charset="0"/>
                </a:rPr>
                <a:t>r.p.m</a:t>
              </a:r>
              <a:r>
                <a:rPr lang="en-US" b="1" dirty="0">
                  <a:solidFill>
                    <a:schemeClr val="accent4"/>
                  </a:solidFill>
                  <a:latin typeface="Consolas" panose="020B0609020204030204" pitchFamily="49" charset="0"/>
                  <a:cs typeface="Courier New" panose="02070309020205020404" pitchFamily="49" charset="0"/>
                </a:rPr>
                <a:t> </a:t>
              </a:r>
              <a:r>
                <a:rPr lang="en-US" b="1" dirty="0">
                  <a:solidFill>
                    <a:schemeClr val="accent1"/>
                  </a:solidFill>
                  <a:latin typeface="Consolas" panose="020B0609020204030204" pitchFamily="49" charset="0"/>
                  <a:cs typeface="Courier New" panose="02070309020205020404" pitchFamily="49" charset="0"/>
                </a:rPr>
                <a:t>for 10 and 20 s</a:t>
              </a:r>
              <a:r>
                <a:rPr lang="en-US" dirty="0">
                  <a:latin typeface="Consolas" panose="020B0609020204030204" pitchFamily="49" charset="0"/>
                  <a:cs typeface="Courier New" panose="02070309020205020404" pitchFamily="49" charset="0"/>
                </a:rPr>
                <a:t>, respectively.</a:t>
              </a:r>
            </a:p>
          </p:txBody>
        </p:sp>
        <p:grpSp>
          <p:nvGrpSpPr>
            <p:cNvPr id="138" name="Group 137">
              <a:extLst>
                <a:ext uri="{FF2B5EF4-FFF2-40B4-BE49-F238E27FC236}">
                  <a16:creationId xmlns:a16="http://schemas.microsoft.com/office/drawing/2014/main" id="{D8BDC77C-6F22-4172-9F77-2DDD89E8C264}"/>
                </a:ext>
              </a:extLst>
            </p:cNvPr>
            <p:cNvGrpSpPr/>
            <p:nvPr/>
          </p:nvGrpSpPr>
          <p:grpSpPr>
            <a:xfrm>
              <a:off x="28499983" y="16486355"/>
              <a:ext cx="3125119" cy="0"/>
              <a:chOff x="28499983" y="16486355"/>
              <a:chExt cx="3125119" cy="0"/>
            </a:xfrm>
          </p:grpSpPr>
          <p:cxnSp>
            <p:nvCxnSpPr>
              <p:cNvPr id="1041" name="Straight Connector 1040">
                <a:extLst>
                  <a:ext uri="{FF2B5EF4-FFF2-40B4-BE49-F238E27FC236}">
                    <a16:creationId xmlns:a16="http://schemas.microsoft.com/office/drawing/2014/main" id="{774E5279-1554-447A-AEEE-97274001FF12}"/>
                  </a:ext>
                </a:extLst>
              </p:cNvPr>
              <p:cNvCxnSpPr>
                <a:cxnSpLocks/>
              </p:cNvCxnSpPr>
              <p:nvPr/>
            </p:nvCxnSpPr>
            <p:spPr>
              <a:xfrm>
                <a:off x="29685063" y="16486355"/>
                <a:ext cx="380954"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4EAB8F7-D0B4-40A4-AAF9-A763EEC23082}"/>
                  </a:ext>
                </a:extLst>
              </p:cNvPr>
              <p:cNvCxnSpPr>
                <a:cxnSpLocks/>
              </p:cNvCxnSpPr>
              <p:nvPr/>
            </p:nvCxnSpPr>
            <p:spPr>
              <a:xfrm>
                <a:off x="28908233" y="16486355"/>
                <a:ext cx="63917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9F7D455-A992-45E8-95A0-29967C64ABF0}"/>
                  </a:ext>
                </a:extLst>
              </p:cNvPr>
              <p:cNvCxnSpPr>
                <a:cxnSpLocks/>
              </p:cNvCxnSpPr>
              <p:nvPr/>
            </p:nvCxnSpPr>
            <p:spPr>
              <a:xfrm>
                <a:off x="30217326" y="16486355"/>
                <a:ext cx="63917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7FD23F9-04D0-42F1-AE26-E64C98E03EFF}"/>
                  </a:ext>
                </a:extLst>
              </p:cNvPr>
              <p:cNvCxnSpPr>
                <a:cxnSpLocks/>
              </p:cNvCxnSpPr>
              <p:nvPr/>
            </p:nvCxnSpPr>
            <p:spPr>
              <a:xfrm>
                <a:off x="30985932" y="16486355"/>
                <a:ext cx="63917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DA70E16-B608-4E68-B5F6-1A0F58AF90FB}"/>
                  </a:ext>
                </a:extLst>
              </p:cNvPr>
              <p:cNvCxnSpPr>
                <a:cxnSpLocks/>
              </p:cNvCxnSpPr>
              <p:nvPr/>
            </p:nvCxnSpPr>
            <p:spPr>
              <a:xfrm>
                <a:off x="28499983" y="16486355"/>
                <a:ext cx="255849"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52A1F809-EA4C-496E-BDCF-F52A45E3F392}"/>
                </a:ext>
              </a:extLst>
            </p:cNvPr>
            <p:cNvGrpSpPr/>
            <p:nvPr/>
          </p:nvGrpSpPr>
          <p:grpSpPr>
            <a:xfrm>
              <a:off x="22474324" y="16745412"/>
              <a:ext cx="1914225" cy="0"/>
              <a:chOff x="22474324" y="16745412"/>
              <a:chExt cx="1914225" cy="0"/>
            </a:xfrm>
          </p:grpSpPr>
          <p:cxnSp>
            <p:nvCxnSpPr>
              <p:cNvPr id="181" name="Straight Connector 180">
                <a:extLst>
                  <a:ext uri="{FF2B5EF4-FFF2-40B4-BE49-F238E27FC236}">
                    <a16:creationId xmlns:a16="http://schemas.microsoft.com/office/drawing/2014/main" id="{B3B4DFFE-959E-424E-B3A3-FFCF72882215}"/>
                  </a:ext>
                </a:extLst>
              </p:cNvPr>
              <p:cNvCxnSpPr>
                <a:cxnSpLocks/>
              </p:cNvCxnSpPr>
              <p:nvPr/>
            </p:nvCxnSpPr>
            <p:spPr>
              <a:xfrm>
                <a:off x="23345504" y="16745412"/>
                <a:ext cx="380954"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AE28AA0-23FA-4077-95CF-006E9EB91CD6}"/>
                  </a:ext>
                </a:extLst>
              </p:cNvPr>
              <p:cNvCxnSpPr>
                <a:cxnSpLocks/>
              </p:cNvCxnSpPr>
              <p:nvPr/>
            </p:nvCxnSpPr>
            <p:spPr>
              <a:xfrm>
                <a:off x="22950814" y="16745412"/>
                <a:ext cx="2640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3651717-50A4-4F0B-9CEC-E11A02B1F2A1}"/>
                  </a:ext>
                </a:extLst>
              </p:cNvPr>
              <p:cNvCxnSpPr>
                <a:cxnSpLocks/>
              </p:cNvCxnSpPr>
              <p:nvPr/>
            </p:nvCxnSpPr>
            <p:spPr>
              <a:xfrm>
                <a:off x="23823178" y="16745412"/>
                <a:ext cx="30606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2FC6109-28D4-456A-8E91-8983DA1D8D00}"/>
                  </a:ext>
                </a:extLst>
              </p:cNvPr>
              <p:cNvCxnSpPr>
                <a:cxnSpLocks/>
              </p:cNvCxnSpPr>
              <p:nvPr/>
            </p:nvCxnSpPr>
            <p:spPr>
              <a:xfrm>
                <a:off x="24195999" y="16745412"/>
                <a:ext cx="19255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E6DB0A6-A82B-4041-9233-3419545AEDB5}"/>
                  </a:ext>
                </a:extLst>
              </p:cNvPr>
              <p:cNvCxnSpPr>
                <a:cxnSpLocks/>
              </p:cNvCxnSpPr>
              <p:nvPr/>
            </p:nvCxnSpPr>
            <p:spPr>
              <a:xfrm>
                <a:off x="22474324" y="16745412"/>
                <a:ext cx="372028"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052" name="Group 1051">
              <a:extLst>
                <a:ext uri="{FF2B5EF4-FFF2-40B4-BE49-F238E27FC236}">
                  <a16:creationId xmlns:a16="http://schemas.microsoft.com/office/drawing/2014/main" id="{B8D8E4BF-2648-430D-B937-EC184AC85C10}"/>
                </a:ext>
              </a:extLst>
            </p:cNvPr>
            <p:cNvGrpSpPr/>
            <p:nvPr/>
          </p:nvGrpSpPr>
          <p:grpSpPr>
            <a:xfrm>
              <a:off x="22846352" y="17602066"/>
              <a:ext cx="6604093" cy="2134048"/>
              <a:chOff x="22378324" y="17405365"/>
              <a:chExt cx="6604093" cy="2134048"/>
            </a:xfrm>
          </p:grpSpPr>
          <p:sp>
            <p:nvSpPr>
              <p:cNvPr id="1050" name="Rectangle: Rounded Corners 1049">
                <a:extLst>
                  <a:ext uri="{FF2B5EF4-FFF2-40B4-BE49-F238E27FC236}">
                    <a16:creationId xmlns:a16="http://schemas.microsoft.com/office/drawing/2014/main" id="{9FE38D16-E464-4CF2-9362-F562E2137CBE}"/>
                  </a:ext>
                </a:extLst>
              </p:cNvPr>
              <p:cNvSpPr/>
              <p:nvPr/>
            </p:nvSpPr>
            <p:spPr>
              <a:xfrm>
                <a:off x="24176933" y="17405365"/>
                <a:ext cx="4805484" cy="2134048"/>
              </a:xfrm>
              <a:prstGeom prst="roundRect">
                <a:avLst>
                  <a:gd name="adj" fmla="val 11768"/>
                </a:avLst>
              </a:prstGeom>
              <a:ln w="38100">
                <a:solidFill>
                  <a:srgbClr val="32006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2" name="Rectangle: Rounded Corners 191">
                <a:extLst>
                  <a:ext uri="{FF2B5EF4-FFF2-40B4-BE49-F238E27FC236}">
                    <a16:creationId xmlns:a16="http://schemas.microsoft.com/office/drawing/2014/main" id="{6E18D730-8693-45CC-B9E8-65F46565091F}"/>
                  </a:ext>
                </a:extLst>
              </p:cNvPr>
              <p:cNvSpPr/>
              <p:nvPr/>
            </p:nvSpPr>
            <p:spPr>
              <a:xfrm>
                <a:off x="25371180" y="17501245"/>
                <a:ext cx="2568763" cy="918975"/>
              </a:xfrm>
              <a:prstGeom prst="roundRect">
                <a:avLst>
                  <a:gd name="adj" fmla="val 15549"/>
                </a:avLst>
              </a:prstGeom>
              <a:ln w="38100">
                <a:solidFill>
                  <a:srgbClr val="32006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t>ChemDataExtractor</a:t>
                </a:r>
                <a:r>
                  <a:rPr lang="en-US" sz="2000" dirty="0"/>
                  <a:t> Parsers</a:t>
                </a:r>
              </a:p>
            </p:txBody>
          </p:sp>
          <p:sp>
            <p:nvSpPr>
              <p:cNvPr id="193" name="Rectangle: Rounded Corners 192">
                <a:extLst>
                  <a:ext uri="{FF2B5EF4-FFF2-40B4-BE49-F238E27FC236}">
                    <a16:creationId xmlns:a16="http://schemas.microsoft.com/office/drawing/2014/main" id="{664FF779-4628-4BB6-9F0A-D19E1C75C36C}"/>
                  </a:ext>
                </a:extLst>
              </p:cNvPr>
              <p:cNvSpPr/>
              <p:nvPr/>
            </p:nvSpPr>
            <p:spPr>
              <a:xfrm>
                <a:off x="24379312" y="18521652"/>
                <a:ext cx="1901614" cy="918975"/>
              </a:xfrm>
              <a:prstGeom prst="roundRect">
                <a:avLst>
                  <a:gd name="adj" fmla="val 15549"/>
                </a:avLst>
              </a:prstGeom>
              <a:ln w="38100">
                <a:solidFill>
                  <a:srgbClr val="32006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t>SpinCoatParser</a:t>
                </a:r>
                <a:endParaRPr lang="en-US" sz="2000" dirty="0"/>
              </a:p>
            </p:txBody>
          </p:sp>
          <p:sp>
            <p:nvSpPr>
              <p:cNvPr id="194" name="Rectangle: Rounded Corners 193">
                <a:extLst>
                  <a:ext uri="{FF2B5EF4-FFF2-40B4-BE49-F238E27FC236}">
                    <a16:creationId xmlns:a16="http://schemas.microsoft.com/office/drawing/2014/main" id="{7314283F-30A1-499B-9D76-AD02D561C1F4}"/>
                  </a:ext>
                </a:extLst>
              </p:cNvPr>
              <p:cNvSpPr/>
              <p:nvPr/>
            </p:nvSpPr>
            <p:spPr>
              <a:xfrm>
                <a:off x="26859894" y="18523706"/>
                <a:ext cx="1901614" cy="918975"/>
              </a:xfrm>
              <a:prstGeom prst="roundRect">
                <a:avLst>
                  <a:gd name="adj" fmla="val 15549"/>
                </a:avLst>
              </a:prstGeom>
              <a:ln w="38100">
                <a:solidFill>
                  <a:srgbClr val="32006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a:t>AnnealParser</a:t>
                </a:r>
                <a:endParaRPr lang="en-US" sz="2000" dirty="0"/>
              </a:p>
            </p:txBody>
          </p:sp>
          <p:sp>
            <p:nvSpPr>
              <p:cNvPr id="1051" name="TextBox 1050">
                <a:extLst>
                  <a:ext uri="{FF2B5EF4-FFF2-40B4-BE49-F238E27FC236}">
                    <a16:creationId xmlns:a16="http://schemas.microsoft.com/office/drawing/2014/main" id="{4723292D-3CE1-4B75-B699-25CDC21CB1C9}"/>
                  </a:ext>
                </a:extLst>
              </p:cNvPr>
              <p:cNvSpPr txBox="1"/>
              <p:nvPr/>
            </p:nvSpPr>
            <p:spPr>
              <a:xfrm>
                <a:off x="22378324" y="17807561"/>
                <a:ext cx="1640116" cy="1323439"/>
              </a:xfrm>
              <a:prstGeom prst="rect">
                <a:avLst/>
              </a:prstGeom>
              <a:solidFill>
                <a:schemeClr val="bg1"/>
              </a:solidFill>
            </p:spPr>
            <p:txBody>
              <a:bodyPr wrap="square" rtlCol="0">
                <a:spAutoFit/>
              </a:bodyPr>
              <a:lstStyle/>
              <a:p>
                <a:r>
                  <a:rPr lang="en-US" sz="2000" dirty="0"/>
                  <a:t>Regular Expression Identification and Parsing</a:t>
                </a:r>
              </a:p>
            </p:txBody>
          </p:sp>
        </p:grpSp>
        <p:grpSp>
          <p:nvGrpSpPr>
            <p:cNvPr id="129" name="Group 128">
              <a:extLst>
                <a:ext uri="{FF2B5EF4-FFF2-40B4-BE49-F238E27FC236}">
                  <a16:creationId xmlns:a16="http://schemas.microsoft.com/office/drawing/2014/main" id="{5740D19D-CCF8-464A-BEDA-6B79E4E9BEAE}"/>
                </a:ext>
              </a:extLst>
            </p:cNvPr>
            <p:cNvGrpSpPr/>
            <p:nvPr/>
          </p:nvGrpSpPr>
          <p:grpSpPr>
            <a:xfrm>
              <a:off x="22375151" y="20533665"/>
              <a:ext cx="9384939" cy="1863238"/>
              <a:chOff x="22375151" y="20149506"/>
              <a:chExt cx="9384939" cy="1863238"/>
            </a:xfrm>
          </p:grpSpPr>
          <p:sp>
            <p:nvSpPr>
              <p:cNvPr id="1037" name="Rectangle 1036">
                <a:extLst>
                  <a:ext uri="{FF2B5EF4-FFF2-40B4-BE49-F238E27FC236}">
                    <a16:creationId xmlns:a16="http://schemas.microsoft.com/office/drawing/2014/main" id="{2AA238AB-0EC7-4548-ABAD-B6776AF6EACB}"/>
                  </a:ext>
                </a:extLst>
              </p:cNvPr>
              <p:cNvSpPr/>
              <p:nvPr/>
            </p:nvSpPr>
            <p:spPr>
              <a:xfrm>
                <a:off x="22375151" y="21058637"/>
                <a:ext cx="5012294" cy="954107"/>
              </a:xfrm>
              <a:prstGeom prst="rect">
                <a:avLst/>
              </a:prstGeom>
            </p:spPr>
            <p:txBody>
              <a:bodyPr wrap="square">
                <a:spAutoFit/>
              </a:bodyPr>
              <a:lstStyle/>
              <a:p>
                <a:r>
                  <a:rPr lang="en-US" sz="1400" dirty="0">
                    <a:latin typeface="Consolas" panose="020B0609020204030204" pitchFamily="49" charset="0"/>
                  </a:rPr>
                  <a:t>'times': [</a:t>
                </a:r>
              </a:p>
              <a:p>
                <a:r>
                  <a:rPr lang="en-US" sz="1400" dirty="0">
                    <a:latin typeface="Consolas" panose="020B0609020204030204" pitchFamily="49" charset="0"/>
                  </a:rPr>
                  <a:t>	     {'</a:t>
                </a:r>
                <a:r>
                  <a:rPr lang="en-US" sz="1400" dirty="0" err="1">
                    <a:latin typeface="Consolas" panose="020B0609020204030204" pitchFamily="49" charset="0"/>
                  </a:rPr>
                  <a:t>timevalue</a:t>
                </a:r>
                <a:r>
                  <a:rPr lang="en-US" sz="1400" dirty="0">
                    <a:latin typeface="Consolas" panose="020B0609020204030204" pitchFamily="49" charset="0"/>
                  </a:rPr>
                  <a:t>': '10', 'units': 's'},</a:t>
                </a:r>
              </a:p>
              <a:p>
                <a:r>
                  <a:rPr lang="en-US" sz="1400" dirty="0">
                    <a:latin typeface="Consolas" panose="020B0609020204030204" pitchFamily="49" charset="0"/>
                  </a:rPr>
                  <a:t>          {'</a:t>
                </a:r>
                <a:r>
                  <a:rPr lang="en-US" sz="1400" dirty="0" err="1">
                    <a:latin typeface="Consolas" panose="020B0609020204030204" pitchFamily="49" charset="0"/>
                  </a:rPr>
                  <a:t>timevalue</a:t>
                </a:r>
                <a:r>
                  <a:rPr lang="en-US" sz="1400" dirty="0">
                    <a:latin typeface="Consolas" panose="020B0609020204030204" pitchFamily="49" charset="0"/>
                  </a:rPr>
                  <a:t>': '20', 'units': 's'}</a:t>
                </a:r>
              </a:p>
              <a:p>
                <a:r>
                  <a:rPr lang="en-US" sz="1400" dirty="0">
                    <a:latin typeface="Consolas" panose="020B0609020204030204" pitchFamily="49" charset="0"/>
                  </a:rPr>
                  <a:t>         ]</a:t>
                </a:r>
              </a:p>
            </p:txBody>
          </p:sp>
          <p:sp>
            <p:nvSpPr>
              <p:cNvPr id="111" name="Rectangle 110">
                <a:extLst>
                  <a:ext uri="{FF2B5EF4-FFF2-40B4-BE49-F238E27FC236}">
                    <a16:creationId xmlns:a16="http://schemas.microsoft.com/office/drawing/2014/main" id="{C99B81B9-D648-4622-8FFA-E86B827CB348}"/>
                  </a:ext>
                </a:extLst>
              </p:cNvPr>
              <p:cNvSpPr/>
              <p:nvPr/>
            </p:nvSpPr>
            <p:spPr>
              <a:xfrm>
                <a:off x="22375151" y="20149506"/>
                <a:ext cx="5012294" cy="954107"/>
              </a:xfrm>
              <a:prstGeom prst="rect">
                <a:avLst/>
              </a:prstGeom>
            </p:spPr>
            <p:txBody>
              <a:bodyPr wrap="square">
                <a:spAutoFit/>
              </a:bodyPr>
              <a:lstStyle/>
              <a:p>
                <a:r>
                  <a:rPr lang="en-US" sz="1400" dirty="0">
                    <a:latin typeface="Consolas" panose="020B0609020204030204" pitchFamily="49" charset="0"/>
                  </a:rPr>
                  <a:t>'</a:t>
                </a:r>
                <a:r>
                  <a:rPr lang="en-US" sz="1400" dirty="0" err="1">
                    <a:latin typeface="Consolas" panose="020B0609020204030204" pitchFamily="49" charset="0"/>
                  </a:rPr>
                  <a:t>spds</a:t>
                </a:r>
                <a:r>
                  <a:rPr lang="en-US" sz="1400" dirty="0">
                    <a:latin typeface="Consolas" panose="020B0609020204030204" pitchFamily="49" charset="0"/>
                  </a:rPr>
                  <a:t>': [</a:t>
                </a:r>
              </a:p>
              <a:p>
                <a:r>
                  <a:rPr lang="en-US" sz="1400" dirty="0">
                    <a:latin typeface="Consolas" panose="020B0609020204030204" pitchFamily="49" charset="0"/>
                  </a:rPr>
                  <a:t>         {'value': '1,000', 'units': '</a:t>
                </a:r>
                <a:r>
                  <a:rPr lang="en-US" sz="1400" dirty="0" err="1">
                    <a:latin typeface="Consolas" panose="020B0609020204030204" pitchFamily="49" charset="0"/>
                  </a:rPr>
                  <a:t>r.p.m</a:t>
                </a:r>
                <a:r>
                  <a:rPr lang="en-US" sz="1400" dirty="0">
                    <a:latin typeface="Consolas" panose="020B0609020204030204" pitchFamily="49" charset="0"/>
                  </a:rPr>
                  <a:t>'},</a:t>
                </a:r>
              </a:p>
              <a:p>
                <a:r>
                  <a:rPr lang="en-US" sz="1400" dirty="0">
                    <a:latin typeface="Consolas" panose="020B0609020204030204" pitchFamily="49" charset="0"/>
                  </a:rPr>
                  <a:t>         {'value': '5,000', 'units': '</a:t>
                </a:r>
                <a:r>
                  <a:rPr lang="en-US" sz="1400" dirty="0" err="1">
                    <a:latin typeface="Consolas" panose="020B0609020204030204" pitchFamily="49" charset="0"/>
                  </a:rPr>
                  <a:t>r.p.m</a:t>
                </a:r>
                <a:r>
                  <a:rPr lang="en-US" sz="1400" dirty="0">
                    <a:latin typeface="Consolas" panose="020B0609020204030204" pitchFamily="49" charset="0"/>
                  </a:rPr>
                  <a:t>'}</a:t>
                </a:r>
              </a:p>
              <a:p>
                <a:r>
                  <a:rPr lang="en-US" sz="1400" dirty="0">
                    <a:latin typeface="Consolas" panose="020B0609020204030204" pitchFamily="49" charset="0"/>
                  </a:rPr>
                  <a:t>        ]</a:t>
                </a:r>
              </a:p>
            </p:txBody>
          </p:sp>
          <p:sp>
            <p:nvSpPr>
              <p:cNvPr id="112" name="TextBox 111">
                <a:extLst>
                  <a:ext uri="{FF2B5EF4-FFF2-40B4-BE49-F238E27FC236}">
                    <a16:creationId xmlns:a16="http://schemas.microsoft.com/office/drawing/2014/main" id="{CD96E9B9-3B55-4B76-8F52-B366B096454B}"/>
                  </a:ext>
                </a:extLst>
              </p:cNvPr>
              <p:cNvSpPr txBox="1"/>
              <p:nvPr/>
            </p:nvSpPr>
            <p:spPr>
              <a:xfrm>
                <a:off x="27401204" y="20164227"/>
                <a:ext cx="4358886" cy="954107"/>
              </a:xfrm>
              <a:prstGeom prst="rect">
                <a:avLst/>
              </a:prstGeom>
              <a:noFill/>
            </p:spPr>
            <p:txBody>
              <a:bodyPr wrap="none" rtlCol="0">
                <a:spAutoFit/>
              </a:bodyPr>
              <a:lstStyle/>
              <a:p>
                <a:r>
                  <a:rPr lang="en-US" sz="1400" dirty="0">
                    <a:latin typeface="Consolas" panose="020B0609020204030204" pitchFamily="49" charset="0"/>
                  </a:rPr>
                  <a:t>'temps': [</a:t>
                </a:r>
              </a:p>
              <a:p>
                <a:r>
                  <a:rPr lang="en-US" sz="1400" dirty="0">
                    <a:latin typeface="Consolas" panose="020B0609020204030204" pitchFamily="49" charset="0"/>
                  </a:rPr>
                  <a:t>          {'value': '100', 'units': '°C'},</a:t>
                </a:r>
              </a:p>
              <a:p>
                <a:r>
                  <a:rPr lang="en-US" sz="1400" dirty="0">
                    <a:latin typeface="Consolas" panose="020B0609020204030204" pitchFamily="49" charset="0"/>
                  </a:rPr>
                  <a:t>          {'value': '150', 'units': '°C'}</a:t>
                </a:r>
              </a:p>
              <a:p>
                <a:r>
                  <a:rPr lang="en-US" sz="1400" dirty="0">
                    <a:latin typeface="Consolas" panose="020B0609020204030204" pitchFamily="49" charset="0"/>
                  </a:rPr>
                  <a:t>         ]</a:t>
                </a:r>
              </a:p>
            </p:txBody>
          </p:sp>
          <p:sp>
            <p:nvSpPr>
              <p:cNvPr id="113" name="TextBox 112">
                <a:extLst>
                  <a:ext uri="{FF2B5EF4-FFF2-40B4-BE49-F238E27FC236}">
                    <a16:creationId xmlns:a16="http://schemas.microsoft.com/office/drawing/2014/main" id="{D38A4112-1EC5-4C71-B2E8-E44C164EDC5E}"/>
                  </a:ext>
                </a:extLst>
              </p:cNvPr>
              <p:cNvSpPr txBox="1"/>
              <p:nvPr/>
            </p:nvSpPr>
            <p:spPr>
              <a:xfrm>
                <a:off x="27500011" y="21055284"/>
                <a:ext cx="4259499" cy="738664"/>
              </a:xfrm>
              <a:prstGeom prst="rect">
                <a:avLst/>
              </a:prstGeom>
              <a:noFill/>
            </p:spPr>
            <p:txBody>
              <a:bodyPr wrap="none" rtlCol="0">
                <a:spAutoFit/>
              </a:bodyPr>
              <a:lstStyle/>
              <a:p>
                <a:r>
                  <a:rPr lang="en-US" sz="1400" dirty="0">
                    <a:latin typeface="Consolas" panose="020B0609020204030204" pitchFamily="49" charset="0"/>
                  </a:rPr>
                  <a:t>'times': [</a:t>
                </a:r>
              </a:p>
              <a:p>
                <a:r>
                  <a:rPr lang="en-US" sz="1400" dirty="0">
                    <a:latin typeface="Consolas" panose="020B0609020204030204" pitchFamily="49" charset="0"/>
                  </a:rPr>
                  <a:t>          {'value': '10', 'units': 'min'}</a:t>
                </a:r>
              </a:p>
              <a:p>
                <a:r>
                  <a:rPr lang="en-US" sz="1400" dirty="0">
                    <a:latin typeface="Consolas" panose="020B0609020204030204" pitchFamily="49" charset="0"/>
                  </a:rPr>
                  <a:t>         ]</a:t>
                </a:r>
              </a:p>
            </p:txBody>
          </p:sp>
        </p:grpSp>
      </p:grpSp>
      <p:sp>
        <p:nvSpPr>
          <p:cNvPr id="270" name="TextBox 424">
            <a:extLst>
              <a:ext uri="{FF2B5EF4-FFF2-40B4-BE49-F238E27FC236}">
                <a16:creationId xmlns:a16="http://schemas.microsoft.com/office/drawing/2014/main" id="{AA52DDC3-93AE-427F-86CC-ADB29E887E32}"/>
              </a:ext>
            </a:extLst>
          </p:cNvPr>
          <p:cNvSpPr txBox="1"/>
          <p:nvPr/>
        </p:nvSpPr>
        <p:spPr>
          <a:xfrm>
            <a:off x="32230398" y="6015194"/>
            <a:ext cx="598176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000" b="1">
                <a:latin typeface="Gill Sans Nova"/>
                <a:ea typeface="Gill Sans Nova"/>
                <a:cs typeface="Gill Sans Nova"/>
                <a:sym typeface="Gill Sans Nova"/>
              </a:defRPr>
            </a:lvl1pPr>
          </a:lstStyle>
          <a:p>
            <a:r>
              <a:rPr dirty="0"/>
              <a:t>OUTPUT DATA </a:t>
            </a:r>
            <a:r>
              <a:rPr lang="en-US" dirty="0"/>
              <a:t>TREE</a:t>
            </a:r>
            <a:endParaRPr dirty="0"/>
          </a:p>
        </p:txBody>
      </p:sp>
      <p:sp>
        <p:nvSpPr>
          <p:cNvPr id="271" name="Rectangle: Rounded Corners 153">
            <a:extLst>
              <a:ext uri="{FF2B5EF4-FFF2-40B4-BE49-F238E27FC236}">
                <a16:creationId xmlns:a16="http://schemas.microsoft.com/office/drawing/2014/main" id="{EAD0C9AA-D10E-4F1B-BD43-D46A6DBC98D5}"/>
              </a:ext>
            </a:extLst>
          </p:cNvPr>
          <p:cNvSpPr/>
          <p:nvPr/>
        </p:nvSpPr>
        <p:spPr>
          <a:xfrm>
            <a:off x="32313187" y="6738712"/>
            <a:ext cx="11130423" cy="8927012"/>
          </a:xfrm>
          <a:prstGeom prst="roundRect">
            <a:avLst>
              <a:gd name="adj" fmla="val 4345"/>
            </a:avLst>
          </a:prstGeom>
          <a:ln w="76200">
            <a:solidFill>
              <a:srgbClr val="2C0460"/>
            </a:solidFill>
          </a:ln>
        </p:spPr>
        <p:txBody>
          <a:bodyPr lIns="45719" rIns="45719" anchor="ctr"/>
          <a:lstStyle/>
          <a:p>
            <a:pPr algn="ctr">
              <a:defRPr sz="41400">
                <a:solidFill>
                  <a:srgbClr val="7030A0"/>
                </a:solidFill>
                <a:latin typeface="Gill Sans Nova"/>
                <a:ea typeface="Gill Sans Nova"/>
                <a:cs typeface="Gill Sans Nova"/>
                <a:sym typeface="Gill Sans Nova"/>
              </a:defRPr>
            </a:pPr>
            <a:endParaRPr>
              <a:latin typeface="+mj-lt"/>
            </a:endParaRPr>
          </a:p>
        </p:txBody>
      </p:sp>
      <p:grpSp>
        <p:nvGrpSpPr>
          <p:cNvPr id="163" name="Group 162">
            <a:extLst>
              <a:ext uri="{FF2B5EF4-FFF2-40B4-BE49-F238E27FC236}">
                <a16:creationId xmlns:a16="http://schemas.microsoft.com/office/drawing/2014/main" id="{06E9608B-91A3-4E66-B55C-D5411EFE4F79}"/>
              </a:ext>
            </a:extLst>
          </p:cNvPr>
          <p:cNvGrpSpPr/>
          <p:nvPr/>
        </p:nvGrpSpPr>
        <p:grpSpPr>
          <a:xfrm>
            <a:off x="32512423" y="7318604"/>
            <a:ext cx="10597332" cy="7618403"/>
            <a:chOff x="32478830" y="6984598"/>
            <a:chExt cx="10597332" cy="7618403"/>
          </a:xfrm>
        </p:grpSpPr>
        <p:sp>
          <p:nvSpPr>
            <p:cNvPr id="441" name="Rectangle 440">
              <a:extLst>
                <a:ext uri="{FF2B5EF4-FFF2-40B4-BE49-F238E27FC236}">
                  <a16:creationId xmlns:a16="http://schemas.microsoft.com/office/drawing/2014/main" id="{CA34CB16-DFDA-411B-9452-ACAB665DD12F}"/>
                </a:ext>
              </a:extLst>
            </p:cNvPr>
            <p:cNvSpPr/>
            <p:nvPr/>
          </p:nvSpPr>
          <p:spPr>
            <a:xfrm>
              <a:off x="38976244" y="10857790"/>
              <a:ext cx="342069" cy="305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2" name="Material Identifier">
              <a:extLst>
                <a:ext uri="{FF2B5EF4-FFF2-40B4-BE49-F238E27FC236}">
                  <a16:creationId xmlns:a16="http://schemas.microsoft.com/office/drawing/2014/main" id="{A46C3237-A586-48AE-97AC-503C683ACA18}"/>
                </a:ext>
              </a:extLst>
            </p:cNvPr>
            <p:cNvSpPr/>
            <p:nvPr/>
          </p:nvSpPr>
          <p:spPr>
            <a:xfrm>
              <a:off x="36021278" y="6984598"/>
              <a:ext cx="3133806" cy="597353"/>
            </a:xfrm>
            <a:prstGeom prst="roundRect">
              <a:avLst>
                <a:gd name="adj" fmla="val 50000"/>
              </a:avLst>
            </a:prstGeom>
            <a:ln w="63500">
              <a:solidFill>
                <a:srgbClr val="7030A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3000" dirty="0">
                  <a:latin typeface="+mj-lt"/>
                </a:rPr>
                <a:t>Material Identifier</a:t>
              </a:r>
            </a:p>
          </p:txBody>
        </p:sp>
        <p:sp>
          <p:nvSpPr>
            <p:cNvPr id="273" name="Synthesis">
              <a:extLst>
                <a:ext uri="{FF2B5EF4-FFF2-40B4-BE49-F238E27FC236}">
                  <a16:creationId xmlns:a16="http://schemas.microsoft.com/office/drawing/2014/main" id="{AB843ECF-4870-46ED-A05A-FA9152310F83}"/>
                </a:ext>
              </a:extLst>
            </p:cNvPr>
            <p:cNvSpPr/>
            <p:nvPr/>
          </p:nvSpPr>
          <p:spPr>
            <a:xfrm>
              <a:off x="34435946" y="7896904"/>
              <a:ext cx="1698959" cy="594360"/>
            </a:xfrm>
            <a:prstGeom prst="roundRect">
              <a:avLst>
                <a:gd name="adj" fmla="val 50000"/>
              </a:avLst>
            </a:prstGeom>
            <a:solidFill>
              <a:schemeClr val="bg1"/>
            </a:solidFill>
            <a:ln w="57150">
              <a:solidFill>
                <a:schemeClr val="accent1">
                  <a:lumMod val="75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dirty="0">
                  <a:latin typeface="+mj-lt"/>
                </a:rPr>
                <a:t>Synthesis </a:t>
              </a:r>
            </a:p>
          </p:txBody>
        </p:sp>
        <p:sp>
          <p:nvSpPr>
            <p:cNvPr id="274" name="Device Performance">
              <a:extLst>
                <a:ext uri="{FF2B5EF4-FFF2-40B4-BE49-F238E27FC236}">
                  <a16:creationId xmlns:a16="http://schemas.microsoft.com/office/drawing/2014/main" id="{E74623DE-927F-4E76-9301-E040E571E0B7}"/>
                </a:ext>
              </a:extLst>
            </p:cNvPr>
            <p:cNvSpPr/>
            <p:nvPr/>
          </p:nvSpPr>
          <p:spPr>
            <a:xfrm>
              <a:off x="38907058" y="7901843"/>
              <a:ext cx="3354059" cy="594360"/>
            </a:xfrm>
            <a:prstGeom prst="roundRect">
              <a:avLst>
                <a:gd name="adj" fmla="val 50000"/>
              </a:avLst>
            </a:prstGeom>
            <a:ln w="57150">
              <a:solidFill>
                <a:schemeClr val="accent2">
                  <a:lumMod val="75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dirty="0">
                  <a:latin typeface="+mj-lt"/>
                </a:rPr>
                <a:t>Device Performance</a:t>
              </a:r>
            </a:p>
          </p:txBody>
        </p:sp>
        <p:sp>
          <p:nvSpPr>
            <p:cNvPr id="275" name="PCE">
              <a:extLst>
                <a:ext uri="{FF2B5EF4-FFF2-40B4-BE49-F238E27FC236}">
                  <a16:creationId xmlns:a16="http://schemas.microsoft.com/office/drawing/2014/main" id="{2428CFC9-7C6F-4443-BC30-C2EBBBE39802}"/>
                </a:ext>
              </a:extLst>
            </p:cNvPr>
            <p:cNvSpPr/>
            <p:nvPr/>
          </p:nvSpPr>
          <p:spPr>
            <a:xfrm>
              <a:off x="39938817" y="10383715"/>
              <a:ext cx="1131676" cy="594360"/>
            </a:xfrm>
            <a:prstGeom prst="roundRect">
              <a:avLst>
                <a:gd name="adj" fmla="val 50000"/>
              </a:avLst>
            </a:prstGeom>
            <a:ln w="63500">
              <a:solidFill>
                <a:schemeClr val="accent2"/>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PCE</a:t>
              </a:r>
            </a:p>
          </p:txBody>
        </p:sp>
        <p:sp>
          <p:nvSpPr>
            <p:cNvPr id="276" name="JSC">
              <a:extLst>
                <a:ext uri="{FF2B5EF4-FFF2-40B4-BE49-F238E27FC236}">
                  <a16:creationId xmlns:a16="http://schemas.microsoft.com/office/drawing/2014/main" id="{83A0E7D6-EB74-4900-98EF-36F9493E473E}"/>
                </a:ext>
              </a:extLst>
            </p:cNvPr>
            <p:cNvSpPr/>
            <p:nvPr/>
          </p:nvSpPr>
          <p:spPr>
            <a:xfrm>
              <a:off x="40886972" y="9661200"/>
              <a:ext cx="1131677" cy="594360"/>
            </a:xfrm>
            <a:prstGeom prst="roundRect">
              <a:avLst>
                <a:gd name="adj" fmla="val 50000"/>
              </a:avLst>
            </a:prstGeom>
            <a:ln w="63500">
              <a:solidFill>
                <a:schemeClr val="accent2"/>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JSC</a:t>
              </a:r>
            </a:p>
          </p:txBody>
        </p:sp>
        <p:sp>
          <p:nvSpPr>
            <p:cNvPr id="277" name="VOC">
              <a:extLst>
                <a:ext uri="{FF2B5EF4-FFF2-40B4-BE49-F238E27FC236}">
                  <a16:creationId xmlns:a16="http://schemas.microsoft.com/office/drawing/2014/main" id="{E9CAB1D2-8273-4274-B3E7-8F5D101B0EC4}"/>
                </a:ext>
              </a:extLst>
            </p:cNvPr>
            <p:cNvSpPr/>
            <p:nvPr/>
          </p:nvSpPr>
          <p:spPr>
            <a:xfrm>
              <a:off x="41835128" y="8938684"/>
              <a:ext cx="1241034" cy="594360"/>
            </a:xfrm>
            <a:prstGeom prst="roundRect">
              <a:avLst>
                <a:gd name="adj" fmla="val 50000"/>
              </a:avLst>
            </a:prstGeom>
            <a:ln w="63500">
              <a:solidFill>
                <a:schemeClr val="accent2"/>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VOC</a:t>
              </a:r>
            </a:p>
          </p:txBody>
        </p:sp>
        <p:sp>
          <p:nvSpPr>
            <p:cNvPr id="278" name="Step Order">
              <a:extLst>
                <a:ext uri="{FF2B5EF4-FFF2-40B4-BE49-F238E27FC236}">
                  <a16:creationId xmlns:a16="http://schemas.microsoft.com/office/drawing/2014/main" id="{FE0B9ECB-D9E5-4E62-B2F6-1217748F8955}"/>
                </a:ext>
              </a:extLst>
            </p:cNvPr>
            <p:cNvSpPr/>
            <p:nvPr/>
          </p:nvSpPr>
          <p:spPr>
            <a:xfrm>
              <a:off x="37124558" y="9265387"/>
              <a:ext cx="2085973" cy="594360"/>
            </a:xfrm>
            <a:prstGeom prst="roundRect">
              <a:avLst>
                <a:gd name="adj" fmla="val 50000"/>
              </a:avLst>
            </a:prstGeom>
            <a:ln w="635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Step Order</a:t>
              </a:r>
            </a:p>
          </p:txBody>
        </p:sp>
        <p:sp>
          <p:nvSpPr>
            <p:cNvPr id="279" name="speed">
              <a:extLst>
                <a:ext uri="{FF2B5EF4-FFF2-40B4-BE49-F238E27FC236}">
                  <a16:creationId xmlns:a16="http://schemas.microsoft.com/office/drawing/2014/main" id="{DD483D63-8772-4D0E-8B60-EE0315CC8AE2}"/>
                </a:ext>
              </a:extLst>
            </p:cNvPr>
            <p:cNvSpPr/>
            <p:nvPr/>
          </p:nvSpPr>
          <p:spPr>
            <a:xfrm>
              <a:off x="32529175" y="11076325"/>
              <a:ext cx="1242672" cy="594360"/>
            </a:xfrm>
            <a:prstGeom prst="roundRect">
              <a:avLst>
                <a:gd name="adj" fmla="val 50000"/>
              </a:avLst>
            </a:prstGeom>
            <a:ln w="50800">
              <a:solidFill>
                <a:schemeClr val="accent1">
                  <a:lumMod val="60000"/>
                  <a:lumOff val="40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500" dirty="0">
                  <a:latin typeface="+mj-lt"/>
                </a:rPr>
                <a:t>speed </a:t>
              </a:r>
            </a:p>
          </p:txBody>
        </p:sp>
        <p:sp>
          <p:nvSpPr>
            <p:cNvPr id="280" name="time">
              <a:extLst>
                <a:ext uri="{FF2B5EF4-FFF2-40B4-BE49-F238E27FC236}">
                  <a16:creationId xmlns:a16="http://schemas.microsoft.com/office/drawing/2014/main" id="{53A7471B-481C-45C9-ACB9-ED225454FC4C}"/>
                </a:ext>
              </a:extLst>
            </p:cNvPr>
            <p:cNvSpPr/>
            <p:nvPr/>
          </p:nvSpPr>
          <p:spPr>
            <a:xfrm>
              <a:off x="33900851" y="11940439"/>
              <a:ext cx="1019251" cy="594360"/>
            </a:xfrm>
            <a:prstGeom prst="roundRect">
              <a:avLst>
                <a:gd name="adj" fmla="val 50000"/>
              </a:avLst>
            </a:prstGeom>
            <a:ln w="50800">
              <a:solidFill>
                <a:schemeClr val="accent1">
                  <a:lumMod val="60000"/>
                  <a:lumOff val="40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500" dirty="0">
                  <a:latin typeface="+mj-lt"/>
                </a:rPr>
                <a:t>time </a:t>
              </a:r>
            </a:p>
          </p:txBody>
        </p:sp>
        <p:sp>
          <p:nvSpPr>
            <p:cNvPr id="281" name="value, units">
              <a:extLst>
                <a:ext uri="{FF2B5EF4-FFF2-40B4-BE49-F238E27FC236}">
                  <a16:creationId xmlns:a16="http://schemas.microsoft.com/office/drawing/2014/main" id="{413EA83E-03A2-4971-A34F-0552DDAF3FBD}"/>
                </a:ext>
              </a:extLst>
            </p:cNvPr>
            <p:cNvSpPr/>
            <p:nvPr/>
          </p:nvSpPr>
          <p:spPr>
            <a:xfrm>
              <a:off x="36854222" y="13521299"/>
              <a:ext cx="1111727" cy="947680"/>
            </a:xfrm>
            <a:prstGeom prst="roundRect">
              <a:avLst>
                <a:gd name="adj" fmla="val 35381"/>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3" name="temperature">
              <a:extLst>
                <a:ext uri="{FF2B5EF4-FFF2-40B4-BE49-F238E27FC236}">
                  <a16:creationId xmlns:a16="http://schemas.microsoft.com/office/drawing/2014/main" id="{93D327EE-2684-49FE-800B-980405D1D0AD}"/>
                </a:ext>
              </a:extLst>
            </p:cNvPr>
            <p:cNvSpPr/>
            <p:nvPr/>
          </p:nvSpPr>
          <p:spPr>
            <a:xfrm>
              <a:off x="36124911" y="11560150"/>
              <a:ext cx="2005759" cy="594360"/>
            </a:xfrm>
            <a:prstGeom prst="roundRect">
              <a:avLst>
                <a:gd name="adj" fmla="val 50000"/>
              </a:avLst>
            </a:prstGeom>
            <a:ln w="50800">
              <a:solidFill>
                <a:schemeClr val="accent1">
                  <a:lumMod val="60000"/>
                  <a:lumOff val="40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500" dirty="0">
                  <a:latin typeface="+mj-lt"/>
                </a:rPr>
                <a:t>temperature</a:t>
              </a:r>
            </a:p>
          </p:txBody>
        </p:sp>
        <p:sp>
          <p:nvSpPr>
            <p:cNvPr id="284" name="3. ect…">
              <a:extLst>
                <a:ext uri="{FF2B5EF4-FFF2-40B4-BE49-F238E27FC236}">
                  <a16:creationId xmlns:a16="http://schemas.microsoft.com/office/drawing/2014/main" id="{616A1CBA-2712-4D78-B0F9-16E9D50C1113}"/>
                </a:ext>
              </a:extLst>
            </p:cNvPr>
            <p:cNvSpPr/>
            <p:nvPr/>
          </p:nvSpPr>
          <p:spPr>
            <a:xfrm>
              <a:off x="32478830" y="8778429"/>
              <a:ext cx="1903517" cy="940522"/>
            </a:xfrm>
            <a:prstGeom prst="roundRect">
              <a:avLst>
                <a:gd name="adj" fmla="val 50000"/>
              </a:avLst>
            </a:prstGeom>
            <a:ln w="63500">
              <a:solidFill>
                <a:schemeClr val="accent1"/>
              </a:solidFill>
              <a:prstDash val="dash"/>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p>
              <a:pPr algn="ctr">
                <a:defRPr sz="2800">
                  <a:latin typeface="Gill Sans"/>
                  <a:ea typeface="Gill Sans"/>
                  <a:cs typeface="Gill Sans"/>
                  <a:sym typeface="Gill Sans"/>
                </a:defRPr>
              </a:pPr>
              <a:r>
                <a:rPr lang="en-US" sz="2600" i="1" dirty="0">
                  <a:latin typeface="+mj-lt"/>
                </a:rPr>
                <a:t>Other steps</a:t>
              </a:r>
            </a:p>
            <a:p>
              <a:pPr algn="ctr">
                <a:defRPr sz="2800">
                  <a:latin typeface="Gill Sans"/>
                  <a:ea typeface="Gill Sans"/>
                  <a:cs typeface="Gill Sans"/>
                  <a:sym typeface="Gill Sans"/>
                </a:defRPr>
              </a:pPr>
              <a:r>
                <a:rPr lang="en-US" sz="2600" i="1" dirty="0">
                  <a:latin typeface="+mj-lt"/>
                </a:rPr>
                <a:t>labels...</a:t>
              </a:r>
              <a:endParaRPr sz="2600" i="1" dirty="0">
                <a:latin typeface="+mj-lt"/>
              </a:endParaRPr>
            </a:p>
          </p:txBody>
        </p:sp>
        <p:sp>
          <p:nvSpPr>
            <p:cNvPr id="285" name="value, units">
              <a:extLst>
                <a:ext uri="{FF2B5EF4-FFF2-40B4-BE49-F238E27FC236}">
                  <a16:creationId xmlns:a16="http://schemas.microsoft.com/office/drawing/2014/main" id="{93FD9F8F-B865-4FB1-BF3F-0123209F4355}"/>
                </a:ext>
              </a:extLst>
            </p:cNvPr>
            <p:cNvSpPr/>
            <p:nvPr/>
          </p:nvSpPr>
          <p:spPr>
            <a:xfrm>
              <a:off x="32621570" y="12708857"/>
              <a:ext cx="1111727" cy="947680"/>
            </a:xfrm>
            <a:prstGeom prst="roundRect">
              <a:avLst>
                <a:gd name="adj" fmla="val 35381"/>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6" name="value, units">
              <a:extLst>
                <a:ext uri="{FF2B5EF4-FFF2-40B4-BE49-F238E27FC236}">
                  <a16:creationId xmlns:a16="http://schemas.microsoft.com/office/drawing/2014/main" id="{463753DF-4486-40E4-9B43-76FB2873A13B}"/>
                </a:ext>
              </a:extLst>
            </p:cNvPr>
            <p:cNvSpPr/>
            <p:nvPr/>
          </p:nvSpPr>
          <p:spPr>
            <a:xfrm>
              <a:off x="34032454" y="13480299"/>
              <a:ext cx="1111727" cy="947680"/>
            </a:xfrm>
            <a:prstGeom prst="roundRect">
              <a:avLst>
                <a:gd name="adj" fmla="val 35381"/>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7" name="value, units">
              <a:extLst>
                <a:ext uri="{FF2B5EF4-FFF2-40B4-BE49-F238E27FC236}">
                  <a16:creationId xmlns:a16="http://schemas.microsoft.com/office/drawing/2014/main" id="{C21DFB80-1DC6-4BCC-9A83-CA166CC339A0}"/>
                </a:ext>
              </a:extLst>
            </p:cNvPr>
            <p:cNvSpPr/>
            <p:nvPr/>
          </p:nvSpPr>
          <p:spPr>
            <a:xfrm>
              <a:off x="35443338" y="12588110"/>
              <a:ext cx="1111727" cy="947680"/>
            </a:xfrm>
            <a:prstGeom prst="roundRect">
              <a:avLst>
                <a:gd name="adj" fmla="val 35381"/>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8" name="value, units">
              <a:extLst>
                <a:ext uri="{FF2B5EF4-FFF2-40B4-BE49-F238E27FC236}">
                  <a16:creationId xmlns:a16="http://schemas.microsoft.com/office/drawing/2014/main" id="{147EA626-2B77-4324-9590-1A8243646A60}"/>
                </a:ext>
              </a:extLst>
            </p:cNvPr>
            <p:cNvSpPr/>
            <p:nvPr/>
          </p:nvSpPr>
          <p:spPr>
            <a:xfrm>
              <a:off x="41964435" y="11022124"/>
              <a:ext cx="1111727" cy="947680"/>
            </a:xfrm>
            <a:prstGeom prst="roundRect">
              <a:avLst>
                <a:gd name="adj" fmla="val 35381"/>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89" name="value, units">
              <a:extLst>
                <a:ext uri="{FF2B5EF4-FFF2-40B4-BE49-F238E27FC236}">
                  <a16:creationId xmlns:a16="http://schemas.microsoft.com/office/drawing/2014/main" id="{7E21DBAF-72A2-4AB7-9C90-F3E5AFCA3826}"/>
                </a:ext>
              </a:extLst>
            </p:cNvPr>
            <p:cNvSpPr/>
            <p:nvPr/>
          </p:nvSpPr>
          <p:spPr>
            <a:xfrm>
              <a:off x="41089889" y="12276410"/>
              <a:ext cx="1111727" cy="947680"/>
            </a:xfrm>
            <a:prstGeom prst="roundRect">
              <a:avLst>
                <a:gd name="adj" fmla="val 35381"/>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sp>
          <p:nvSpPr>
            <p:cNvPr id="290" name="value, units">
              <a:extLst>
                <a:ext uri="{FF2B5EF4-FFF2-40B4-BE49-F238E27FC236}">
                  <a16:creationId xmlns:a16="http://schemas.microsoft.com/office/drawing/2014/main" id="{F1841526-5CB2-4B1C-8D86-9BF85205D21D}"/>
                </a:ext>
              </a:extLst>
            </p:cNvPr>
            <p:cNvSpPr/>
            <p:nvPr/>
          </p:nvSpPr>
          <p:spPr>
            <a:xfrm>
              <a:off x="40215343" y="13550855"/>
              <a:ext cx="1111727" cy="947680"/>
            </a:xfrm>
            <a:prstGeom prst="roundRect">
              <a:avLst>
                <a:gd name="adj" fmla="val 35381"/>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400" dirty="0">
                  <a:latin typeface="+mj-lt"/>
                </a:rPr>
                <a:t>value, units</a:t>
              </a:r>
            </a:p>
          </p:txBody>
        </p:sp>
        <p:cxnSp>
          <p:nvCxnSpPr>
            <p:cNvPr id="291" name="Straight Arrow Connector 290">
              <a:extLst>
                <a:ext uri="{FF2B5EF4-FFF2-40B4-BE49-F238E27FC236}">
                  <a16:creationId xmlns:a16="http://schemas.microsoft.com/office/drawing/2014/main" id="{70FEFB87-992C-466F-8542-99FB7DDB53DA}"/>
                </a:ext>
              </a:extLst>
            </p:cNvPr>
            <p:cNvCxnSpPr>
              <a:cxnSpLocks/>
            </p:cNvCxnSpPr>
            <p:nvPr/>
          </p:nvCxnSpPr>
          <p:spPr>
            <a:xfrm flipH="1">
              <a:off x="35946082" y="7600013"/>
              <a:ext cx="195203" cy="2943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2" name="Straight Arrow Connector 291">
              <a:extLst>
                <a:ext uri="{FF2B5EF4-FFF2-40B4-BE49-F238E27FC236}">
                  <a16:creationId xmlns:a16="http://schemas.microsoft.com/office/drawing/2014/main" id="{03D58373-DD32-43E6-B765-E3D535711D42}"/>
                </a:ext>
              </a:extLst>
            </p:cNvPr>
            <p:cNvCxnSpPr>
              <a:cxnSpLocks/>
            </p:cNvCxnSpPr>
            <p:nvPr/>
          </p:nvCxnSpPr>
          <p:spPr>
            <a:xfrm flipH="1">
              <a:off x="34175082" y="8444430"/>
              <a:ext cx="386079" cy="3860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3" name="Straight Arrow Connector 292">
              <a:extLst>
                <a:ext uri="{FF2B5EF4-FFF2-40B4-BE49-F238E27FC236}">
                  <a16:creationId xmlns:a16="http://schemas.microsoft.com/office/drawing/2014/main" id="{917DD759-ED2E-4AD6-BAD3-41BCF921D152}"/>
                </a:ext>
              </a:extLst>
            </p:cNvPr>
            <p:cNvCxnSpPr>
              <a:cxnSpLocks/>
            </p:cNvCxnSpPr>
            <p:nvPr/>
          </p:nvCxnSpPr>
          <p:spPr>
            <a:xfrm flipH="1">
              <a:off x="34523669" y="8502516"/>
              <a:ext cx="373847" cy="14508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4" name="Straight Arrow Connector 293">
              <a:extLst>
                <a:ext uri="{FF2B5EF4-FFF2-40B4-BE49-F238E27FC236}">
                  <a16:creationId xmlns:a16="http://schemas.microsoft.com/office/drawing/2014/main" id="{1586C438-CB97-47D3-B64F-79EA7620A03E}"/>
                </a:ext>
              </a:extLst>
            </p:cNvPr>
            <p:cNvCxnSpPr>
              <a:cxnSpLocks/>
              <a:endCxn id="306" idx="0"/>
            </p:cNvCxnSpPr>
            <p:nvPr/>
          </p:nvCxnSpPr>
          <p:spPr>
            <a:xfrm>
              <a:off x="35640250" y="8506896"/>
              <a:ext cx="640631" cy="14128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5" name="Straight Arrow Connector 294">
              <a:extLst>
                <a:ext uri="{FF2B5EF4-FFF2-40B4-BE49-F238E27FC236}">
                  <a16:creationId xmlns:a16="http://schemas.microsoft.com/office/drawing/2014/main" id="{383191EC-BDED-4529-9049-D37F0AED2503}"/>
                </a:ext>
              </a:extLst>
            </p:cNvPr>
            <p:cNvCxnSpPr>
              <a:cxnSpLocks/>
              <a:endCxn id="283" idx="0"/>
            </p:cNvCxnSpPr>
            <p:nvPr/>
          </p:nvCxnSpPr>
          <p:spPr>
            <a:xfrm>
              <a:off x="36738744" y="10463153"/>
              <a:ext cx="389047" cy="10969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6" name="Straight Arrow Connector 295">
              <a:extLst>
                <a:ext uri="{FF2B5EF4-FFF2-40B4-BE49-F238E27FC236}">
                  <a16:creationId xmlns:a16="http://schemas.microsoft.com/office/drawing/2014/main" id="{D7BADD77-3021-41C8-B4EA-25DCC5BCC2BD}"/>
                </a:ext>
              </a:extLst>
            </p:cNvPr>
            <p:cNvCxnSpPr>
              <a:cxnSpLocks/>
              <a:endCxn id="307" idx="0"/>
            </p:cNvCxnSpPr>
            <p:nvPr/>
          </p:nvCxnSpPr>
          <p:spPr>
            <a:xfrm flipH="1">
              <a:off x="35405846" y="10441834"/>
              <a:ext cx="555538" cy="5574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7" name="Straight Arrow Connector 296">
              <a:extLst>
                <a:ext uri="{FF2B5EF4-FFF2-40B4-BE49-F238E27FC236}">
                  <a16:creationId xmlns:a16="http://schemas.microsoft.com/office/drawing/2014/main" id="{290F74BC-5442-4595-A9D0-E547825C7CE8}"/>
                </a:ext>
              </a:extLst>
            </p:cNvPr>
            <p:cNvCxnSpPr>
              <a:cxnSpLocks/>
              <a:stCxn id="307" idx="2"/>
              <a:endCxn id="287" idx="0"/>
            </p:cNvCxnSpPr>
            <p:nvPr/>
          </p:nvCxnSpPr>
          <p:spPr>
            <a:xfrm>
              <a:off x="35405846" y="11593670"/>
              <a:ext cx="593356" cy="9944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8" name="Straight Arrow Connector 297">
              <a:extLst>
                <a:ext uri="{FF2B5EF4-FFF2-40B4-BE49-F238E27FC236}">
                  <a16:creationId xmlns:a16="http://schemas.microsoft.com/office/drawing/2014/main" id="{73B26628-B208-4161-BC10-F7860277E7D5}"/>
                </a:ext>
              </a:extLst>
            </p:cNvPr>
            <p:cNvCxnSpPr>
              <a:cxnSpLocks/>
              <a:stCxn id="283" idx="2"/>
              <a:endCxn id="281" idx="0"/>
            </p:cNvCxnSpPr>
            <p:nvPr/>
          </p:nvCxnSpPr>
          <p:spPr>
            <a:xfrm>
              <a:off x="37127791" y="12154510"/>
              <a:ext cx="282295" cy="13667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9" name="Straight Arrow Connector 298">
              <a:extLst>
                <a:ext uri="{FF2B5EF4-FFF2-40B4-BE49-F238E27FC236}">
                  <a16:creationId xmlns:a16="http://schemas.microsoft.com/office/drawing/2014/main" id="{087793D7-8038-4D94-A5ED-773FA8664ADB}"/>
                </a:ext>
              </a:extLst>
            </p:cNvPr>
            <p:cNvCxnSpPr>
              <a:cxnSpLocks/>
              <a:stCxn id="280" idx="2"/>
              <a:endCxn id="286" idx="0"/>
            </p:cNvCxnSpPr>
            <p:nvPr/>
          </p:nvCxnSpPr>
          <p:spPr>
            <a:xfrm>
              <a:off x="34410477" y="12534799"/>
              <a:ext cx="177841" cy="9455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0" name="Straight Arrow Connector 299">
              <a:extLst>
                <a:ext uri="{FF2B5EF4-FFF2-40B4-BE49-F238E27FC236}">
                  <a16:creationId xmlns:a16="http://schemas.microsoft.com/office/drawing/2014/main" id="{534277CC-C3C9-4BB5-8E69-5337542CAAAF}"/>
                </a:ext>
              </a:extLst>
            </p:cNvPr>
            <p:cNvCxnSpPr>
              <a:cxnSpLocks/>
              <a:stCxn id="279" idx="2"/>
              <a:endCxn id="285" idx="0"/>
            </p:cNvCxnSpPr>
            <p:nvPr/>
          </p:nvCxnSpPr>
          <p:spPr>
            <a:xfrm>
              <a:off x="33150511" y="11670685"/>
              <a:ext cx="26923" cy="10381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1" name="Straight Arrow Connector 300">
              <a:extLst>
                <a:ext uri="{FF2B5EF4-FFF2-40B4-BE49-F238E27FC236}">
                  <a16:creationId xmlns:a16="http://schemas.microsoft.com/office/drawing/2014/main" id="{B9884275-2D3B-473B-88B7-D6EAF6F47D59}"/>
                </a:ext>
              </a:extLst>
            </p:cNvPr>
            <p:cNvCxnSpPr>
              <a:cxnSpLocks/>
              <a:endCxn id="280" idx="0"/>
            </p:cNvCxnSpPr>
            <p:nvPr/>
          </p:nvCxnSpPr>
          <p:spPr>
            <a:xfrm>
              <a:off x="34401760" y="10566400"/>
              <a:ext cx="8717" cy="13740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2" name="Straight Arrow Connector 301">
              <a:extLst>
                <a:ext uri="{FF2B5EF4-FFF2-40B4-BE49-F238E27FC236}">
                  <a16:creationId xmlns:a16="http://schemas.microsoft.com/office/drawing/2014/main" id="{886E4CF5-5B0F-4DE7-A4F2-E3DD8426932A}"/>
                </a:ext>
              </a:extLst>
            </p:cNvPr>
            <p:cNvCxnSpPr>
              <a:cxnSpLocks/>
              <a:endCxn id="279" idx="0"/>
            </p:cNvCxnSpPr>
            <p:nvPr/>
          </p:nvCxnSpPr>
          <p:spPr>
            <a:xfrm flipH="1">
              <a:off x="33150511" y="10444480"/>
              <a:ext cx="529889" cy="6318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C31ABD72-9BD0-4BD1-80CD-0B5B337B5524}"/>
                </a:ext>
              </a:extLst>
            </p:cNvPr>
            <p:cNvCxnSpPr>
              <a:cxnSpLocks/>
            </p:cNvCxnSpPr>
            <p:nvPr/>
          </p:nvCxnSpPr>
          <p:spPr>
            <a:xfrm>
              <a:off x="36107457" y="8352457"/>
              <a:ext cx="1151171" cy="9419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05" name="Spincoat">
              <a:extLst>
                <a:ext uri="{FF2B5EF4-FFF2-40B4-BE49-F238E27FC236}">
                  <a16:creationId xmlns:a16="http://schemas.microsoft.com/office/drawing/2014/main" id="{63B844EC-9048-4CD1-A18F-E938308FF3F6}"/>
                </a:ext>
              </a:extLst>
            </p:cNvPr>
            <p:cNvSpPr/>
            <p:nvPr/>
          </p:nvSpPr>
          <p:spPr>
            <a:xfrm>
              <a:off x="33451467" y="9963699"/>
              <a:ext cx="1607246" cy="594360"/>
            </a:xfrm>
            <a:prstGeom prst="roundRect">
              <a:avLst>
                <a:gd name="adj" fmla="val 50000"/>
              </a:avLst>
            </a:prstGeom>
            <a:ln w="635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err="1">
                  <a:latin typeface="+mj-lt"/>
                </a:rPr>
                <a:t>Spincoat</a:t>
              </a:r>
              <a:r>
                <a:rPr dirty="0">
                  <a:latin typeface="+mj-lt"/>
                </a:rPr>
                <a:t> </a:t>
              </a:r>
            </a:p>
          </p:txBody>
        </p:sp>
        <p:sp>
          <p:nvSpPr>
            <p:cNvPr id="306" name="Anneal">
              <a:extLst>
                <a:ext uri="{FF2B5EF4-FFF2-40B4-BE49-F238E27FC236}">
                  <a16:creationId xmlns:a16="http://schemas.microsoft.com/office/drawing/2014/main" id="{E993493E-D68C-4E72-9610-464185ED8772}"/>
                </a:ext>
              </a:extLst>
            </p:cNvPr>
            <p:cNvSpPr/>
            <p:nvPr/>
          </p:nvSpPr>
          <p:spPr>
            <a:xfrm>
              <a:off x="35622128" y="9919704"/>
              <a:ext cx="1317506" cy="625576"/>
            </a:xfrm>
            <a:prstGeom prst="roundRect">
              <a:avLst>
                <a:gd name="adj" fmla="val 50000"/>
              </a:avLst>
            </a:prstGeom>
            <a:ln w="635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Anneal </a:t>
              </a:r>
            </a:p>
          </p:txBody>
        </p:sp>
        <p:sp>
          <p:nvSpPr>
            <p:cNvPr id="307" name="time">
              <a:extLst>
                <a:ext uri="{FF2B5EF4-FFF2-40B4-BE49-F238E27FC236}">
                  <a16:creationId xmlns:a16="http://schemas.microsoft.com/office/drawing/2014/main" id="{1F25C1CE-3F1E-4F8F-905B-DBD1E3ABAB49}"/>
                </a:ext>
              </a:extLst>
            </p:cNvPr>
            <p:cNvSpPr/>
            <p:nvPr/>
          </p:nvSpPr>
          <p:spPr>
            <a:xfrm>
              <a:off x="34846245" y="10999310"/>
              <a:ext cx="1119201" cy="594360"/>
            </a:xfrm>
            <a:prstGeom prst="roundRect">
              <a:avLst>
                <a:gd name="adj" fmla="val 50000"/>
              </a:avLst>
            </a:prstGeom>
            <a:ln w="50800">
              <a:solidFill>
                <a:schemeClr val="accent1">
                  <a:lumMod val="60000"/>
                  <a:lumOff val="40000"/>
                </a:schemeClr>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500" dirty="0">
                  <a:latin typeface="+mj-lt"/>
                </a:rPr>
                <a:t>time </a:t>
              </a:r>
            </a:p>
          </p:txBody>
        </p:sp>
        <p:cxnSp>
          <p:nvCxnSpPr>
            <p:cNvPr id="310" name="Straight Arrow Connector 309">
              <a:extLst>
                <a:ext uri="{FF2B5EF4-FFF2-40B4-BE49-F238E27FC236}">
                  <a16:creationId xmlns:a16="http://schemas.microsoft.com/office/drawing/2014/main" id="{86E795A2-5C87-492E-85B5-30AC266B079E}"/>
                </a:ext>
              </a:extLst>
            </p:cNvPr>
            <p:cNvCxnSpPr>
              <a:cxnSpLocks/>
              <a:stCxn id="278" idx="2"/>
              <a:endCxn id="323" idx="0"/>
            </p:cNvCxnSpPr>
            <p:nvPr/>
          </p:nvCxnSpPr>
          <p:spPr>
            <a:xfrm>
              <a:off x="38167545" y="9859747"/>
              <a:ext cx="1019201" cy="12980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3122DAD6-5D76-49D5-AC74-09EBDD031363}"/>
                </a:ext>
              </a:extLst>
            </p:cNvPr>
            <p:cNvCxnSpPr>
              <a:cxnSpLocks/>
              <a:endCxn id="277" idx="0"/>
            </p:cNvCxnSpPr>
            <p:nvPr/>
          </p:nvCxnSpPr>
          <p:spPr>
            <a:xfrm>
              <a:off x="41835128" y="8538203"/>
              <a:ext cx="620517" cy="4004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2" name="Straight Arrow Connector 311">
              <a:extLst>
                <a:ext uri="{FF2B5EF4-FFF2-40B4-BE49-F238E27FC236}">
                  <a16:creationId xmlns:a16="http://schemas.microsoft.com/office/drawing/2014/main" id="{35DA92BB-BD9F-44DB-8B81-A53E41217A45}"/>
                </a:ext>
              </a:extLst>
            </p:cNvPr>
            <p:cNvCxnSpPr>
              <a:cxnSpLocks/>
              <a:stCxn id="274" idx="2"/>
              <a:endCxn id="276" idx="0"/>
            </p:cNvCxnSpPr>
            <p:nvPr/>
          </p:nvCxnSpPr>
          <p:spPr>
            <a:xfrm>
              <a:off x="40584088" y="8496203"/>
              <a:ext cx="868723" cy="11649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3" name="Straight Arrow Connector 312">
              <a:extLst>
                <a:ext uri="{FF2B5EF4-FFF2-40B4-BE49-F238E27FC236}">
                  <a16:creationId xmlns:a16="http://schemas.microsoft.com/office/drawing/2014/main" id="{B6EE8A4B-85AD-490B-B77F-63501FCC1682}"/>
                </a:ext>
              </a:extLst>
            </p:cNvPr>
            <p:cNvCxnSpPr>
              <a:cxnSpLocks/>
              <a:endCxn id="275" idx="0"/>
            </p:cNvCxnSpPr>
            <p:nvPr/>
          </p:nvCxnSpPr>
          <p:spPr>
            <a:xfrm>
              <a:off x="39496877" y="8491826"/>
              <a:ext cx="1007778" cy="18918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4" name="Straight Arrow Connector 313">
              <a:extLst>
                <a:ext uri="{FF2B5EF4-FFF2-40B4-BE49-F238E27FC236}">
                  <a16:creationId xmlns:a16="http://schemas.microsoft.com/office/drawing/2014/main" id="{014289E3-44E0-4A98-80CB-C395E9BC8EC8}"/>
                </a:ext>
              </a:extLst>
            </p:cNvPr>
            <p:cNvCxnSpPr>
              <a:cxnSpLocks/>
              <a:stCxn id="277" idx="2"/>
              <a:endCxn id="288" idx="0"/>
            </p:cNvCxnSpPr>
            <p:nvPr/>
          </p:nvCxnSpPr>
          <p:spPr>
            <a:xfrm>
              <a:off x="42455645" y="9533044"/>
              <a:ext cx="64654" cy="14890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6" name="Straight Arrow Connector 315">
              <a:extLst>
                <a:ext uri="{FF2B5EF4-FFF2-40B4-BE49-F238E27FC236}">
                  <a16:creationId xmlns:a16="http://schemas.microsoft.com/office/drawing/2014/main" id="{7F6AE542-73A3-410D-9973-E0569910E967}"/>
                </a:ext>
              </a:extLst>
            </p:cNvPr>
            <p:cNvCxnSpPr>
              <a:cxnSpLocks/>
              <a:stCxn id="276" idx="2"/>
              <a:endCxn id="289" idx="0"/>
            </p:cNvCxnSpPr>
            <p:nvPr/>
          </p:nvCxnSpPr>
          <p:spPr>
            <a:xfrm>
              <a:off x="41452811" y="10255560"/>
              <a:ext cx="192942" cy="20208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8" name="Straight Arrow Connector 317">
              <a:extLst>
                <a:ext uri="{FF2B5EF4-FFF2-40B4-BE49-F238E27FC236}">
                  <a16:creationId xmlns:a16="http://schemas.microsoft.com/office/drawing/2014/main" id="{C966DC42-BD32-456C-AC5C-DAB0691B3270}"/>
                </a:ext>
              </a:extLst>
            </p:cNvPr>
            <p:cNvCxnSpPr>
              <a:cxnSpLocks/>
              <a:stCxn id="275" idx="2"/>
              <a:endCxn id="290" idx="0"/>
            </p:cNvCxnSpPr>
            <p:nvPr/>
          </p:nvCxnSpPr>
          <p:spPr>
            <a:xfrm>
              <a:off x="40504655" y="10978075"/>
              <a:ext cx="266552" cy="257278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0" name="Straight Arrow Connector 319">
              <a:extLst>
                <a:ext uri="{FF2B5EF4-FFF2-40B4-BE49-F238E27FC236}">
                  <a16:creationId xmlns:a16="http://schemas.microsoft.com/office/drawing/2014/main" id="{3753C77B-FFD0-425F-BA99-4059626EF895}"/>
                </a:ext>
              </a:extLst>
            </p:cNvPr>
            <p:cNvCxnSpPr>
              <a:cxnSpLocks/>
            </p:cNvCxnSpPr>
            <p:nvPr/>
          </p:nvCxnSpPr>
          <p:spPr>
            <a:xfrm>
              <a:off x="39064367" y="7570033"/>
              <a:ext cx="194872" cy="2848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321" name="Group 320">
              <a:extLst>
                <a:ext uri="{FF2B5EF4-FFF2-40B4-BE49-F238E27FC236}">
                  <a16:creationId xmlns:a16="http://schemas.microsoft.com/office/drawing/2014/main" id="{7F9F1671-4672-44F7-97A9-40185710B086}"/>
                </a:ext>
              </a:extLst>
            </p:cNvPr>
            <p:cNvGrpSpPr/>
            <p:nvPr/>
          </p:nvGrpSpPr>
          <p:grpSpPr>
            <a:xfrm>
              <a:off x="38224832" y="11157771"/>
              <a:ext cx="1923827" cy="3445230"/>
              <a:chOff x="38224832" y="11157771"/>
              <a:chExt cx="1923827" cy="3445230"/>
            </a:xfrm>
          </p:grpSpPr>
          <p:sp>
            <p:nvSpPr>
              <p:cNvPr id="323" name="1. Anneal">
                <a:extLst>
                  <a:ext uri="{FF2B5EF4-FFF2-40B4-BE49-F238E27FC236}">
                    <a16:creationId xmlns:a16="http://schemas.microsoft.com/office/drawing/2014/main" id="{5434DC15-7E8A-4121-A54C-2CEA2D139051}"/>
                  </a:ext>
                </a:extLst>
              </p:cNvPr>
              <p:cNvSpPr/>
              <p:nvPr/>
            </p:nvSpPr>
            <p:spPr>
              <a:xfrm>
                <a:off x="38310670" y="11157771"/>
                <a:ext cx="1752152" cy="594360"/>
              </a:xfrm>
              <a:prstGeom prst="roundRect">
                <a:avLst>
                  <a:gd name="adj" fmla="val 50000"/>
                </a:avLst>
              </a:prstGeom>
              <a:ln w="50800">
                <a:solidFill>
                  <a:srgbClr val="5BDDE6"/>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1. </a:t>
                </a:r>
                <a:r>
                  <a:rPr lang="en-US" sz="2600" dirty="0" err="1">
                    <a:latin typeface="+mj-lt"/>
                  </a:rPr>
                  <a:t>Spincoat</a:t>
                </a:r>
                <a:endParaRPr lang="en-US" sz="2600" dirty="0">
                  <a:latin typeface="+mj-lt"/>
                </a:endParaRPr>
              </a:p>
            </p:txBody>
          </p:sp>
          <p:sp>
            <p:nvSpPr>
              <p:cNvPr id="325" name="2. Spincoat">
                <a:extLst>
                  <a:ext uri="{FF2B5EF4-FFF2-40B4-BE49-F238E27FC236}">
                    <a16:creationId xmlns:a16="http://schemas.microsoft.com/office/drawing/2014/main" id="{F2CA92DA-9C3A-4FFF-B2F9-A9C41CFF12B9}"/>
                  </a:ext>
                </a:extLst>
              </p:cNvPr>
              <p:cNvSpPr/>
              <p:nvPr/>
            </p:nvSpPr>
            <p:spPr>
              <a:xfrm>
                <a:off x="38224832" y="12210240"/>
                <a:ext cx="1923827" cy="594360"/>
              </a:xfrm>
              <a:prstGeom prst="roundRect">
                <a:avLst>
                  <a:gd name="adj" fmla="val 50000"/>
                </a:avLst>
              </a:prstGeom>
              <a:ln w="50800">
                <a:solidFill>
                  <a:srgbClr val="5BDDE6"/>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lvl1pPr algn="ctr">
                  <a:defRPr sz="2800">
                    <a:latin typeface="Gill Sans"/>
                    <a:ea typeface="Gill Sans"/>
                    <a:cs typeface="Gill Sans"/>
                    <a:sym typeface="Gill Sans"/>
                  </a:defRPr>
                </a:lvl1pPr>
              </a:lstStyle>
              <a:p>
                <a:r>
                  <a:rPr sz="2600" dirty="0">
                    <a:latin typeface="+mj-lt"/>
                  </a:rPr>
                  <a:t>2. </a:t>
                </a:r>
                <a:r>
                  <a:rPr lang="en-US" sz="2600" dirty="0">
                    <a:latin typeface="+mj-lt"/>
                  </a:rPr>
                  <a:t>Anneal</a:t>
                </a:r>
                <a:endParaRPr sz="2600" dirty="0">
                  <a:latin typeface="+mj-lt"/>
                </a:endParaRPr>
              </a:p>
            </p:txBody>
          </p:sp>
          <p:sp>
            <p:nvSpPr>
              <p:cNvPr id="326" name="3. ect…">
                <a:extLst>
                  <a:ext uri="{FF2B5EF4-FFF2-40B4-BE49-F238E27FC236}">
                    <a16:creationId xmlns:a16="http://schemas.microsoft.com/office/drawing/2014/main" id="{92F16209-48CE-460D-AB0E-0110F1BFA7B4}"/>
                  </a:ext>
                </a:extLst>
              </p:cNvPr>
              <p:cNvSpPr/>
              <p:nvPr/>
            </p:nvSpPr>
            <p:spPr>
              <a:xfrm>
                <a:off x="38471444" y="13262589"/>
                <a:ext cx="1430601" cy="594360"/>
              </a:xfrm>
              <a:prstGeom prst="roundRect">
                <a:avLst>
                  <a:gd name="adj" fmla="val 50000"/>
                </a:avLst>
              </a:prstGeom>
              <a:ln w="50800">
                <a:solidFill>
                  <a:srgbClr val="5BDDE6"/>
                </a:solidFill>
                <a:prstDash val="dash"/>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lIns="45719" rIns="45719" anchor="ctr"/>
              <a:lstStyle/>
              <a:p>
                <a:pPr algn="ctr">
                  <a:defRPr sz="2800">
                    <a:latin typeface="Gill Sans"/>
                    <a:ea typeface="Gill Sans"/>
                    <a:cs typeface="Gill Sans"/>
                    <a:sym typeface="Gill Sans"/>
                  </a:defRPr>
                </a:pPr>
                <a:r>
                  <a:rPr sz="2600" dirty="0">
                    <a:latin typeface="+mj-lt"/>
                  </a:rPr>
                  <a:t>3. </a:t>
                </a:r>
                <a:r>
                  <a:rPr lang="en-US" sz="2600" i="1" dirty="0" err="1">
                    <a:latin typeface="+mj-lt"/>
                  </a:rPr>
                  <a:t>etc</a:t>
                </a:r>
                <a:r>
                  <a:rPr sz="2600" i="1" dirty="0">
                    <a:latin typeface="+mj-lt"/>
                  </a:rPr>
                  <a:t>…</a:t>
                </a:r>
              </a:p>
            </p:txBody>
          </p:sp>
          <p:cxnSp>
            <p:nvCxnSpPr>
              <p:cNvPr id="327" name="Straight Arrow Connector 326">
                <a:extLst>
                  <a:ext uri="{FF2B5EF4-FFF2-40B4-BE49-F238E27FC236}">
                    <a16:creationId xmlns:a16="http://schemas.microsoft.com/office/drawing/2014/main" id="{5F75BF3F-0D19-4D62-B89E-6781F9DC329B}"/>
                  </a:ext>
                </a:extLst>
              </p:cNvPr>
              <p:cNvCxnSpPr>
                <a:cxnSpLocks/>
                <a:stCxn id="323" idx="2"/>
                <a:endCxn id="325" idx="0"/>
              </p:cNvCxnSpPr>
              <p:nvPr/>
            </p:nvCxnSpPr>
            <p:spPr>
              <a:xfrm>
                <a:off x="39186746" y="11752131"/>
                <a:ext cx="0" cy="4581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8" name="Straight Arrow Connector 327">
                <a:extLst>
                  <a:ext uri="{FF2B5EF4-FFF2-40B4-BE49-F238E27FC236}">
                    <a16:creationId xmlns:a16="http://schemas.microsoft.com/office/drawing/2014/main" id="{2969F14D-EA11-46A3-87D3-38032F0E62C0}"/>
                  </a:ext>
                </a:extLst>
              </p:cNvPr>
              <p:cNvCxnSpPr>
                <a:cxnSpLocks/>
                <a:stCxn id="325" idx="2"/>
                <a:endCxn id="326" idx="0"/>
              </p:cNvCxnSpPr>
              <p:nvPr/>
            </p:nvCxnSpPr>
            <p:spPr>
              <a:xfrm flipH="1">
                <a:off x="39186745" y="12804600"/>
                <a:ext cx="1" cy="4579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9" name="Straight Arrow Connector 328">
                <a:extLst>
                  <a:ext uri="{FF2B5EF4-FFF2-40B4-BE49-F238E27FC236}">
                    <a16:creationId xmlns:a16="http://schemas.microsoft.com/office/drawing/2014/main" id="{4FD7A6CE-CABF-4412-89B9-591A198F2527}"/>
                  </a:ext>
                </a:extLst>
              </p:cNvPr>
              <p:cNvCxnSpPr>
                <a:cxnSpLocks/>
              </p:cNvCxnSpPr>
              <p:nvPr/>
            </p:nvCxnSpPr>
            <p:spPr>
              <a:xfrm>
                <a:off x="39210531" y="13951178"/>
                <a:ext cx="0" cy="651823"/>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grpSp>
        <p:cxnSp>
          <p:nvCxnSpPr>
            <p:cNvPr id="331" name="Straight Arrow Connector 330">
              <a:extLst>
                <a:ext uri="{FF2B5EF4-FFF2-40B4-BE49-F238E27FC236}">
                  <a16:creationId xmlns:a16="http://schemas.microsoft.com/office/drawing/2014/main" id="{2CFBE88C-1E1D-43AD-8362-A480BC13A41C}"/>
                </a:ext>
              </a:extLst>
            </p:cNvPr>
            <p:cNvCxnSpPr>
              <a:cxnSpLocks/>
            </p:cNvCxnSpPr>
            <p:nvPr/>
          </p:nvCxnSpPr>
          <p:spPr>
            <a:xfrm flipH="1">
              <a:off x="32503311" y="9718880"/>
              <a:ext cx="357349" cy="57921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grpSp>
      <p:sp>
        <p:nvSpPr>
          <p:cNvPr id="340" name="Rectangle: Rounded Corners 339">
            <a:extLst>
              <a:ext uri="{FF2B5EF4-FFF2-40B4-BE49-F238E27FC236}">
                <a16:creationId xmlns:a16="http://schemas.microsoft.com/office/drawing/2014/main" id="{70C2665F-E86E-49D1-9481-908834D10F37}"/>
              </a:ext>
            </a:extLst>
          </p:cNvPr>
          <p:cNvSpPr/>
          <p:nvPr/>
        </p:nvSpPr>
        <p:spPr>
          <a:xfrm>
            <a:off x="32353403" y="17010097"/>
            <a:ext cx="11130422" cy="11003521"/>
          </a:xfrm>
          <a:prstGeom prst="roundRect">
            <a:avLst>
              <a:gd name="adj" fmla="val 4345"/>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mj-lt"/>
            </a:endParaRPr>
          </a:p>
        </p:txBody>
      </p:sp>
      <p:sp>
        <p:nvSpPr>
          <p:cNvPr id="341" name="TextBox 340">
            <a:extLst>
              <a:ext uri="{FF2B5EF4-FFF2-40B4-BE49-F238E27FC236}">
                <a16:creationId xmlns:a16="http://schemas.microsoft.com/office/drawing/2014/main" id="{182F2B5A-A72C-40CB-A835-31EBEA506E4D}"/>
              </a:ext>
            </a:extLst>
          </p:cNvPr>
          <p:cNvSpPr txBox="1"/>
          <p:nvPr/>
        </p:nvSpPr>
        <p:spPr>
          <a:xfrm>
            <a:off x="32514872" y="17970577"/>
            <a:ext cx="10623711" cy="1697901"/>
          </a:xfrm>
          <a:prstGeom prst="rect">
            <a:avLst/>
          </a:prstGeom>
          <a:noFill/>
        </p:spPr>
        <p:txBody>
          <a:bodyPr wrap="square" rtlCol="0">
            <a:spAutoFit/>
          </a:bodyPr>
          <a:lstStyle/>
          <a:p>
            <a:pPr marL="285750" indent="-285750" fontAlgn="ctr">
              <a:spcAft>
                <a:spcPts val="1000"/>
              </a:spcAft>
              <a:buFont typeface="Arial" panose="020B0604020202020204" pitchFamily="34" charset="0"/>
              <a:buChar char="•"/>
            </a:pPr>
            <a:r>
              <a:rPr lang="en-US" sz="3200" dirty="0">
                <a:latin typeface="+mj-lt"/>
              </a:rPr>
              <a:t>Increase training dataset for SVC model to improve accuracy </a:t>
            </a:r>
          </a:p>
          <a:p>
            <a:pPr marL="285750" indent="-285750" fontAlgn="ctr">
              <a:spcAft>
                <a:spcPts val="1000"/>
              </a:spcAft>
              <a:buFont typeface="Arial" panose="020B0604020202020204" pitchFamily="34" charset="0"/>
              <a:buChar char="•"/>
            </a:pPr>
            <a:r>
              <a:rPr lang="en-US" sz="3200" dirty="0">
                <a:latin typeface="+mj-lt"/>
              </a:rPr>
              <a:t>Extend extraction methods to include more synthesis actions and performance metrics</a:t>
            </a:r>
          </a:p>
        </p:txBody>
      </p:sp>
      <p:pic>
        <p:nvPicPr>
          <p:cNvPr id="342" name="Picture 6" descr="Figure 3">
            <a:extLst>
              <a:ext uri="{FF2B5EF4-FFF2-40B4-BE49-F238E27FC236}">
                <a16:creationId xmlns:a16="http://schemas.microsoft.com/office/drawing/2014/main" id="{4C670357-C793-4DC8-8A0C-581DF2005D7A}"/>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4939870" y="23389813"/>
            <a:ext cx="5482567" cy="3469529"/>
          </a:xfrm>
          <a:prstGeom prst="rect">
            <a:avLst/>
          </a:prstGeom>
          <a:noFill/>
          <a:extLst>
            <a:ext uri="{909E8E84-426E-40DD-AFC4-6F175D3DCCD1}">
              <a14:hiddenFill xmlns:a14="http://schemas.microsoft.com/office/drawing/2010/main">
                <a:solidFill>
                  <a:srgbClr val="FFFFFF"/>
                </a:solidFill>
              </a14:hiddenFill>
            </a:ext>
          </a:extLst>
        </p:spPr>
      </p:pic>
      <p:sp>
        <p:nvSpPr>
          <p:cNvPr id="343" name="TextBox 342">
            <a:extLst>
              <a:ext uri="{FF2B5EF4-FFF2-40B4-BE49-F238E27FC236}">
                <a16:creationId xmlns:a16="http://schemas.microsoft.com/office/drawing/2014/main" id="{1DFAA3EC-69A8-464D-962E-DB04C8EB9B2F}"/>
              </a:ext>
            </a:extLst>
          </p:cNvPr>
          <p:cNvSpPr txBox="1"/>
          <p:nvPr/>
        </p:nvSpPr>
        <p:spPr>
          <a:xfrm>
            <a:off x="33346987" y="26831481"/>
            <a:ext cx="9580528" cy="892552"/>
          </a:xfrm>
          <a:prstGeom prst="rect">
            <a:avLst/>
          </a:prstGeom>
          <a:noFill/>
        </p:spPr>
        <p:txBody>
          <a:bodyPr wrap="square" rtlCol="0">
            <a:spAutoFit/>
          </a:bodyPr>
          <a:lstStyle/>
          <a:p>
            <a:r>
              <a:rPr lang="en-US" sz="2600" dirty="0">
                <a:latin typeface="+mj-lt"/>
              </a:rPr>
              <a:t>Olivetti group example: Heatmap of topics across material systems from mining the synthesis parameters of oxide materials</a:t>
            </a:r>
          </a:p>
        </p:txBody>
      </p:sp>
      <p:pic>
        <p:nvPicPr>
          <p:cNvPr id="344" name="Picture 343">
            <a:extLst>
              <a:ext uri="{FF2B5EF4-FFF2-40B4-BE49-F238E27FC236}">
                <a16:creationId xmlns:a16="http://schemas.microsoft.com/office/drawing/2014/main" id="{134FE951-F111-4415-B699-D6293C9DE3E3}"/>
              </a:ext>
            </a:extLst>
          </p:cNvPr>
          <p:cNvPicPr>
            <a:picLocks noChangeAspect="1"/>
          </p:cNvPicPr>
          <p:nvPr/>
        </p:nvPicPr>
        <p:blipFill>
          <a:blip r:embed="rId8"/>
          <a:stretch>
            <a:fillRect/>
          </a:stretch>
        </p:blipFill>
        <p:spPr>
          <a:xfrm>
            <a:off x="40576921" y="20397848"/>
            <a:ext cx="2955113" cy="2978679"/>
          </a:xfrm>
          <a:prstGeom prst="rect">
            <a:avLst/>
          </a:prstGeom>
        </p:spPr>
      </p:pic>
      <p:sp>
        <p:nvSpPr>
          <p:cNvPr id="345" name="TextBox 344">
            <a:extLst>
              <a:ext uri="{FF2B5EF4-FFF2-40B4-BE49-F238E27FC236}">
                <a16:creationId xmlns:a16="http://schemas.microsoft.com/office/drawing/2014/main" id="{76A0E1AA-6941-4E8E-AFBE-56A3643080B2}"/>
              </a:ext>
            </a:extLst>
          </p:cNvPr>
          <p:cNvSpPr txBox="1"/>
          <p:nvPr/>
        </p:nvSpPr>
        <p:spPr>
          <a:xfrm>
            <a:off x="32581178" y="20807763"/>
            <a:ext cx="8043952" cy="2811026"/>
          </a:xfrm>
          <a:prstGeom prst="rect">
            <a:avLst/>
          </a:prstGeom>
          <a:noFill/>
        </p:spPr>
        <p:txBody>
          <a:bodyPr wrap="square" rtlCol="0">
            <a:spAutoFit/>
          </a:bodyPr>
          <a:lstStyle/>
          <a:p>
            <a:pPr marL="342900" indent="-342900" fontAlgn="ctr">
              <a:spcAft>
                <a:spcPts val="1000"/>
              </a:spcAft>
              <a:buFont typeface="Arial" panose="020B0604020202020204" pitchFamily="34" charset="0"/>
              <a:buChar char="•"/>
            </a:pPr>
            <a:r>
              <a:rPr lang="en-US" sz="3200" dirty="0">
                <a:latin typeface="+mj-lt"/>
              </a:rPr>
              <a:t>Integrate publisher APIs to download large number of papers based on user input search queries</a:t>
            </a:r>
          </a:p>
          <a:p>
            <a:pPr marL="285750" indent="-285750" fontAlgn="ctr">
              <a:spcAft>
                <a:spcPts val="1000"/>
              </a:spcAft>
              <a:buFont typeface="Arial" panose="020B0604020202020204" pitchFamily="34" charset="0"/>
              <a:buChar char="•"/>
            </a:pPr>
            <a:r>
              <a:rPr lang="en-US" sz="3200" dirty="0">
                <a:latin typeface="+mj-lt"/>
              </a:rPr>
              <a:t>Generate a large data set and identify trends</a:t>
            </a:r>
          </a:p>
          <a:p>
            <a:endParaRPr lang="en-US" sz="3200" dirty="0">
              <a:latin typeface="+mj-lt"/>
            </a:endParaRPr>
          </a:p>
        </p:txBody>
      </p:sp>
      <p:sp>
        <p:nvSpPr>
          <p:cNvPr id="346" name="TextBox 345">
            <a:extLst>
              <a:ext uri="{FF2B5EF4-FFF2-40B4-BE49-F238E27FC236}">
                <a16:creationId xmlns:a16="http://schemas.microsoft.com/office/drawing/2014/main" id="{740C2402-0BC4-4BE5-971C-5D0CB4AE230C}"/>
              </a:ext>
            </a:extLst>
          </p:cNvPr>
          <p:cNvSpPr txBox="1"/>
          <p:nvPr/>
        </p:nvSpPr>
        <p:spPr>
          <a:xfrm>
            <a:off x="32630490" y="17315890"/>
            <a:ext cx="6126998" cy="630942"/>
          </a:xfrm>
          <a:prstGeom prst="rect">
            <a:avLst/>
          </a:prstGeom>
          <a:noFill/>
        </p:spPr>
        <p:txBody>
          <a:bodyPr wrap="none" rtlCol="0">
            <a:spAutoFit/>
          </a:bodyPr>
          <a:lstStyle/>
          <a:p>
            <a:r>
              <a:rPr lang="en-US" sz="3500" b="1" dirty="0">
                <a:latin typeface="+mj-lt"/>
              </a:rPr>
              <a:t>POSSIBLE IMPROVEMENTS</a:t>
            </a:r>
          </a:p>
        </p:txBody>
      </p:sp>
      <p:sp>
        <p:nvSpPr>
          <p:cNvPr id="347" name="TextBox 346">
            <a:extLst>
              <a:ext uri="{FF2B5EF4-FFF2-40B4-BE49-F238E27FC236}">
                <a16:creationId xmlns:a16="http://schemas.microsoft.com/office/drawing/2014/main" id="{FB20B685-2D01-47B4-9392-EAC0BC6032F2}"/>
              </a:ext>
            </a:extLst>
          </p:cNvPr>
          <p:cNvSpPr txBox="1"/>
          <p:nvPr/>
        </p:nvSpPr>
        <p:spPr>
          <a:xfrm>
            <a:off x="32630490" y="20070604"/>
            <a:ext cx="7825860" cy="630942"/>
          </a:xfrm>
          <a:prstGeom prst="rect">
            <a:avLst/>
          </a:prstGeom>
          <a:noFill/>
        </p:spPr>
        <p:txBody>
          <a:bodyPr wrap="none" rtlCol="0">
            <a:spAutoFit/>
          </a:bodyPr>
          <a:lstStyle/>
          <a:p>
            <a:r>
              <a:rPr lang="en-US" sz="3500" b="1" dirty="0">
                <a:latin typeface="+mj-lt"/>
              </a:rPr>
              <a:t>OUR BIGGER PICTURE END GOAL</a:t>
            </a:r>
          </a:p>
        </p:txBody>
      </p:sp>
      <p:sp>
        <p:nvSpPr>
          <p:cNvPr id="348" name="TextBox 347">
            <a:extLst>
              <a:ext uri="{FF2B5EF4-FFF2-40B4-BE49-F238E27FC236}">
                <a16:creationId xmlns:a16="http://schemas.microsoft.com/office/drawing/2014/main" id="{A1EB4609-8D32-488F-80A1-626D09862452}"/>
              </a:ext>
            </a:extLst>
          </p:cNvPr>
          <p:cNvSpPr txBox="1"/>
          <p:nvPr/>
        </p:nvSpPr>
        <p:spPr>
          <a:xfrm>
            <a:off x="550932" y="20317528"/>
            <a:ext cx="10965592" cy="1569660"/>
          </a:xfrm>
          <a:prstGeom prst="rect">
            <a:avLst/>
          </a:prstGeom>
          <a:noFill/>
        </p:spPr>
        <p:txBody>
          <a:bodyPr wrap="square" rtlCol="0">
            <a:spAutoFit/>
          </a:bodyPr>
          <a:lstStyle/>
          <a:p>
            <a:pPr algn="just"/>
            <a:r>
              <a:rPr lang="en-US" sz="3200" dirty="0" err="1">
                <a:latin typeface="Gill Sans Nova" panose="020B0602020104020203" pitchFamily="34" charset="0"/>
              </a:rPr>
              <a:t>PaperParser</a:t>
            </a:r>
            <a:r>
              <a:rPr lang="en-US" sz="3200" dirty="0">
                <a:latin typeface="Gill Sans Nova" panose="020B0602020104020203" pitchFamily="34" charset="0"/>
              </a:rPr>
              <a:t> is built on </a:t>
            </a:r>
            <a:r>
              <a:rPr lang="en-US" sz="3200" dirty="0" err="1">
                <a:latin typeface="Gill Sans Nova" panose="020B0602020104020203" pitchFamily="34" charset="0"/>
              </a:rPr>
              <a:t>ChemDataExtractor</a:t>
            </a:r>
            <a:r>
              <a:rPr lang="en-US" sz="3200" dirty="0">
                <a:latin typeface="Gill Sans Nova" panose="020B0602020104020203" pitchFamily="34" charset="0"/>
              </a:rPr>
              <a:t>, an open-source software package that extracts chemical information from scientific literature using pre-trained models</a:t>
            </a:r>
          </a:p>
        </p:txBody>
      </p:sp>
      <p:pic>
        <p:nvPicPr>
          <p:cNvPr id="349" name="Picture 2" descr="https://pubs.acs.org/appl/literatum/publisher/achs/journals/content/jcisd8/2016/jcisd8.2016.56.issue-10/acs.jcim.6b00207/20161018/images/large/ci-2016-00207j_0002.jpeg">
            <a:extLst>
              <a:ext uri="{FF2B5EF4-FFF2-40B4-BE49-F238E27FC236}">
                <a16:creationId xmlns:a16="http://schemas.microsoft.com/office/drawing/2014/main" id="{088C3017-9FBD-421A-BE46-6FABB03D521A}"/>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395717" y="21983692"/>
            <a:ext cx="7607971" cy="2444491"/>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4" descr="https://pubs.acs.org/appl/literatum/publisher/achs/journals/content/jcisd8/2016/jcisd8.2016.56.issue-10/acs.jcim.6b00207/20161018/images/large/ci-2016-00207j_0003.jpeg">
            <a:extLst>
              <a:ext uri="{FF2B5EF4-FFF2-40B4-BE49-F238E27FC236}">
                <a16:creationId xmlns:a16="http://schemas.microsoft.com/office/drawing/2014/main" id="{FF87AA85-40C5-4CFD-B488-02A1C46897DD}"/>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2725626" y="25171914"/>
            <a:ext cx="6676195" cy="6095366"/>
          </a:xfrm>
          <a:prstGeom prst="rect">
            <a:avLst/>
          </a:prstGeom>
          <a:noFill/>
          <a:extLst>
            <a:ext uri="{909E8E84-426E-40DD-AFC4-6F175D3DCCD1}">
              <a14:hiddenFill xmlns:a14="http://schemas.microsoft.com/office/drawing/2010/main">
                <a:solidFill>
                  <a:srgbClr val="FFFFFF"/>
                </a:solidFill>
              </a14:hiddenFill>
            </a:ext>
          </a:extLst>
        </p:spPr>
      </p:pic>
      <p:sp>
        <p:nvSpPr>
          <p:cNvPr id="351" name="TextBox 350">
            <a:extLst>
              <a:ext uri="{FF2B5EF4-FFF2-40B4-BE49-F238E27FC236}">
                <a16:creationId xmlns:a16="http://schemas.microsoft.com/office/drawing/2014/main" id="{3CB128C2-5155-448D-B916-02314EAA72BC}"/>
              </a:ext>
            </a:extLst>
          </p:cNvPr>
          <p:cNvSpPr txBox="1"/>
          <p:nvPr/>
        </p:nvSpPr>
        <p:spPr>
          <a:xfrm>
            <a:off x="527445" y="21902444"/>
            <a:ext cx="2639441" cy="630942"/>
          </a:xfrm>
          <a:prstGeom prst="rect">
            <a:avLst/>
          </a:prstGeom>
          <a:noFill/>
        </p:spPr>
        <p:txBody>
          <a:bodyPr wrap="none" rtlCol="0">
            <a:spAutoFit/>
          </a:bodyPr>
          <a:lstStyle/>
          <a:p>
            <a:r>
              <a:rPr lang="en-US" sz="3500" b="1" dirty="0">
                <a:latin typeface="Gill Sans Nova" panose="020B0602020104020203" pitchFamily="34" charset="0"/>
              </a:rPr>
              <a:t>OVERVIEW</a:t>
            </a:r>
          </a:p>
        </p:txBody>
      </p:sp>
      <p:sp>
        <p:nvSpPr>
          <p:cNvPr id="352" name="TextBox 351">
            <a:extLst>
              <a:ext uri="{FF2B5EF4-FFF2-40B4-BE49-F238E27FC236}">
                <a16:creationId xmlns:a16="http://schemas.microsoft.com/office/drawing/2014/main" id="{179B0930-8A2B-4C84-84B6-8B03664F8A68}"/>
              </a:ext>
            </a:extLst>
          </p:cNvPr>
          <p:cNvSpPr txBox="1"/>
          <p:nvPr/>
        </p:nvSpPr>
        <p:spPr>
          <a:xfrm>
            <a:off x="607718" y="24502527"/>
            <a:ext cx="10458312" cy="630942"/>
          </a:xfrm>
          <a:prstGeom prst="rect">
            <a:avLst/>
          </a:prstGeom>
          <a:noFill/>
        </p:spPr>
        <p:txBody>
          <a:bodyPr wrap="none" rtlCol="0">
            <a:spAutoFit/>
          </a:bodyPr>
          <a:lstStyle/>
          <a:p>
            <a:r>
              <a:rPr lang="en-US" sz="3500" b="1" dirty="0">
                <a:latin typeface="Gill Sans Nova" panose="020B0602020104020203" pitchFamily="34" charset="0"/>
              </a:rPr>
              <a:t>NATURAL LANGUAGE PROCESSING PIPELINE</a:t>
            </a:r>
          </a:p>
        </p:txBody>
      </p:sp>
      <p:sp>
        <p:nvSpPr>
          <p:cNvPr id="353" name="Rectangle: Rounded Corners 352">
            <a:extLst>
              <a:ext uri="{FF2B5EF4-FFF2-40B4-BE49-F238E27FC236}">
                <a16:creationId xmlns:a16="http://schemas.microsoft.com/office/drawing/2014/main" id="{3B7F8F6D-493D-4D4F-8FF2-3E6146300F03}"/>
              </a:ext>
            </a:extLst>
          </p:cNvPr>
          <p:cNvSpPr/>
          <p:nvPr/>
        </p:nvSpPr>
        <p:spPr>
          <a:xfrm>
            <a:off x="445272" y="6063616"/>
            <a:ext cx="11130422" cy="12755075"/>
          </a:xfrm>
          <a:prstGeom prst="roundRect">
            <a:avLst>
              <a:gd name="adj" fmla="val 4345"/>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Gill Sans Nova" panose="020B0602020104020203" pitchFamily="34" charset="0"/>
            </a:endParaRPr>
          </a:p>
        </p:txBody>
      </p:sp>
      <p:sp>
        <p:nvSpPr>
          <p:cNvPr id="354" name="Rectangle: Rounded Corners 353">
            <a:extLst>
              <a:ext uri="{FF2B5EF4-FFF2-40B4-BE49-F238E27FC236}">
                <a16:creationId xmlns:a16="http://schemas.microsoft.com/office/drawing/2014/main" id="{99347460-4C3A-44D2-9956-51953196EE55}"/>
              </a:ext>
            </a:extLst>
          </p:cNvPr>
          <p:cNvSpPr/>
          <p:nvPr/>
        </p:nvSpPr>
        <p:spPr>
          <a:xfrm>
            <a:off x="22262584" y="21499255"/>
            <a:ext cx="9542629" cy="7074679"/>
          </a:xfrm>
          <a:prstGeom prst="roundRect">
            <a:avLst>
              <a:gd name="adj" fmla="val 4050"/>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Gill Sans Nova" panose="020B0602020104020203" pitchFamily="34" charset="0"/>
            </a:endParaRPr>
          </a:p>
        </p:txBody>
      </p:sp>
      <p:pic>
        <p:nvPicPr>
          <p:cNvPr id="355" name="Picture 354">
            <a:extLst>
              <a:ext uri="{FF2B5EF4-FFF2-40B4-BE49-F238E27FC236}">
                <a16:creationId xmlns:a16="http://schemas.microsoft.com/office/drawing/2014/main" id="{000A01F6-67BE-4F44-91EC-59D3AA8AA2B4}"/>
              </a:ext>
            </a:extLst>
          </p:cNvPr>
          <p:cNvPicPr>
            <a:picLocks noChangeAspect="1"/>
          </p:cNvPicPr>
          <p:nvPr/>
        </p:nvPicPr>
        <p:blipFill>
          <a:blip r:embed="rId11"/>
          <a:stretch>
            <a:fillRect/>
          </a:stretch>
        </p:blipFill>
        <p:spPr>
          <a:xfrm>
            <a:off x="22493787" y="22604372"/>
            <a:ext cx="9262235" cy="5032882"/>
          </a:xfrm>
          <a:prstGeom prst="rect">
            <a:avLst/>
          </a:prstGeom>
        </p:spPr>
      </p:pic>
      <p:sp>
        <p:nvSpPr>
          <p:cNvPr id="156" name="TextBox 155">
            <a:extLst>
              <a:ext uri="{FF2B5EF4-FFF2-40B4-BE49-F238E27FC236}">
                <a16:creationId xmlns:a16="http://schemas.microsoft.com/office/drawing/2014/main" id="{91CB9FE2-935F-4F92-869C-FCBCA5185678}"/>
              </a:ext>
            </a:extLst>
          </p:cNvPr>
          <p:cNvSpPr txBox="1"/>
          <p:nvPr/>
        </p:nvSpPr>
        <p:spPr>
          <a:xfrm>
            <a:off x="32333073" y="29493215"/>
            <a:ext cx="11150752" cy="1846659"/>
          </a:xfrm>
          <a:prstGeom prst="rect">
            <a:avLst/>
          </a:prstGeom>
          <a:noFill/>
        </p:spPr>
        <p:txBody>
          <a:bodyPr wrap="square" rtlCol="0">
            <a:spAutoFit/>
          </a:bodyPr>
          <a:lstStyle/>
          <a:p>
            <a:pPr marL="342900" indent="-342900">
              <a:buFont typeface="+mj-lt"/>
              <a:buAutoNum type="arabicPeriod"/>
            </a:pPr>
            <a:r>
              <a:rPr lang="en-US" sz="1900" dirty="0"/>
              <a:t>Perovskite solar cells: materials and devices. </a:t>
            </a:r>
            <a:r>
              <a:rPr lang="en-US" sz="1900" i="1" dirty="0"/>
              <a:t>United States Department of Energy (DoE)</a:t>
            </a:r>
            <a:r>
              <a:rPr lang="en-US" sz="1900" dirty="0"/>
              <a:t>.</a:t>
            </a:r>
          </a:p>
          <a:p>
            <a:pPr marL="342900" indent="-342900">
              <a:buFont typeface="+mj-lt"/>
              <a:buAutoNum type="arabicPeriod"/>
            </a:pPr>
            <a:r>
              <a:rPr lang="en-US" sz="1900" dirty="0"/>
              <a:t>Best Research Cell Performance Chart. </a:t>
            </a:r>
            <a:r>
              <a:rPr lang="en-US" sz="1900" i="1" dirty="0"/>
              <a:t>National Renewable Energy Laboratory (NREL).</a:t>
            </a:r>
          </a:p>
          <a:p>
            <a:pPr marL="342900" indent="-342900">
              <a:buFont typeface="+mj-lt"/>
              <a:buAutoNum type="arabicPeriod"/>
            </a:pPr>
            <a:r>
              <a:rPr lang="en-US" sz="1900" dirty="0"/>
              <a:t>Swain, M.C. and Cole, J.M., 2016. </a:t>
            </a:r>
            <a:r>
              <a:rPr lang="en-US" sz="1900" i="1" dirty="0" err="1"/>
              <a:t>ChemDataExtractor</a:t>
            </a:r>
            <a:r>
              <a:rPr lang="en-US" sz="1900" i="1" dirty="0"/>
              <a:t>: a toolkit for automated extraction of chemical information from the scientific literature. </a:t>
            </a:r>
            <a:r>
              <a:rPr lang="en-US" sz="1900" dirty="0"/>
              <a:t>Journal of chemical information and modeling, 56(10), pp.1894-1904.</a:t>
            </a:r>
          </a:p>
          <a:p>
            <a:pPr marL="342900" indent="-342900">
              <a:buFont typeface="+mj-lt"/>
              <a:buAutoNum type="arabicPeriod"/>
            </a:pPr>
            <a:r>
              <a:rPr lang="en-US" sz="1900" dirty="0"/>
              <a:t>Kim, E., Huang, K., </a:t>
            </a:r>
            <a:r>
              <a:rPr lang="en-US" sz="1900" dirty="0" err="1"/>
              <a:t>Tomala</a:t>
            </a:r>
            <a:r>
              <a:rPr lang="en-US" sz="1900" dirty="0"/>
              <a:t>, A., Matthews, S., </a:t>
            </a:r>
            <a:r>
              <a:rPr lang="en-US" sz="1900" dirty="0" err="1"/>
              <a:t>Strubell</a:t>
            </a:r>
            <a:r>
              <a:rPr lang="en-US" sz="1900" dirty="0"/>
              <a:t>, E., Saunders, A., McCallum, A. and Olivetti, E., 2017. </a:t>
            </a:r>
            <a:r>
              <a:rPr lang="en-US" sz="1900" i="1" dirty="0"/>
              <a:t>Machine-learned and codified synthesis parameters of oxide materials</a:t>
            </a:r>
            <a:r>
              <a:rPr lang="en-US" sz="1900" dirty="0"/>
              <a:t>. Scientific data, 4, p.170127.</a:t>
            </a:r>
          </a:p>
        </p:txBody>
      </p:sp>
      <p:sp>
        <p:nvSpPr>
          <p:cNvPr id="157" name="TextBox 156">
            <a:extLst>
              <a:ext uri="{FF2B5EF4-FFF2-40B4-BE49-F238E27FC236}">
                <a16:creationId xmlns:a16="http://schemas.microsoft.com/office/drawing/2014/main" id="{E402E797-C0FF-4455-93B7-B25D66FF335A}"/>
              </a:ext>
            </a:extLst>
          </p:cNvPr>
          <p:cNvSpPr txBox="1"/>
          <p:nvPr/>
        </p:nvSpPr>
        <p:spPr>
          <a:xfrm>
            <a:off x="12115210" y="29980700"/>
            <a:ext cx="19577435" cy="1569660"/>
          </a:xfrm>
          <a:prstGeom prst="rect">
            <a:avLst/>
          </a:prstGeom>
          <a:noFill/>
        </p:spPr>
        <p:txBody>
          <a:bodyPr wrap="square" rtlCol="0">
            <a:spAutoFit/>
          </a:bodyPr>
          <a:lstStyle/>
          <a:p>
            <a:pPr algn="just"/>
            <a:r>
              <a:rPr lang="en-US" sz="3200" dirty="0"/>
              <a:t>The authors acknowledge the University of Washington DIRECT program, including instructional staff (Dr. David Beck, Theodore Cohen, Chad Curtis, </a:t>
            </a:r>
            <a:r>
              <a:rPr lang="en-US" sz="3200" dirty="0" err="1"/>
              <a:t>Torin</a:t>
            </a:r>
            <a:r>
              <a:rPr lang="en-US" sz="3200" dirty="0"/>
              <a:t> </a:t>
            </a:r>
            <a:r>
              <a:rPr lang="en-US" sz="3200" dirty="0" err="1"/>
              <a:t>Stetina</a:t>
            </a:r>
            <a:r>
              <a:rPr lang="en-US" sz="3200" dirty="0"/>
              <a:t>, and Caitlyn Wolf) for support.  Only open-source packages were used in this work; all documentation can be found on our </a:t>
            </a:r>
            <a:r>
              <a:rPr lang="en-US" sz="3200" dirty="0" err="1"/>
              <a:t>Github</a:t>
            </a:r>
            <a:r>
              <a:rPr lang="en-US" sz="3200" dirty="0"/>
              <a:t> repository (github.com/paper-parser/paper-parser/).</a:t>
            </a:r>
          </a:p>
        </p:txBody>
      </p:sp>
      <p:sp>
        <p:nvSpPr>
          <p:cNvPr id="357" name="TextBox 356">
            <a:extLst>
              <a:ext uri="{FF2B5EF4-FFF2-40B4-BE49-F238E27FC236}">
                <a16:creationId xmlns:a16="http://schemas.microsoft.com/office/drawing/2014/main" id="{A03C53AC-4C59-49E1-B319-A1D5D8A96EC8}"/>
              </a:ext>
            </a:extLst>
          </p:cNvPr>
          <p:cNvSpPr txBox="1"/>
          <p:nvPr/>
        </p:nvSpPr>
        <p:spPr>
          <a:xfrm>
            <a:off x="555429" y="6243433"/>
            <a:ext cx="2639441" cy="630942"/>
          </a:xfrm>
          <a:prstGeom prst="rect">
            <a:avLst/>
          </a:prstGeom>
          <a:noFill/>
        </p:spPr>
        <p:txBody>
          <a:bodyPr wrap="none" rtlCol="0">
            <a:spAutoFit/>
          </a:bodyPr>
          <a:lstStyle/>
          <a:p>
            <a:r>
              <a:rPr lang="en-US" sz="3500" b="1" dirty="0">
                <a:latin typeface="Gill Sans Nova" panose="020B0602020104020203" pitchFamily="34" charset="0"/>
              </a:rPr>
              <a:t>OVERVIEW</a:t>
            </a:r>
          </a:p>
        </p:txBody>
      </p:sp>
      <p:grpSp>
        <p:nvGrpSpPr>
          <p:cNvPr id="187" name="Group 186">
            <a:extLst>
              <a:ext uri="{FF2B5EF4-FFF2-40B4-BE49-F238E27FC236}">
                <a16:creationId xmlns:a16="http://schemas.microsoft.com/office/drawing/2014/main" id="{2DBB634D-1621-40F8-BB35-7ADFCC8311AA}"/>
              </a:ext>
            </a:extLst>
          </p:cNvPr>
          <p:cNvGrpSpPr/>
          <p:nvPr/>
        </p:nvGrpSpPr>
        <p:grpSpPr>
          <a:xfrm>
            <a:off x="497813" y="12020198"/>
            <a:ext cx="6190236" cy="3148426"/>
            <a:chOff x="497813" y="11895608"/>
            <a:chExt cx="6190236" cy="3148426"/>
          </a:xfrm>
        </p:grpSpPr>
        <p:sp>
          <p:nvSpPr>
            <p:cNvPr id="14" name="TextBox 13">
              <a:extLst>
                <a:ext uri="{FF2B5EF4-FFF2-40B4-BE49-F238E27FC236}">
                  <a16:creationId xmlns:a16="http://schemas.microsoft.com/office/drawing/2014/main" id="{0819F471-D158-4426-BF93-DCF184776F37}"/>
                </a:ext>
              </a:extLst>
            </p:cNvPr>
            <p:cNvSpPr txBox="1"/>
            <p:nvPr/>
          </p:nvSpPr>
          <p:spPr>
            <a:xfrm>
              <a:off x="522614" y="12489489"/>
              <a:ext cx="6165435" cy="2554545"/>
            </a:xfrm>
            <a:prstGeom prst="rect">
              <a:avLst/>
            </a:prstGeom>
            <a:noFill/>
          </p:spPr>
          <p:txBody>
            <a:bodyPr wrap="square" rtlCol="0">
              <a:spAutoFit/>
            </a:bodyPr>
            <a:lstStyle/>
            <a:p>
              <a:pPr algn="just"/>
              <a:r>
                <a:rPr lang="en-US" sz="3200" dirty="0"/>
                <a:t>Perovskites are a high-performance next-gen solar cell material.  However, with enormous advances in performance come enormous increases in literature volume.</a:t>
              </a:r>
            </a:p>
          </p:txBody>
        </p:sp>
        <p:sp>
          <p:nvSpPr>
            <p:cNvPr id="358" name="TextBox 357">
              <a:extLst>
                <a:ext uri="{FF2B5EF4-FFF2-40B4-BE49-F238E27FC236}">
                  <a16:creationId xmlns:a16="http://schemas.microsoft.com/office/drawing/2014/main" id="{3D565BEC-9623-4BC9-9B63-1C2EF780A582}"/>
                </a:ext>
              </a:extLst>
            </p:cNvPr>
            <p:cNvSpPr txBox="1"/>
            <p:nvPr/>
          </p:nvSpPr>
          <p:spPr>
            <a:xfrm>
              <a:off x="497813" y="11895608"/>
              <a:ext cx="6189515" cy="630942"/>
            </a:xfrm>
            <a:prstGeom prst="rect">
              <a:avLst/>
            </a:prstGeom>
            <a:noFill/>
          </p:spPr>
          <p:txBody>
            <a:bodyPr wrap="none" rtlCol="0">
              <a:spAutoFit/>
            </a:bodyPr>
            <a:lstStyle/>
            <a:p>
              <a:r>
                <a:rPr lang="en-US" sz="3500" b="1" dirty="0">
                  <a:latin typeface="Gill Sans Nova" panose="020B0602020104020203" pitchFamily="34" charset="0"/>
                </a:rPr>
                <a:t>PEROVSKITE SOLAR CELLS</a:t>
              </a:r>
            </a:p>
          </p:txBody>
        </p:sp>
      </p:grpSp>
      <p:grpSp>
        <p:nvGrpSpPr>
          <p:cNvPr id="161" name="Group 160">
            <a:extLst>
              <a:ext uri="{FF2B5EF4-FFF2-40B4-BE49-F238E27FC236}">
                <a16:creationId xmlns:a16="http://schemas.microsoft.com/office/drawing/2014/main" id="{29576ACD-4696-4248-B77A-4A3F2E2899ED}"/>
              </a:ext>
            </a:extLst>
          </p:cNvPr>
          <p:cNvGrpSpPr/>
          <p:nvPr/>
        </p:nvGrpSpPr>
        <p:grpSpPr>
          <a:xfrm>
            <a:off x="12298863" y="7185117"/>
            <a:ext cx="19354145" cy="5166074"/>
            <a:chOff x="12298863" y="7185117"/>
            <a:chExt cx="19354145" cy="5166074"/>
          </a:xfrm>
        </p:grpSpPr>
        <p:sp>
          <p:nvSpPr>
            <p:cNvPr id="330" name="TextBox 329">
              <a:extLst>
                <a:ext uri="{FF2B5EF4-FFF2-40B4-BE49-F238E27FC236}">
                  <a16:creationId xmlns:a16="http://schemas.microsoft.com/office/drawing/2014/main" id="{BB837FAC-DB16-42DE-B747-2B79E784C7EB}"/>
                </a:ext>
              </a:extLst>
            </p:cNvPr>
            <p:cNvSpPr txBox="1"/>
            <p:nvPr/>
          </p:nvSpPr>
          <p:spPr>
            <a:xfrm>
              <a:off x="28105712" y="11766416"/>
              <a:ext cx="184731" cy="584775"/>
            </a:xfrm>
            <a:prstGeom prst="rect">
              <a:avLst/>
            </a:prstGeom>
            <a:noFill/>
          </p:spPr>
          <p:txBody>
            <a:bodyPr wrap="none" rtlCol="0">
              <a:spAutoFit/>
            </a:bodyPr>
            <a:lstStyle/>
            <a:p>
              <a:endParaRPr lang="en-US" sz="3200" dirty="0">
                <a:latin typeface="Gill Sans Nova" panose="020B0602020104020203" pitchFamily="34" charset="0"/>
              </a:endParaRPr>
            </a:p>
          </p:txBody>
        </p:sp>
        <p:pic>
          <p:nvPicPr>
            <p:cNvPr id="155" name="Picture 154">
              <a:extLst>
                <a:ext uri="{FF2B5EF4-FFF2-40B4-BE49-F238E27FC236}">
                  <a16:creationId xmlns:a16="http://schemas.microsoft.com/office/drawing/2014/main" id="{4DC54A99-699D-45C5-9931-BA64195058FA}"/>
                </a:ext>
              </a:extLst>
            </p:cNvPr>
            <p:cNvPicPr>
              <a:picLocks noChangeAspect="1"/>
            </p:cNvPicPr>
            <p:nvPr/>
          </p:nvPicPr>
          <p:blipFill rotWithShape="1">
            <a:blip r:embed="rId12"/>
            <a:srcRect t="1893"/>
            <a:stretch/>
          </p:blipFill>
          <p:spPr>
            <a:xfrm>
              <a:off x="12342728" y="7391399"/>
              <a:ext cx="19310280" cy="4156293"/>
            </a:xfrm>
            <a:prstGeom prst="rect">
              <a:avLst/>
            </a:prstGeom>
          </p:spPr>
        </p:pic>
        <p:sp>
          <p:nvSpPr>
            <p:cNvPr id="160" name="Rectangle 159">
              <a:extLst>
                <a:ext uri="{FF2B5EF4-FFF2-40B4-BE49-F238E27FC236}">
                  <a16:creationId xmlns:a16="http://schemas.microsoft.com/office/drawing/2014/main" id="{83A8D098-B311-4B4D-8332-43984EA5BF72}"/>
                </a:ext>
              </a:extLst>
            </p:cNvPr>
            <p:cNvSpPr/>
            <p:nvPr/>
          </p:nvSpPr>
          <p:spPr>
            <a:xfrm>
              <a:off x="12298863" y="8726413"/>
              <a:ext cx="2955033" cy="1492039"/>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Download article in HTML format</a:t>
              </a:r>
            </a:p>
          </p:txBody>
        </p:sp>
        <p:sp>
          <p:nvSpPr>
            <p:cNvPr id="359" name="Rectangle 358">
              <a:extLst>
                <a:ext uri="{FF2B5EF4-FFF2-40B4-BE49-F238E27FC236}">
                  <a16:creationId xmlns:a16="http://schemas.microsoft.com/office/drawing/2014/main" id="{AF1C7BBD-15E0-4BF5-9661-6F96CC4D7099}"/>
                </a:ext>
              </a:extLst>
            </p:cNvPr>
            <p:cNvSpPr/>
            <p:nvPr/>
          </p:nvSpPr>
          <p:spPr>
            <a:xfrm>
              <a:off x="16159274" y="8443572"/>
              <a:ext cx="2866534" cy="2044226"/>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Identify </a:t>
              </a:r>
              <a:r>
                <a:rPr lang="en-US" sz="2800" b="1" dirty="0"/>
                <a:t>Synthesis</a:t>
              </a:r>
              <a:r>
                <a:rPr lang="en-US" sz="2800" dirty="0"/>
                <a:t> and </a:t>
              </a:r>
              <a:r>
                <a:rPr lang="en-US" sz="2800" b="1" dirty="0"/>
                <a:t>PCE</a:t>
              </a:r>
              <a:r>
                <a:rPr lang="en-US" sz="2800" dirty="0"/>
                <a:t> paragraphs in full text</a:t>
              </a:r>
            </a:p>
          </p:txBody>
        </p:sp>
        <p:sp>
          <p:nvSpPr>
            <p:cNvPr id="360" name="Rectangle 359">
              <a:extLst>
                <a:ext uri="{FF2B5EF4-FFF2-40B4-BE49-F238E27FC236}">
                  <a16:creationId xmlns:a16="http://schemas.microsoft.com/office/drawing/2014/main" id="{C836E247-3E3C-4F92-899A-68A1A39C4FFA}"/>
                </a:ext>
              </a:extLst>
            </p:cNvPr>
            <p:cNvSpPr/>
            <p:nvPr/>
          </p:nvSpPr>
          <p:spPr>
            <a:xfrm>
              <a:off x="20013529" y="7185117"/>
              <a:ext cx="3522452" cy="1935033"/>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Parse </a:t>
              </a:r>
              <a:r>
                <a:rPr lang="en-US" sz="2800" b="1" dirty="0"/>
                <a:t>Synthesis</a:t>
              </a:r>
              <a:r>
                <a:rPr lang="en-US" sz="2800" dirty="0"/>
                <a:t> paragraph and extract parameters in dictionary format</a:t>
              </a:r>
            </a:p>
          </p:txBody>
        </p:sp>
        <p:sp>
          <p:nvSpPr>
            <p:cNvPr id="361" name="Rectangle 360">
              <a:extLst>
                <a:ext uri="{FF2B5EF4-FFF2-40B4-BE49-F238E27FC236}">
                  <a16:creationId xmlns:a16="http://schemas.microsoft.com/office/drawing/2014/main" id="{67FE93B1-9D56-481D-AD51-A84E878ED3C8}"/>
                </a:ext>
              </a:extLst>
            </p:cNvPr>
            <p:cNvSpPr/>
            <p:nvPr/>
          </p:nvSpPr>
          <p:spPr>
            <a:xfrm>
              <a:off x="19995541" y="9698425"/>
              <a:ext cx="3522452" cy="1935033"/>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Parse </a:t>
              </a:r>
              <a:r>
                <a:rPr lang="en-US" sz="2800" b="1" dirty="0"/>
                <a:t>PCE</a:t>
              </a:r>
              <a:r>
                <a:rPr lang="en-US" sz="2800" dirty="0"/>
                <a:t> paragraph and extract parameters in dictionary format</a:t>
              </a:r>
            </a:p>
          </p:txBody>
        </p:sp>
        <p:sp>
          <p:nvSpPr>
            <p:cNvPr id="362" name="Rectangle 361">
              <a:extLst>
                <a:ext uri="{FF2B5EF4-FFF2-40B4-BE49-F238E27FC236}">
                  <a16:creationId xmlns:a16="http://schemas.microsoft.com/office/drawing/2014/main" id="{4F8BDA42-F128-4FBB-BE4A-5D15807C6D4E}"/>
                </a:ext>
              </a:extLst>
            </p:cNvPr>
            <p:cNvSpPr/>
            <p:nvPr/>
          </p:nvSpPr>
          <p:spPr>
            <a:xfrm>
              <a:off x="24501861" y="8459459"/>
              <a:ext cx="2866534" cy="2044226"/>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Organize extracted parameters into a relational graph</a:t>
              </a:r>
            </a:p>
          </p:txBody>
        </p:sp>
        <p:sp>
          <p:nvSpPr>
            <p:cNvPr id="363" name="Rectangle 362">
              <a:extLst>
                <a:ext uri="{FF2B5EF4-FFF2-40B4-BE49-F238E27FC236}">
                  <a16:creationId xmlns:a16="http://schemas.microsoft.com/office/drawing/2014/main" id="{3936BE7A-F078-4418-BED4-01F45E0F88D2}"/>
                </a:ext>
              </a:extLst>
            </p:cNvPr>
            <p:cNvSpPr/>
            <p:nvPr/>
          </p:nvSpPr>
          <p:spPr>
            <a:xfrm>
              <a:off x="28507142" y="8744894"/>
              <a:ext cx="2866534" cy="1538818"/>
            </a:xfrm>
            <a:prstGeom prst="rect">
              <a:avLst/>
            </a:prstGeom>
            <a:solidFill>
              <a:schemeClr val="bg2">
                <a:lumMod val="75000"/>
              </a:schemeClr>
            </a:solidFill>
            <a:ln w="38100">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Plot parameters to identify trends</a:t>
              </a:r>
            </a:p>
          </p:txBody>
        </p:sp>
      </p:grpSp>
      <p:pic>
        <p:nvPicPr>
          <p:cNvPr id="162" name="Picture 27" descr="https://raw.githubusercontent.com/paper-parser/paper-parser/master/images/logo.png">
            <a:extLst>
              <a:ext uri="{FF2B5EF4-FFF2-40B4-BE49-F238E27FC236}">
                <a16:creationId xmlns:a16="http://schemas.microsoft.com/office/drawing/2014/main" id="{0BC16C22-73AC-4107-9655-3592EEEDD7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6222" y="330861"/>
            <a:ext cx="2576838" cy="3702058"/>
          </a:xfrm>
          <a:prstGeom prst="rect">
            <a:avLst/>
          </a:prstGeom>
          <a:noFill/>
          <a:extLst>
            <a:ext uri="{909E8E84-426E-40DD-AFC4-6F175D3DCCD1}">
              <a14:hiddenFill xmlns:a14="http://schemas.microsoft.com/office/drawing/2010/main">
                <a:solidFill>
                  <a:srgbClr val="FFFFFF"/>
                </a:solidFill>
              </a14:hiddenFill>
            </a:ext>
          </a:extLst>
        </p:spPr>
      </p:pic>
      <p:grpSp>
        <p:nvGrpSpPr>
          <p:cNvPr id="178" name="Group 177">
            <a:extLst>
              <a:ext uri="{FF2B5EF4-FFF2-40B4-BE49-F238E27FC236}">
                <a16:creationId xmlns:a16="http://schemas.microsoft.com/office/drawing/2014/main" id="{15E6A48D-93A5-430B-B523-682E3A466DCF}"/>
              </a:ext>
            </a:extLst>
          </p:cNvPr>
          <p:cNvGrpSpPr/>
          <p:nvPr/>
        </p:nvGrpSpPr>
        <p:grpSpPr>
          <a:xfrm>
            <a:off x="6798977" y="12407732"/>
            <a:ext cx="4868137" cy="2658097"/>
            <a:chOff x="6798977" y="12407732"/>
            <a:chExt cx="4868137" cy="2658097"/>
          </a:xfrm>
        </p:grpSpPr>
        <p:pic>
          <p:nvPicPr>
            <p:cNvPr id="1040" name="Picture 16" descr="https://www.energy.gov/sites/prod/files/styles/borealis_photo_gallery_large_respondxl/public/2018/11/f57/Perovskite---wide.png?itok=uQRdBSYv">
              <a:extLst>
                <a:ext uri="{FF2B5EF4-FFF2-40B4-BE49-F238E27FC236}">
                  <a16:creationId xmlns:a16="http://schemas.microsoft.com/office/drawing/2014/main" id="{D0A1EC03-6382-412B-8FD1-8A94CEB043FC}"/>
                </a:ext>
              </a:extLst>
            </p:cNvPr>
            <p:cNvPicPr>
              <a:picLocks noChangeAspect="1" noChangeArrowheads="1"/>
            </p:cNvPicPr>
            <p:nvPr/>
          </p:nvPicPr>
          <p:blipFill rotWithShape="1">
            <a:blip r:embed="rId14">
              <a:clrChange>
                <a:clrFrom>
                  <a:srgbClr val="FEFEFE"/>
                </a:clrFrom>
                <a:clrTo>
                  <a:srgbClr val="FEFEFE">
                    <a:alpha val="0"/>
                  </a:srgbClr>
                </a:clrTo>
              </a:clrChange>
              <a:extLst>
                <a:ext uri="{28A0092B-C50C-407E-A947-70E740481C1C}">
                  <a14:useLocalDpi xmlns:a14="http://schemas.microsoft.com/office/drawing/2010/main" val="0"/>
                </a:ext>
              </a:extLst>
            </a:blip>
            <a:srcRect t="13484" r="51542"/>
            <a:stretch/>
          </p:blipFill>
          <p:spPr bwMode="auto">
            <a:xfrm>
              <a:off x="8521659" y="12407732"/>
              <a:ext cx="3145455" cy="2629607"/>
            </a:xfrm>
            <a:prstGeom prst="rect">
              <a:avLst/>
            </a:prstGeom>
            <a:noFill/>
            <a:extLst>
              <a:ext uri="{909E8E84-426E-40DD-AFC4-6F175D3DCCD1}">
                <a14:hiddenFill xmlns:a14="http://schemas.microsoft.com/office/drawing/2010/main">
                  <a:solidFill>
                    <a:srgbClr val="FFFFFF"/>
                  </a:solidFill>
                </a14:hiddenFill>
              </a:ext>
            </a:extLst>
          </p:spPr>
        </p:pic>
        <p:grpSp>
          <p:nvGrpSpPr>
            <p:cNvPr id="169" name="Group 168">
              <a:extLst>
                <a:ext uri="{FF2B5EF4-FFF2-40B4-BE49-F238E27FC236}">
                  <a16:creationId xmlns:a16="http://schemas.microsoft.com/office/drawing/2014/main" id="{CC50B814-4782-4795-877B-FCDCDD8EC3C0}"/>
                </a:ext>
              </a:extLst>
            </p:cNvPr>
            <p:cNvGrpSpPr/>
            <p:nvPr/>
          </p:nvGrpSpPr>
          <p:grpSpPr>
            <a:xfrm>
              <a:off x="6798977" y="12659294"/>
              <a:ext cx="1948827" cy="2406535"/>
              <a:chOff x="670300" y="12624211"/>
              <a:chExt cx="1948827" cy="2406535"/>
            </a:xfrm>
          </p:grpSpPr>
          <p:grpSp>
            <p:nvGrpSpPr>
              <p:cNvPr id="168" name="Group 167">
                <a:extLst>
                  <a:ext uri="{FF2B5EF4-FFF2-40B4-BE49-F238E27FC236}">
                    <a16:creationId xmlns:a16="http://schemas.microsoft.com/office/drawing/2014/main" id="{F7725185-EE37-4C6E-B43B-2A097D1CBDDD}"/>
                  </a:ext>
                </a:extLst>
              </p:cNvPr>
              <p:cNvGrpSpPr/>
              <p:nvPr/>
            </p:nvGrpSpPr>
            <p:grpSpPr>
              <a:xfrm>
                <a:off x="670300" y="12624211"/>
                <a:ext cx="1948827" cy="2249478"/>
                <a:chOff x="12463518" y="12617892"/>
                <a:chExt cx="1948827" cy="2249478"/>
              </a:xfrm>
            </p:grpSpPr>
            <p:pic>
              <p:nvPicPr>
                <p:cNvPr id="1038" name="Picture 14" descr="https://www.nrel.gov/pv/assets/images/perovskite-1-model.gif">
                  <a:extLst>
                    <a:ext uri="{FF2B5EF4-FFF2-40B4-BE49-F238E27FC236}">
                      <a16:creationId xmlns:a16="http://schemas.microsoft.com/office/drawing/2014/main" id="{09C4818B-4E99-4E39-9E34-1773E904504C}"/>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r="26546"/>
                <a:stretch/>
              </p:blipFill>
              <p:spPr bwMode="auto">
                <a:xfrm>
                  <a:off x="12463518" y="12617892"/>
                  <a:ext cx="1948827" cy="1968020"/>
                </a:xfrm>
                <a:prstGeom prst="rect">
                  <a:avLst/>
                </a:prstGeom>
                <a:noFill/>
                <a:extLst>
                  <a:ext uri="{909E8E84-426E-40DD-AFC4-6F175D3DCCD1}">
                    <a14:hiddenFill xmlns:a14="http://schemas.microsoft.com/office/drawing/2010/main">
                      <a:solidFill>
                        <a:srgbClr val="FFFFFF"/>
                      </a:solidFill>
                    </a14:hiddenFill>
                  </a:ext>
                </a:extLst>
              </p:spPr>
            </p:pic>
            <p:pic>
              <p:nvPicPr>
                <p:cNvPr id="367" name="Picture 14" descr="https://www.nrel.gov/pv/assets/images/perovskite-1-model.gif">
                  <a:extLst>
                    <a:ext uri="{FF2B5EF4-FFF2-40B4-BE49-F238E27FC236}">
                      <a16:creationId xmlns:a16="http://schemas.microsoft.com/office/drawing/2014/main" id="{1C236E64-AFCC-4EB0-94AB-6793D6E0BE74}"/>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4320" t="7087" r="347" b="75227"/>
                <a:stretch/>
              </p:blipFill>
              <p:spPr bwMode="auto">
                <a:xfrm>
                  <a:off x="12481719" y="14519309"/>
                  <a:ext cx="672097" cy="348061"/>
                </a:xfrm>
                <a:prstGeom prst="rect">
                  <a:avLst/>
                </a:prstGeom>
                <a:noFill/>
                <a:extLst>
                  <a:ext uri="{909E8E84-426E-40DD-AFC4-6F175D3DCCD1}">
                    <a14:hiddenFill xmlns:a14="http://schemas.microsoft.com/office/drawing/2010/main">
                      <a:solidFill>
                        <a:srgbClr val="FFFFFF"/>
                      </a:solidFill>
                    </a14:hiddenFill>
                  </a:ext>
                </a:extLst>
              </p:spPr>
            </p:pic>
          </p:grpSp>
          <p:pic>
            <p:nvPicPr>
              <p:cNvPr id="369" name="Picture 14" descr="https://www.nrel.gov/pv/assets/images/perovskite-1-model.gif">
                <a:extLst>
                  <a:ext uri="{FF2B5EF4-FFF2-40B4-BE49-F238E27FC236}">
                    <a16:creationId xmlns:a16="http://schemas.microsoft.com/office/drawing/2014/main" id="{E77E738E-4648-4A67-81CD-E262FF66A74F}"/>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7611" t="24203" r="6185" b="61407"/>
              <a:stretch/>
            </p:blipFill>
            <p:spPr bwMode="auto">
              <a:xfrm>
                <a:off x="1455416" y="14557795"/>
                <a:ext cx="429896" cy="283213"/>
              </a:xfrm>
              <a:prstGeom prst="rect">
                <a:avLst/>
              </a:prstGeom>
              <a:noFill/>
              <a:extLst>
                <a:ext uri="{909E8E84-426E-40DD-AFC4-6F175D3DCCD1}">
                  <a14:hiddenFill xmlns:a14="http://schemas.microsoft.com/office/drawing/2010/main">
                    <a:solidFill>
                      <a:srgbClr val="FFFFFF"/>
                    </a:solidFill>
                  </a14:hiddenFill>
                </a:ext>
              </a:extLst>
            </p:spPr>
          </p:pic>
          <p:pic>
            <p:nvPicPr>
              <p:cNvPr id="371" name="Picture 14" descr="https://www.nrel.gov/pv/assets/images/perovskite-1-model.gif">
                <a:extLst>
                  <a:ext uri="{FF2B5EF4-FFF2-40B4-BE49-F238E27FC236}">
                    <a16:creationId xmlns:a16="http://schemas.microsoft.com/office/drawing/2014/main" id="{BA32A44A-5EAD-4D21-8588-FF94D7C6C81F}"/>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6037" t="41755" r="6452" b="47052"/>
              <a:stretch/>
            </p:blipFill>
            <p:spPr bwMode="auto">
              <a:xfrm>
                <a:off x="1927985" y="14596048"/>
                <a:ext cx="464604" cy="220262"/>
              </a:xfrm>
              <a:prstGeom prst="rect">
                <a:avLst/>
              </a:prstGeom>
              <a:noFill/>
              <a:extLst>
                <a:ext uri="{909E8E84-426E-40DD-AFC4-6F175D3DCCD1}">
                  <a14:hiddenFill xmlns:a14="http://schemas.microsoft.com/office/drawing/2010/main">
                    <a:solidFill>
                      <a:srgbClr val="FFFFFF"/>
                    </a:solidFill>
                  </a14:hiddenFill>
                </a:ext>
              </a:extLst>
            </p:spPr>
          </p:pic>
          <p:pic>
            <p:nvPicPr>
              <p:cNvPr id="373" name="Picture 14" descr="https://www.nrel.gov/pv/assets/images/perovskite-1-model.gif">
                <a:extLst>
                  <a:ext uri="{FF2B5EF4-FFF2-40B4-BE49-F238E27FC236}">
                    <a16:creationId xmlns:a16="http://schemas.microsoft.com/office/drawing/2014/main" id="{BE4A8B60-4A6B-407B-A141-501791098E5F}"/>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7368" t="53823" r="5546" b="33201"/>
              <a:stretch/>
            </p:blipFill>
            <p:spPr bwMode="auto">
              <a:xfrm>
                <a:off x="1163437" y="14775383"/>
                <a:ext cx="453297" cy="255363"/>
              </a:xfrm>
              <a:prstGeom prst="rect">
                <a:avLst/>
              </a:prstGeom>
              <a:noFill/>
              <a:extLst>
                <a:ext uri="{909E8E84-426E-40DD-AFC4-6F175D3DCCD1}">
                  <a14:hiddenFill xmlns:a14="http://schemas.microsoft.com/office/drawing/2010/main">
                    <a:solidFill>
                      <a:srgbClr val="FFFFFF"/>
                    </a:solidFill>
                  </a14:hiddenFill>
                </a:ext>
              </a:extLst>
            </p:spPr>
          </p:pic>
          <p:pic>
            <p:nvPicPr>
              <p:cNvPr id="374" name="Picture 14" descr="https://www.nrel.gov/pv/assets/images/perovskite-1-model.gif">
                <a:extLst>
                  <a:ext uri="{FF2B5EF4-FFF2-40B4-BE49-F238E27FC236}">
                    <a16:creationId xmlns:a16="http://schemas.microsoft.com/office/drawing/2014/main" id="{1E014B82-D644-49D4-AB5E-074E2C00CD80}"/>
                  </a:ext>
                </a:extLst>
              </p:cNvPr>
              <p:cNvPicPr>
                <a:picLocks noChangeAspect="1" noChangeArrowheads="1"/>
              </p:cNvPicPr>
              <p:nvPr/>
            </p:nvPicPr>
            <p:blipFill rotWithShape="1">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78437" t="71113" r="5904" b="21626"/>
              <a:stretch/>
            </p:blipFill>
            <p:spPr bwMode="auto">
              <a:xfrm>
                <a:off x="1709280" y="14855311"/>
                <a:ext cx="415426" cy="14290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77" name="Group 176">
            <a:extLst>
              <a:ext uri="{FF2B5EF4-FFF2-40B4-BE49-F238E27FC236}">
                <a16:creationId xmlns:a16="http://schemas.microsoft.com/office/drawing/2014/main" id="{6DEA3CA0-E654-4C58-AD0B-2D8E752ED0DB}"/>
              </a:ext>
            </a:extLst>
          </p:cNvPr>
          <p:cNvGrpSpPr/>
          <p:nvPr/>
        </p:nvGrpSpPr>
        <p:grpSpPr>
          <a:xfrm>
            <a:off x="6706606" y="15369111"/>
            <a:ext cx="4583820" cy="3234965"/>
            <a:chOff x="4761209" y="15395811"/>
            <a:chExt cx="3819525" cy="2695575"/>
          </a:xfrm>
        </p:grpSpPr>
        <p:pic>
          <p:nvPicPr>
            <p:cNvPr id="172" name="Picture 29">
              <a:extLst>
                <a:ext uri="{FF2B5EF4-FFF2-40B4-BE49-F238E27FC236}">
                  <a16:creationId xmlns:a16="http://schemas.microsoft.com/office/drawing/2014/main" id="{41E8ECA3-7C0A-482F-BD8F-CEE2E03D16C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1209" y="15395811"/>
              <a:ext cx="3819525" cy="2695575"/>
            </a:xfrm>
            <a:prstGeom prst="rect">
              <a:avLst/>
            </a:prstGeom>
            <a:noFill/>
            <a:extLst>
              <a:ext uri="{909E8E84-426E-40DD-AFC4-6F175D3DCCD1}">
                <a14:hiddenFill xmlns:a14="http://schemas.microsoft.com/office/drawing/2010/main">
                  <a:solidFill>
                    <a:srgbClr val="FFFFFF"/>
                  </a:solidFill>
                </a14:hiddenFill>
              </a:ext>
            </a:extLst>
          </p:spPr>
        </p:pic>
        <p:sp>
          <p:nvSpPr>
            <p:cNvPr id="170" name="TextBox 169">
              <a:extLst>
                <a:ext uri="{FF2B5EF4-FFF2-40B4-BE49-F238E27FC236}">
                  <a16:creationId xmlns:a16="http://schemas.microsoft.com/office/drawing/2014/main" id="{9CA084CF-B87C-44E6-984F-28B127476768}"/>
                </a:ext>
              </a:extLst>
            </p:cNvPr>
            <p:cNvSpPr txBox="1"/>
            <p:nvPr/>
          </p:nvSpPr>
          <p:spPr>
            <a:xfrm>
              <a:off x="5277677" y="15622087"/>
              <a:ext cx="1556836" cy="307777"/>
            </a:xfrm>
            <a:prstGeom prst="rect">
              <a:avLst/>
            </a:prstGeom>
            <a:noFill/>
          </p:spPr>
          <p:txBody>
            <a:bodyPr wrap="none" rtlCol="0">
              <a:spAutoFit/>
            </a:bodyPr>
            <a:lstStyle/>
            <a:p>
              <a:r>
                <a:rPr lang="en-US" sz="1400" i="1" dirty="0">
                  <a:solidFill>
                    <a:schemeClr val="accent4"/>
                  </a:solidFill>
                </a:rPr>
                <a:t>Data from </a:t>
              </a:r>
              <a:r>
                <a:rPr lang="en-US" sz="1400" i="1" dirty="0" err="1">
                  <a:solidFill>
                    <a:schemeClr val="accent4"/>
                  </a:solidFill>
                </a:rPr>
                <a:t>SciFinder</a:t>
              </a:r>
              <a:endParaRPr lang="en-US" sz="1400" i="1" dirty="0">
                <a:solidFill>
                  <a:schemeClr val="accent4"/>
                </a:solidFill>
              </a:endParaRPr>
            </a:p>
          </p:txBody>
        </p:sp>
      </p:grpSp>
      <p:sp>
        <p:nvSpPr>
          <p:cNvPr id="381" name="Rectangle: Rounded Corners 380">
            <a:extLst>
              <a:ext uri="{FF2B5EF4-FFF2-40B4-BE49-F238E27FC236}">
                <a16:creationId xmlns:a16="http://schemas.microsoft.com/office/drawing/2014/main" id="{39DEC0D4-EEDE-4F81-A4AC-C6FC9D365DB8}"/>
              </a:ext>
            </a:extLst>
          </p:cNvPr>
          <p:cNvSpPr/>
          <p:nvPr/>
        </p:nvSpPr>
        <p:spPr>
          <a:xfrm>
            <a:off x="497814" y="20125320"/>
            <a:ext cx="11096142" cy="11410933"/>
          </a:xfrm>
          <a:prstGeom prst="roundRect">
            <a:avLst>
              <a:gd name="adj" fmla="val 4345"/>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Gill Sans Nova" panose="020B0602020104020203" pitchFamily="34" charset="0"/>
            </a:endParaRPr>
          </a:p>
        </p:txBody>
      </p:sp>
      <p:sp>
        <p:nvSpPr>
          <p:cNvPr id="386" name="Rectangle: Rounded Corners 385">
            <a:extLst>
              <a:ext uri="{FF2B5EF4-FFF2-40B4-BE49-F238E27FC236}">
                <a16:creationId xmlns:a16="http://schemas.microsoft.com/office/drawing/2014/main" id="{F76B89B9-2DC3-4727-91CB-0E6559D1812B}"/>
              </a:ext>
            </a:extLst>
          </p:cNvPr>
          <p:cNvSpPr/>
          <p:nvPr/>
        </p:nvSpPr>
        <p:spPr>
          <a:xfrm>
            <a:off x="32338449" y="29306419"/>
            <a:ext cx="11130422" cy="2229834"/>
          </a:xfrm>
          <a:prstGeom prst="roundRect">
            <a:avLst>
              <a:gd name="adj" fmla="val 11801"/>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mj-lt"/>
            </a:endParaRPr>
          </a:p>
        </p:txBody>
      </p:sp>
      <p:sp>
        <p:nvSpPr>
          <p:cNvPr id="387" name="Rectangle: Rounded Corners 386">
            <a:extLst>
              <a:ext uri="{FF2B5EF4-FFF2-40B4-BE49-F238E27FC236}">
                <a16:creationId xmlns:a16="http://schemas.microsoft.com/office/drawing/2014/main" id="{F255807E-92BB-4D36-9E0D-F74231871305}"/>
              </a:ext>
            </a:extLst>
          </p:cNvPr>
          <p:cNvSpPr/>
          <p:nvPr/>
        </p:nvSpPr>
        <p:spPr>
          <a:xfrm>
            <a:off x="12084420" y="29932695"/>
            <a:ext cx="19745140" cy="1594002"/>
          </a:xfrm>
          <a:prstGeom prst="roundRect">
            <a:avLst>
              <a:gd name="adj" fmla="val 14655"/>
            </a:avLst>
          </a:prstGeom>
          <a:noFill/>
          <a:ln w="76200" cap="flat" cmpd="sng" algn="ctr">
            <a:solidFill>
              <a:srgbClr val="2C04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Overflow="overflow" horzOverflow="overflow" vert="horz" wrap="square" lIns="438912" tIns="219456" rIns="438912" bIns="219456" numCol="1" spcCol="0" rtlCol="0" fromWordArt="0" anchor="ctr" anchorCtr="0" forceAA="0" compatLnSpc="1">
            <a:prstTxWarp prst="textNoShape">
              <a:avLst/>
            </a:prstTxWarp>
            <a:noAutofit/>
          </a:bodyPr>
          <a:lstStyle/>
          <a:p>
            <a:pPr algn="ctr"/>
            <a:endParaRPr lang="en-US" sz="41472">
              <a:solidFill>
                <a:srgbClr val="7030A0"/>
              </a:solidFill>
              <a:latin typeface="+mj-lt"/>
            </a:endParaRPr>
          </a:p>
        </p:txBody>
      </p:sp>
      <p:grpSp>
        <p:nvGrpSpPr>
          <p:cNvPr id="202" name="Group 201">
            <a:extLst>
              <a:ext uri="{FF2B5EF4-FFF2-40B4-BE49-F238E27FC236}">
                <a16:creationId xmlns:a16="http://schemas.microsoft.com/office/drawing/2014/main" id="{EB80A81F-3194-48FE-BF4A-68BAC96A34F3}"/>
              </a:ext>
            </a:extLst>
          </p:cNvPr>
          <p:cNvGrpSpPr/>
          <p:nvPr/>
        </p:nvGrpSpPr>
        <p:grpSpPr>
          <a:xfrm>
            <a:off x="36825087" y="834223"/>
            <a:ext cx="4197905" cy="1446550"/>
            <a:chOff x="37603791" y="1496696"/>
            <a:chExt cx="4197905" cy="1446550"/>
          </a:xfrm>
        </p:grpSpPr>
        <p:pic>
          <p:nvPicPr>
            <p:cNvPr id="196" name="Picture 195">
              <a:extLst>
                <a:ext uri="{FF2B5EF4-FFF2-40B4-BE49-F238E27FC236}">
                  <a16:creationId xmlns:a16="http://schemas.microsoft.com/office/drawing/2014/main" id="{B48515E8-EF40-4B72-BFC0-3CFDEE8AE4F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7603791" y="1547330"/>
              <a:ext cx="796687" cy="796687"/>
            </a:xfrm>
            <a:prstGeom prst="rect">
              <a:avLst/>
            </a:prstGeom>
          </p:spPr>
        </p:pic>
        <p:sp>
          <p:nvSpPr>
            <p:cNvPr id="201" name="TextBox 200">
              <a:extLst>
                <a:ext uri="{FF2B5EF4-FFF2-40B4-BE49-F238E27FC236}">
                  <a16:creationId xmlns:a16="http://schemas.microsoft.com/office/drawing/2014/main" id="{DBC6566D-C00A-4BE3-A678-80D3681C9A09}"/>
                </a:ext>
              </a:extLst>
            </p:cNvPr>
            <p:cNvSpPr txBox="1"/>
            <p:nvPr/>
          </p:nvSpPr>
          <p:spPr>
            <a:xfrm>
              <a:off x="38575556" y="1496696"/>
              <a:ext cx="3226140" cy="1446550"/>
            </a:xfrm>
            <a:prstGeom prst="rect">
              <a:avLst/>
            </a:prstGeom>
            <a:noFill/>
          </p:spPr>
          <p:txBody>
            <a:bodyPr wrap="none" rtlCol="0">
              <a:spAutoFit/>
            </a:bodyPr>
            <a:lstStyle/>
            <a:p>
              <a:r>
                <a:rPr lang="en-US" sz="4400" dirty="0">
                  <a:solidFill>
                    <a:schemeClr val="bg1"/>
                  </a:solidFill>
                </a:rPr>
                <a:t>paper-parser/</a:t>
              </a:r>
              <a:br>
                <a:rPr lang="en-US" sz="4400" dirty="0">
                  <a:solidFill>
                    <a:schemeClr val="bg1"/>
                  </a:solidFill>
                </a:rPr>
              </a:br>
              <a:r>
                <a:rPr lang="en-US" sz="4400" dirty="0">
                  <a:solidFill>
                    <a:schemeClr val="bg1"/>
                  </a:solidFill>
                </a:rPr>
                <a:t> paper-parser</a:t>
              </a:r>
            </a:p>
          </p:txBody>
        </p:sp>
      </p:grpSp>
      <p:sp>
        <p:nvSpPr>
          <p:cNvPr id="397" name="Arrow: Down 396">
            <a:extLst>
              <a:ext uri="{FF2B5EF4-FFF2-40B4-BE49-F238E27FC236}">
                <a16:creationId xmlns:a16="http://schemas.microsoft.com/office/drawing/2014/main" id="{5A3910E2-F7F2-40CE-ACE2-7BCEFF56B658}"/>
              </a:ext>
            </a:extLst>
          </p:cNvPr>
          <p:cNvSpPr/>
          <p:nvPr/>
        </p:nvSpPr>
        <p:spPr>
          <a:xfrm>
            <a:off x="26786003" y="14761985"/>
            <a:ext cx="726996" cy="61166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Nova" panose="020B0602020104020203" pitchFamily="34" charset="0"/>
            </a:endParaRPr>
          </a:p>
        </p:txBody>
      </p:sp>
      <p:sp>
        <p:nvSpPr>
          <p:cNvPr id="398" name="Arrow: Down 397">
            <a:extLst>
              <a:ext uri="{FF2B5EF4-FFF2-40B4-BE49-F238E27FC236}">
                <a16:creationId xmlns:a16="http://schemas.microsoft.com/office/drawing/2014/main" id="{31DEAC05-F291-49A0-9F1B-CF0C2A6DECE9}"/>
              </a:ext>
            </a:extLst>
          </p:cNvPr>
          <p:cNvSpPr/>
          <p:nvPr/>
        </p:nvSpPr>
        <p:spPr>
          <a:xfrm>
            <a:off x="26765895" y="17507693"/>
            <a:ext cx="726996" cy="6485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Nova" panose="020B0602020104020203" pitchFamily="34" charset="0"/>
            </a:endParaRPr>
          </a:p>
        </p:txBody>
      </p:sp>
      <p:sp>
        <p:nvSpPr>
          <p:cNvPr id="399" name="Rectangle 398">
            <a:extLst>
              <a:ext uri="{FF2B5EF4-FFF2-40B4-BE49-F238E27FC236}">
                <a16:creationId xmlns:a16="http://schemas.microsoft.com/office/drawing/2014/main" id="{DB3A8350-078D-4657-9B62-FE192C17CE32}"/>
              </a:ext>
            </a:extLst>
          </p:cNvPr>
          <p:cNvSpPr/>
          <p:nvPr/>
        </p:nvSpPr>
        <p:spPr>
          <a:xfrm>
            <a:off x="22362328" y="13526915"/>
            <a:ext cx="9348250" cy="1224559"/>
          </a:xfrm>
          <a:prstGeom prst="rect">
            <a:avLst/>
          </a:prstGeom>
          <a:noFill/>
          <a:ln w="38100">
            <a:solidFill>
              <a:srgbClr val="320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Nova" panose="020B0602020104020203" pitchFamily="34" charset="0"/>
            </a:endParaRPr>
          </a:p>
        </p:txBody>
      </p:sp>
      <p:sp>
        <p:nvSpPr>
          <p:cNvPr id="401" name="Rectangle 400">
            <a:extLst>
              <a:ext uri="{FF2B5EF4-FFF2-40B4-BE49-F238E27FC236}">
                <a16:creationId xmlns:a16="http://schemas.microsoft.com/office/drawing/2014/main" id="{8DF8F7F1-139F-4C60-8433-4C04DA8C32B1}"/>
              </a:ext>
            </a:extLst>
          </p:cNvPr>
          <p:cNvSpPr/>
          <p:nvPr/>
        </p:nvSpPr>
        <p:spPr>
          <a:xfrm>
            <a:off x="22364000" y="18156240"/>
            <a:ext cx="9348250" cy="2161288"/>
          </a:xfrm>
          <a:prstGeom prst="rect">
            <a:avLst/>
          </a:prstGeom>
          <a:noFill/>
          <a:ln w="38100">
            <a:solidFill>
              <a:srgbClr val="320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Nova" panose="020B0602020104020203" pitchFamily="34" charset="0"/>
            </a:endParaRPr>
          </a:p>
        </p:txBody>
      </p:sp>
      <p:sp>
        <p:nvSpPr>
          <p:cNvPr id="402" name="TextBox 401">
            <a:extLst>
              <a:ext uri="{FF2B5EF4-FFF2-40B4-BE49-F238E27FC236}">
                <a16:creationId xmlns:a16="http://schemas.microsoft.com/office/drawing/2014/main" id="{08C8EE98-48F5-4F4D-AB16-29FFB602355C}"/>
              </a:ext>
            </a:extLst>
          </p:cNvPr>
          <p:cNvSpPr txBox="1"/>
          <p:nvPr/>
        </p:nvSpPr>
        <p:spPr>
          <a:xfrm>
            <a:off x="12150592" y="13707632"/>
            <a:ext cx="9731714" cy="2677656"/>
          </a:xfrm>
          <a:prstGeom prst="rect">
            <a:avLst/>
          </a:prstGeom>
          <a:noFill/>
        </p:spPr>
        <p:txBody>
          <a:bodyPr wrap="square" rtlCol="0">
            <a:spAutoFit/>
          </a:bodyPr>
          <a:lstStyle/>
          <a:p>
            <a:pPr algn="just"/>
            <a:r>
              <a:rPr lang="en-US" sz="3200" dirty="0" err="1">
                <a:latin typeface="Gill Sans Nova" panose="020B0602020104020203" pitchFamily="34" charset="0"/>
              </a:rPr>
              <a:t>spaCy</a:t>
            </a:r>
            <a:r>
              <a:rPr lang="en-US" sz="3200" dirty="0">
                <a:latin typeface="Gill Sans Nova" panose="020B0602020104020203" pitchFamily="34" charset="0"/>
              </a:rPr>
              <a:t> is a</a:t>
            </a:r>
            <a:r>
              <a:rPr lang="en-US" sz="4000" dirty="0">
                <a:latin typeface="Gill Sans Nova" panose="020B0602020104020203" pitchFamily="34" charset="0"/>
              </a:rPr>
              <a:t> </a:t>
            </a:r>
            <a:r>
              <a:rPr lang="en-US" sz="3200" dirty="0">
                <a:latin typeface="Gill Sans Nova" panose="020B0602020104020203" pitchFamily="34" charset="0"/>
              </a:rPr>
              <a:t>powerful and industrial strength package for almost all NLP tasks. Using spaCy as a pre-processing tool to remove punctuations, stopwords and stemming words to root forms improves the accuracy of our classification model.</a:t>
            </a:r>
            <a:endParaRPr lang="en-US" sz="3200" b="1" dirty="0">
              <a:latin typeface="Gill Sans Nova" panose="020B0602020104020203" pitchFamily="34" charset="0"/>
            </a:endParaRPr>
          </a:p>
        </p:txBody>
      </p:sp>
      <p:sp>
        <p:nvSpPr>
          <p:cNvPr id="403" name="TextBox 402">
            <a:extLst>
              <a:ext uri="{FF2B5EF4-FFF2-40B4-BE49-F238E27FC236}">
                <a16:creationId xmlns:a16="http://schemas.microsoft.com/office/drawing/2014/main" id="{50A0CB3D-83F3-412A-988B-A44963E0B7D6}"/>
              </a:ext>
            </a:extLst>
          </p:cNvPr>
          <p:cNvSpPr txBox="1"/>
          <p:nvPr/>
        </p:nvSpPr>
        <p:spPr>
          <a:xfrm>
            <a:off x="12165267" y="16894638"/>
            <a:ext cx="9731714" cy="2554545"/>
          </a:xfrm>
          <a:prstGeom prst="rect">
            <a:avLst/>
          </a:prstGeom>
          <a:noFill/>
        </p:spPr>
        <p:txBody>
          <a:bodyPr wrap="square" rtlCol="0">
            <a:spAutoFit/>
          </a:bodyPr>
          <a:lstStyle/>
          <a:p>
            <a:r>
              <a:rPr lang="en-US" sz="3200" dirty="0">
                <a:latin typeface="Gill Sans Nova" panose="020B0602020104020203" pitchFamily="34" charset="0"/>
              </a:rPr>
              <a:t>An SVM is a machine learning algorithm for text classification. Unlike other text classification models, SVM doesn’t need much training data for accurate results. Although it needs more computational resources than Naive Bayes, SVM can achieve higher accuracy.</a:t>
            </a:r>
          </a:p>
        </p:txBody>
      </p:sp>
      <p:pic>
        <p:nvPicPr>
          <p:cNvPr id="405" name="Picture 404">
            <a:extLst>
              <a:ext uri="{FF2B5EF4-FFF2-40B4-BE49-F238E27FC236}">
                <a16:creationId xmlns:a16="http://schemas.microsoft.com/office/drawing/2014/main" id="{A84689FF-B350-4211-9E9B-3261B62DE26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327505" y="20168625"/>
            <a:ext cx="9278245" cy="1949406"/>
          </a:xfrm>
          <a:prstGeom prst="rect">
            <a:avLst/>
          </a:prstGeom>
        </p:spPr>
      </p:pic>
      <p:pic>
        <p:nvPicPr>
          <p:cNvPr id="407" name="Picture 406">
            <a:extLst>
              <a:ext uri="{FF2B5EF4-FFF2-40B4-BE49-F238E27FC236}">
                <a16:creationId xmlns:a16="http://schemas.microsoft.com/office/drawing/2014/main" id="{2BAF848B-0D02-4A02-A31B-70284CE1CE9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377291" y="22980917"/>
            <a:ext cx="9178671" cy="1392626"/>
          </a:xfrm>
          <a:prstGeom prst="rect">
            <a:avLst/>
          </a:prstGeom>
        </p:spPr>
      </p:pic>
      <p:pic>
        <p:nvPicPr>
          <p:cNvPr id="409" name="Picture 408">
            <a:extLst>
              <a:ext uri="{FF2B5EF4-FFF2-40B4-BE49-F238E27FC236}">
                <a16:creationId xmlns:a16="http://schemas.microsoft.com/office/drawing/2014/main" id="{2C7713CB-BA20-4665-95F1-C5D5F517A99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323187" y="24846113"/>
            <a:ext cx="4540589" cy="3665936"/>
          </a:xfrm>
          <a:prstGeom prst="rect">
            <a:avLst/>
          </a:prstGeom>
        </p:spPr>
      </p:pic>
      <p:graphicFrame>
        <p:nvGraphicFramePr>
          <p:cNvPr id="410" name="Table 409">
            <a:extLst>
              <a:ext uri="{FF2B5EF4-FFF2-40B4-BE49-F238E27FC236}">
                <a16:creationId xmlns:a16="http://schemas.microsoft.com/office/drawing/2014/main" id="{E881AB68-6BB0-4589-A0F4-FCB74AB83657}"/>
              </a:ext>
            </a:extLst>
          </p:cNvPr>
          <p:cNvGraphicFramePr>
            <a:graphicFrameLocks noGrp="1"/>
          </p:cNvGraphicFramePr>
          <p:nvPr>
            <p:extLst>
              <p:ext uri="{D42A27DB-BD31-4B8C-83A1-F6EECF244321}">
                <p14:modId xmlns:p14="http://schemas.microsoft.com/office/powerpoint/2010/main" val="55080908"/>
              </p:ext>
            </p:extLst>
          </p:nvPr>
        </p:nvGraphicFramePr>
        <p:xfrm>
          <a:off x="16996868" y="25171914"/>
          <a:ext cx="4556330" cy="2651760"/>
        </p:xfrm>
        <a:graphic>
          <a:graphicData uri="http://schemas.openxmlformats.org/drawingml/2006/table">
            <a:tbl>
              <a:tblPr firstRow="1" bandRow="1">
                <a:tableStyleId>{5C22544A-7EE6-4342-B048-85BDC9FD1C3A}</a:tableStyleId>
              </a:tblPr>
              <a:tblGrid>
                <a:gridCol w="2278165">
                  <a:extLst>
                    <a:ext uri="{9D8B030D-6E8A-4147-A177-3AD203B41FA5}">
                      <a16:colId xmlns:a16="http://schemas.microsoft.com/office/drawing/2014/main" val="3473391349"/>
                    </a:ext>
                  </a:extLst>
                </a:gridCol>
                <a:gridCol w="2278165">
                  <a:extLst>
                    <a:ext uri="{9D8B030D-6E8A-4147-A177-3AD203B41FA5}">
                      <a16:colId xmlns:a16="http://schemas.microsoft.com/office/drawing/2014/main" val="1496034970"/>
                    </a:ext>
                  </a:extLst>
                </a:gridCol>
              </a:tblGrid>
              <a:tr h="405868">
                <a:tc>
                  <a:txBody>
                    <a:bodyPr/>
                    <a:lstStyle/>
                    <a:p>
                      <a:pPr marL="0" indent="0" algn="ctr">
                        <a:buFont typeface="+mj-lt"/>
                        <a:buNone/>
                      </a:pPr>
                      <a:r>
                        <a:rPr lang="en-US" sz="2400" dirty="0">
                          <a:solidFill>
                            <a:schemeClr val="tx1"/>
                          </a:solidFill>
                          <a:latin typeface="Gill Sans Nova" panose="020B0602020104020203" pitchFamily="34" charset="0"/>
                        </a:rPr>
                        <a:t>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marL="0" indent="0" algn="ctr">
                        <a:buFont typeface="+mj-lt"/>
                        <a:buNone/>
                      </a:pPr>
                      <a:r>
                        <a:rPr lang="en-US" sz="2400" dirty="0">
                          <a:solidFill>
                            <a:schemeClr val="tx1"/>
                          </a:solidFill>
                          <a:latin typeface="Gill Sans Nova" panose="020B0602020104020203" pitchFamily="34" charset="0"/>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10444460"/>
                  </a:ext>
                </a:extLst>
              </a:tr>
              <a:tr h="730562">
                <a:tc>
                  <a:txBody>
                    <a:bodyPr/>
                    <a:lstStyle/>
                    <a:p>
                      <a:pPr marL="0" indent="0" algn="ctr">
                        <a:buFont typeface="+mj-lt"/>
                        <a:buNone/>
                      </a:pPr>
                      <a:r>
                        <a:rPr lang="en-US" sz="2400" dirty="0">
                          <a:latin typeface="Gill Sans Nova" panose="020B0602020104020203"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mj-lt"/>
                        <a:buNone/>
                      </a:pPr>
                      <a:r>
                        <a:rPr lang="en-US" sz="2400" dirty="0">
                          <a:latin typeface="Gill Sans Nova" panose="020B0602020104020203" pitchFamily="34" charset="0"/>
                        </a:rPr>
                        <a:t>0.9835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9984181"/>
                  </a:ext>
                </a:extLst>
              </a:tr>
              <a:tr h="405868">
                <a:tc>
                  <a:txBody>
                    <a:bodyPr/>
                    <a:lstStyle/>
                    <a:p>
                      <a:pPr marL="0" indent="0" algn="ctr">
                        <a:buFont typeface="+mj-lt"/>
                        <a:buNone/>
                      </a:pPr>
                      <a:r>
                        <a:rPr lang="en-US" sz="2400" dirty="0">
                          <a:latin typeface="Gill Sans Nova" panose="020B0602020104020203" pitchFamily="34" charset="0"/>
                        </a:rPr>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mj-lt"/>
                        <a:buNone/>
                      </a:pPr>
                      <a:r>
                        <a:rPr lang="en-US" sz="2400" dirty="0">
                          <a:latin typeface="Gill Sans Nova" panose="020B0602020104020203" pitchFamily="34" charset="0"/>
                        </a:rPr>
                        <a:t>0.9835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878615"/>
                  </a:ext>
                </a:extLst>
              </a:tr>
              <a:tr h="405868">
                <a:tc>
                  <a:txBody>
                    <a:bodyPr/>
                    <a:lstStyle/>
                    <a:p>
                      <a:pPr marL="0" indent="0" algn="ctr">
                        <a:buFont typeface="+mj-lt"/>
                        <a:buNone/>
                      </a:pPr>
                      <a:r>
                        <a:rPr lang="en-US" sz="2400" dirty="0">
                          <a:latin typeface="Gill Sans Nova" panose="020B0602020104020203" pitchFamily="34" charset="0"/>
                        </a:rPr>
                        <a:t>Naive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mj-lt"/>
                        <a:buNone/>
                      </a:pPr>
                      <a:r>
                        <a:rPr lang="en-US" sz="2400" dirty="0">
                          <a:latin typeface="Gill Sans Nova" panose="020B0602020104020203" pitchFamily="34" charset="0"/>
                        </a:rPr>
                        <a:t>0.9247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4353243"/>
                  </a:ext>
                </a:extLst>
              </a:tr>
              <a:tr h="405868">
                <a:tc>
                  <a:txBody>
                    <a:bodyPr/>
                    <a:lstStyle/>
                    <a:p>
                      <a:pPr marL="0" indent="0" algn="ctr">
                        <a:buFont typeface="+mj-lt"/>
                        <a:buNone/>
                      </a:pPr>
                      <a:r>
                        <a:rPr lang="en-US" sz="2400" dirty="0">
                          <a:latin typeface="Gill Sans Nova" panose="020B0602020104020203" pitchFamily="34" charset="0"/>
                        </a:rPr>
                        <a:t>SVM-SVC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mj-lt"/>
                        <a:buNone/>
                      </a:pPr>
                      <a:r>
                        <a:rPr lang="en-US" sz="2400" dirty="0">
                          <a:latin typeface="Gill Sans Nova" panose="020B0602020104020203" pitchFamily="34" charset="0"/>
                        </a:rPr>
                        <a:t>0.9858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9725376"/>
                  </a:ext>
                </a:extLst>
              </a:tr>
            </a:tbl>
          </a:graphicData>
        </a:graphic>
      </p:graphicFrame>
      <p:sp>
        <p:nvSpPr>
          <p:cNvPr id="411" name="TextBox 410">
            <a:extLst>
              <a:ext uri="{FF2B5EF4-FFF2-40B4-BE49-F238E27FC236}">
                <a16:creationId xmlns:a16="http://schemas.microsoft.com/office/drawing/2014/main" id="{38199BF9-C1CA-4AC6-A853-DA0DF492276C}"/>
              </a:ext>
            </a:extLst>
          </p:cNvPr>
          <p:cNvSpPr txBox="1"/>
          <p:nvPr/>
        </p:nvSpPr>
        <p:spPr>
          <a:xfrm>
            <a:off x="12141244" y="13214404"/>
            <a:ext cx="1663019" cy="630942"/>
          </a:xfrm>
          <a:prstGeom prst="rect">
            <a:avLst/>
          </a:prstGeom>
          <a:noFill/>
        </p:spPr>
        <p:txBody>
          <a:bodyPr wrap="none" rtlCol="0">
            <a:spAutoFit/>
          </a:bodyPr>
          <a:lstStyle/>
          <a:p>
            <a:r>
              <a:rPr lang="en-US" sz="3500" b="1" dirty="0">
                <a:latin typeface="Gill Sans Nova" panose="020B0602020104020203" pitchFamily="34" charset="0"/>
              </a:rPr>
              <a:t>SPACY</a:t>
            </a:r>
          </a:p>
        </p:txBody>
      </p:sp>
      <p:sp>
        <p:nvSpPr>
          <p:cNvPr id="412" name="TextBox 411">
            <a:extLst>
              <a:ext uri="{FF2B5EF4-FFF2-40B4-BE49-F238E27FC236}">
                <a16:creationId xmlns:a16="http://schemas.microsoft.com/office/drawing/2014/main" id="{73505B14-F3F7-45B3-B21E-AFF06B26DA96}"/>
              </a:ext>
            </a:extLst>
          </p:cNvPr>
          <p:cNvSpPr txBox="1"/>
          <p:nvPr/>
        </p:nvSpPr>
        <p:spPr>
          <a:xfrm>
            <a:off x="12162705" y="16351273"/>
            <a:ext cx="8120236" cy="630942"/>
          </a:xfrm>
          <a:prstGeom prst="rect">
            <a:avLst/>
          </a:prstGeom>
          <a:noFill/>
        </p:spPr>
        <p:txBody>
          <a:bodyPr wrap="none" rtlCol="0">
            <a:spAutoFit/>
          </a:bodyPr>
          <a:lstStyle/>
          <a:p>
            <a:r>
              <a:rPr lang="en-US" sz="3500" b="1" dirty="0">
                <a:latin typeface="Gill Sans Nova" panose="020B0602020104020203" pitchFamily="34" charset="0"/>
              </a:rPr>
              <a:t>SUPPORT VECTOR MACHINE (SVM)</a:t>
            </a:r>
          </a:p>
        </p:txBody>
      </p:sp>
      <p:sp>
        <p:nvSpPr>
          <p:cNvPr id="413" name="TextBox 412">
            <a:extLst>
              <a:ext uri="{FF2B5EF4-FFF2-40B4-BE49-F238E27FC236}">
                <a16:creationId xmlns:a16="http://schemas.microsoft.com/office/drawing/2014/main" id="{D8E408A1-8D42-45B0-A834-61A151F9743A}"/>
              </a:ext>
            </a:extLst>
          </p:cNvPr>
          <p:cNvSpPr txBox="1"/>
          <p:nvPr/>
        </p:nvSpPr>
        <p:spPr>
          <a:xfrm>
            <a:off x="12177826" y="19539085"/>
            <a:ext cx="2225289" cy="630942"/>
          </a:xfrm>
          <a:prstGeom prst="rect">
            <a:avLst/>
          </a:prstGeom>
          <a:noFill/>
        </p:spPr>
        <p:txBody>
          <a:bodyPr wrap="none" rtlCol="0">
            <a:spAutoFit/>
          </a:bodyPr>
          <a:lstStyle/>
          <a:p>
            <a:r>
              <a:rPr lang="en-US" sz="3500" b="1" dirty="0">
                <a:latin typeface="Gill Sans Nova" panose="020B0602020104020203" pitchFamily="34" charset="0"/>
              </a:rPr>
              <a:t>PIPELINE</a:t>
            </a:r>
          </a:p>
        </p:txBody>
      </p:sp>
      <p:sp>
        <p:nvSpPr>
          <p:cNvPr id="414" name="TextBox 413">
            <a:extLst>
              <a:ext uri="{FF2B5EF4-FFF2-40B4-BE49-F238E27FC236}">
                <a16:creationId xmlns:a16="http://schemas.microsoft.com/office/drawing/2014/main" id="{5FC74792-D961-4771-BF94-F966FA867970}"/>
              </a:ext>
            </a:extLst>
          </p:cNvPr>
          <p:cNvSpPr txBox="1"/>
          <p:nvPr/>
        </p:nvSpPr>
        <p:spPr>
          <a:xfrm>
            <a:off x="12178569" y="22340553"/>
            <a:ext cx="5279009" cy="630942"/>
          </a:xfrm>
          <a:prstGeom prst="rect">
            <a:avLst/>
          </a:prstGeom>
          <a:noFill/>
        </p:spPr>
        <p:txBody>
          <a:bodyPr wrap="none" rtlCol="0">
            <a:spAutoFit/>
          </a:bodyPr>
          <a:lstStyle/>
          <a:p>
            <a:r>
              <a:rPr lang="en-US" sz="3500" b="1" dirty="0">
                <a:latin typeface="Gill Sans Nova" panose="020B0602020104020203" pitchFamily="34" charset="0"/>
              </a:rPr>
              <a:t>OUR TRAINED MODEL</a:t>
            </a:r>
          </a:p>
        </p:txBody>
      </p:sp>
      <p:sp>
        <p:nvSpPr>
          <p:cNvPr id="415" name="TextBox 414">
            <a:extLst>
              <a:ext uri="{FF2B5EF4-FFF2-40B4-BE49-F238E27FC236}">
                <a16:creationId xmlns:a16="http://schemas.microsoft.com/office/drawing/2014/main" id="{551FEFD2-6733-420C-B00D-246F83D7BE8F}"/>
              </a:ext>
            </a:extLst>
          </p:cNvPr>
          <p:cNvSpPr txBox="1"/>
          <p:nvPr/>
        </p:nvSpPr>
        <p:spPr>
          <a:xfrm>
            <a:off x="12174598" y="24299173"/>
            <a:ext cx="2199641" cy="630942"/>
          </a:xfrm>
          <a:prstGeom prst="rect">
            <a:avLst/>
          </a:prstGeom>
          <a:noFill/>
        </p:spPr>
        <p:txBody>
          <a:bodyPr wrap="none" rtlCol="0">
            <a:spAutoFit/>
          </a:bodyPr>
          <a:lstStyle/>
          <a:p>
            <a:r>
              <a:rPr lang="en-US" sz="3500" b="1" dirty="0">
                <a:latin typeface="Gill Sans Nova" panose="020B0602020104020203" pitchFamily="34" charset="0"/>
              </a:rPr>
              <a:t>OUTPUT</a:t>
            </a:r>
          </a:p>
        </p:txBody>
      </p:sp>
    </p:spTree>
    <p:extLst>
      <p:ext uri="{BB962C8B-B14F-4D97-AF65-F5344CB8AC3E}">
        <p14:creationId xmlns:p14="http://schemas.microsoft.com/office/powerpoint/2010/main" val="21875723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Default]">
      <a:majorFont>
        <a:latin typeface="Gill Sans Nova"/>
        <a:ea typeface=""/>
        <a:cs typeface=""/>
      </a:majorFont>
      <a:minorFont>
        <a:latin typeface="Gill Sans Nov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10111</TotalTime>
  <Words>786</Words>
  <Application>Microsoft Office PowerPoint</Application>
  <PresentationFormat>Custom</PresentationFormat>
  <Paragraphs>118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Consolas</vt:lpstr>
      <vt:lpstr>Gill Sans Nova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Chang</dc:creator>
  <cp:lastModifiedBy>Christine Chang</cp:lastModifiedBy>
  <cp:revision>243</cp:revision>
  <cp:lastPrinted>2018-09-05T21:49:27Z</cp:lastPrinted>
  <dcterms:created xsi:type="dcterms:W3CDTF">2018-08-30T18:21:03Z</dcterms:created>
  <dcterms:modified xsi:type="dcterms:W3CDTF">2019-03-15T19:51:15Z</dcterms:modified>
</cp:coreProperties>
</file>