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36" userDrawn="1">
          <p15:clr>
            <a:srgbClr val="A4A3A4"/>
          </p15:clr>
        </p15:guide>
        <p15:guide id="2" pos="76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0460"/>
    <a:srgbClr val="9933FF"/>
    <a:srgbClr val="371B03"/>
    <a:srgbClr val="713605"/>
    <a:srgbClr val="40009E"/>
    <a:srgbClr val="FF0000"/>
    <a:srgbClr val="0000FF"/>
    <a:srgbClr val="320064"/>
    <a:srgbClr val="2E005C"/>
    <a:srgbClr val="806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95" autoAdjust="0"/>
    <p:restoredTop sz="94660"/>
  </p:normalViewPr>
  <p:slideViewPr>
    <p:cSldViewPr snapToGrid="0" showGuides="1">
      <p:cViewPr varScale="1">
        <p:scale>
          <a:sx n="14" d="100"/>
          <a:sy n="14" d="100"/>
        </p:scale>
        <p:origin x="1734" y="132"/>
      </p:cViewPr>
      <p:guideLst>
        <p:guide orient="horz" pos="11736"/>
        <p:guide pos="76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50380-BA87-410E-85F4-EC09A1176156}" type="datetimeFigureOut">
              <a:rPr lang="en-US" smtClean="0"/>
              <a:t>2019-03-14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F335-CCF0-40CD-8F1D-547A5EAA5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2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50380-BA87-410E-85F4-EC09A1176156}" type="datetimeFigureOut">
              <a:rPr lang="en-US" smtClean="0"/>
              <a:t>2019-03-14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F335-CCF0-40CD-8F1D-547A5EAA5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32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50380-BA87-410E-85F4-EC09A1176156}" type="datetimeFigureOut">
              <a:rPr lang="en-US" smtClean="0"/>
              <a:t>2019-03-14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F335-CCF0-40CD-8F1D-547A5EAA5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50380-BA87-410E-85F4-EC09A1176156}" type="datetimeFigureOut">
              <a:rPr lang="en-US" smtClean="0"/>
              <a:t>2019-03-14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F335-CCF0-40CD-8F1D-547A5EAA5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50380-BA87-410E-85F4-EC09A1176156}" type="datetimeFigureOut">
              <a:rPr lang="en-US" smtClean="0"/>
              <a:t>2019-03-14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F335-CCF0-40CD-8F1D-547A5EAA5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1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50380-BA87-410E-85F4-EC09A1176156}" type="datetimeFigureOut">
              <a:rPr lang="en-US" smtClean="0"/>
              <a:t>2019-03-14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F335-CCF0-40CD-8F1D-547A5EAA5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1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50380-BA87-410E-85F4-EC09A1176156}" type="datetimeFigureOut">
              <a:rPr lang="en-US" smtClean="0"/>
              <a:t>2019-03-14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F335-CCF0-40CD-8F1D-547A5EAA5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24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50380-BA87-410E-85F4-EC09A1176156}" type="datetimeFigureOut">
              <a:rPr lang="en-US" smtClean="0"/>
              <a:t>2019-03-14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F335-CCF0-40CD-8F1D-547A5EAA5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4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50380-BA87-410E-85F4-EC09A1176156}" type="datetimeFigureOut">
              <a:rPr lang="en-US" smtClean="0"/>
              <a:t>2019-03-14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F335-CCF0-40CD-8F1D-547A5EAA5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5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50380-BA87-410E-85F4-EC09A1176156}" type="datetimeFigureOut">
              <a:rPr lang="en-US" smtClean="0"/>
              <a:t>2019-03-14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F335-CCF0-40CD-8F1D-547A5EAA5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9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50380-BA87-410E-85F4-EC09A1176156}" type="datetimeFigureOut">
              <a:rPr lang="en-US" smtClean="0"/>
              <a:t>2019-03-14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F335-CCF0-40CD-8F1D-547A5EAA5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7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50380-BA87-410E-85F4-EC09A1176156}" type="datetimeFigureOut">
              <a:rPr lang="en-US" smtClean="0"/>
              <a:t>2019-03-14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4F335-CCF0-40CD-8F1D-547A5EAA5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2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B7D6EC1-D3D7-4A12-96A1-DA71CCCDDB7D}"/>
              </a:ext>
            </a:extLst>
          </p:cNvPr>
          <p:cNvSpPr/>
          <p:nvPr/>
        </p:nvSpPr>
        <p:spPr>
          <a:xfrm>
            <a:off x="0" y="0"/>
            <a:ext cx="43891200" cy="4562889"/>
          </a:xfrm>
          <a:prstGeom prst="rect">
            <a:avLst/>
          </a:prstGeom>
          <a:solidFill>
            <a:srgbClr val="320064"/>
          </a:solidFill>
          <a:ln>
            <a:solidFill>
              <a:srgbClr val="320064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251F4A-EAFB-4201-9CD7-38F3C43D244C}"/>
              </a:ext>
            </a:extLst>
          </p:cNvPr>
          <p:cNvSpPr/>
          <p:nvPr/>
        </p:nvSpPr>
        <p:spPr>
          <a:xfrm>
            <a:off x="12085983" y="4891970"/>
            <a:ext cx="19743577" cy="1022576"/>
          </a:xfrm>
          <a:prstGeom prst="rect">
            <a:avLst/>
          </a:prstGeom>
          <a:solidFill>
            <a:srgbClr val="320064"/>
          </a:solidFill>
          <a:ln>
            <a:solidFill>
              <a:srgbClr val="320064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Gill Sans Nova" panose="020B0602020104020203" pitchFamily="34" charset="0"/>
              </a:rPr>
              <a:t>Package Design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042E58-0F44-4DF4-95BB-9C4378CF124B}"/>
              </a:ext>
            </a:extLst>
          </p:cNvPr>
          <p:cNvSpPr txBox="1"/>
          <p:nvPr/>
        </p:nvSpPr>
        <p:spPr>
          <a:xfrm>
            <a:off x="6633060" y="-1399"/>
            <a:ext cx="30264922" cy="4650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PaperParser</a:t>
            </a:r>
            <a:r>
              <a:rPr lang="en-US" sz="11000" dirty="0">
                <a:solidFill>
                  <a:schemeClr val="bg1"/>
                </a:solidFill>
                <a:latin typeface="Gill Sans Nova" panose="020B0602020104020203" pitchFamily="34" charset="0"/>
              </a:rPr>
              <a:t>:</a:t>
            </a:r>
          </a:p>
          <a:p>
            <a:pPr algn="ctr"/>
            <a:r>
              <a:rPr lang="en-US" sz="6720" dirty="0">
                <a:solidFill>
                  <a:schemeClr val="bg1"/>
                </a:solidFill>
                <a:latin typeface="Gill Sans Nova" panose="020B0602020104020203" pitchFamily="34" charset="0"/>
              </a:rPr>
              <a:t>Christine Chang</a:t>
            </a:r>
            <a:r>
              <a:rPr lang="en-US" sz="6720" baseline="30000" dirty="0">
                <a:solidFill>
                  <a:schemeClr val="bg1"/>
                </a:solidFill>
                <a:latin typeface="Gill Sans Nova" panose="020B0602020104020203" pitchFamily="34" charset="0"/>
              </a:rPr>
              <a:t>1</a:t>
            </a:r>
            <a:r>
              <a:rPr lang="en-US" sz="6720" dirty="0">
                <a:solidFill>
                  <a:schemeClr val="bg1"/>
                </a:solidFill>
                <a:latin typeface="Gill Sans Nova" panose="020B0602020104020203" pitchFamily="34" charset="0"/>
              </a:rPr>
              <a:t>, Harrison Goldwyn</a:t>
            </a:r>
            <a:r>
              <a:rPr lang="en-US" sz="6720" baseline="30000" dirty="0">
                <a:solidFill>
                  <a:schemeClr val="bg1"/>
                </a:solidFill>
                <a:latin typeface="Gill Sans Nova" panose="020B0602020104020203" pitchFamily="34" charset="0"/>
              </a:rPr>
              <a:t>2</a:t>
            </a:r>
            <a:r>
              <a:rPr lang="en-US" sz="6720" dirty="0">
                <a:solidFill>
                  <a:schemeClr val="bg1"/>
                </a:solidFill>
                <a:latin typeface="Gill Sans Nova" panose="020B0602020104020203" pitchFamily="34" charset="0"/>
              </a:rPr>
              <a:t>, </a:t>
            </a:r>
            <a:r>
              <a:rPr lang="en-US" sz="672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Linnette</a:t>
            </a:r>
            <a:r>
              <a:rPr lang="en-US" sz="6720" dirty="0">
                <a:solidFill>
                  <a:schemeClr val="bg1"/>
                </a:solidFill>
                <a:latin typeface="Gill Sans Nova" panose="020B0602020104020203" pitchFamily="34" charset="0"/>
              </a:rPr>
              <a:t> Teo</a:t>
            </a:r>
            <a:r>
              <a:rPr lang="en-US" sz="6720" baseline="30000" dirty="0">
                <a:solidFill>
                  <a:schemeClr val="bg1"/>
                </a:solidFill>
                <a:latin typeface="Gill Sans Nova" panose="020B0602020104020203" pitchFamily="34" charset="0"/>
              </a:rPr>
              <a:t>3</a:t>
            </a:r>
            <a:r>
              <a:rPr lang="en-US" sz="6720" dirty="0">
                <a:solidFill>
                  <a:schemeClr val="bg1"/>
                </a:solidFill>
                <a:latin typeface="Gill Sans Nova" panose="020B0602020104020203" pitchFamily="34" charset="0"/>
              </a:rPr>
              <a:t>, Neel Shah</a:t>
            </a:r>
            <a:r>
              <a:rPr lang="en-US" sz="6720" baseline="30000" dirty="0">
                <a:solidFill>
                  <a:schemeClr val="bg1"/>
                </a:solidFill>
                <a:latin typeface="Gill Sans Nova" panose="020B0602020104020203" pitchFamily="34" charset="0"/>
              </a:rPr>
              <a:t>3</a:t>
            </a:r>
            <a:endParaRPr lang="en-US" sz="672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en-US" sz="3600" baseline="30000" dirty="0">
                <a:solidFill>
                  <a:schemeClr val="bg1"/>
                </a:solidFill>
                <a:latin typeface="Gill Sans Nova" panose="020B0602020104020203" pitchFamily="34" charset="0"/>
              </a:rPr>
              <a:t>1</a:t>
            </a:r>
            <a:r>
              <a:rPr lang="en-US" sz="3600" dirty="0">
                <a:solidFill>
                  <a:schemeClr val="bg1"/>
                </a:solidFill>
                <a:latin typeface="Gill Sans Nova" panose="020B0602020104020203" pitchFamily="34" charset="0"/>
              </a:rPr>
              <a:t>Department of Materials Science and Engineering, University of Washington, Seattle WA</a:t>
            </a:r>
          </a:p>
          <a:p>
            <a:pPr algn="ctr"/>
            <a:r>
              <a:rPr lang="en-US" sz="3600" baseline="30000" dirty="0">
                <a:solidFill>
                  <a:schemeClr val="bg1"/>
                </a:solidFill>
                <a:latin typeface="Gill Sans Nova" panose="020B0602020104020203" pitchFamily="34" charset="0"/>
              </a:rPr>
              <a:t>2</a:t>
            </a:r>
            <a:r>
              <a:rPr lang="en-US" sz="3600" dirty="0">
                <a:solidFill>
                  <a:schemeClr val="bg1"/>
                </a:solidFill>
                <a:latin typeface="Gill Sans Nova" panose="020B0602020104020203" pitchFamily="34" charset="0"/>
              </a:rPr>
              <a:t>Department of Chemistry, University of Washington, Seattle WA</a:t>
            </a:r>
          </a:p>
          <a:p>
            <a:pPr algn="ctr"/>
            <a:r>
              <a:rPr lang="en-US" sz="3600" baseline="30000" dirty="0">
                <a:solidFill>
                  <a:schemeClr val="bg1"/>
                </a:solidFill>
                <a:latin typeface="Gill Sans Nova" panose="020B0602020104020203" pitchFamily="34" charset="0"/>
              </a:rPr>
              <a:t>3</a:t>
            </a:r>
            <a:r>
              <a:rPr lang="en-US" sz="3600" dirty="0">
                <a:solidFill>
                  <a:schemeClr val="bg1"/>
                </a:solidFill>
                <a:latin typeface="Gill Sans Nova" panose="020B0602020104020203" pitchFamily="34" charset="0"/>
              </a:rPr>
              <a:t>Department of Chemical Engineering</a:t>
            </a:r>
            <a:endParaRPr lang="en-US" sz="3600" baseline="300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816A67-1603-49DA-99DC-30AC26F6EF5F}"/>
              </a:ext>
            </a:extLst>
          </p:cNvPr>
          <p:cNvSpPr/>
          <p:nvPr/>
        </p:nvSpPr>
        <p:spPr>
          <a:xfrm>
            <a:off x="12115458" y="6762413"/>
            <a:ext cx="19656522" cy="7840587"/>
          </a:xfrm>
          <a:prstGeom prst="roundRect">
            <a:avLst>
              <a:gd name="adj" fmla="val 2268"/>
            </a:avLst>
          </a:prstGeom>
          <a:noFill/>
          <a:ln w="76200" cap="flat" cmpd="sng" algn="ctr">
            <a:solidFill>
              <a:srgbClr val="2C04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Overflow="overflow" horzOverflow="overflow" vert="horz" wrap="square" lIns="438912" tIns="219456" rIns="438912" bIns="219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1472" dirty="0">
              <a:solidFill>
                <a:srgbClr val="7030A0"/>
              </a:solidFill>
              <a:latin typeface="Gill Sans Nova" panose="020B0602020104020203" pitchFamily="34" charset="0"/>
            </a:endParaRPr>
          </a:p>
        </p:txBody>
      </p: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DE4A1917-38BF-4BF0-BE33-D730D7C74265}"/>
              </a:ext>
            </a:extLst>
          </p:cNvPr>
          <p:cNvGrpSpPr/>
          <p:nvPr/>
        </p:nvGrpSpPr>
        <p:grpSpPr>
          <a:xfrm>
            <a:off x="32295680" y="15837009"/>
            <a:ext cx="11150246" cy="2500905"/>
            <a:chOff x="6728267" y="3413468"/>
            <a:chExt cx="2322968" cy="521022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226C329-F75F-41A7-98A4-4FFC0B2BF54D}"/>
                </a:ext>
              </a:extLst>
            </p:cNvPr>
            <p:cNvSpPr/>
            <p:nvPr/>
          </p:nvSpPr>
          <p:spPr>
            <a:xfrm>
              <a:off x="6732105" y="3413468"/>
              <a:ext cx="2319130" cy="208709"/>
            </a:xfrm>
            <a:prstGeom prst="rect">
              <a:avLst/>
            </a:prstGeom>
            <a:solidFill>
              <a:srgbClr val="320064"/>
            </a:solidFill>
            <a:ln>
              <a:solidFill>
                <a:srgbClr val="3200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Gill Sans Nova" panose="020B0602020104020203" pitchFamily="34" charset="0"/>
                </a:rPr>
                <a:t>Conclusions and Future Work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26D0302-D077-48F6-BAB7-599517FE9D2C}"/>
                </a:ext>
              </a:extLst>
            </p:cNvPr>
            <p:cNvSpPr txBox="1"/>
            <p:nvPr/>
          </p:nvSpPr>
          <p:spPr>
            <a:xfrm>
              <a:off x="6728267" y="3799838"/>
              <a:ext cx="2310106" cy="134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97280" indent="-1097280" algn="just">
                <a:buFont typeface="Wingdings" pitchFamily="2" charset="2"/>
                <a:buChar char="Ø"/>
              </a:pPr>
              <a:endParaRPr lang="en-US" sz="3600" dirty="0">
                <a:latin typeface="Gill Sans Nova" panose="020B0602020104020203" pitchFamily="34" charset="0"/>
              </a:endParaRP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BF65470E-864D-45E3-AE0A-E17D7C06ADFC}"/>
              </a:ext>
            </a:extLst>
          </p:cNvPr>
          <p:cNvSpPr/>
          <p:nvPr/>
        </p:nvSpPr>
        <p:spPr>
          <a:xfrm>
            <a:off x="497813" y="18953671"/>
            <a:ext cx="11131825" cy="1001803"/>
          </a:xfrm>
          <a:prstGeom prst="rect">
            <a:avLst/>
          </a:prstGeom>
          <a:solidFill>
            <a:srgbClr val="320064"/>
          </a:solidFill>
          <a:ln>
            <a:solidFill>
              <a:srgbClr val="320064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ChemDataExtractor</a:t>
            </a:r>
            <a:endParaRPr lang="en-US" sz="54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ABE115A-8743-4F50-A26A-8F1CC3FB31D1}"/>
              </a:ext>
            </a:extLst>
          </p:cNvPr>
          <p:cNvGrpSpPr/>
          <p:nvPr/>
        </p:nvGrpSpPr>
        <p:grpSpPr>
          <a:xfrm>
            <a:off x="12061639" y="29111742"/>
            <a:ext cx="19743576" cy="2162967"/>
            <a:chOff x="12061639" y="29795940"/>
            <a:chExt cx="19743576" cy="2162967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7EB2350-8ABE-4C21-80EF-ADED02541BC7}"/>
                </a:ext>
              </a:extLst>
            </p:cNvPr>
            <p:cNvSpPr/>
            <p:nvPr/>
          </p:nvSpPr>
          <p:spPr>
            <a:xfrm>
              <a:off x="12073322" y="29795940"/>
              <a:ext cx="19731893" cy="1001803"/>
            </a:xfrm>
            <a:prstGeom prst="rect">
              <a:avLst/>
            </a:prstGeom>
            <a:solidFill>
              <a:srgbClr val="320064"/>
            </a:solidFill>
            <a:ln>
              <a:solidFill>
                <a:srgbClr val="3200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Gill Sans Nova" panose="020B0602020104020203" pitchFamily="34" charset="0"/>
                </a:rPr>
                <a:t>Acknowledgments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AE693DDC-A66A-4972-BDAE-24AAD4D2F613}"/>
                </a:ext>
              </a:extLst>
            </p:cNvPr>
            <p:cNvSpPr txBox="1"/>
            <p:nvPr/>
          </p:nvSpPr>
          <p:spPr>
            <a:xfrm>
              <a:off x="12061639" y="30832445"/>
              <a:ext cx="19743576" cy="1126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60" dirty="0">
                  <a:latin typeface="Gill Sans Nova" panose="020B0602020104020203" pitchFamily="34" charset="0"/>
                </a:rPr>
                <a:t>Will Holden and Prof. Gerald Seidler for performing and analyzing X-ray emission (XES) measurements. </a:t>
              </a:r>
            </a:p>
            <a:p>
              <a:r>
                <a:rPr lang="en-US" sz="3360" dirty="0">
                  <a:latin typeface="Gill Sans Nova" panose="020B0602020104020203" pitchFamily="34" charset="0"/>
                </a:rPr>
                <a:t>Dr. Micah </a:t>
              </a:r>
              <a:r>
                <a:rPr lang="en-US" sz="3360" dirty="0" err="1">
                  <a:latin typeface="Gill Sans Nova" panose="020B0602020104020203" pitchFamily="34" charset="0"/>
                </a:rPr>
                <a:t>Glaz</a:t>
              </a:r>
              <a:r>
                <a:rPr lang="en-US" sz="3360" dirty="0">
                  <a:latin typeface="Gill Sans Nova" panose="020B0602020104020203" pitchFamily="34" charset="0"/>
                </a:rPr>
                <a:t> and Gerry Hammer for discussion on pertinent AFM and XPS methods for our materials.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92CD42F9-5169-486A-89E4-D4FB781BC7B7}"/>
              </a:ext>
            </a:extLst>
          </p:cNvPr>
          <p:cNvSpPr/>
          <p:nvPr/>
        </p:nvSpPr>
        <p:spPr>
          <a:xfrm>
            <a:off x="445277" y="4891967"/>
            <a:ext cx="11131824" cy="1001803"/>
          </a:xfrm>
          <a:prstGeom prst="rect">
            <a:avLst/>
          </a:prstGeom>
          <a:solidFill>
            <a:srgbClr val="320064"/>
          </a:solidFill>
          <a:ln>
            <a:solidFill>
              <a:srgbClr val="320064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Gill Sans Nova" panose="020B0602020104020203" pitchFamily="34" charset="0"/>
              </a:rPr>
              <a:t>Introduction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8EA566-469D-4DDF-B900-C83B8B38A690}"/>
              </a:ext>
            </a:extLst>
          </p:cNvPr>
          <p:cNvSpPr/>
          <p:nvPr/>
        </p:nvSpPr>
        <p:spPr>
          <a:xfrm>
            <a:off x="32314104" y="28154808"/>
            <a:ext cx="11131824" cy="1001804"/>
          </a:xfrm>
          <a:prstGeom prst="rect">
            <a:avLst/>
          </a:prstGeom>
          <a:solidFill>
            <a:srgbClr val="320064"/>
          </a:solidFill>
          <a:ln>
            <a:solidFill>
              <a:srgbClr val="320064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Gill Sans Nova" panose="020B0602020104020203" pitchFamily="34" charset="0"/>
              </a:rPr>
              <a:t>References</a:t>
            </a:r>
          </a:p>
        </p:txBody>
      </p:sp>
      <p:sp>
        <p:nvSpPr>
          <p:cNvPr id="1053" name="Rectangle: Rounded Corners 1052">
            <a:extLst>
              <a:ext uri="{FF2B5EF4-FFF2-40B4-BE49-F238E27FC236}">
                <a16:creationId xmlns:a16="http://schemas.microsoft.com/office/drawing/2014/main" id="{96FC2577-D0F3-4188-88F3-382EE896F4C6}"/>
              </a:ext>
            </a:extLst>
          </p:cNvPr>
          <p:cNvSpPr/>
          <p:nvPr/>
        </p:nvSpPr>
        <p:spPr>
          <a:xfrm>
            <a:off x="12087300" y="15702787"/>
            <a:ext cx="9858299" cy="13030257"/>
          </a:xfrm>
          <a:prstGeom prst="roundRect">
            <a:avLst>
              <a:gd name="adj" fmla="val 3949"/>
            </a:avLst>
          </a:prstGeom>
          <a:noFill/>
          <a:ln w="76200" cap="flat" cmpd="sng" algn="ctr">
            <a:solidFill>
              <a:srgbClr val="2C04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38912" tIns="219456" rIns="438912" bIns="219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1472" dirty="0">
              <a:solidFill>
                <a:srgbClr val="7030A0"/>
              </a:solidFill>
              <a:latin typeface="Gill Sans Nova" panose="020B0602020104020203" pitchFamily="34" charset="0"/>
            </a:endParaRPr>
          </a:p>
        </p:txBody>
      </p:sp>
      <p:sp>
        <p:nvSpPr>
          <p:cNvPr id="282" name="Rectangle: Rounded Corners 281">
            <a:extLst>
              <a:ext uri="{FF2B5EF4-FFF2-40B4-BE49-F238E27FC236}">
                <a16:creationId xmlns:a16="http://schemas.microsoft.com/office/drawing/2014/main" id="{1CE053D7-EDA9-4ABE-B62C-84650FEE7CB7}"/>
              </a:ext>
            </a:extLst>
          </p:cNvPr>
          <p:cNvSpPr/>
          <p:nvPr/>
        </p:nvSpPr>
        <p:spPr>
          <a:xfrm>
            <a:off x="22262584" y="22777922"/>
            <a:ext cx="9542629" cy="5994283"/>
          </a:xfrm>
          <a:prstGeom prst="roundRect">
            <a:avLst>
              <a:gd name="adj" fmla="val 4050"/>
            </a:avLst>
          </a:prstGeom>
          <a:noFill/>
          <a:ln w="76200" cap="flat" cmpd="sng" algn="ctr">
            <a:solidFill>
              <a:srgbClr val="2C04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38912" tIns="219456" rIns="438912" bIns="219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1472">
              <a:solidFill>
                <a:srgbClr val="7030A0"/>
              </a:solidFill>
              <a:latin typeface="Gill Sans Nova" panose="020B0602020104020203" pitchFamily="34" charset="0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0F3F6365-7952-48B4-8FFA-1FACAA84E365}"/>
              </a:ext>
            </a:extLst>
          </p:cNvPr>
          <p:cNvSpPr txBox="1"/>
          <p:nvPr/>
        </p:nvSpPr>
        <p:spPr>
          <a:xfrm>
            <a:off x="12115210" y="5984536"/>
            <a:ext cx="6239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Gill Sans Nova" panose="020B0602020104020203" pitchFamily="34" charset="0"/>
              </a:rPr>
              <a:t>PACKAGE FLOWCHART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5EF7451D-D5FC-4A46-AE01-7D2119338F48}"/>
              </a:ext>
            </a:extLst>
          </p:cNvPr>
          <p:cNvSpPr txBox="1"/>
          <p:nvPr/>
        </p:nvSpPr>
        <p:spPr>
          <a:xfrm>
            <a:off x="12054586" y="14901706"/>
            <a:ext cx="6914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Gill Sans Nova" panose="020B0602020104020203" pitchFamily="34" charset="0"/>
              </a:rPr>
              <a:t>IDENTIFYING SENTENCES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BB837FAC-DB16-42DE-B747-2B79E784C7EB}"/>
              </a:ext>
            </a:extLst>
          </p:cNvPr>
          <p:cNvSpPr txBox="1"/>
          <p:nvPr/>
        </p:nvSpPr>
        <p:spPr>
          <a:xfrm>
            <a:off x="28105712" y="11766416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latin typeface="Gill Sans Nova" panose="020B0602020104020203" pitchFamily="34" charset="0"/>
            </a:endParaRP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5FACD27E-A891-40B2-8CFB-FB0F245DE098}"/>
              </a:ext>
            </a:extLst>
          </p:cNvPr>
          <p:cNvSpPr txBox="1"/>
          <p:nvPr/>
        </p:nvSpPr>
        <p:spPr>
          <a:xfrm>
            <a:off x="32230399" y="6015195"/>
            <a:ext cx="74266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Gill Sans Nova" panose="020B0602020104020203" pitchFamily="34" charset="0"/>
              </a:rPr>
              <a:t>OUTPUT DATA STRUCTURE</a:t>
            </a:r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CA34CB16-DFDA-411B-9452-ACAB665DD12F}"/>
              </a:ext>
            </a:extLst>
          </p:cNvPr>
          <p:cNvSpPr/>
          <p:nvPr/>
        </p:nvSpPr>
        <p:spPr>
          <a:xfrm>
            <a:off x="38976244" y="10857790"/>
            <a:ext cx="342069" cy="305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Nova" panose="020B0602020104020203" pitchFamily="34" charset="0"/>
            </a:endParaRP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3CD01A8D-D33E-4BCB-B56D-47B3C04CC519}"/>
              </a:ext>
            </a:extLst>
          </p:cNvPr>
          <p:cNvSpPr/>
          <p:nvPr/>
        </p:nvSpPr>
        <p:spPr>
          <a:xfrm>
            <a:off x="32313187" y="6738713"/>
            <a:ext cx="11130422" cy="8095561"/>
          </a:xfrm>
          <a:prstGeom prst="roundRect">
            <a:avLst>
              <a:gd name="adj" fmla="val 4345"/>
            </a:avLst>
          </a:prstGeom>
          <a:noFill/>
          <a:ln w="76200" cap="flat" cmpd="sng" algn="ctr">
            <a:solidFill>
              <a:srgbClr val="2C04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ot="0" spcFirstLastPara="0" vertOverflow="overflow" horzOverflow="overflow" vert="horz" wrap="square" lIns="438912" tIns="219456" rIns="438912" bIns="219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1472">
              <a:solidFill>
                <a:srgbClr val="7030A0"/>
              </a:solidFill>
              <a:latin typeface="Gill Sans Nova" panose="020B0602020104020203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C0F5E49-36F8-6F4B-A6C6-A241DB866847}"/>
              </a:ext>
            </a:extLst>
          </p:cNvPr>
          <p:cNvSpPr/>
          <p:nvPr/>
        </p:nvSpPr>
        <p:spPr>
          <a:xfrm>
            <a:off x="1732387" y="7584118"/>
            <a:ext cx="5680999" cy="5177380"/>
          </a:xfrm>
          <a:prstGeom prst="roundRect">
            <a:avLst>
              <a:gd name="adj" fmla="val 5449"/>
            </a:avLst>
          </a:prstGeom>
          <a:noFill/>
          <a:ln>
            <a:solidFill>
              <a:srgbClr val="2C04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Nova" panose="020B0602020104020203" pitchFamily="34" charset="0"/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49899425-109A-4D7E-9809-79533A36FB0F}"/>
              </a:ext>
            </a:extLst>
          </p:cNvPr>
          <p:cNvSpPr/>
          <p:nvPr/>
        </p:nvSpPr>
        <p:spPr>
          <a:xfrm>
            <a:off x="-12173" y="31653406"/>
            <a:ext cx="43891200" cy="1200329"/>
          </a:xfrm>
          <a:prstGeom prst="rect">
            <a:avLst/>
          </a:prstGeom>
          <a:solidFill>
            <a:srgbClr val="320064"/>
          </a:solidFill>
          <a:ln>
            <a:solidFill>
              <a:srgbClr val="320064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309" name="Rectangle: Rounded Corners 308">
            <a:extLst>
              <a:ext uri="{FF2B5EF4-FFF2-40B4-BE49-F238E27FC236}">
                <a16:creationId xmlns:a16="http://schemas.microsoft.com/office/drawing/2014/main" id="{549BB419-21C3-4116-865E-4FB414F4352F}"/>
              </a:ext>
            </a:extLst>
          </p:cNvPr>
          <p:cNvSpPr/>
          <p:nvPr/>
        </p:nvSpPr>
        <p:spPr>
          <a:xfrm>
            <a:off x="22262585" y="15720139"/>
            <a:ext cx="9542630" cy="5994283"/>
          </a:xfrm>
          <a:prstGeom prst="roundRect">
            <a:avLst>
              <a:gd name="adj" fmla="val 6089"/>
            </a:avLst>
          </a:prstGeom>
          <a:noFill/>
          <a:ln w="76200" cap="flat" cmpd="sng" algn="ctr">
            <a:solidFill>
              <a:srgbClr val="2C04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38912" tIns="219456" rIns="438912" bIns="219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1472" dirty="0">
              <a:solidFill>
                <a:srgbClr val="7030A0"/>
              </a:solidFill>
              <a:latin typeface="Gill Sans Nova" panose="020B0602020104020203" pitchFamily="34" charset="0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EFAC9560-13E9-4026-AB14-930F068B7873}"/>
              </a:ext>
            </a:extLst>
          </p:cNvPr>
          <p:cNvSpPr txBox="1"/>
          <p:nvPr/>
        </p:nvSpPr>
        <p:spPr>
          <a:xfrm>
            <a:off x="22262584" y="14910821"/>
            <a:ext cx="68101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Gill Sans Nova" panose="020B0602020104020203" pitchFamily="34" charset="0"/>
              </a:rPr>
              <a:t>SYNTHESIS EXTRACTION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4B0AD871-39BD-4401-B845-107E93D9C75E}"/>
              </a:ext>
            </a:extLst>
          </p:cNvPr>
          <p:cNvSpPr txBox="1"/>
          <p:nvPr/>
        </p:nvSpPr>
        <p:spPr>
          <a:xfrm>
            <a:off x="22262584" y="22005559"/>
            <a:ext cx="7954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Gill Sans Nova" panose="020B0602020104020203" pitchFamily="34" charset="0"/>
              </a:rPr>
              <a:t>PERFORMANCE EXTRACTION</a:t>
            </a: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4E69D4B3-CF81-439D-8C05-246B3BCBB567}"/>
              </a:ext>
            </a:extLst>
          </p:cNvPr>
          <p:cNvSpPr/>
          <p:nvPr/>
        </p:nvSpPr>
        <p:spPr>
          <a:xfrm>
            <a:off x="32353403" y="4902961"/>
            <a:ext cx="11030786" cy="1011451"/>
          </a:xfrm>
          <a:prstGeom prst="rect">
            <a:avLst/>
          </a:prstGeom>
          <a:solidFill>
            <a:srgbClr val="320064"/>
          </a:solidFill>
          <a:ln>
            <a:solidFill>
              <a:srgbClr val="320064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Gill Sans Nova" panose="020B0602020104020203" pitchFamily="34" charset="0"/>
              </a:rPr>
              <a:t>Results</a:t>
            </a:r>
          </a:p>
        </p:txBody>
      </p:sp>
      <p:pic>
        <p:nvPicPr>
          <p:cNvPr id="322" name="Picture 321">
            <a:extLst>
              <a:ext uri="{FF2B5EF4-FFF2-40B4-BE49-F238E27FC236}">
                <a16:creationId xmlns:a16="http://schemas.microsoft.com/office/drawing/2014/main" id="{A46FD279-0462-40C6-9774-B3786744D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58" y="31846415"/>
            <a:ext cx="11669933" cy="894560"/>
          </a:xfrm>
          <a:prstGeom prst="rect">
            <a:avLst/>
          </a:prstGeom>
        </p:spPr>
      </p:pic>
      <p:pic>
        <p:nvPicPr>
          <p:cNvPr id="1599" name="Picture 575" descr="http://depts.washington.edu/uwdirect/wordpress/wp-content/uploads/2017/04/uwdirect-logo-w7.png">
            <a:extLst>
              <a:ext uri="{FF2B5EF4-FFF2-40B4-BE49-F238E27FC236}">
                <a16:creationId xmlns:a16="http://schemas.microsoft.com/office/drawing/2014/main" id="{EF3BBF80-6976-457D-96F9-9ED3B26EB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0900" y="31726575"/>
            <a:ext cx="4120300" cy="113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4" name="Picture 12" descr="Clean Energy Institute">
            <a:extLst>
              <a:ext uri="{FF2B5EF4-FFF2-40B4-BE49-F238E27FC236}">
                <a16:creationId xmlns:a16="http://schemas.microsoft.com/office/drawing/2014/main" id="{F031BAE0-BAFE-41D1-87E8-662352F64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461" y="31707948"/>
            <a:ext cx="5182537" cy="113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572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Custom 9">
      <a:majorFont>
        <a:latin typeface="Bahnschrift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8920</TotalTime>
  <Words>99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</vt:lpstr>
      <vt:lpstr>Gill Sans Nova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Chang</dc:creator>
  <cp:lastModifiedBy>Christine Chang</cp:lastModifiedBy>
  <cp:revision>142</cp:revision>
  <cp:lastPrinted>2018-09-05T21:49:27Z</cp:lastPrinted>
  <dcterms:created xsi:type="dcterms:W3CDTF">2018-08-30T18:21:03Z</dcterms:created>
  <dcterms:modified xsi:type="dcterms:W3CDTF">2019-03-14T23:56:25Z</dcterms:modified>
</cp:coreProperties>
</file>