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rels" ContentType="application/vnd.openxmlformats-package.relationships+xml"/>
  <Default Extension="emf" ContentType="image/x-emf"/>
  <Default Extension="wav" ContentType="audio/wav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20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888FD-88DC-CF46-B158-A9C262FA73E4}" type="datetimeFigureOut">
              <a:t>1/22/16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1EB9E-2CE1-4B43-BBC2-C13FE00C62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3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E2E5DE-41C9-AA48-98ED-B7DC08FCD29B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2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4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4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5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27BD7-6F8B-8F45-A0BB-CF5DD4CE96E3}" type="datetimeFigureOut">
              <a:t>1/22/16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08F1-D904-1E4F-9578-AC33F81F7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5" Type="http://schemas.openxmlformats.org/officeDocument/2006/relationships/image" Target="../media/image1.emf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5" Type="http://schemas.openxmlformats.org/officeDocument/2006/relationships/image" Target="../media/image9.emf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0.emf"/><Relationship Id="rId5" Type="http://schemas.openxmlformats.org/officeDocument/2006/relationships/image" Target="../media/image8.png"/><Relationship Id="rId1" Type="http://schemas.microsoft.com/office/2007/relationships/media" Target="../media/media3.wav"/><Relationship Id="rId2" Type="http://schemas.openxmlformats.org/officeDocument/2006/relationships/audio" Target="../media/media3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1.emf"/><Relationship Id="rId5" Type="http://schemas.openxmlformats.org/officeDocument/2006/relationships/image" Target="../media/image8.png"/><Relationship Id="rId1" Type="http://schemas.microsoft.com/office/2007/relationships/media" Target="../media/media4.wav"/><Relationship Id="rId2" Type="http://schemas.openxmlformats.org/officeDocument/2006/relationships/audio" Target="../media/media4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533400" y="168874"/>
            <a:ext cx="7924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Chalkboard" charset="0"/>
                <a:ea typeface="ＭＳ Ｐゴシック" charset="0"/>
                <a:cs typeface="Chalkboard" charset="0"/>
              </a:rPr>
              <a:t>NETWORK SONGS !!</a:t>
            </a:r>
          </a:p>
          <a:p>
            <a:r>
              <a:rPr lang="en-US" sz="1400" dirty="0">
                <a:latin typeface="Chalkboard" charset="0"/>
                <a:ea typeface="ＭＳ Ｐゴシック" charset="0"/>
                <a:cs typeface="Chalkboard" charset="0"/>
              </a:rPr>
              <a:t>created by Carina Curto &amp; Katherine Morrison</a:t>
            </a:r>
          </a:p>
          <a:p>
            <a:r>
              <a:rPr lang="en-US" sz="1400" dirty="0">
                <a:latin typeface="Chalkboard" charset="0"/>
                <a:ea typeface="ＭＳ Ｐゴシック" charset="0"/>
                <a:cs typeface="Chalkboard" charset="0"/>
              </a:rPr>
              <a:t>January 2016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594832" y="3100919"/>
            <a:ext cx="5845251" cy="3164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u="sng" dirty="0" smtClean="0">
                <a:latin typeface="Chalkboard"/>
                <a:ea typeface="ＭＳ Ｐゴシック" charset="0"/>
                <a:cs typeface="Chalkboard"/>
              </a:rPr>
              <a:t>Input</a:t>
            </a:r>
            <a:r>
              <a:rPr lang="en-US" sz="1400" dirty="0" smtClean="0">
                <a:latin typeface="Chalkboard"/>
                <a:ea typeface="ＭＳ Ｐゴシック" charset="0"/>
                <a:cs typeface="Chalkboard"/>
              </a:rPr>
              <a:t>: a simple directed graph G satisfying two rules:</a:t>
            </a:r>
          </a:p>
          <a:p>
            <a:pPr algn="l"/>
            <a:endParaRPr lang="en-US" sz="1400" dirty="0" smtClean="0">
              <a:latin typeface="Chalkboard"/>
              <a:ea typeface="ＭＳ Ｐゴシック" charset="0"/>
              <a:cs typeface="Chalkboard"/>
            </a:endParaRPr>
          </a:p>
          <a:p>
            <a:pPr algn="l"/>
            <a:r>
              <a:rPr lang="en-US" sz="1400" dirty="0">
                <a:latin typeface="Chalkboard"/>
                <a:ea typeface="ＭＳ Ｐゴシック" charset="0"/>
                <a:cs typeface="Chalkboard"/>
              </a:rPr>
              <a:t>1. G is an oriented graph (no bi-directional connections), and</a:t>
            </a:r>
          </a:p>
          <a:p>
            <a:pPr marL="457200" indent="-457200" algn="l">
              <a:buAutoNum type="arabicPeriod"/>
            </a:pPr>
            <a:endParaRPr lang="en-US" sz="1400" dirty="0">
              <a:latin typeface="Chalkboard"/>
              <a:ea typeface="ＭＳ Ｐゴシック" charset="0"/>
              <a:cs typeface="Chalkboard"/>
            </a:endParaRPr>
          </a:p>
          <a:p>
            <a:pPr algn="l"/>
            <a:r>
              <a:rPr lang="en-US" sz="1400" dirty="0">
                <a:latin typeface="Chalkboard"/>
                <a:ea typeface="ＭＳ Ｐゴシック" charset="0"/>
                <a:cs typeface="Chalkboard"/>
              </a:rPr>
              <a:t>2. every node (neuron) of G has at least one out-going edge.</a:t>
            </a:r>
          </a:p>
          <a:p>
            <a:pPr marL="457200" indent="-457200" algn="l">
              <a:buAutoNum type="arabicPeriod" startAt="2"/>
            </a:pPr>
            <a:endParaRPr lang="en-US" sz="1400" dirty="0">
              <a:latin typeface="Chalkboard"/>
              <a:ea typeface="ＭＳ Ｐゴシック" charset="0"/>
              <a:cs typeface="Chalkboard"/>
            </a:endParaRPr>
          </a:p>
          <a:p>
            <a:pPr algn="l"/>
            <a:r>
              <a:rPr lang="en-US" sz="1400" u="sng" dirty="0">
                <a:latin typeface="Chalkboard"/>
                <a:ea typeface="ＭＳ Ｐゴシック" charset="0"/>
                <a:cs typeface="Chalkboard"/>
              </a:rPr>
              <a:t>Process</a:t>
            </a:r>
            <a:r>
              <a:rPr lang="en-US" sz="1400" dirty="0">
                <a:latin typeface="Chalkboard"/>
                <a:ea typeface="ＭＳ Ｐゴシック" charset="0"/>
                <a:cs typeface="Chalkboard"/>
              </a:rPr>
              <a:t>:  Use the graph to create a neural network with threshold-linear dynamics (next slide).  Next, choose an initial condition and compute the solution to the network equations.  The solution is a set of firing rates, one per neuron, as a function of time.  </a:t>
            </a:r>
          </a:p>
          <a:p>
            <a:pPr algn="l"/>
            <a:endParaRPr lang="en-US" sz="1400" dirty="0">
              <a:latin typeface="Chalkboard"/>
              <a:ea typeface="ＭＳ Ｐゴシック" charset="0"/>
              <a:cs typeface="Chalkboard"/>
            </a:endParaRPr>
          </a:p>
          <a:p>
            <a:pPr algn="l"/>
            <a:r>
              <a:rPr lang="en-US" sz="1400" dirty="0">
                <a:latin typeface="Chalkboard"/>
                <a:ea typeface="ＭＳ Ｐゴシック" charset="0"/>
                <a:cs typeface="Chalkboard"/>
              </a:rPr>
              <a:t>Finally, associate a piano key to each neuron, and use the neuron’s firing rate to modulate the amplitude of the key’s frequency. Superimpose the amplitude-modulated frequencies for all neurons to obtain a single acoustic signal.</a:t>
            </a:r>
          </a:p>
          <a:p>
            <a:pPr algn="l"/>
            <a:endParaRPr lang="en-US" sz="1400" dirty="0">
              <a:latin typeface="Chalkboard"/>
              <a:ea typeface="ＭＳ Ｐゴシック" charset="0"/>
              <a:cs typeface="Chalkboard"/>
            </a:endParaRPr>
          </a:p>
          <a:p>
            <a:pPr algn="l"/>
            <a:r>
              <a:rPr lang="en-US" sz="1400" u="sng" dirty="0">
                <a:latin typeface="Chalkboard"/>
                <a:ea typeface="ＭＳ Ｐゴシック" charset="0"/>
                <a:cs typeface="Chalkboard"/>
              </a:rPr>
              <a:t>Output</a:t>
            </a:r>
            <a:r>
              <a:rPr lang="en-US" sz="1400" dirty="0">
                <a:latin typeface="Chalkboard"/>
                <a:ea typeface="ＭＳ Ｐゴシック" charset="0"/>
                <a:cs typeface="Chalkboard"/>
              </a:rPr>
              <a:t>: the resulting acoustic signal is the network’s song !</a:t>
            </a:r>
          </a:p>
        </p:txBody>
      </p:sp>
      <p:pic>
        <p:nvPicPr>
          <p:cNvPr id="3" name="Picture 2" descr="penta-piano-keys-graph-jan2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076" y="875840"/>
            <a:ext cx="5080006" cy="19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12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575732" y="76200"/>
            <a:ext cx="7924800" cy="685800"/>
          </a:xfrm>
        </p:spPr>
        <p:txBody>
          <a:bodyPr/>
          <a:lstStyle/>
          <a:p>
            <a:r>
              <a:rPr lang="en-US" sz="2400" dirty="0" smtClean="0">
                <a:latin typeface="Chalkboard" charset="0"/>
                <a:ea typeface="ＭＳ Ｐゴシック" charset="0"/>
                <a:cs typeface="Chalkboard" charset="0"/>
              </a:rPr>
              <a:t>The neural network</a:t>
            </a:r>
            <a:endParaRPr lang="en-US" sz="2400" dirty="0">
              <a:latin typeface="Chalkboard" charset="0"/>
              <a:ea typeface="ＭＳ Ｐゴシック" charset="0"/>
              <a:cs typeface="Chalkboard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14280" y="1066800"/>
            <a:ext cx="3935429" cy="4997446"/>
            <a:chOff x="328085" y="1066800"/>
            <a:chExt cx="3935429" cy="4997446"/>
          </a:xfrm>
        </p:grpSpPr>
        <p:pic>
          <p:nvPicPr>
            <p:cNvPr id="7" name="Picture 6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746" y="1654613"/>
              <a:ext cx="3827768" cy="1050302"/>
            </a:xfrm>
            <a:prstGeom prst="rect">
              <a:avLst/>
            </a:prstGeom>
          </p:spPr>
        </p:pic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870948" y="3058039"/>
              <a:ext cx="1295399" cy="1106488"/>
              <a:chOff x="6400799" y="4344194"/>
              <a:chExt cx="1386600" cy="1218406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rot="5400000">
                <a:off x="6401447" y="4952645"/>
                <a:ext cx="1218406" cy="150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15799" y="5181754"/>
                <a:ext cx="1371600" cy="15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400799" y="5181754"/>
                <a:ext cx="609099" cy="151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 flipH="1" flipV="1">
                <a:off x="7009542" y="4418898"/>
                <a:ext cx="763212" cy="76250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328085" y="1066800"/>
              <a:ext cx="388251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halkboard" charset="0"/>
                  <a:cs typeface="Chalkboard" charset="0"/>
                </a:rPr>
                <a:t>T</a:t>
              </a:r>
              <a:r>
                <a:rPr lang="en-US" dirty="0" smtClean="0">
                  <a:latin typeface="Chalkboard" charset="0"/>
                  <a:cs typeface="Chalkboard" charset="0"/>
                </a:rPr>
                <a:t>hreshold-linear network dynamics:</a:t>
              </a:r>
              <a:endParaRPr lang="en-US" dirty="0"/>
            </a:p>
          </p:txBody>
        </p:sp>
        <p:pic>
          <p:nvPicPr>
            <p:cNvPr id="18" name="Picture 17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0049" y="5070247"/>
              <a:ext cx="563562" cy="198290"/>
            </a:xfrm>
            <a:prstGeom prst="rect">
              <a:avLst/>
            </a:prstGeom>
          </p:spPr>
        </p:pic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357" y="5389791"/>
              <a:ext cx="1473177" cy="535701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8960" y="5064075"/>
              <a:ext cx="591864" cy="20446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1149163" y="4662363"/>
              <a:ext cx="22500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halkboard" charset="0"/>
                  <a:cs typeface="Chalkboard" charset="0"/>
                </a:rPr>
                <a:t>p</a:t>
              </a:r>
              <a:r>
                <a:rPr lang="en-US" sz="1600" dirty="0" smtClean="0">
                  <a:latin typeface="Chalkboard" charset="0"/>
                  <a:cs typeface="Chalkboard" charset="0"/>
                </a:rPr>
                <a:t>arameter constraints:</a:t>
              </a:r>
              <a:endParaRPr lang="en-US" sz="16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149163" y="4598527"/>
              <a:ext cx="2250080" cy="1465719"/>
            </a:xfrm>
            <a:prstGeom prst="round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85422" y="3222961"/>
              <a:ext cx="1266111" cy="5847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halkboard" charset="0"/>
                  <a:cs typeface="Chalkboard" charset="0"/>
                </a:rPr>
                <a:t>threshold </a:t>
              </a:r>
            </a:p>
            <a:p>
              <a:r>
                <a:rPr lang="en-US" sz="1600" dirty="0">
                  <a:latin typeface="Chalkboard" charset="0"/>
                  <a:cs typeface="Chalkboard" charset="0"/>
                </a:rPr>
                <a:t>nonlinearity</a:t>
              </a:r>
              <a:endParaRPr lang="en-US" sz="1600"/>
            </a:p>
          </p:txBody>
        </p:sp>
      </p:grpSp>
      <p:sp>
        <p:nvSpPr>
          <p:cNvPr id="2" name="Rectangle 1"/>
          <p:cNvSpPr/>
          <p:nvPr/>
        </p:nvSpPr>
        <p:spPr>
          <a:xfrm>
            <a:off x="527605" y="5155913"/>
            <a:ext cx="1816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halkboard" charset="0"/>
                <a:cs typeface="Chalkboard" charset="0"/>
              </a:rPr>
              <a:t>n</a:t>
            </a:r>
            <a:r>
              <a:rPr lang="en-US" sz="1600" dirty="0" smtClean="0">
                <a:latin typeface="Chalkboard" charset="0"/>
                <a:cs typeface="Chalkboard" charset="0"/>
              </a:rPr>
              <a:t>etwork of excitatory and inhibitory cells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2828587" y="5155913"/>
            <a:ext cx="14788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halkboard" charset="0"/>
                <a:cs typeface="Chalkboard" charset="0"/>
              </a:rPr>
              <a:t>g</a:t>
            </a:r>
            <a:r>
              <a:rPr lang="en-US" sz="1600" dirty="0" smtClean="0">
                <a:latin typeface="Chalkboard" charset="0"/>
                <a:cs typeface="Chalkboard" charset="0"/>
              </a:rPr>
              <a:t>raph G of </a:t>
            </a:r>
          </a:p>
          <a:p>
            <a:r>
              <a:rPr lang="en-US" sz="1600" dirty="0">
                <a:latin typeface="Chalkboard" charset="0"/>
                <a:cs typeface="Chalkboard" charset="0"/>
              </a:rPr>
              <a:t>excitatory</a:t>
            </a:r>
          </a:p>
          <a:p>
            <a:r>
              <a:rPr lang="en-US" sz="1600" dirty="0" smtClean="0">
                <a:latin typeface="Chalkboard" charset="0"/>
                <a:cs typeface="Chalkboard" charset="0"/>
              </a:rPr>
              <a:t>interactions</a:t>
            </a:r>
          </a:p>
        </p:txBody>
      </p:sp>
      <p:pic>
        <p:nvPicPr>
          <p:cNvPr id="17" name="Picture 16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3" y="1763852"/>
            <a:ext cx="3528146" cy="92454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374276" y="1066800"/>
            <a:ext cx="3651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alkboard" charset="0"/>
                <a:cs typeface="Chalkboard" charset="0"/>
              </a:rPr>
              <a:t>Graph-based connectivity matrix:</a:t>
            </a:r>
            <a:endParaRPr lang="en-US" dirty="0"/>
          </a:p>
        </p:txBody>
      </p:sp>
      <p:pic>
        <p:nvPicPr>
          <p:cNvPr id="3" name="Picture 2" descr="excitatory_interneuron_model_graph_jan22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2" y="3219220"/>
            <a:ext cx="4078817" cy="16816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08250" y="3240386"/>
            <a:ext cx="320337" cy="2097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63022" y="3219219"/>
            <a:ext cx="320337" cy="2097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4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93658" y="17493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song 1: penta</a:t>
            </a:r>
          </a:p>
        </p:txBody>
      </p:sp>
      <p:pic>
        <p:nvPicPr>
          <p:cNvPr id="13" name="penta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06566" y="4746482"/>
            <a:ext cx="8128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821" y="5943089"/>
            <a:ext cx="782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alkboard" charset="0"/>
                <a:cs typeface="Chalkboard" charset="0"/>
              </a:rPr>
              <a:t>The sequence of notes and the rhythm are emergent properties of the </a:t>
            </a:r>
          </a:p>
          <a:p>
            <a:r>
              <a:rPr lang="en-US" dirty="0">
                <a:latin typeface="Chalkboard" charset="0"/>
                <a:cs typeface="Chalkboard" charset="0"/>
              </a:rPr>
              <a:t>network dynamics.</a:t>
            </a:r>
            <a:endParaRPr lang="en-US"/>
          </a:p>
        </p:txBody>
      </p:sp>
      <p:pic>
        <p:nvPicPr>
          <p:cNvPr id="3" name="Picture 2" descr="penta-piano-keys-graph-jan2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5" y="1153583"/>
            <a:ext cx="8559800" cy="3238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69911" y="4986137"/>
            <a:ext cx="1642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halkboard"/>
                <a:cs typeface="Chalkboard"/>
              </a:rPr>
              <a:t>listen to the song!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036590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93658" y="174931"/>
            <a:ext cx="2388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song 2: skipping</a:t>
            </a:r>
          </a:p>
        </p:txBody>
      </p:sp>
      <p:pic>
        <p:nvPicPr>
          <p:cNvPr id="3" name="skippin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14073" y="4746477"/>
            <a:ext cx="8128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7821" y="6038336"/>
            <a:ext cx="822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alkboard" charset="0"/>
                <a:cs typeface="Chalkboard" charset="0"/>
              </a:rPr>
              <a:t>The only difference between this network and the previous one is the graph.</a:t>
            </a:r>
            <a:endParaRPr lang="en-US"/>
          </a:p>
        </p:txBody>
      </p:sp>
      <p:pic>
        <p:nvPicPr>
          <p:cNvPr id="7" name="Picture 6" descr="skipping-piano-keys-graph-jan21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14" y="1153588"/>
            <a:ext cx="8559800" cy="3238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69911" y="4986137"/>
            <a:ext cx="1642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halkboard"/>
                <a:cs typeface="Chalkboard"/>
              </a:rPr>
              <a:t>listen to the song!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0056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93658" y="174931"/>
            <a:ext cx="22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song 3: whistle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497821" y="6038336"/>
            <a:ext cx="828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alkboard" charset="0"/>
                <a:cs typeface="Chalkboard" charset="0"/>
              </a:rPr>
              <a:t>Can you hear how this one takes longer to settle into the repeating pattern?</a:t>
            </a:r>
            <a:endParaRPr lang="en-US"/>
          </a:p>
        </p:txBody>
      </p:sp>
      <p:pic>
        <p:nvPicPr>
          <p:cNvPr id="7" name="Picture 6" descr="whistle-piano-keys-graph-jan2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0" y="1149343"/>
            <a:ext cx="8559800" cy="3225800"/>
          </a:xfrm>
          <a:prstGeom prst="rect">
            <a:avLst/>
          </a:prstGeom>
        </p:spPr>
      </p:pic>
      <p:pic>
        <p:nvPicPr>
          <p:cNvPr id="6" name="whistle_n11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7346" y="4747686"/>
            <a:ext cx="812800" cy="812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69911" y="4986137"/>
            <a:ext cx="1642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halkboard"/>
                <a:cs typeface="Chalkboard"/>
              </a:rPr>
              <a:t>listen to the song!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79281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93658" y="174931"/>
            <a:ext cx="2710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halkboard"/>
                <a:cs typeface="Chalkboard"/>
              </a:rPr>
              <a:t>song 4: arhythmia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2534" y="6038336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halkboard" charset="0"/>
                <a:cs typeface="Chalkboard" charset="0"/>
              </a:rPr>
              <a:t>Does the song for this network ever perfectly repeat?</a:t>
            </a:r>
            <a:endParaRPr lang="en-US"/>
          </a:p>
        </p:txBody>
      </p:sp>
      <p:pic>
        <p:nvPicPr>
          <p:cNvPr id="7" name="Picture 6" descr="arythmia-piano-keys-graph-jan21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939" y="1149351"/>
            <a:ext cx="6654800" cy="3225800"/>
          </a:xfrm>
          <a:prstGeom prst="rect">
            <a:avLst/>
          </a:prstGeom>
        </p:spPr>
      </p:pic>
      <p:pic>
        <p:nvPicPr>
          <p:cNvPr id="5" name="arhythmia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97349" y="4747684"/>
            <a:ext cx="812800" cy="812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69911" y="4986137"/>
            <a:ext cx="1642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Chalkboard"/>
                <a:cs typeface="Chalkboard"/>
              </a:rPr>
              <a:t>listen to the song!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36251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0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286</Words>
  <Application>Microsoft Macintosh PowerPoint</Application>
  <PresentationFormat>On-screen Show (4:3)</PresentationFormat>
  <Paragraphs>38</Paragraphs>
  <Slides>6</Slides>
  <Notes>1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The neural network</vt:lpstr>
      <vt:lpstr>PowerPoint Presentation</vt:lpstr>
      <vt:lpstr>PowerPoint Presentation</vt:lpstr>
      <vt:lpstr>PowerPoint Presentation</vt:lpstr>
      <vt:lpstr>PowerPoint Presentation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Carina Curto</dc:creator>
  <cp:lastModifiedBy>Carina Curto</cp:lastModifiedBy>
  <cp:revision>61</cp:revision>
  <dcterms:created xsi:type="dcterms:W3CDTF">2016-01-21T04:08:39Z</dcterms:created>
  <dcterms:modified xsi:type="dcterms:W3CDTF">2016-01-23T03:49:58Z</dcterms:modified>
</cp:coreProperties>
</file>