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6" r:id="rId5"/>
    <p:sldId id="277" r:id="rId6"/>
    <p:sldId id="278" r:id="rId7"/>
    <p:sldId id="275" r:id="rId8"/>
    <p:sldId id="259" r:id="rId9"/>
    <p:sldId id="261" r:id="rId10"/>
    <p:sldId id="262" r:id="rId11"/>
    <p:sldId id="263" r:id="rId12"/>
    <p:sldId id="260" r:id="rId13"/>
    <p:sldId id="279" r:id="rId14"/>
    <p:sldId id="280" r:id="rId15"/>
    <p:sldId id="282" r:id="rId16"/>
    <p:sldId id="264" r:id="rId17"/>
    <p:sldId id="269" r:id="rId18"/>
    <p:sldId id="270" r:id="rId19"/>
    <p:sldId id="266" r:id="rId20"/>
    <p:sldId id="28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D4C1-8B04-4DEE-AD86-9FC5061FE00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A5870-27EB-439F-9EEA-5125F8C71150}">
      <dgm:prSet phldrT="[Text]"/>
      <dgm:spPr/>
      <dgm:t>
        <a:bodyPr/>
        <a:lstStyle/>
        <a:p>
          <a:r>
            <a:rPr lang="en-US" dirty="0" smtClean="0"/>
            <a:t>Forums</a:t>
          </a:r>
          <a:endParaRPr lang="en-US" dirty="0"/>
        </a:p>
      </dgm:t>
    </dgm:pt>
    <dgm:pt modelId="{DEE8C7C7-C6CD-4F1D-A377-A73D96B45C56}" type="parTrans" cxnId="{33CA8864-96C4-46CA-BADE-18EF0913DA37}">
      <dgm:prSet/>
      <dgm:spPr/>
      <dgm:t>
        <a:bodyPr/>
        <a:lstStyle/>
        <a:p>
          <a:endParaRPr lang="en-US"/>
        </a:p>
      </dgm:t>
    </dgm:pt>
    <dgm:pt modelId="{8BAFB9DC-D653-48ED-8814-C9A0C385FF3F}" type="sibTrans" cxnId="{33CA8864-96C4-46CA-BADE-18EF0913DA37}">
      <dgm:prSet/>
      <dgm:spPr/>
      <dgm:t>
        <a:bodyPr/>
        <a:lstStyle/>
        <a:p>
          <a:endParaRPr lang="en-US"/>
        </a:p>
      </dgm:t>
    </dgm:pt>
    <dgm:pt modelId="{923445E8-1221-42D9-812B-68D684998EBC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34AD8104-71B5-40CC-B4DE-0C02F3516CFA}" type="parTrans" cxnId="{72438C4E-471D-486E-83A2-E9D210F6B383}">
      <dgm:prSet/>
      <dgm:spPr/>
      <dgm:t>
        <a:bodyPr/>
        <a:lstStyle/>
        <a:p>
          <a:endParaRPr lang="en-US"/>
        </a:p>
      </dgm:t>
    </dgm:pt>
    <dgm:pt modelId="{973EAC9E-5CAC-4466-95B6-C1CFA7C3F8BB}" type="sibTrans" cxnId="{72438C4E-471D-486E-83A2-E9D210F6B383}">
      <dgm:prSet/>
      <dgm:spPr/>
      <dgm:t>
        <a:bodyPr/>
        <a:lstStyle/>
        <a:p>
          <a:endParaRPr lang="en-US"/>
        </a:p>
      </dgm:t>
    </dgm:pt>
    <dgm:pt modelId="{2D0DF3F7-842A-41EA-A5DE-FD17D4C96020}">
      <dgm:prSet phldrT="[Text]"/>
      <dgm:spPr/>
      <dgm:t>
        <a:bodyPr/>
        <a:lstStyle/>
        <a:p>
          <a:r>
            <a:rPr lang="en-US" dirty="0" smtClean="0"/>
            <a:t>News</a:t>
          </a:r>
          <a:endParaRPr lang="en-US" dirty="0"/>
        </a:p>
      </dgm:t>
    </dgm:pt>
    <dgm:pt modelId="{31EB9907-BDBA-4E59-9FCC-2CEC42F06FAD}" type="parTrans" cxnId="{4BCB1456-B1B6-454C-B8C0-0D128C80C090}">
      <dgm:prSet/>
      <dgm:spPr/>
      <dgm:t>
        <a:bodyPr/>
        <a:lstStyle/>
        <a:p>
          <a:endParaRPr lang="en-US"/>
        </a:p>
      </dgm:t>
    </dgm:pt>
    <dgm:pt modelId="{9E88C245-631B-4D24-BAD7-8CB5397CF9CD}" type="sibTrans" cxnId="{4BCB1456-B1B6-454C-B8C0-0D128C80C090}">
      <dgm:prSet/>
      <dgm:spPr/>
      <dgm:t>
        <a:bodyPr/>
        <a:lstStyle/>
        <a:p>
          <a:endParaRPr lang="en-US"/>
        </a:p>
      </dgm:t>
    </dgm:pt>
    <dgm:pt modelId="{CA74AA3E-79B5-4FBC-B6FD-0B64FB3966F1}">
      <dgm:prSet phldrT="[Text]"/>
      <dgm:spPr/>
      <dgm:t>
        <a:bodyPr/>
        <a:lstStyle/>
        <a:p>
          <a:r>
            <a:rPr lang="en-US" dirty="0" smtClean="0"/>
            <a:t>Industry Sites</a:t>
          </a:r>
          <a:endParaRPr lang="en-US" dirty="0"/>
        </a:p>
      </dgm:t>
    </dgm:pt>
    <dgm:pt modelId="{7F6370E9-76FC-4D3A-B5CD-10221164060E}" type="parTrans" cxnId="{0DCC9394-A152-4614-A92A-A94515601E0B}">
      <dgm:prSet/>
      <dgm:spPr/>
      <dgm:t>
        <a:bodyPr/>
        <a:lstStyle/>
        <a:p>
          <a:endParaRPr lang="en-US"/>
        </a:p>
      </dgm:t>
    </dgm:pt>
    <dgm:pt modelId="{FBB12B9A-8AFD-4E4B-AE01-E4D0B39E90E5}" type="sibTrans" cxnId="{0DCC9394-A152-4614-A92A-A94515601E0B}">
      <dgm:prSet/>
      <dgm:spPr/>
      <dgm:t>
        <a:bodyPr/>
        <a:lstStyle/>
        <a:p>
          <a:endParaRPr lang="en-US"/>
        </a:p>
      </dgm:t>
    </dgm:pt>
    <dgm:pt modelId="{3E11F700-A627-4979-8C31-4A446699C23D}" type="pres">
      <dgm:prSet presAssocID="{1693D4C1-8B04-4DEE-AD86-9FC5061FE006}" presName="cycle" presStyleCnt="0">
        <dgm:presLayoutVars>
          <dgm:dir/>
          <dgm:resizeHandles val="exact"/>
        </dgm:presLayoutVars>
      </dgm:prSet>
      <dgm:spPr/>
    </dgm:pt>
    <dgm:pt modelId="{17C4FC91-9E16-4F00-974F-0F19A857BAAB}" type="pres">
      <dgm:prSet presAssocID="{7BCA5870-27EB-439F-9EEA-5125F8C71150}" presName="node" presStyleLbl="node1" presStyleIdx="0" presStyleCnt="4" custRadScaleRad="105493" custRadScaleInc="-47500">
        <dgm:presLayoutVars>
          <dgm:bulletEnabled val="1"/>
        </dgm:presLayoutVars>
      </dgm:prSet>
      <dgm:spPr/>
    </dgm:pt>
    <dgm:pt modelId="{948C2018-4896-43D2-806F-BFB7791B55BD}" type="pres">
      <dgm:prSet presAssocID="{7BCA5870-27EB-439F-9EEA-5125F8C71150}" presName="spNode" presStyleCnt="0"/>
      <dgm:spPr/>
    </dgm:pt>
    <dgm:pt modelId="{A34950EC-2BBE-4FE6-927A-F6CDAE61E74C}" type="pres">
      <dgm:prSet presAssocID="{8BAFB9DC-D653-48ED-8814-C9A0C385FF3F}" presName="sibTrans" presStyleLbl="sibTrans1D1" presStyleIdx="0" presStyleCnt="4"/>
      <dgm:spPr/>
    </dgm:pt>
    <dgm:pt modelId="{38EA613C-62CB-4498-8A41-F74848981BCD}" type="pres">
      <dgm:prSet presAssocID="{923445E8-1221-42D9-812B-68D684998EBC}" presName="node" presStyleLbl="node1" presStyleIdx="1" presStyleCnt="4">
        <dgm:presLayoutVars>
          <dgm:bulletEnabled val="1"/>
        </dgm:presLayoutVars>
      </dgm:prSet>
      <dgm:spPr/>
    </dgm:pt>
    <dgm:pt modelId="{A0EAD424-A507-4861-99F4-BE48A357CC93}" type="pres">
      <dgm:prSet presAssocID="{923445E8-1221-42D9-812B-68D684998EBC}" presName="spNode" presStyleCnt="0"/>
      <dgm:spPr/>
    </dgm:pt>
    <dgm:pt modelId="{1B5A3163-FDF6-41B7-9703-3AB638813523}" type="pres">
      <dgm:prSet presAssocID="{973EAC9E-5CAC-4466-95B6-C1CFA7C3F8BB}" presName="sibTrans" presStyleLbl="sibTrans1D1" presStyleIdx="1" presStyleCnt="4"/>
      <dgm:spPr/>
    </dgm:pt>
    <dgm:pt modelId="{C1F6D7CB-4FB4-407F-930E-6C41D85E2246}" type="pres">
      <dgm:prSet presAssocID="{2D0DF3F7-842A-41EA-A5DE-FD17D4C96020}" presName="node" presStyleLbl="node1" presStyleIdx="2" presStyleCnt="4">
        <dgm:presLayoutVars>
          <dgm:bulletEnabled val="1"/>
        </dgm:presLayoutVars>
      </dgm:prSet>
      <dgm:spPr/>
    </dgm:pt>
    <dgm:pt modelId="{B993F0CD-21BE-46F7-8B7E-58E4B847F518}" type="pres">
      <dgm:prSet presAssocID="{2D0DF3F7-842A-41EA-A5DE-FD17D4C96020}" presName="spNode" presStyleCnt="0"/>
      <dgm:spPr/>
    </dgm:pt>
    <dgm:pt modelId="{9AF249C7-3F30-45E5-AB06-83283E1D1B61}" type="pres">
      <dgm:prSet presAssocID="{9E88C245-631B-4D24-BAD7-8CB5397CF9CD}" presName="sibTrans" presStyleLbl="sibTrans1D1" presStyleIdx="2" presStyleCnt="4"/>
      <dgm:spPr/>
    </dgm:pt>
    <dgm:pt modelId="{1C58F66B-A896-485D-9DD1-6D7E83A7BE53}" type="pres">
      <dgm:prSet presAssocID="{CA74AA3E-79B5-4FBC-B6FD-0B64FB3966F1}" presName="node" presStyleLbl="node1" presStyleIdx="3" presStyleCnt="4">
        <dgm:presLayoutVars>
          <dgm:bulletEnabled val="1"/>
        </dgm:presLayoutVars>
      </dgm:prSet>
      <dgm:spPr/>
    </dgm:pt>
    <dgm:pt modelId="{BA2E9C5E-548B-45E8-B57F-FF09220E7B2C}" type="pres">
      <dgm:prSet presAssocID="{CA74AA3E-79B5-4FBC-B6FD-0B64FB3966F1}" presName="spNode" presStyleCnt="0"/>
      <dgm:spPr/>
    </dgm:pt>
    <dgm:pt modelId="{6ECD0DB5-D0DA-4558-BDCD-2DA2AF198F14}" type="pres">
      <dgm:prSet presAssocID="{FBB12B9A-8AFD-4E4B-AE01-E4D0B39E90E5}" presName="sibTrans" presStyleLbl="sibTrans1D1" presStyleIdx="3" presStyleCnt="4"/>
      <dgm:spPr/>
    </dgm:pt>
  </dgm:ptLst>
  <dgm:cxnLst>
    <dgm:cxn modelId="{4BCB1456-B1B6-454C-B8C0-0D128C80C090}" srcId="{1693D4C1-8B04-4DEE-AD86-9FC5061FE006}" destId="{2D0DF3F7-842A-41EA-A5DE-FD17D4C96020}" srcOrd="2" destOrd="0" parTransId="{31EB9907-BDBA-4E59-9FCC-2CEC42F06FAD}" sibTransId="{9E88C245-631B-4D24-BAD7-8CB5397CF9CD}"/>
    <dgm:cxn modelId="{7BFDA860-6966-4CA8-8C23-4A151754A90A}" type="presOf" srcId="{8BAFB9DC-D653-48ED-8814-C9A0C385FF3F}" destId="{A34950EC-2BBE-4FE6-927A-F6CDAE61E74C}" srcOrd="0" destOrd="0" presId="urn:microsoft.com/office/officeart/2005/8/layout/cycle6"/>
    <dgm:cxn modelId="{7FE7BB54-C0D1-40A1-8E25-8EF20DB22ACA}" type="presOf" srcId="{1693D4C1-8B04-4DEE-AD86-9FC5061FE006}" destId="{3E11F700-A627-4979-8C31-4A446699C23D}" srcOrd="0" destOrd="0" presId="urn:microsoft.com/office/officeart/2005/8/layout/cycle6"/>
    <dgm:cxn modelId="{989FF42A-47D1-4924-A4FF-5D3D32D607DC}" type="presOf" srcId="{FBB12B9A-8AFD-4E4B-AE01-E4D0B39E90E5}" destId="{6ECD0DB5-D0DA-4558-BDCD-2DA2AF198F14}" srcOrd="0" destOrd="0" presId="urn:microsoft.com/office/officeart/2005/8/layout/cycle6"/>
    <dgm:cxn modelId="{0DCC9394-A152-4614-A92A-A94515601E0B}" srcId="{1693D4C1-8B04-4DEE-AD86-9FC5061FE006}" destId="{CA74AA3E-79B5-4FBC-B6FD-0B64FB3966F1}" srcOrd="3" destOrd="0" parTransId="{7F6370E9-76FC-4D3A-B5CD-10221164060E}" sibTransId="{FBB12B9A-8AFD-4E4B-AE01-E4D0B39E90E5}"/>
    <dgm:cxn modelId="{EBA2511B-E779-4532-8EB0-4AF797ADFE42}" type="presOf" srcId="{923445E8-1221-42D9-812B-68D684998EBC}" destId="{38EA613C-62CB-4498-8A41-F74848981BCD}" srcOrd="0" destOrd="0" presId="urn:microsoft.com/office/officeart/2005/8/layout/cycle6"/>
    <dgm:cxn modelId="{33CA8864-96C4-46CA-BADE-18EF0913DA37}" srcId="{1693D4C1-8B04-4DEE-AD86-9FC5061FE006}" destId="{7BCA5870-27EB-439F-9EEA-5125F8C71150}" srcOrd="0" destOrd="0" parTransId="{DEE8C7C7-C6CD-4F1D-A377-A73D96B45C56}" sibTransId="{8BAFB9DC-D653-48ED-8814-C9A0C385FF3F}"/>
    <dgm:cxn modelId="{5AC155AE-5AF7-4DE1-A243-F8DC1770DE0D}" type="presOf" srcId="{973EAC9E-5CAC-4466-95B6-C1CFA7C3F8BB}" destId="{1B5A3163-FDF6-41B7-9703-3AB638813523}" srcOrd="0" destOrd="0" presId="urn:microsoft.com/office/officeart/2005/8/layout/cycle6"/>
    <dgm:cxn modelId="{72438C4E-471D-486E-83A2-E9D210F6B383}" srcId="{1693D4C1-8B04-4DEE-AD86-9FC5061FE006}" destId="{923445E8-1221-42D9-812B-68D684998EBC}" srcOrd="1" destOrd="0" parTransId="{34AD8104-71B5-40CC-B4DE-0C02F3516CFA}" sibTransId="{973EAC9E-5CAC-4466-95B6-C1CFA7C3F8BB}"/>
    <dgm:cxn modelId="{BE324994-3287-4492-8832-EBB8F8673044}" type="presOf" srcId="{CA74AA3E-79B5-4FBC-B6FD-0B64FB3966F1}" destId="{1C58F66B-A896-485D-9DD1-6D7E83A7BE53}" srcOrd="0" destOrd="0" presId="urn:microsoft.com/office/officeart/2005/8/layout/cycle6"/>
    <dgm:cxn modelId="{D7EE09A6-1E3B-4E03-9D33-5EAD31B6F160}" type="presOf" srcId="{7BCA5870-27EB-439F-9EEA-5125F8C71150}" destId="{17C4FC91-9E16-4F00-974F-0F19A857BAAB}" srcOrd="0" destOrd="0" presId="urn:microsoft.com/office/officeart/2005/8/layout/cycle6"/>
    <dgm:cxn modelId="{462E61FC-8295-4706-9112-FF2B1C9D12CB}" type="presOf" srcId="{9E88C245-631B-4D24-BAD7-8CB5397CF9CD}" destId="{9AF249C7-3F30-45E5-AB06-83283E1D1B61}" srcOrd="0" destOrd="0" presId="urn:microsoft.com/office/officeart/2005/8/layout/cycle6"/>
    <dgm:cxn modelId="{D8C4D6F1-CE9C-4B2B-A553-5F1851779B49}" type="presOf" srcId="{2D0DF3F7-842A-41EA-A5DE-FD17D4C96020}" destId="{C1F6D7CB-4FB4-407F-930E-6C41D85E2246}" srcOrd="0" destOrd="0" presId="urn:microsoft.com/office/officeart/2005/8/layout/cycle6"/>
    <dgm:cxn modelId="{8D98377D-FC0A-4857-8BBC-0A3A6824A9B9}" type="presParOf" srcId="{3E11F700-A627-4979-8C31-4A446699C23D}" destId="{17C4FC91-9E16-4F00-974F-0F19A857BAAB}" srcOrd="0" destOrd="0" presId="urn:microsoft.com/office/officeart/2005/8/layout/cycle6"/>
    <dgm:cxn modelId="{E2CDF8BB-1AAF-4BC2-B251-FE28CE5F8DBF}" type="presParOf" srcId="{3E11F700-A627-4979-8C31-4A446699C23D}" destId="{948C2018-4896-43D2-806F-BFB7791B55BD}" srcOrd="1" destOrd="0" presId="urn:microsoft.com/office/officeart/2005/8/layout/cycle6"/>
    <dgm:cxn modelId="{D7D6E994-94D3-446D-BE74-8261CCA08A96}" type="presParOf" srcId="{3E11F700-A627-4979-8C31-4A446699C23D}" destId="{A34950EC-2BBE-4FE6-927A-F6CDAE61E74C}" srcOrd="2" destOrd="0" presId="urn:microsoft.com/office/officeart/2005/8/layout/cycle6"/>
    <dgm:cxn modelId="{0F6281E1-ACB3-493C-B8BB-032E88FB2636}" type="presParOf" srcId="{3E11F700-A627-4979-8C31-4A446699C23D}" destId="{38EA613C-62CB-4498-8A41-F74848981BCD}" srcOrd="3" destOrd="0" presId="urn:microsoft.com/office/officeart/2005/8/layout/cycle6"/>
    <dgm:cxn modelId="{10FE1355-FA74-4002-9332-73B140D36C7C}" type="presParOf" srcId="{3E11F700-A627-4979-8C31-4A446699C23D}" destId="{A0EAD424-A507-4861-99F4-BE48A357CC93}" srcOrd="4" destOrd="0" presId="urn:microsoft.com/office/officeart/2005/8/layout/cycle6"/>
    <dgm:cxn modelId="{5A7EE986-3856-45CC-8D06-4CB31229D8E1}" type="presParOf" srcId="{3E11F700-A627-4979-8C31-4A446699C23D}" destId="{1B5A3163-FDF6-41B7-9703-3AB638813523}" srcOrd="5" destOrd="0" presId="urn:microsoft.com/office/officeart/2005/8/layout/cycle6"/>
    <dgm:cxn modelId="{8AF8A4A1-3180-408C-B5FE-528CDD28626D}" type="presParOf" srcId="{3E11F700-A627-4979-8C31-4A446699C23D}" destId="{C1F6D7CB-4FB4-407F-930E-6C41D85E2246}" srcOrd="6" destOrd="0" presId="urn:microsoft.com/office/officeart/2005/8/layout/cycle6"/>
    <dgm:cxn modelId="{C4ED5A5B-77C9-4BD2-A04D-67331329D3BA}" type="presParOf" srcId="{3E11F700-A627-4979-8C31-4A446699C23D}" destId="{B993F0CD-21BE-46F7-8B7E-58E4B847F518}" srcOrd="7" destOrd="0" presId="urn:microsoft.com/office/officeart/2005/8/layout/cycle6"/>
    <dgm:cxn modelId="{A4EFE84B-49DA-48E9-8640-7937A3D99E70}" type="presParOf" srcId="{3E11F700-A627-4979-8C31-4A446699C23D}" destId="{9AF249C7-3F30-45E5-AB06-83283E1D1B61}" srcOrd="8" destOrd="0" presId="urn:microsoft.com/office/officeart/2005/8/layout/cycle6"/>
    <dgm:cxn modelId="{0DF56781-69C2-4CED-A388-3F77AE22448A}" type="presParOf" srcId="{3E11F700-A627-4979-8C31-4A446699C23D}" destId="{1C58F66B-A896-485D-9DD1-6D7E83A7BE53}" srcOrd="9" destOrd="0" presId="urn:microsoft.com/office/officeart/2005/8/layout/cycle6"/>
    <dgm:cxn modelId="{27085DD1-209C-47AA-B52A-98C4C8BF04A4}" type="presParOf" srcId="{3E11F700-A627-4979-8C31-4A446699C23D}" destId="{BA2E9C5E-548B-45E8-B57F-FF09220E7B2C}" srcOrd="10" destOrd="0" presId="urn:microsoft.com/office/officeart/2005/8/layout/cycle6"/>
    <dgm:cxn modelId="{D5DED68B-5CF1-4184-9B55-DDE0468AD3A0}" type="presParOf" srcId="{3E11F700-A627-4979-8C31-4A446699C23D}" destId="{6ECD0DB5-D0DA-4558-BDCD-2DA2AF198F1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4FC91-9E16-4F00-974F-0F19A857BAAB}">
      <dsp:nvSpPr>
        <dsp:cNvPr id="0" name=""/>
        <dsp:cNvSpPr/>
      </dsp:nvSpPr>
      <dsp:spPr>
        <a:xfrm>
          <a:off x="1425147" y="0"/>
          <a:ext cx="1251718" cy="813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Forums</a:t>
          </a:r>
          <a:endParaRPr lang="en-US" sz="2000" kern="1200" dirty="0"/>
        </a:p>
      </dsp:txBody>
      <dsp:txXfrm>
        <a:off x="1464865" y="39718"/>
        <a:ext cx="1172282" cy="734181"/>
      </dsp:txXfrm>
    </dsp:sp>
    <dsp:sp modelId="{A34950EC-2BBE-4FE6-927A-F6CDAE61E74C}">
      <dsp:nvSpPr>
        <dsp:cNvPr id="0" name=""/>
        <dsp:cNvSpPr/>
      </dsp:nvSpPr>
      <dsp:spPr>
        <a:xfrm>
          <a:off x="1040548" y="358104"/>
          <a:ext cx="2690236" cy="2690236"/>
        </a:xfrm>
        <a:custGeom>
          <a:avLst/>
          <a:gdLst/>
          <a:ahLst/>
          <a:cxnLst/>
          <a:rect l="0" t="0" r="0" b="0"/>
          <a:pathLst>
            <a:path>
              <a:moveTo>
                <a:pt x="1649846" y="34971"/>
              </a:moveTo>
              <a:arcTo wR="1345118" hR="1345118" stAng="16985619" swAng="36543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613C-62CB-4498-8A41-F74848981BCD}">
      <dsp:nvSpPr>
        <dsp:cNvPr id="0" name=""/>
        <dsp:cNvSpPr/>
      </dsp:nvSpPr>
      <dsp:spPr>
        <a:xfrm>
          <a:off x="3119558" y="1345791"/>
          <a:ext cx="1251718" cy="813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Social Media</a:t>
          </a:r>
          <a:endParaRPr lang="en-US" sz="2000" kern="1200" dirty="0"/>
        </a:p>
      </dsp:txBody>
      <dsp:txXfrm>
        <a:off x="3159276" y="1385509"/>
        <a:ext cx="1172282" cy="734181"/>
      </dsp:txXfrm>
    </dsp:sp>
    <dsp:sp modelId="{1B5A3163-FDF6-41B7-9703-3AB638813523}">
      <dsp:nvSpPr>
        <dsp:cNvPr id="0" name=""/>
        <dsp:cNvSpPr/>
      </dsp:nvSpPr>
      <dsp:spPr>
        <a:xfrm>
          <a:off x="1055181" y="407481"/>
          <a:ext cx="2690236" cy="2690236"/>
        </a:xfrm>
        <a:custGeom>
          <a:avLst/>
          <a:gdLst/>
          <a:ahLst/>
          <a:cxnLst/>
          <a:rect l="0" t="0" r="0" b="0"/>
          <a:pathLst>
            <a:path>
              <a:moveTo>
                <a:pt x="2624116" y="1761659"/>
              </a:moveTo>
              <a:arcTo wR="1345118" hR="1345118" stAng="1082356" swAng="26278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6D7CB-4FB4-407F-930E-6C41D85E2246}">
      <dsp:nvSpPr>
        <dsp:cNvPr id="0" name=""/>
        <dsp:cNvSpPr/>
      </dsp:nvSpPr>
      <dsp:spPr>
        <a:xfrm>
          <a:off x="1774440" y="2690909"/>
          <a:ext cx="1251718" cy="813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News</a:t>
          </a:r>
          <a:endParaRPr lang="en-US" sz="2000" kern="1200" dirty="0"/>
        </a:p>
      </dsp:txBody>
      <dsp:txXfrm>
        <a:off x="1814158" y="2730627"/>
        <a:ext cx="1172282" cy="734181"/>
      </dsp:txXfrm>
    </dsp:sp>
    <dsp:sp modelId="{9AF249C7-3F30-45E5-AB06-83283E1D1B61}">
      <dsp:nvSpPr>
        <dsp:cNvPr id="0" name=""/>
        <dsp:cNvSpPr/>
      </dsp:nvSpPr>
      <dsp:spPr>
        <a:xfrm>
          <a:off x="1055181" y="407481"/>
          <a:ext cx="2690236" cy="2690236"/>
        </a:xfrm>
        <a:custGeom>
          <a:avLst/>
          <a:gdLst/>
          <a:ahLst/>
          <a:cxnLst/>
          <a:rect l="0" t="0" r="0" b="0"/>
          <a:pathLst>
            <a:path>
              <a:moveTo>
                <a:pt x="710228" y="2530975"/>
              </a:moveTo>
              <a:arcTo wR="1345118" hR="1345118" stAng="7089836" swAng="26278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F66B-A896-485D-9DD1-6D7E83A7BE53}">
      <dsp:nvSpPr>
        <dsp:cNvPr id="0" name=""/>
        <dsp:cNvSpPr/>
      </dsp:nvSpPr>
      <dsp:spPr>
        <a:xfrm>
          <a:off x="429322" y="1345791"/>
          <a:ext cx="1251718" cy="813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Industry Sites</a:t>
          </a:r>
          <a:endParaRPr lang="en-US" sz="2000" kern="1200" dirty="0"/>
        </a:p>
      </dsp:txBody>
      <dsp:txXfrm>
        <a:off x="469040" y="1385509"/>
        <a:ext cx="1172282" cy="734181"/>
      </dsp:txXfrm>
    </dsp:sp>
    <dsp:sp modelId="{6ECD0DB5-D0DA-4558-BDCD-2DA2AF198F14}">
      <dsp:nvSpPr>
        <dsp:cNvPr id="0" name=""/>
        <dsp:cNvSpPr/>
      </dsp:nvSpPr>
      <dsp:spPr>
        <a:xfrm>
          <a:off x="1080920" y="315046"/>
          <a:ext cx="2690236" cy="2690236"/>
        </a:xfrm>
        <a:custGeom>
          <a:avLst/>
          <a:gdLst/>
          <a:ahLst/>
          <a:cxnLst/>
          <a:rect l="0" t="0" r="0" b="0"/>
          <a:pathLst>
            <a:path>
              <a:moveTo>
                <a:pt x="38810" y="1024331"/>
              </a:moveTo>
              <a:arcTo wR="1345118" hR="1345118" stAng="11627819" swAng="1670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C532-F70B-4033-9B20-E66A05EDF83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76F9-B356-4EBC-B1BF-A3B36555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cad=rja&amp;uact=8&amp;ved=0ahUKEwjPq4KH-_DLAhXDdh4KHbNVBSQQjRwIBw&amp;url=https%3A%2F%2Fen.wikipedia.org%2Fwiki%2FHarvard_Extension_School&amp;psig=AFQjCNE5nyFsJayLpVQoJDMvsL1MvIg8sA&amp;ust=145972111681590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c-s6vjfHLAhVIbB4KHTROByQQjRwIBw&amp;url=http%3A%2F%2Fwww.clipartbest.com%2Fclipart-yckBKL7cE&amp;psig=AFQjCNGIj250q7GwfxvI6aVyzYLWw9MMow&amp;ust=14597260243978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c-s6vjfHLAhVIbB4KHTROByQQjRwIBw&amp;url=http%3A%2F%2Fwww.clipartbest.com%2Fclipart-yckBKL7cE&amp;psig=AFQjCNGIj250q7GwfxvI6aVyzYLWw9MMow&amp;ust=14597260243978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c-s6vjfHLAhVIbB4KHTROByQQjRwIBw&amp;url=http%3A%2F%2Fwww.clipartbest.com%2Fclipart-yckBKL7cE&amp;psig=AFQjCNGIj250q7GwfxvI6aVyzYLWw9MMow&amp;ust=14597260243978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source=images&amp;cd=&amp;cad=rja&amp;uact=8&amp;ved=0ahUKEwic-s6vjfHLAhVIbB4KHTROByQQjRwIBw&amp;url=http%3A%2F%2Fwww.clipartbest.com%2Fclipart-yckBKL7cE&amp;psig=AFQjCNGIj250q7GwfxvI6aVyzYLWw9MMow&amp;ust=145972602439788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g.bz/ZliA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c-s6vjfHLAhVIbB4KHTROByQQjRwIBw&amp;url=http%3A%2F%2Fwww.clipartbest.com%2Fclipart-yckBKL7cE&amp;psig=AFQjCNGIj250q7GwfxvI6aVyzYLWw9MMow&amp;ust=14597260243978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8/89/ExtensionFla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30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5914" y="27432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Technology Reference Guide Website</a:t>
            </a:r>
          </a:p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52600" y="674132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ISMT E-101 Project Presentation</a:t>
            </a:r>
          </a:p>
          <a:p>
            <a:r>
              <a:rPr lang="en-US" dirty="0" smtClean="0"/>
              <a:t>Charles Cushing</a:t>
            </a:r>
          </a:p>
          <a:p>
            <a:r>
              <a:rPr lang="en-US" dirty="0" smtClean="0"/>
              <a:t>4/8/2016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Epic Stories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2" descr="http://www.clipartbest.com/cliparts/yck/BKL/yckBKL7cE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130754" cy="5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205740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As a Product Owner, I want to ensure the product rankings are an </a:t>
            </a:r>
            <a:r>
              <a:rPr lang="en-US" sz="2000" b="1" i="1" dirty="0" smtClean="0"/>
              <a:t>accurate</a:t>
            </a:r>
            <a:r>
              <a:rPr lang="en-US" sz="2000" i="1" dirty="0" smtClean="0"/>
              <a:t> reflection of industry opinion so that users come to </a:t>
            </a:r>
            <a:r>
              <a:rPr lang="en-US" sz="2000" b="1" i="1" dirty="0" smtClean="0"/>
              <a:t>trust</a:t>
            </a:r>
            <a:r>
              <a:rPr lang="en-US" sz="2000" i="1" dirty="0" smtClean="0"/>
              <a:t> our site as being the best source for IT platform, product and framework trends.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25854" y="4610813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EPIC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8107" y="4610813"/>
            <a:ext cx="15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Have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Epic Stories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2" descr="http://www.clipartbest.com/cliparts/yck/BKL/yckBKL7cE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130754" cy="5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0" y="20574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As a Super User, I want to provide </a:t>
            </a:r>
            <a:r>
              <a:rPr lang="en-US" sz="2000" b="1" i="1" dirty="0" smtClean="0"/>
              <a:t>content</a:t>
            </a:r>
            <a:r>
              <a:rPr lang="en-US" sz="2000" i="1" dirty="0" smtClean="0"/>
              <a:t> and guidance on industry product rankings so that we can incorporate a wide </a:t>
            </a:r>
            <a:r>
              <a:rPr lang="en-US" sz="2000" b="1" i="1" dirty="0" smtClean="0"/>
              <a:t>variety</a:t>
            </a:r>
            <a:r>
              <a:rPr lang="en-US" sz="2000" i="1" dirty="0" smtClean="0"/>
              <a:t> of views.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25854" y="4610813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EPIC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8107" y="4610813"/>
            <a:ext cx="15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Have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Epic Stories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434" name="Picture 2" descr="http://www.clipartbest.com/cliparts/yck/BKL/yckBKL7cE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130754" cy="5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59052" y="2057399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As a user, I want to browse categories of IT products and frameworks in an </a:t>
            </a:r>
            <a:r>
              <a:rPr lang="en-US" sz="2400" b="1" i="1" dirty="0" smtClean="0"/>
              <a:t>intuitive</a:t>
            </a:r>
            <a:r>
              <a:rPr lang="en-US" sz="2400" i="1" dirty="0" smtClean="0"/>
              <a:t> way so that I can easily keep on top of technology </a:t>
            </a:r>
            <a:r>
              <a:rPr lang="en-US" sz="2400" b="1" i="1" dirty="0" smtClean="0"/>
              <a:t>trends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419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EPIC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4450222"/>
            <a:ext cx="135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Have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lipartbest.com/cliparts/yck/BKL/yckBKL7cE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78" y="3317259"/>
            <a:ext cx="39957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ck/BKL/yckBKL7cE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" y="3478850"/>
            <a:ext cx="39957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Smaller Stories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1800" y="538049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Medium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88554" y="5376480"/>
            <a:ext cx="135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Must Have</a:t>
            </a:r>
            <a:endParaRPr lang="en-US" sz="1400" dirty="0"/>
          </a:p>
        </p:txBody>
      </p:sp>
      <p:pic>
        <p:nvPicPr>
          <p:cNvPr id="10" name="Picture 2" descr="http://www.clipartbest.com/cliparts/yck/BKL/yckBKL7cE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4" y="914400"/>
            <a:ext cx="39957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57799" y="1405354"/>
            <a:ext cx="2453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 a user, I want to see item rankings based on popularity, price, and other factors so that I can determine which one may be suited to my needs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945964"/>
            <a:ext cx="135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Must Have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44282" y="294596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Large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7469" y="3838951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 a user, I want to view detailed information about a product so that I can learn more about it without having to leave the site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87621" y="5403361"/>
            <a:ext cx="135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Nice to Have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38270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X-Large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720" y="1066800"/>
            <a:ext cx="298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Keeping these principles in mind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2723" y="1360438"/>
            <a:ext cx="39698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</a:rPr>
              <a:t>I</a:t>
            </a:r>
            <a:r>
              <a:rPr lang="en-US" dirty="0" smtClean="0">
                <a:effectLst/>
              </a:rPr>
              <a:t>ndependent</a:t>
            </a:r>
          </a:p>
          <a:p>
            <a:r>
              <a:rPr lang="en-US" sz="2400" b="1" dirty="0" smtClean="0">
                <a:effectLst/>
              </a:rPr>
              <a:t>N</a:t>
            </a:r>
            <a:r>
              <a:rPr lang="en-US" dirty="0" smtClean="0">
                <a:effectLst/>
              </a:rPr>
              <a:t>egotiable</a:t>
            </a:r>
          </a:p>
          <a:p>
            <a:r>
              <a:rPr lang="en-US" sz="2400" b="1" dirty="0" smtClean="0">
                <a:effectLst/>
              </a:rPr>
              <a:t>V</a:t>
            </a:r>
            <a:r>
              <a:rPr lang="en-US" dirty="0" smtClean="0">
                <a:effectLst/>
              </a:rPr>
              <a:t>aluable</a:t>
            </a:r>
          </a:p>
          <a:p>
            <a:r>
              <a:rPr lang="en-US" sz="2400" b="1" dirty="0" smtClean="0">
                <a:effectLst/>
              </a:rPr>
              <a:t>E</a:t>
            </a:r>
            <a:r>
              <a:rPr lang="en-US" dirty="0" smtClean="0">
                <a:effectLst/>
              </a:rPr>
              <a:t>stimable</a:t>
            </a:r>
          </a:p>
          <a:p>
            <a:r>
              <a:rPr lang="en-US" sz="2400" b="1" dirty="0" smtClean="0">
                <a:effectLst/>
              </a:rPr>
              <a:t>S</a:t>
            </a:r>
            <a:r>
              <a:rPr lang="en-US" dirty="0" smtClean="0">
                <a:effectLst/>
              </a:rPr>
              <a:t>mall</a:t>
            </a:r>
          </a:p>
          <a:p>
            <a:r>
              <a:rPr lang="en-US" sz="2400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estable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3962061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 a user, I want to see products and frameworks categorized in a logical hierarchy so that I can easily browse through site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87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Different User Roles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8955"/>
              </p:ext>
            </p:extLst>
          </p:nvPr>
        </p:nvGraphicFramePr>
        <p:xfrm>
          <a:off x="609600" y="1219200"/>
          <a:ext cx="7772400" cy="4267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748"/>
                <a:gridCol w="4624652"/>
              </a:tblGrid>
              <a:tr h="105794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effectLst/>
                        </a:rPr>
                        <a:t>Site Admin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This user is responsible for approving and providing all of the dynamic content on the site.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05794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>
                          <a:effectLst/>
                        </a:rPr>
                        <a:t>Content Provider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These users are the subject matter experts who provide detailed content on products and frameworks.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82284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>
                          <a:effectLst/>
                        </a:rPr>
                        <a:t>User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User - These are the users of the web site.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32846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effectLst/>
                        </a:rPr>
                        <a:t>Super User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These users are approved to vote on category rankings and are provided a login to do so.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Different User Roles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15920"/>
              </p:ext>
            </p:extLst>
          </p:nvPr>
        </p:nvGraphicFramePr>
        <p:xfrm>
          <a:off x="1447800" y="1066800"/>
          <a:ext cx="7010398" cy="4800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7438"/>
                <a:gridCol w="960740"/>
                <a:gridCol w="960740"/>
                <a:gridCol w="960740"/>
                <a:gridCol w="960740"/>
              </a:tblGrid>
              <a:tr h="2981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Roles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Function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 Admin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Content Provider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Super 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Approves Queued 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Creates Categories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Creates Content Pages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Creates Product Ranking Pages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Removes Content Pages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Removes Categories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Removes Product Ranking Pages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Updates Content Pages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Updates Categories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Updates Product Ranking Pages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Views Site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Votes for Product Rankings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508" y="4724400"/>
            <a:ext cx="106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Matrix of site functionality and user roles answers “What” and “Who”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65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5123" y="1327892"/>
            <a:ext cx="1872954" cy="14153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09066" y="1875286"/>
            <a:ext cx="1949154" cy="680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High Level Design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5247" y="1535209"/>
            <a:ext cx="1796754" cy="1000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Tech. Reference Guide Web Site</a:t>
            </a:r>
            <a:endParaRPr lang="en-US" dirty="0"/>
          </a:p>
        </p:txBody>
      </p:sp>
      <p:pic>
        <p:nvPicPr>
          <p:cNvPr id="9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4" y="1482081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80360" y="1554805"/>
            <a:ext cx="1516879" cy="1022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Mgmt Site</a:t>
            </a:r>
            <a:endParaRPr lang="en-US" dirty="0"/>
          </a:p>
        </p:txBody>
      </p:sp>
      <p:pic>
        <p:nvPicPr>
          <p:cNvPr id="14338" name="Picture 2" descr="D:\Temporary Internet Files\Temporary Internet Files\Content.IE5\NMO59IJD\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78" y="206623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Temporary Internet Files\Temporary Internet Files\Content.IE5\BWAXM9IB\user-male-icon-wearing-hat-15951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600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Magnetic Disk 2"/>
          <p:cNvSpPr/>
          <p:nvPr/>
        </p:nvSpPr>
        <p:spPr>
          <a:xfrm>
            <a:off x="5242668" y="4368970"/>
            <a:ext cx="1303411" cy="1597929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 Ref Data Engine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61077" y="3810000"/>
            <a:ext cx="1447800" cy="8735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4343400"/>
            <a:ext cx="221371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Media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47800" y="4961478"/>
            <a:ext cx="221371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Sites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799" y="5562600"/>
            <a:ext cx="221371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Forums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742" y="974275"/>
            <a:ext cx="18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75595" y="1428738"/>
            <a:ext cx="20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 Users (SMEs)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8669" y="2942692"/>
            <a:ext cx="20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Site Admin(s)</a:t>
            </a:r>
            <a:endParaRPr lang="en-US" dirty="0"/>
          </a:p>
        </p:txBody>
      </p:sp>
      <p:pic>
        <p:nvPicPr>
          <p:cNvPr id="25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0" y="1482081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57" y="1482081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0891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2080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4" y="1888203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0" y="1888203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57" y="1888203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7013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8202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4" y="2294840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0" y="2294840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97" y="2294840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0" y="2283650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" descr="D:\Temporary Internet Files\Temporary Internet Files\Content.IE5\BWAXM9IB\user-boy-icon-blond-hair-15956-larg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40" y="2294839"/>
            <a:ext cx="189486" cy="3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Temporary Internet Files\Temporary Internet Files\Content.IE5\NMO59IJD\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80" y="206623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Temporary Internet Files\Temporary Internet Files\Content.IE5\NMO59IJD\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77" y="206623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4" idx="1"/>
            <a:endCxn id="11" idx="3"/>
          </p:cNvCxnSpPr>
          <p:nvPr/>
        </p:nvCxnSpPr>
        <p:spPr>
          <a:xfrm rot="10800000">
            <a:off x="6397240" y="2066240"/>
            <a:ext cx="611827" cy="149143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1" idx="3"/>
          </p:cNvCxnSpPr>
          <p:nvPr/>
        </p:nvCxnSpPr>
        <p:spPr>
          <a:xfrm>
            <a:off x="2303803" y="2033335"/>
            <a:ext cx="4274" cy="2211"/>
          </a:xfrm>
          <a:prstGeom prst="bentConnector3">
            <a:avLst>
              <a:gd name="adj1" fmla="val 10447333"/>
            </a:avLst>
          </a:prstGeom>
          <a:ln w="2222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1"/>
          </p:cNvCxnSpPr>
          <p:nvPr/>
        </p:nvCxnSpPr>
        <p:spPr>
          <a:xfrm rot="10800000">
            <a:off x="4572002" y="1888203"/>
            <a:ext cx="308359" cy="178036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" idx="2"/>
          </p:cNvCxnSpPr>
          <p:nvPr/>
        </p:nvCxnSpPr>
        <p:spPr>
          <a:xfrm>
            <a:off x="3661516" y="4572000"/>
            <a:ext cx="1581152" cy="595935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8" idx="3"/>
            <a:endCxn id="3" idx="2"/>
          </p:cNvCxnSpPr>
          <p:nvPr/>
        </p:nvCxnSpPr>
        <p:spPr>
          <a:xfrm flipV="1">
            <a:off x="3661517" y="5167935"/>
            <a:ext cx="1581151" cy="22143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9" idx="3"/>
            <a:endCxn id="3" idx="2"/>
          </p:cNvCxnSpPr>
          <p:nvPr/>
        </p:nvCxnSpPr>
        <p:spPr>
          <a:xfrm flipV="1">
            <a:off x="3661516" y="5167935"/>
            <a:ext cx="1581152" cy="623265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" idx="4"/>
            <a:endCxn id="4" idx="4"/>
          </p:cNvCxnSpPr>
          <p:nvPr/>
        </p:nvCxnSpPr>
        <p:spPr>
          <a:xfrm flipV="1">
            <a:off x="6546079" y="4683538"/>
            <a:ext cx="1438898" cy="48439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14339" idx="3"/>
          </p:cNvCxnSpPr>
          <p:nvPr/>
        </p:nvCxnSpPr>
        <p:spPr>
          <a:xfrm rot="10800000">
            <a:off x="5998801" y="3702601"/>
            <a:ext cx="1262277" cy="54416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339" idx="1"/>
            <a:endCxn id="11" idx="2"/>
          </p:cNvCxnSpPr>
          <p:nvPr/>
        </p:nvCxnSpPr>
        <p:spPr>
          <a:xfrm rot="10800000">
            <a:off x="5638800" y="2577672"/>
            <a:ext cx="12700" cy="1124928"/>
          </a:xfrm>
          <a:prstGeom prst="bentConnector4">
            <a:avLst>
              <a:gd name="adj1" fmla="val 7687843"/>
              <a:gd name="adj2" fmla="val 7507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16721" y="3047999"/>
            <a:ext cx="1949154" cy="573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56" name="Picture 4" descr="D:\Temporary Internet Files\Temporary Internet Files\Content.IE5\KCKY97LF\User-edit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6721" y="2955383"/>
            <a:ext cx="495984" cy="7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D:\Temporary Internet Files\Temporary Internet Files\Content.IE5\KCKY97LF\User-edit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9114" y="2955383"/>
            <a:ext cx="495984" cy="7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D:\Temporary Internet Files\Temporary Internet Files\Content.IE5\KCKY97LF\User-edit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7919" y="2945477"/>
            <a:ext cx="495984" cy="7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D:\Temporary Internet Files\Temporary Internet Files\Content.IE5\KCKY97LF\User-edit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3903" y="2935571"/>
            <a:ext cx="495984" cy="7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6967939" y="2678667"/>
            <a:ext cx="20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 Providers</a:t>
            </a:r>
            <a:endParaRPr lang="en-US" dirty="0"/>
          </a:p>
        </p:txBody>
      </p:sp>
      <p:cxnSp>
        <p:nvCxnSpPr>
          <p:cNvPr id="76" name="Elbow Connector 75"/>
          <p:cNvCxnSpPr>
            <a:stCxn id="70" idx="1"/>
            <a:endCxn id="11" idx="3"/>
          </p:cNvCxnSpPr>
          <p:nvPr/>
        </p:nvCxnSpPr>
        <p:spPr>
          <a:xfrm rot="10800000">
            <a:off x="6397239" y="2066240"/>
            <a:ext cx="619482" cy="126863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Wireframes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7176066" cy="50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603612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 Created with Moqups.com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 with the outputs first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740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 shared vision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862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 until everyone agrees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2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Prototype Website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7" y="990600"/>
            <a:ext cx="7053262" cy="50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1329" y="1219200"/>
            <a:ext cx="1480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prototype provides even more detail from the Wireframe.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328" y="2920220"/>
            <a:ext cx="148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step incorporates team feedback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329" y="4400729"/>
            <a:ext cx="1480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the output, work your way back to the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Work Breakdown Structure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289" name="Picture 1" descr="D:\Users\ccushing\Documents\2016\Harvard\ISMTE-101\WBS_ccushing_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1113802"/>
            <a:ext cx="566637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8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1066800"/>
            <a:ext cx="8458200" cy="297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Project Management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824" y="2022505"/>
            <a:ext cx="2895600" cy="652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and Scope the Need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7724" y="3047998"/>
            <a:ext cx="2971800" cy="65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Vision Statement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2022506"/>
            <a:ext cx="2878509" cy="652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Story Board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83509" y="3048000"/>
            <a:ext cx="2895600" cy="65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and Scope the User Roles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62785" y="4795971"/>
            <a:ext cx="3618431" cy="9834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038600" y="4060321"/>
            <a:ext cx="838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0" y="12192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Create a Shared Vision of the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2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 descr="D:\Temporary Internet Files\Temporary Internet Files\Content.IE5\HU539CAY\Singapore_Road_Signs_-_Warning_Sign_-_Dange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06" y="2684179"/>
            <a:ext cx="2895600" cy="25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Risks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094" y="1730072"/>
            <a:ext cx="404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Engaging the right Subject Matter Experts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3294229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Getting enough traffic to the site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216095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Availability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6951" y="3294229"/>
            <a:ext cx="2822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Automating the generation of quality content</a:t>
            </a:r>
          </a:p>
        </p:txBody>
      </p:sp>
    </p:spTree>
    <p:extLst>
      <p:ext uri="{BB962C8B-B14F-4D97-AF65-F5344CB8AC3E}">
        <p14:creationId xmlns:p14="http://schemas.microsoft.com/office/powerpoint/2010/main" val="37047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Next Steps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1" name="Picture 1" descr="D:\Temporary Internet Files\Temporary Internet Files\Content.IE5\KCKY97LF\bigstock-D-Small-People-Movement-To-18037805-1024x83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3121152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676400"/>
            <a:ext cx="689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Choose a Content Management System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667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Design the Data Analytics Engine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8151" y="366930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Finish the Web 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67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ccushing\Documents\2016\Harvard\ISMTE-101\FinalProject\PresentationPics\file00019034360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6" y="1066800"/>
            <a:ext cx="5345918" cy="46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Need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035" y="1143000"/>
            <a:ext cx="3138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How do IT professionals keep on top of the constantly changing technology landscape?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3636" y="5943600"/>
            <a:ext cx="534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Image Credit : MorgueFile.com </a:t>
            </a:r>
            <a:r>
              <a:rPr lang="en-US" sz="1200" b="1" dirty="0" smtClean="0">
                <a:effectLst/>
                <a:hlinkClick r:id="rId4"/>
              </a:rPr>
              <a:t>http://mrg.bz/ZliAMS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731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0093"/>
            <a:ext cx="4969843" cy="517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Need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447800"/>
            <a:ext cx="4187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world of open-source software has created a virtual jungle of products, frameworks, platforms and services.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82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joewehnerandsons.com/uploads/1/7/2/7/17279082/3765383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12" y="1523303"/>
            <a:ext cx="431769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Need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18546"/>
            <a:ext cx="4187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Many important infrastructure decisions are uninformed and the consequences of a bad decision will have severe long term consequences.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799" y="5891276"/>
            <a:ext cx="5895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Image Credit </a:t>
            </a:r>
            <a:r>
              <a:rPr lang="en-US" sz="800" dirty="0" smtClean="0"/>
              <a:t>: </a:t>
            </a:r>
            <a:r>
              <a:rPr lang="en-US" sz="800" dirty="0" smtClean="0"/>
              <a:t>joewehnerandsons.com (</a:t>
            </a:r>
            <a:r>
              <a:rPr lang="en-US" sz="800" dirty="0" smtClean="0"/>
              <a:t>http://www.joewehnerandsons.com/uploads/1/7/2/7/17279082/3765383_orig.jpg)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049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Need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18901"/>
            <a:ext cx="43398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Having one place which where decision makers can keep on top of the different technologies and trends is essential to aiding better decisions.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4165645"/>
              </p:ext>
            </p:extLst>
          </p:nvPr>
        </p:nvGraphicFramePr>
        <p:xfrm>
          <a:off x="4143287" y="1752600"/>
          <a:ext cx="4800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/>
          <p:cNvSpPr/>
          <p:nvPr/>
        </p:nvSpPr>
        <p:spPr>
          <a:xfrm>
            <a:off x="6134456" y="2930153"/>
            <a:ext cx="914400" cy="990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398" y="4060739"/>
            <a:ext cx="4339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Not only being able to know what solutions are out there, but which ones are industry favorites and which ones are legacy is important.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57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Vision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90641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The Technology Reference Guide 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website is the recognized source for </a:t>
            </a:r>
            <a:r>
              <a:rPr lang="en-US" sz="28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unbiased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28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comprehensive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 analysis of the most relevant technologies, platforms and frameworks used in the </a:t>
            </a:r>
            <a:r>
              <a:rPr lang="en-US" sz="28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Information Technology 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field. This web site </a:t>
            </a:r>
            <a:r>
              <a:rPr lang="en-US" sz="28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strives 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to be the </a:t>
            </a:r>
            <a:r>
              <a:rPr lang="en-US" sz="28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Consumer Reports </a:t>
            </a:r>
            <a:r>
              <a:rPr lang="en-US" sz="2800" i="1" dirty="0">
                <a:latin typeface="Andalus" panose="02020603050405020304" pitchFamily="18" charset="-78"/>
                <a:cs typeface="Andalus" panose="02020603050405020304" pitchFamily="18" charset="-78"/>
              </a:rPr>
              <a:t>equivalent for products and technologies related to the IT industry.</a:t>
            </a:r>
          </a:p>
        </p:txBody>
      </p:sp>
    </p:spTree>
    <p:extLst>
      <p:ext uri="{BB962C8B-B14F-4D97-AF65-F5344CB8AC3E}">
        <p14:creationId xmlns:p14="http://schemas.microsoft.com/office/powerpoint/2010/main" val="38853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Being Agile!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26604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Creating the Story Board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9293" y="5257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Identifying Opportunities &amp; Risks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4493" y="526604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Forming a Shared Vision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4" y="1066800"/>
            <a:ext cx="8152112" cy="391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4" y="6324600"/>
            <a:ext cx="9144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354" y="206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Epic Stories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2" descr="http://www.clipartbest.com/cliparts/yck/BKL/yckBKL7cE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130754" cy="5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2706" y="198120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As a Site Admin, I want to collect as much </a:t>
            </a:r>
            <a:r>
              <a:rPr lang="en-US" sz="2000" b="1" i="1" dirty="0" smtClean="0"/>
              <a:t>data</a:t>
            </a:r>
            <a:r>
              <a:rPr lang="en-US" sz="2000" i="1" dirty="0" smtClean="0"/>
              <a:t> as possible which gauges the industry’s opinion of IT products and frameworks so that I can effectively </a:t>
            </a:r>
            <a:r>
              <a:rPr lang="en-US" sz="2000" b="1" i="1" dirty="0" smtClean="0"/>
              <a:t>manage</a:t>
            </a:r>
            <a:r>
              <a:rPr lang="en-US" sz="2000" i="1" dirty="0" smtClean="0"/>
              <a:t> the content on the site in a timely fashion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25854" y="4769978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2054" y="4800600"/>
            <a:ext cx="15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744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ccushing</dc:creator>
  <cp:lastModifiedBy>ccushing</cp:lastModifiedBy>
  <cp:revision>67</cp:revision>
  <dcterms:created xsi:type="dcterms:W3CDTF">2016-04-02T21:54:15Z</dcterms:created>
  <dcterms:modified xsi:type="dcterms:W3CDTF">2016-04-07T11:25:03Z</dcterms:modified>
</cp:coreProperties>
</file>