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82" r:id="rId4"/>
    <p:sldId id="277" r:id="rId5"/>
    <p:sldId id="281" r:id="rId6"/>
    <p:sldId id="298" r:id="rId7"/>
    <p:sldId id="258" r:id="rId8"/>
    <p:sldId id="273" r:id="rId9"/>
    <p:sldId id="274" r:id="rId10"/>
    <p:sldId id="292" r:id="rId11"/>
    <p:sldId id="260" r:id="rId12"/>
    <p:sldId id="291" r:id="rId13"/>
    <p:sldId id="295" r:id="rId14"/>
    <p:sldId id="300" r:id="rId15"/>
    <p:sldId id="299" r:id="rId16"/>
    <p:sldId id="301" r:id="rId17"/>
    <p:sldId id="296" r:id="rId18"/>
    <p:sldId id="263" r:id="rId19"/>
    <p:sldId id="275" r:id="rId20"/>
    <p:sldId id="294" r:id="rId21"/>
    <p:sldId id="293" r:id="rId22"/>
    <p:sldId id="272" r:id="rId23"/>
    <p:sldId id="280" r:id="rId24"/>
    <p:sldId id="264" r:id="rId25"/>
    <p:sldId id="279" r:id="rId26"/>
    <p:sldId id="289" r:id="rId27"/>
    <p:sldId id="278" r:id="rId28"/>
    <p:sldId id="265" r:id="rId29"/>
    <p:sldId id="262" r:id="rId30"/>
    <p:sldId id="290" r:id="rId31"/>
    <p:sldId id="283" r:id="rId32"/>
    <p:sldId id="305" r:id="rId33"/>
    <p:sldId id="306" r:id="rId34"/>
    <p:sldId id="302" r:id="rId35"/>
    <p:sldId id="303" r:id="rId36"/>
    <p:sldId id="30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eo Garcia Villanueva" initials="MGV" lastIdx="2" clrIdx="0">
    <p:extLst>
      <p:ext uri="{19B8F6BF-5375-455C-9EA6-DF929625EA0E}">
        <p15:presenceInfo xmlns:p15="http://schemas.microsoft.com/office/powerpoint/2012/main" userId="bfac432bf34b79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163523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265095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5794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1886289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5086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325658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299225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241384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358549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AD1B50-02F7-4C88-8474-9EC06C984E85}" type="datetimeFigureOut">
              <a:rPr lang="es-AR" smtClean="0"/>
              <a:t>21/2/2020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125605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4AD1B50-02F7-4C88-8474-9EC06C984E85}" type="datetimeFigureOut">
              <a:rPr lang="es-AR" smtClean="0"/>
              <a:t>21/2/2020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166796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AD1B50-02F7-4C88-8474-9EC06C984E85}" type="datetimeFigureOut">
              <a:rPr lang="es-AR" smtClean="0"/>
              <a:t>21/2/2020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369618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AD1B50-02F7-4C88-8474-9EC06C984E85}" type="datetimeFigureOut">
              <a:rPr lang="es-AR" smtClean="0"/>
              <a:t>21/2/2020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173460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D1B50-02F7-4C88-8474-9EC06C984E85}" type="datetimeFigureOut">
              <a:rPr lang="es-AR" smtClean="0"/>
              <a:t>21/2/2020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11713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AD1B50-02F7-4C88-8474-9EC06C984E85}" type="datetimeFigureOut">
              <a:rPr lang="es-AR" smtClean="0"/>
              <a:t>21/2/2020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B59243-C016-41E7-B723-8BEADD5927F2}" type="slidenum">
              <a:rPr lang="es-AR" smtClean="0"/>
              <a:t>‹#›</a:t>
            </a:fld>
            <a:endParaRPr lang="es-AR"/>
          </a:p>
        </p:txBody>
      </p:sp>
    </p:spTree>
    <p:extLst>
      <p:ext uri="{BB962C8B-B14F-4D97-AF65-F5344CB8AC3E}">
        <p14:creationId xmlns:p14="http://schemas.microsoft.com/office/powerpoint/2010/main" val="35656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B59243-C016-41E7-B723-8BEADD5927F2}" type="slidenum">
              <a:rPr lang="es-AR" smtClean="0"/>
              <a:t>‹#›</a:t>
            </a:fld>
            <a:endParaRPr lang="es-AR"/>
          </a:p>
        </p:txBody>
      </p:sp>
      <p:sp>
        <p:nvSpPr>
          <p:cNvPr id="5" name="Date Placeholder 4"/>
          <p:cNvSpPr>
            <a:spLocks noGrp="1"/>
          </p:cNvSpPr>
          <p:nvPr>
            <p:ph type="dt" sz="half" idx="10"/>
          </p:nvPr>
        </p:nvSpPr>
        <p:spPr/>
        <p:txBody>
          <a:bodyPr/>
          <a:lstStyle/>
          <a:p>
            <a:fld id="{74AD1B50-02F7-4C88-8474-9EC06C984E85}" type="datetimeFigureOut">
              <a:rPr lang="es-AR" smtClean="0"/>
              <a:t>21/2/2020</a:t>
            </a:fld>
            <a:endParaRPr lang="es-AR"/>
          </a:p>
        </p:txBody>
      </p:sp>
    </p:spTree>
    <p:extLst>
      <p:ext uri="{BB962C8B-B14F-4D97-AF65-F5344CB8AC3E}">
        <p14:creationId xmlns:p14="http://schemas.microsoft.com/office/powerpoint/2010/main" val="345604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AD1B50-02F7-4C88-8474-9EC06C984E85}" type="datetimeFigureOut">
              <a:rPr lang="es-AR" smtClean="0"/>
              <a:t>21/2/2020</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B59243-C016-41E7-B723-8BEADD5927F2}" type="slidenum">
              <a:rPr lang="es-AR" smtClean="0"/>
              <a:t>‹#›</a:t>
            </a:fld>
            <a:endParaRPr lang="es-AR"/>
          </a:p>
        </p:txBody>
      </p:sp>
    </p:spTree>
    <p:extLst>
      <p:ext uri="{BB962C8B-B14F-4D97-AF65-F5344CB8AC3E}">
        <p14:creationId xmlns:p14="http://schemas.microsoft.com/office/powerpoint/2010/main" val="72161387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7F28C-9E32-44C4-A4E9-F84A06555945}"/>
              </a:ext>
            </a:extLst>
          </p:cNvPr>
          <p:cNvSpPr>
            <a:spLocks noGrp="1"/>
          </p:cNvSpPr>
          <p:nvPr>
            <p:ph type="ctrTitle"/>
          </p:nvPr>
        </p:nvSpPr>
        <p:spPr>
          <a:xfrm>
            <a:off x="1507067" y="1855605"/>
            <a:ext cx="7766936" cy="1646302"/>
          </a:xfrm>
        </p:spPr>
        <p:txBody>
          <a:bodyPr/>
          <a:lstStyle/>
          <a:p>
            <a:pPr algn="ctr"/>
            <a:r>
              <a:rPr lang="es-AR" dirty="0"/>
              <a:t>Sistema Levanta Vidrios Automático</a:t>
            </a:r>
          </a:p>
        </p:txBody>
      </p:sp>
      <p:sp>
        <p:nvSpPr>
          <p:cNvPr id="3" name="Subtítulo 2">
            <a:extLst>
              <a:ext uri="{FF2B5EF4-FFF2-40B4-BE49-F238E27FC236}">
                <a16:creationId xmlns:a16="http://schemas.microsoft.com/office/drawing/2014/main" id="{51C69A5D-0FDF-41E9-A899-2477B15AD91C}"/>
              </a:ext>
            </a:extLst>
          </p:cNvPr>
          <p:cNvSpPr>
            <a:spLocks noGrp="1"/>
          </p:cNvSpPr>
          <p:nvPr>
            <p:ph type="subTitle" idx="1"/>
          </p:nvPr>
        </p:nvSpPr>
        <p:spPr>
          <a:xfrm>
            <a:off x="1507067" y="3501431"/>
            <a:ext cx="7766936" cy="2712938"/>
          </a:xfrm>
        </p:spPr>
        <p:txBody>
          <a:bodyPr>
            <a:normAutofit/>
          </a:bodyPr>
          <a:lstStyle/>
          <a:p>
            <a:pPr algn="ctr"/>
            <a:r>
              <a:rPr lang="es-AR" sz="2000" b="1" dirty="0"/>
              <a:t>22.57 – Microprocesadores y Control</a:t>
            </a:r>
          </a:p>
          <a:p>
            <a:pPr algn="ctr"/>
            <a:endParaRPr lang="es-AR" sz="2000" b="1" dirty="0"/>
          </a:p>
          <a:p>
            <a:pPr algn="ctr"/>
            <a:endParaRPr lang="es-AR" sz="2000" b="1" dirty="0"/>
          </a:p>
          <a:p>
            <a:pPr algn="ctr"/>
            <a:endParaRPr lang="es-AR" sz="2000" b="1" dirty="0"/>
          </a:p>
          <a:p>
            <a:pPr algn="l"/>
            <a:r>
              <a:rPr lang="es-AR" dirty="0" err="1"/>
              <a:t>Custo</a:t>
            </a:r>
            <a:r>
              <a:rPr lang="es-AR" dirty="0"/>
              <a:t> Blanch, Christian</a:t>
            </a:r>
          </a:p>
          <a:p>
            <a:pPr algn="l"/>
            <a:r>
              <a:rPr lang="es-AR" dirty="0"/>
              <a:t>García Villanueva, Mateo</a:t>
            </a:r>
          </a:p>
        </p:txBody>
      </p:sp>
      <p:pic>
        <p:nvPicPr>
          <p:cNvPr id="1026" name="Picture 2" descr="Resultado de imagen para itba logo">
            <a:extLst>
              <a:ext uri="{FF2B5EF4-FFF2-40B4-BE49-F238E27FC236}">
                <a16:creationId xmlns:a16="http://schemas.microsoft.com/office/drawing/2014/main" id="{94AEDFAB-0557-41EC-A7BA-CB5C153B2FE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214172" y="0"/>
            <a:ext cx="4352726" cy="213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20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ES" dirty="0"/>
              <a:t>ECU Comando – SPI A</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Marcador de contenido 3">
            <a:extLst>
              <a:ext uri="{FF2B5EF4-FFF2-40B4-BE49-F238E27FC236}">
                <a16:creationId xmlns:a16="http://schemas.microsoft.com/office/drawing/2014/main" id="{8F562465-1E48-477C-BF4F-B0972AD90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21" y="1567543"/>
            <a:ext cx="7576617" cy="4545971"/>
          </a:xfrm>
          <a:prstGeom prst="rect">
            <a:avLst/>
          </a:prstGeom>
        </p:spPr>
      </p:pic>
      <p:sp>
        <p:nvSpPr>
          <p:cNvPr id="13" name="CuadroTexto 4">
            <a:extLst>
              <a:ext uri="{FF2B5EF4-FFF2-40B4-BE49-F238E27FC236}">
                <a16:creationId xmlns:a16="http://schemas.microsoft.com/office/drawing/2014/main" id="{5BA2D7EE-BF36-4308-86ED-4063DB985162}"/>
              </a:ext>
            </a:extLst>
          </p:cNvPr>
          <p:cNvSpPr txBox="1"/>
          <p:nvPr/>
        </p:nvSpPr>
        <p:spPr>
          <a:xfrm>
            <a:off x="9346075" y="2565583"/>
            <a:ext cx="1288473" cy="369332"/>
          </a:xfrm>
          <a:prstGeom prst="rect">
            <a:avLst/>
          </a:prstGeom>
          <a:noFill/>
        </p:spPr>
        <p:txBody>
          <a:bodyPr wrap="square" rtlCol="0">
            <a:spAutoFit/>
          </a:bodyPr>
          <a:lstStyle/>
          <a:p>
            <a:r>
              <a:rPr lang="es-ES" dirty="0">
                <a:solidFill>
                  <a:srgbClr val="FFC000"/>
                </a:solidFill>
              </a:rPr>
              <a:t>CS</a:t>
            </a:r>
          </a:p>
        </p:txBody>
      </p:sp>
      <p:sp>
        <p:nvSpPr>
          <p:cNvPr id="14" name="CuadroTexto 5">
            <a:extLst>
              <a:ext uri="{FF2B5EF4-FFF2-40B4-BE49-F238E27FC236}">
                <a16:creationId xmlns:a16="http://schemas.microsoft.com/office/drawing/2014/main" id="{B4DDECCF-8182-438A-9BC7-68E3FA48311E}"/>
              </a:ext>
            </a:extLst>
          </p:cNvPr>
          <p:cNvSpPr txBox="1"/>
          <p:nvPr/>
        </p:nvSpPr>
        <p:spPr>
          <a:xfrm>
            <a:off x="9346074" y="3557056"/>
            <a:ext cx="1288473" cy="369332"/>
          </a:xfrm>
          <a:prstGeom prst="rect">
            <a:avLst/>
          </a:prstGeom>
          <a:noFill/>
        </p:spPr>
        <p:txBody>
          <a:bodyPr wrap="square" rtlCol="0">
            <a:spAutoFit/>
          </a:bodyPr>
          <a:lstStyle/>
          <a:p>
            <a:r>
              <a:rPr lang="es-ES" dirty="0">
                <a:solidFill>
                  <a:srgbClr val="00B0F0"/>
                </a:solidFill>
              </a:rPr>
              <a:t>MISO</a:t>
            </a:r>
          </a:p>
        </p:txBody>
      </p:sp>
      <p:sp>
        <p:nvSpPr>
          <p:cNvPr id="15" name="CuadroTexto 7">
            <a:extLst>
              <a:ext uri="{FF2B5EF4-FFF2-40B4-BE49-F238E27FC236}">
                <a16:creationId xmlns:a16="http://schemas.microsoft.com/office/drawing/2014/main" id="{8224927C-679F-4C95-929D-9FFE3BD6DD9A}"/>
              </a:ext>
            </a:extLst>
          </p:cNvPr>
          <p:cNvSpPr txBox="1"/>
          <p:nvPr/>
        </p:nvSpPr>
        <p:spPr>
          <a:xfrm>
            <a:off x="9346073" y="4751276"/>
            <a:ext cx="1288473" cy="369332"/>
          </a:xfrm>
          <a:prstGeom prst="rect">
            <a:avLst/>
          </a:prstGeom>
          <a:noFill/>
        </p:spPr>
        <p:txBody>
          <a:bodyPr wrap="square" rtlCol="0">
            <a:spAutoFit/>
          </a:bodyPr>
          <a:lstStyle/>
          <a:p>
            <a:r>
              <a:rPr lang="es-ES" dirty="0">
                <a:solidFill>
                  <a:srgbClr val="CC3399"/>
                </a:solidFill>
              </a:rPr>
              <a:t>CLK</a:t>
            </a:r>
          </a:p>
        </p:txBody>
      </p:sp>
    </p:spTree>
    <p:extLst>
      <p:ext uri="{BB962C8B-B14F-4D97-AF65-F5344CB8AC3E}">
        <p14:creationId xmlns:p14="http://schemas.microsoft.com/office/powerpoint/2010/main" val="36732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Comando – </a:t>
            </a:r>
            <a:r>
              <a:rPr lang="es-AR" dirty="0" err="1"/>
              <a:t>LEDs</a:t>
            </a:r>
            <a:r>
              <a:rPr lang="es-AR" dirty="0"/>
              <a:t> de Puertas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2160589"/>
            <a:ext cx="8596668" cy="3880773"/>
          </a:xfrm>
        </p:spPr>
        <p:txBody>
          <a:bodyPr>
            <a:normAutofit/>
          </a:bodyPr>
          <a:lstStyle/>
          <a:p>
            <a:r>
              <a:rPr lang="es-AR" dirty="0"/>
              <a:t>Por la escasez de pines, se optó por un </a:t>
            </a:r>
            <a:r>
              <a:rPr lang="es-AR" dirty="0" err="1"/>
              <a:t>Decoder</a:t>
            </a:r>
            <a:r>
              <a:rPr lang="es-AR" dirty="0"/>
              <a:t> con la Tabla de Verdad debajo.</a:t>
            </a:r>
          </a:p>
          <a:p>
            <a:r>
              <a:rPr lang="es-AR" dirty="0"/>
              <a:t>Como los </a:t>
            </a:r>
            <a:r>
              <a:rPr lang="es-AR" dirty="0" err="1"/>
              <a:t>LEDs</a:t>
            </a:r>
            <a:r>
              <a:rPr lang="es-AR" dirty="0"/>
              <a:t> ya se encontraban soldados en la botonera se agrego una compuerta NOT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Imagen 3"/>
          <p:cNvPicPr>
            <a:picLocks noChangeAspect="1"/>
          </p:cNvPicPr>
          <p:nvPr/>
        </p:nvPicPr>
        <p:blipFill>
          <a:blip r:embed="rId2"/>
          <a:stretch>
            <a:fillRect/>
          </a:stretch>
        </p:blipFill>
        <p:spPr>
          <a:xfrm>
            <a:off x="3730687" y="3901284"/>
            <a:ext cx="3806582" cy="2328733"/>
          </a:xfrm>
          <a:prstGeom prst="rect">
            <a:avLst/>
          </a:prstGeom>
        </p:spPr>
      </p:pic>
    </p:spTree>
    <p:extLst>
      <p:ext uri="{BB962C8B-B14F-4D97-AF65-F5344CB8AC3E}">
        <p14:creationId xmlns:p14="http://schemas.microsoft.com/office/powerpoint/2010/main" val="8575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D11891BD-3B56-4ECE-AFAC-AA399AB21C67}"/>
              </a:ext>
            </a:extLst>
          </p:cNvPr>
          <p:cNvSpPr>
            <a:spLocks noGrp="1"/>
          </p:cNvSpPr>
          <p:nvPr>
            <p:ph type="title"/>
          </p:nvPr>
        </p:nvSpPr>
        <p:spPr>
          <a:xfrm>
            <a:off x="841926" y="417576"/>
            <a:ext cx="8596668" cy="1320800"/>
          </a:xfrm>
        </p:spPr>
        <p:txBody>
          <a:bodyPr/>
          <a:lstStyle/>
          <a:p>
            <a:r>
              <a:rPr lang="es-AR" dirty="0"/>
              <a:t>ECU Comando – </a:t>
            </a:r>
            <a:r>
              <a:rPr lang="es-AR" dirty="0" err="1"/>
              <a:t>LEDs</a:t>
            </a:r>
            <a:r>
              <a:rPr lang="es-AR" dirty="0"/>
              <a:t> de Puertas - RTI</a:t>
            </a:r>
            <a:endParaRPr lang="es-ES" dirty="0"/>
          </a:p>
        </p:txBody>
      </p:sp>
      <p:pic>
        <p:nvPicPr>
          <p:cNvPr id="26" name="Marcador de contenido 3">
            <a:extLst>
              <a:ext uri="{FF2B5EF4-FFF2-40B4-BE49-F238E27FC236}">
                <a16:creationId xmlns:a16="http://schemas.microsoft.com/office/drawing/2014/main" id="{D4C62C44-BEC7-4AC8-AAD5-B38F6E0A9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280" y="1738376"/>
            <a:ext cx="7091314" cy="4254789"/>
          </a:xfrm>
        </p:spPr>
      </p:pic>
      <p:sp>
        <p:nvSpPr>
          <p:cNvPr id="27" name="CuadroTexto 4">
            <a:extLst>
              <a:ext uri="{FF2B5EF4-FFF2-40B4-BE49-F238E27FC236}">
                <a16:creationId xmlns:a16="http://schemas.microsoft.com/office/drawing/2014/main" id="{33E7E569-BA0C-4C0C-982E-1DEEEEEF4AA6}"/>
              </a:ext>
            </a:extLst>
          </p:cNvPr>
          <p:cNvSpPr txBox="1"/>
          <p:nvPr/>
        </p:nvSpPr>
        <p:spPr>
          <a:xfrm>
            <a:off x="9586028" y="2461398"/>
            <a:ext cx="1288473" cy="369332"/>
          </a:xfrm>
          <a:prstGeom prst="rect">
            <a:avLst/>
          </a:prstGeom>
          <a:noFill/>
        </p:spPr>
        <p:txBody>
          <a:bodyPr wrap="square" rtlCol="0">
            <a:spAutoFit/>
          </a:bodyPr>
          <a:lstStyle/>
          <a:p>
            <a:r>
              <a:rPr lang="es-ES" dirty="0">
                <a:solidFill>
                  <a:srgbClr val="FFC000"/>
                </a:solidFill>
              </a:rPr>
              <a:t>LED 1</a:t>
            </a:r>
          </a:p>
        </p:txBody>
      </p:sp>
      <p:sp>
        <p:nvSpPr>
          <p:cNvPr id="28" name="CuadroTexto 5">
            <a:extLst>
              <a:ext uri="{FF2B5EF4-FFF2-40B4-BE49-F238E27FC236}">
                <a16:creationId xmlns:a16="http://schemas.microsoft.com/office/drawing/2014/main" id="{05E80FB7-786A-4495-A0F6-C95C5AA71020}"/>
              </a:ext>
            </a:extLst>
          </p:cNvPr>
          <p:cNvSpPr txBox="1"/>
          <p:nvPr/>
        </p:nvSpPr>
        <p:spPr>
          <a:xfrm>
            <a:off x="9586028" y="3285468"/>
            <a:ext cx="1288473" cy="369332"/>
          </a:xfrm>
          <a:prstGeom prst="rect">
            <a:avLst/>
          </a:prstGeom>
          <a:noFill/>
        </p:spPr>
        <p:txBody>
          <a:bodyPr wrap="square" rtlCol="0">
            <a:spAutoFit/>
          </a:bodyPr>
          <a:lstStyle/>
          <a:p>
            <a:r>
              <a:rPr lang="es-ES" dirty="0">
                <a:solidFill>
                  <a:srgbClr val="00B0F0"/>
                </a:solidFill>
              </a:rPr>
              <a:t>LED 2</a:t>
            </a:r>
          </a:p>
        </p:txBody>
      </p:sp>
      <p:sp>
        <p:nvSpPr>
          <p:cNvPr id="29" name="CuadroTexto 6">
            <a:extLst>
              <a:ext uri="{FF2B5EF4-FFF2-40B4-BE49-F238E27FC236}">
                <a16:creationId xmlns:a16="http://schemas.microsoft.com/office/drawing/2014/main" id="{31147CDB-515E-4ED4-9EA3-3E90D70E3548}"/>
              </a:ext>
            </a:extLst>
          </p:cNvPr>
          <p:cNvSpPr txBox="1"/>
          <p:nvPr/>
        </p:nvSpPr>
        <p:spPr>
          <a:xfrm>
            <a:off x="9587646" y="4924800"/>
            <a:ext cx="1288473" cy="369332"/>
          </a:xfrm>
          <a:prstGeom prst="rect">
            <a:avLst/>
          </a:prstGeom>
          <a:noFill/>
        </p:spPr>
        <p:txBody>
          <a:bodyPr wrap="square" rtlCol="0">
            <a:spAutoFit/>
          </a:bodyPr>
          <a:lstStyle/>
          <a:p>
            <a:r>
              <a:rPr lang="es-ES" dirty="0">
                <a:solidFill>
                  <a:srgbClr val="0070C0"/>
                </a:solidFill>
              </a:rPr>
              <a:t>LED 4</a:t>
            </a:r>
          </a:p>
        </p:txBody>
      </p:sp>
      <p:sp>
        <p:nvSpPr>
          <p:cNvPr id="30" name="CuadroTexto 7">
            <a:extLst>
              <a:ext uri="{FF2B5EF4-FFF2-40B4-BE49-F238E27FC236}">
                <a16:creationId xmlns:a16="http://schemas.microsoft.com/office/drawing/2014/main" id="{15E9044C-E005-4973-92E2-B67A068B8BC1}"/>
              </a:ext>
            </a:extLst>
          </p:cNvPr>
          <p:cNvSpPr txBox="1"/>
          <p:nvPr/>
        </p:nvSpPr>
        <p:spPr>
          <a:xfrm>
            <a:off x="9586029" y="4102946"/>
            <a:ext cx="1288473" cy="369332"/>
          </a:xfrm>
          <a:prstGeom prst="rect">
            <a:avLst/>
          </a:prstGeom>
          <a:noFill/>
        </p:spPr>
        <p:txBody>
          <a:bodyPr wrap="square" rtlCol="0">
            <a:spAutoFit/>
          </a:bodyPr>
          <a:lstStyle/>
          <a:p>
            <a:r>
              <a:rPr lang="es-ES" dirty="0">
                <a:solidFill>
                  <a:srgbClr val="CC3399"/>
                </a:solidFill>
              </a:rPr>
              <a:t>LED 3</a:t>
            </a:r>
          </a:p>
        </p:txBody>
      </p:sp>
    </p:spTree>
    <p:extLst>
      <p:ext uri="{BB962C8B-B14F-4D97-AF65-F5344CB8AC3E}">
        <p14:creationId xmlns:p14="http://schemas.microsoft.com/office/powerpoint/2010/main" val="325539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D11891BD-3B56-4ECE-AFAC-AA399AB21C67}"/>
              </a:ext>
            </a:extLst>
          </p:cNvPr>
          <p:cNvSpPr>
            <a:spLocks noGrp="1"/>
          </p:cNvSpPr>
          <p:nvPr>
            <p:ph type="title"/>
          </p:nvPr>
        </p:nvSpPr>
        <p:spPr>
          <a:xfrm>
            <a:off x="841926" y="417576"/>
            <a:ext cx="8596668" cy="1320800"/>
          </a:xfrm>
        </p:spPr>
        <p:txBody>
          <a:bodyPr/>
          <a:lstStyle/>
          <a:p>
            <a:r>
              <a:rPr lang="es-AR" dirty="0"/>
              <a:t>ECU Comando – </a:t>
            </a:r>
            <a:r>
              <a:rPr lang="es-AR" dirty="0" err="1"/>
              <a:t>LEDs</a:t>
            </a:r>
            <a:r>
              <a:rPr lang="es-AR" dirty="0"/>
              <a:t> de Puertas - RTI</a:t>
            </a:r>
            <a:endParaRPr lang="es-ES" dirty="0"/>
          </a:p>
        </p:txBody>
      </p:sp>
      <p:pic>
        <p:nvPicPr>
          <p:cNvPr id="13" name="Marcador de contenido 3">
            <a:extLst>
              <a:ext uri="{FF2B5EF4-FFF2-40B4-BE49-F238E27FC236}">
                <a16:creationId xmlns:a16="http://schemas.microsoft.com/office/drawing/2014/main" id="{662C5361-48B1-4E38-AEAF-B2A9FF8A9E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3841"/>
          <a:stretch/>
        </p:blipFill>
        <p:spPr>
          <a:xfrm>
            <a:off x="1436286" y="1322371"/>
            <a:ext cx="7620000" cy="2567597"/>
          </a:xfrm>
        </p:spPr>
      </p:pic>
      <p:pic>
        <p:nvPicPr>
          <p:cNvPr id="14" name="Imagen 4">
            <a:extLst>
              <a:ext uri="{FF2B5EF4-FFF2-40B4-BE49-F238E27FC236}">
                <a16:creationId xmlns:a16="http://schemas.microsoft.com/office/drawing/2014/main" id="{C93CDABE-B40D-4E37-A7A6-8489C199E20D}"/>
              </a:ext>
            </a:extLst>
          </p:cNvPr>
          <p:cNvPicPr>
            <a:picLocks noChangeAspect="1"/>
          </p:cNvPicPr>
          <p:nvPr/>
        </p:nvPicPr>
        <p:blipFill rotWithShape="1">
          <a:blip r:embed="rId3">
            <a:extLst>
              <a:ext uri="{28A0092B-C50C-407E-A947-70E740481C1C}">
                <a14:useLocalDpi xmlns:a14="http://schemas.microsoft.com/office/drawing/2010/main" val="0"/>
              </a:ext>
            </a:extLst>
          </a:blip>
          <a:srcRect b="45250"/>
          <a:stretch/>
        </p:blipFill>
        <p:spPr>
          <a:xfrm>
            <a:off x="1436286" y="4033154"/>
            <a:ext cx="7620000" cy="2503145"/>
          </a:xfrm>
          <a:prstGeom prst="rect">
            <a:avLst/>
          </a:prstGeom>
        </p:spPr>
      </p:pic>
      <p:sp>
        <p:nvSpPr>
          <p:cNvPr id="15" name="CuadroTexto 6">
            <a:extLst>
              <a:ext uri="{FF2B5EF4-FFF2-40B4-BE49-F238E27FC236}">
                <a16:creationId xmlns:a16="http://schemas.microsoft.com/office/drawing/2014/main" id="{4B78739B-0E5B-47C0-B53B-5FC3E46D3C0D}"/>
              </a:ext>
            </a:extLst>
          </p:cNvPr>
          <p:cNvSpPr txBox="1"/>
          <p:nvPr/>
        </p:nvSpPr>
        <p:spPr>
          <a:xfrm>
            <a:off x="9388717" y="2368664"/>
            <a:ext cx="1288473" cy="369332"/>
          </a:xfrm>
          <a:prstGeom prst="rect">
            <a:avLst/>
          </a:prstGeom>
          <a:noFill/>
        </p:spPr>
        <p:txBody>
          <a:bodyPr wrap="square" rtlCol="0">
            <a:spAutoFit/>
          </a:bodyPr>
          <a:lstStyle/>
          <a:p>
            <a:r>
              <a:rPr lang="es-ES" dirty="0">
                <a:solidFill>
                  <a:srgbClr val="FFC000"/>
                </a:solidFill>
              </a:rPr>
              <a:t>LED 1</a:t>
            </a:r>
          </a:p>
        </p:txBody>
      </p:sp>
      <p:sp>
        <p:nvSpPr>
          <p:cNvPr id="16" name="CuadroTexto 7">
            <a:extLst>
              <a:ext uri="{FF2B5EF4-FFF2-40B4-BE49-F238E27FC236}">
                <a16:creationId xmlns:a16="http://schemas.microsoft.com/office/drawing/2014/main" id="{71C5A185-900E-47FE-B48C-4C0EB7EEE656}"/>
              </a:ext>
            </a:extLst>
          </p:cNvPr>
          <p:cNvSpPr txBox="1"/>
          <p:nvPr/>
        </p:nvSpPr>
        <p:spPr>
          <a:xfrm>
            <a:off x="9388717" y="3192734"/>
            <a:ext cx="1288473" cy="369332"/>
          </a:xfrm>
          <a:prstGeom prst="rect">
            <a:avLst/>
          </a:prstGeom>
          <a:noFill/>
        </p:spPr>
        <p:txBody>
          <a:bodyPr wrap="square" rtlCol="0">
            <a:spAutoFit/>
          </a:bodyPr>
          <a:lstStyle/>
          <a:p>
            <a:r>
              <a:rPr lang="es-ES" dirty="0">
                <a:solidFill>
                  <a:srgbClr val="00B0F0"/>
                </a:solidFill>
              </a:rPr>
              <a:t>LED 2</a:t>
            </a:r>
          </a:p>
        </p:txBody>
      </p:sp>
      <p:sp>
        <p:nvSpPr>
          <p:cNvPr id="17" name="CuadroTexto 8">
            <a:extLst>
              <a:ext uri="{FF2B5EF4-FFF2-40B4-BE49-F238E27FC236}">
                <a16:creationId xmlns:a16="http://schemas.microsoft.com/office/drawing/2014/main" id="{41DFCA7B-6079-4C01-9E19-F4E0F27EFBAC}"/>
              </a:ext>
            </a:extLst>
          </p:cNvPr>
          <p:cNvSpPr txBox="1"/>
          <p:nvPr/>
        </p:nvSpPr>
        <p:spPr>
          <a:xfrm>
            <a:off x="9390335" y="4832066"/>
            <a:ext cx="1288473" cy="369332"/>
          </a:xfrm>
          <a:prstGeom prst="rect">
            <a:avLst/>
          </a:prstGeom>
          <a:noFill/>
        </p:spPr>
        <p:txBody>
          <a:bodyPr wrap="square" rtlCol="0">
            <a:spAutoFit/>
          </a:bodyPr>
          <a:lstStyle/>
          <a:p>
            <a:r>
              <a:rPr lang="es-ES" dirty="0">
                <a:solidFill>
                  <a:srgbClr val="0070C0"/>
                </a:solidFill>
              </a:rPr>
              <a:t>LED 4</a:t>
            </a:r>
          </a:p>
        </p:txBody>
      </p:sp>
      <p:sp>
        <p:nvSpPr>
          <p:cNvPr id="18" name="CuadroTexto 9">
            <a:extLst>
              <a:ext uri="{FF2B5EF4-FFF2-40B4-BE49-F238E27FC236}">
                <a16:creationId xmlns:a16="http://schemas.microsoft.com/office/drawing/2014/main" id="{936C8B62-DCA0-4310-8F24-52AD371C3B60}"/>
              </a:ext>
            </a:extLst>
          </p:cNvPr>
          <p:cNvSpPr txBox="1"/>
          <p:nvPr/>
        </p:nvSpPr>
        <p:spPr>
          <a:xfrm>
            <a:off x="9388718" y="4010212"/>
            <a:ext cx="1288473" cy="369332"/>
          </a:xfrm>
          <a:prstGeom prst="rect">
            <a:avLst/>
          </a:prstGeom>
          <a:noFill/>
        </p:spPr>
        <p:txBody>
          <a:bodyPr wrap="square" rtlCol="0">
            <a:spAutoFit/>
          </a:bodyPr>
          <a:lstStyle/>
          <a:p>
            <a:r>
              <a:rPr lang="es-ES" dirty="0">
                <a:solidFill>
                  <a:srgbClr val="CC3399"/>
                </a:solidFill>
              </a:rPr>
              <a:t>LED 3</a:t>
            </a:r>
          </a:p>
        </p:txBody>
      </p:sp>
    </p:spTree>
    <p:extLst>
      <p:ext uri="{BB962C8B-B14F-4D97-AF65-F5344CB8AC3E}">
        <p14:creationId xmlns:p14="http://schemas.microsoft.com/office/powerpoint/2010/main" val="229325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D11891BD-3B56-4ECE-AFAC-AA399AB21C67}"/>
              </a:ext>
            </a:extLst>
          </p:cNvPr>
          <p:cNvSpPr>
            <a:spLocks noGrp="1"/>
          </p:cNvSpPr>
          <p:nvPr>
            <p:ph type="title"/>
          </p:nvPr>
        </p:nvSpPr>
        <p:spPr>
          <a:xfrm>
            <a:off x="841926" y="417576"/>
            <a:ext cx="8596668" cy="1320800"/>
          </a:xfrm>
        </p:spPr>
        <p:txBody>
          <a:bodyPr/>
          <a:lstStyle/>
          <a:p>
            <a:r>
              <a:rPr lang="es-AR" dirty="0"/>
              <a:t>ECU Comando – Bloqueo de Teclas</a:t>
            </a:r>
            <a:endParaRPr lang="es-ES" dirty="0"/>
          </a:p>
        </p:txBody>
      </p:sp>
      <p:sp>
        <p:nvSpPr>
          <p:cNvPr id="2" name="Marcador de contenido 1"/>
          <p:cNvSpPr>
            <a:spLocks noGrp="1"/>
          </p:cNvSpPr>
          <p:nvPr>
            <p:ph idx="1"/>
          </p:nvPr>
        </p:nvSpPr>
        <p:spPr/>
        <p:txBody>
          <a:bodyPr/>
          <a:lstStyle/>
          <a:p>
            <a:r>
              <a:rPr lang="es-ES" dirty="0"/>
              <a:t>Una vez que se presiona un botón, por ejemplo el de BAJAR de cualquier ventana, se bloquea la botonera de esa ventana.</a:t>
            </a:r>
          </a:p>
          <a:p>
            <a:r>
              <a:rPr lang="es-ES" dirty="0"/>
              <a:t>Esto significa que si se toca otro botón, o bien no se suelta el primer botón encendido, no se puede realizar otra acción (BAJAR/SUBIR) hasta que se liberen ambos botones de esa ventana y se desbloquee la botonera. </a:t>
            </a:r>
          </a:p>
        </p:txBody>
      </p:sp>
    </p:spTree>
    <p:extLst>
      <p:ext uri="{BB962C8B-B14F-4D97-AF65-F5344CB8AC3E}">
        <p14:creationId xmlns:p14="http://schemas.microsoft.com/office/powerpoint/2010/main" val="195614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D11891BD-3B56-4ECE-AFAC-AA399AB21C67}"/>
              </a:ext>
            </a:extLst>
          </p:cNvPr>
          <p:cNvSpPr>
            <a:spLocks noGrp="1"/>
          </p:cNvSpPr>
          <p:nvPr>
            <p:ph type="title"/>
          </p:nvPr>
        </p:nvSpPr>
        <p:spPr>
          <a:xfrm>
            <a:off x="841926" y="417576"/>
            <a:ext cx="8596668" cy="1320800"/>
          </a:xfrm>
        </p:spPr>
        <p:txBody>
          <a:bodyPr/>
          <a:lstStyle/>
          <a:p>
            <a:r>
              <a:rPr lang="es-AR" dirty="0"/>
              <a:t>ECU Comando – Automático</a:t>
            </a:r>
            <a:endParaRPr lang="es-ES" dirty="0"/>
          </a:p>
        </p:txBody>
      </p:sp>
      <p:sp>
        <p:nvSpPr>
          <p:cNvPr id="2" name="Marcador de contenido 1"/>
          <p:cNvSpPr>
            <a:spLocks noGrp="1"/>
          </p:cNvSpPr>
          <p:nvPr>
            <p:ph idx="1"/>
          </p:nvPr>
        </p:nvSpPr>
        <p:spPr/>
        <p:txBody>
          <a:bodyPr/>
          <a:lstStyle/>
          <a:p>
            <a:r>
              <a:rPr lang="es-ES" dirty="0"/>
              <a:t>Al presionar un botón, por ejemplo el de subir ventana delantera derecha, se habilita el contador de esa ventana y se comienza a contar mediante RTI, el tiempo que permanece presionada.</a:t>
            </a:r>
          </a:p>
          <a:p>
            <a:r>
              <a:rPr lang="es-ES" dirty="0"/>
              <a:t>Pasada cierto tiempo se enciende una nueva variable AUTO. Esta función evita el envío de el comando DETENER si se suelta una tecla.</a:t>
            </a:r>
          </a:p>
          <a:p>
            <a:r>
              <a:rPr lang="es-ES" dirty="0"/>
              <a:t>La ventana sigue SUBIENDO/BAJANDO hasta que se presione nuevamente una tecla o bien se detenga por pico de tensión.</a:t>
            </a:r>
          </a:p>
        </p:txBody>
      </p:sp>
    </p:spTree>
    <p:extLst>
      <p:ext uri="{BB962C8B-B14F-4D97-AF65-F5344CB8AC3E}">
        <p14:creationId xmlns:p14="http://schemas.microsoft.com/office/powerpoint/2010/main" val="128016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D11891BD-3B56-4ECE-AFAC-AA399AB21C67}"/>
              </a:ext>
            </a:extLst>
          </p:cNvPr>
          <p:cNvSpPr>
            <a:spLocks noGrp="1"/>
          </p:cNvSpPr>
          <p:nvPr>
            <p:ph type="title"/>
          </p:nvPr>
        </p:nvSpPr>
        <p:spPr>
          <a:xfrm>
            <a:off x="841926" y="417576"/>
            <a:ext cx="8596668" cy="1320800"/>
          </a:xfrm>
        </p:spPr>
        <p:txBody>
          <a:bodyPr/>
          <a:lstStyle/>
          <a:p>
            <a:r>
              <a:rPr lang="es-AR" dirty="0"/>
              <a:t>ECU Comando – Embolsado</a:t>
            </a:r>
            <a:endParaRPr lang="es-ES" dirty="0"/>
          </a:p>
        </p:txBody>
      </p:sp>
      <p:sp>
        <p:nvSpPr>
          <p:cNvPr id="2" name="Marcador de contenido 1"/>
          <p:cNvSpPr>
            <a:spLocks noGrp="1"/>
          </p:cNvSpPr>
          <p:nvPr>
            <p:ph idx="1"/>
          </p:nvPr>
        </p:nvSpPr>
        <p:spPr/>
        <p:txBody>
          <a:bodyPr/>
          <a:lstStyle/>
          <a:p>
            <a:r>
              <a:rPr lang="es-ES" dirty="0"/>
              <a:t>Si la ventana se encuentra cerrada y la puerta también, al abrir la puerta se activa el embolsado.</a:t>
            </a:r>
          </a:p>
          <a:p>
            <a:r>
              <a:rPr lang="es-ES" dirty="0"/>
              <a:t>Esta función cuenta por RTI la “posición” y baja la ventanilla hasta un determinado valor. Al cerrar la puerta se eleva la ventana hasta el cierre.</a:t>
            </a:r>
          </a:p>
          <a:p>
            <a:r>
              <a:rPr lang="es-ES" dirty="0"/>
              <a:t>Si estando la puerta cerrada se abre la ventanilla, al abrir la puerta no se activa el embolsado.</a:t>
            </a:r>
          </a:p>
          <a:p>
            <a:r>
              <a:rPr lang="es-ES" dirty="0"/>
              <a:t>Así mismo si se abre la puerta, se activa el embolsado y luego se presiona alguna tecla, se desactiva el embolsado, por lo que al cerrar no vuelve a subir la ventana.</a:t>
            </a:r>
          </a:p>
        </p:txBody>
      </p:sp>
    </p:spTree>
    <p:extLst>
      <p:ext uri="{BB962C8B-B14F-4D97-AF65-F5344CB8AC3E}">
        <p14:creationId xmlns:p14="http://schemas.microsoft.com/office/powerpoint/2010/main" val="99965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D11891BD-3B56-4ECE-AFAC-AA399AB21C67}"/>
              </a:ext>
            </a:extLst>
          </p:cNvPr>
          <p:cNvSpPr>
            <a:spLocks noGrp="1"/>
          </p:cNvSpPr>
          <p:nvPr>
            <p:ph type="title"/>
          </p:nvPr>
        </p:nvSpPr>
        <p:spPr>
          <a:xfrm>
            <a:off x="841926" y="417576"/>
            <a:ext cx="8596668" cy="1320800"/>
          </a:xfrm>
        </p:spPr>
        <p:txBody>
          <a:bodyPr/>
          <a:lstStyle/>
          <a:p>
            <a:r>
              <a:rPr lang="es-ES" dirty="0"/>
              <a:t>ECU Comando/Puerta – SPI B - CAN</a:t>
            </a:r>
          </a:p>
        </p:txBody>
      </p:sp>
      <p:pic>
        <p:nvPicPr>
          <p:cNvPr id="13" name="Marcador de contenido 3">
            <a:extLst>
              <a:ext uri="{FF2B5EF4-FFF2-40B4-BE49-F238E27FC236}">
                <a16:creationId xmlns:a16="http://schemas.microsoft.com/office/drawing/2014/main" id="{9B9A0BE2-6BC9-4187-8508-628F87746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142" y="1540384"/>
            <a:ext cx="7533215" cy="4519929"/>
          </a:xfrm>
        </p:spPr>
      </p:pic>
      <p:sp>
        <p:nvSpPr>
          <p:cNvPr id="14" name="CuadroTexto 4">
            <a:extLst>
              <a:ext uri="{FF2B5EF4-FFF2-40B4-BE49-F238E27FC236}">
                <a16:creationId xmlns:a16="http://schemas.microsoft.com/office/drawing/2014/main" id="{E35AA1B8-F26F-43C2-A5A3-19D5598A6509}"/>
              </a:ext>
            </a:extLst>
          </p:cNvPr>
          <p:cNvSpPr txBox="1"/>
          <p:nvPr/>
        </p:nvSpPr>
        <p:spPr>
          <a:xfrm>
            <a:off x="9107792" y="2528546"/>
            <a:ext cx="1288473" cy="369332"/>
          </a:xfrm>
          <a:prstGeom prst="rect">
            <a:avLst/>
          </a:prstGeom>
          <a:noFill/>
        </p:spPr>
        <p:txBody>
          <a:bodyPr wrap="square" rtlCol="0">
            <a:spAutoFit/>
          </a:bodyPr>
          <a:lstStyle/>
          <a:p>
            <a:r>
              <a:rPr lang="es-ES" dirty="0">
                <a:solidFill>
                  <a:srgbClr val="FFC000"/>
                </a:solidFill>
              </a:rPr>
              <a:t>CS</a:t>
            </a:r>
          </a:p>
        </p:txBody>
      </p:sp>
      <p:sp>
        <p:nvSpPr>
          <p:cNvPr id="15" name="CuadroTexto 5">
            <a:extLst>
              <a:ext uri="{FF2B5EF4-FFF2-40B4-BE49-F238E27FC236}">
                <a16:creationId xmlns:a16="http://schemas.microsoft.com/office/drawing/2014/main" id="{7DF30DD2-1FE7-43CB-ADE4-37A18D72FF3E}"/>
              </a:ext>
            </a:extLst>
          </p:cNvPr>
          <p:cNvSpPr txBox="1"/>
          <p:nvPr/>
        </p:nvSpPr>
        <p:spPr>
          <a:xfrm>
            <a:off x="9107792" y="3352616"/>
            <a:ext cx="1288473" cy="369332"/>
          </a:xfrm>
          <a:prstGeom prst="rect">
            <a:avLst/>
          </a:prstGeom>
          <a:noFill/>
        </p:spPr>
        <p:txBody>
          <a:bodyPr wrap="square" rtlCol="0">
            <a:spAutoFit/>
          </a:bodyPr>
          <a:lstStyle/>
          <a:p>
            <a:r>
              <a:rPr lang="es-ES" dirty="0">
                <a:solidFill>
                  <a:srgbClr val="00B0F0"/>
                </a:solidFill>
              </a:rPr>
              <a:t>MOSI</a:t>
            </a:r>
          </a:p>
        </p:txBody>
      </p:sp>
      <p:sp>
        <p:nvSpPr>
          <p:cNvPr id="16" name="CuadroTexto 6">
            <a:extLst>
              <a:ext uri="{FF2B5EF4-FFF2-40B4-BE49-F238E27FC236}">
                <a16:creationId xmlns:a16="http://schemas.microsoft.com/office/drawing/2014/main" id="{C91FB3A4-B052-4697-B91A-7E76014B7700}"/>
              </a:ext>
            </a:extLst>
          </p:cNvPr>
          <p:cNvSpPr txBox="1"/>
          <p:nvPr/>
        </p:nvSpPr>
        <p:spPr>
          <a:xfrm>
            <a:off x="9109410" y="4991948"/>
            <a:ext cx="1288473" cy="369332"/>
          </a:xfrm>
          <a:prstGeom prst="rect">
            <a:avLst/>
          </a:prstGeom>
          <a:noFill/>
        </p:spPr>
        <p:txBody>
          <a:bodyPr wrap="square" rtlCol="0">
            <a:spAutoFit/>
          </a:bodyPr>
          <a:lstStyle/>
          <a:p>
            <a:r>
              <a:rPr lang="es-ES" dirty="0">
                <a:solidFill>
                  <a:srgbClr val="0070C0"/>
                </a:solidFill>
              </a:rPr>
              <a:t>CLK</a:t>
            </a:r>
          </a:p>
        </p:txBody>
      </p:sp>
      <p:sp>
        <p:nvSpPr>
          <p:cNvPr id="17" name="CuadroTexto 7">
            <a:extLst>
              <a:ext uri="{FF2B5EF4-FFF2-40B4-BE49-F238E27FC236}">
                <a16:creationId xmlns:a16="http://schemas.microsoft.com/office/drawing/2014/main" id="{84144EDF-319A-47D7-887F-D8287ACB1C9B}"/>
              </a:ext>
            </a:extLst>
          </p:cNvPr>
          <p:cNvSpPr txBox="1"/>
          <p:nvPr/>
        </p:nvSpPr>
        <p:spPr>
          <a:xfrm>
            <a:off x="9107793" y="4170094"/>
            <a:ext cx="1288473" cy="369332"/>
          </a:xfrm>
          <a:prstGeom prst="rect">
            <a:avLst/>
          </a:prstGeom>
          <a:noFill/>
        </p:spPr>
        <p:txBody>
          <a:bodyPr wrap="square" rtlCol="0">
            <a:spAutoFit/>
          </a:bodyPr>
          <a:lstStyle/>
          <a:p>
            <a:r>
              <a:rPr lang="es-ES" dirty="0">
                <a:solidFill>
                  <a:srgbClr val="CC3399"/>
                </a:solidFill>
              </a:rPr>
              <a:t>MISO</a:t>
            </a:r>
          </a:p>
        </p:txBody>
      </p:sp>
    </p:spTree>
    <p:extLst>
      <p:ext uri="{BB962C8B-B14F-4D97-AF65-F5344CB8AC3E}">
        <p14:creationId xmlns:p14="http://schemas.microsoft.com/office/powerpoint/2010/main" val="228260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CAN – Configuración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740695"/>
            <a:ext cx="8596668" cy="4300667"/>
          </a:xfrm>
        </p:spPr>
        <p:txBody>
          <a:bodyPr>
            <a:normAutofit/>
          </a:bodyPr>
          <a:lstStyle/>
          <a:p>
            <a:r>
              <a:rPr lang="es-AR" dirty="0"/>
              <a:t>Cálculo de </a:t>
            </a:r>
            <a:r>
              <a:rPr lang="es-AR" dirty="0" err="1"/>
              <a:t>Baud</a:t>
            </a:r>
            <a:r>
              <a:rPr lang="es-AR" dirty="0"/>
              <a:t> </a:t>
            </a:r>
            <a:r>
              <a:rPr lang="es-AR" dirty="0" err="1"/>
              <a:t>Rate</a:t>
            </a:r>
            <a:r>
              <a:rPr lang="es-AR" dirty="0"/>
              <a:t> </a:t>
            </a:r>
          </a:p>
          <a:p>
            <a:r>
              <a:rPr lang="es-AR" dirty="0" err="1"/>
              <a:t>Baud</a:t>
            </a:r>
            <a:r>
              <a:rPr lang="es-AR" dirty="0"/>
              <a:t> </a:t>
            </a:r>
            <a:r>
              <a:rPr lang="es-AR" dirty="0" err="1"/>
              <a:t>Rate</a:t>
            </a:r>
            <a:r>
              <a:rPr lang="es-AR" dirty="0"/>
              <a:t> deseada:125kbps - 8</a:t>
            </a:r>
            <a:r>
              <a:rPr lang="el-GR" dirty="0"/>
              <a:t>μ</a:t>
            </a:r>
            <a:r>
              <a:rPr lang="es-ES" dirty="0"/>
              <a:t>s (tiempo de bit)</a:t>
            </a:r>
          </a:p>
          <a:p>
            <a:r>
              <a:rPr lang="es-ES" dirty="0"/>
              <a:t>Frecuencia de oscilación: 16 MHz (según Placa CAN </a:t>
            </a:r>
            <a:r>
              <a:rPr lang="es-ES" dirty="0" err="1"/>
              <a:t>Schematic</a:t>
            </a:r>
            <a:r>
              <a:rPr lang="es-ES" dirty="0"/>
              <a:t>)</a:t>
            </a:r>
          </a:p>
          <a:p>
            <a:r>
              <a:rPr lang="es-ES" dirty="0"/>
              <a:t>Elección -&gt; 16 </a:t>
            </a:r>
            <a:r>
              <a:rPr lang="es-ES" dirty="0" err="1"/>
              <a:t>Tq</a:t>
            </a:r>
            <a:r>
              <a:rPr lang="es-ES" dirty="0"/>
              <a:t>/bit</a:t>
            </a:r>
          </a:p>
          <a:p>
            <a:r>
              <a:rPr lang="es-ES" dirty="0" err="1"/>
              <a:t>Tq</a:t>
            </a:r>
            <a:r>
              <a:rPr lang="es-ES" dirty="0"/>
              <a:t> = 0,5</a:t>
            </a:r>
            <a:r>
              <a:rPr lang="el-GR" dirty="0"/>
              <a:t> μ</a:t>
            </a:r>
            <a:r>
              <a:rPr lang="es-ES" dirty="0"/>
              <a:t>s -&gt; BRP = 3</a:t>
            </a:r>
          </a:p>
          <a:p>
            <a:pPr lvl="1"/>
            <a:r>
              <a:rPr lang="es-ES" dirty="0" err="1"/>
              <a:t>Sync</a:t>
            </a:r>
            <a:r>
              <a:rPr lang="es-ES" dirty="0"/>
              <a:t> = 1 </a:t>
            </a:r>
            <a:r>
              <a:rPr lang="es-ES" dirty="0" err="1"/>
              <a:t>Tq</a:t>
            </a:r>
            <a:endParaRPr lang="es-ES" dirty="0"/>
          </a:p>
          <a:p>
            <a:pPr lvl="1"/>
            <a:r>
              <a:rPr lang="es-ES" dirty="0"/>
              <a:t>PRSEG = 7 </a:t>
            </a:r>
            <a:r>
              <a:rPr lang="es-ES" dirty="0" err="1"/>
              <a:t>Tq</a:t>
            </a:r>
            <a:endParaRPr lang="es-ES" dirty="0"/>
          </a:p>
          <a:p>
            <a:pPr lvl="1"/>
            <a:r>
              <a:rPr lang="es-ES" dirty="0"/>
              <a:t>PHSEG1 = 4 </a:t>
            </a:r>
            <a:r>
              <a:rPr lang="es-ES" dirty="0" err="1"/>
              <a:t>Tq</a:t>
            </a:r>
            <a:endParaRPr lang="es-ES" dirty="0"/>
          </a:p>
          <a:p>
            <a:pPr lvl="1"/>
            <a:r>
              <a:rPr lang="es-ES" dirty="0"/>
              <a:t>PHSEG2 = 4 </a:t>
            </a:r>
            <a:r>
              <a:rPr lang="es-ES" dirty="0" err="1"/>
              <a:t>Tq</a:t>
            </a:r>
            <a:endParaRPr lang="es-AR" dirty="0"/>
          </a:p>
          <a:p>
            <a:pPr lvl="1"/>
            <a:r>
              <a:rPr lang="es-AR" dirty="0"/>
              <a:t>SJW = 4 </a:t>
            </a:r>
            <a:r>
              <a:rPr lang="es-AR" dirty="0" err="1"/>
              <a:t>Tq</a:t>
            </a:r>
            <a:endParaRPr lang="es-AR"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Imagen 3"/>
          <p:cNvPicPr>
            <a:picLocks noChangeAspect="1"/>
          </p:cNvPicPr>
          <p:nvPr/>
        </p:nvPicPr>
        <p:blipFill>
          <a:blip r:embed="rId2"/>
          <a:stretch>
            <a:fillRect/>
          </a:stretch>
        </p:blipFill>
        <p:spPr>
          <a:xfrm>
            <a:off x="4599432" y="3406806"/>
            <a:ext cx="3626167" cy="988955"/>
          </a:xfrm>
          <a:prstGeom prst="rect">
            <a:avLst/>
          </a:prstGeom>
        </p:spPr>
      </p:pic>
    </p:spTree>
    <p:extLst>
      <p:ext uri="{BB962C8B-B14F-4D97-AF65-F5344CB8AC3E}">
        <p14:creationId xmlns:p14="http://schemas.microsoft.com/office/powerpoint/2010/main" val="113662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CAN – Configuración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Imagen 3"/>
          <p:cNvPicPr>
            <a:picLocks noChangeAspect="1"/>
          </p:cNvPicPr>
          <p:nvPr/>
        </p:nvPicPr>
        <p:blipFill>
          <a:blip r:embed="rId2"/>
          <a:stretch>
            <a:fillRect/>
          </a:stretch>
        </p:blipFill>
        <p:spPr>
          <a:xfrm>
            <a:off x="6304016" y="3544544"/>
            <a:ext cx="3626167" cy="988955"/>
          </a:xfrm>
          <a:prstGeom prst="rect">
            <a:avLst/>
          </a:prstGeom>
        </p:spPr>
      </p:pic>
      <p:sp>
        <p:nvSpPr>
          <p:cNvPr id="11" name="Marcador de contenido 2">
            <a:extLst>
              <a:ext uri="{FF2B5EF4-FFF2-40B4-BE49-F238E27FC236}">
                <a16:creationId xmlns:a16="http://schemas.microsoft.com/office/drawing/2014/main" id="{DD964DB0-6736-4840-9C1A-32AFACB7ECBE}"/>
              </a:ext>
            </a:extLst>
          </p:cNvPr>
          <p:cNvSpPr txBox="1">
            <a:spLocks/>
          </p:cNvSpPr>
          <p:nvPr/>
        </p:nvSpPr>
        <p:spPr>
          <a:xfrm>
            <a:off x="1363715" y="194387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AR" dirty="0" err="1"/>
              <a:t>Sample</a:t>
            </a:r>
            <a:r>
              <a:rPr lang="es-AR" dirty="0"/>
              <a:t> Point = 68,75%</a:t>
            </a:r>
          </a:p>
          <a:p>
            <a:r>
              <a:rPr lang="es-AR" dirty="0"/>
              <a:t>OSC </a:t>
            </a:r>
            <a:r>
              <a:rPr lang="es-AR" dirty="0" err="1"/>
              <a:t>Tollerance</a:t>
            </a:r>
            <a:r>
              <a:rPr lang="es-AR" dirty="0"/>
              <a:t> = 1,25%</a:t>
            </a:r>
          </a:p>
          <a:p>
            <a:r>
              <a:rPr lang="es-AR" dirty="0"/>
              <a:t>OSC </a:t>
            </a:r>
            <a:r>
              <a:rPr lang="es-AR" dirty="0" err="1"/>
              <a:t>Tollerance</a:t>
            </a:r>
            <a:r>
              <a:rPr lang="es-AR" dirty="0"/>
              <a:t> = 0,98%</a:t>
            </a:r>
          </a:p>
          <a:p>
            <a:r>
              <a:rPr lang="es-AR" dirty="0" err="1"/>
              <a:t>Tprop</a:t>
            </a:r>
            <a:r>
              <a:rPr lang="es-AR" dirty="0"/>
              <a:t> = 3.47 </a:t>
            </a:r>
            <a:r>
              <a:rPr lang="el-GR" dirty="0"/>
              <a:t>μ</a:t>
            </a:r>
            <a:r>
              <a:rPr lang="es-ES" dirty="0"/>
              <a:t>s -&gt; 300 metros de cable</a:t>
            </a:r>
            <a:endParaRPr lang="es-AR" dirty="0"/>
          </a:p>
          <a:p>
            <a:endParaRPr lang="es-AR" dirty="0"/>
          </a:p>
        </p:txBody>
      </p:sp>
      <p:pic>
        <p:nvPicPr>
          <p:cNvPr id="13" name="Imagen 3">
            <a:extLst>
              <a:ext uri="{FF2B5EF4-FFF2-40B4-BE49-F238E27FC236}">
                <a16:creationId xmlns:a16="http://schemas.microsoft.com/office/drawing/2014/main" id="{0A37E234-8418-4FB0-B27B-FFD5ADF885CE}"/>
              </a:ext>
            </a:extLst>
          </p:cNvPr>
          <p:cNvPicPr>
            <a:picLocks noChangeAspect="1"/>
          </p:cNvPicPr>
          <p:nvPr/>
        </p:nvPicPr>
        <p:blipFill>
          <a:blip r:embed="rId3"/>
          <a:stretch>
            <a:fillRect/>
          </a:stretch>
        </p:blipFill>
        <p:spPr>
          <a:xfrm>
            <a:off x="6266295" y="1307592"/>
            <a:ext cx="3750564" cy="1118589"/>
          </a:xfrm>
          <a:prstGeom prst="rect">
            <a:avLst/>
          </a:prstGeom>
        </p:spPr>
      </p:pic>
      <p:pic>
        <p:nvPicPr>
          <p:cNvPr id="14" name="Imagen 4">
            <a:extLst>
              <a:ext uri="{FF2B5EF4-FFF2-40B4-BE49-F238E27FC236}">
                <a16:creationId xmlns:a16="http://schemas.microsoft.com/office/drawing/2014/main" id="{78656B02-EBB1-45D0-A2CD-64DD47362EAE}"/>
              </a:ext>
            </a:extLst>
          </p:cNvPr>
          <p:cNvPicPr>
            <a:picLocks noChangeAspect="1"/>
          </p:cNvPicPr>
          <p:nvPr/>
        </p:nvPicPr>
        <p:blipFill>
          <a:blip r:embed="rId4"/>
          <a:stretch>
            <a:fillRect/>
          </a:stretch>
        </p:blipFill>
        <p:spPr>
          <a:xfrm>
            <a:off x="6441735" y="2490897"/>
            <a:ext cx="3399685" cy="938103"/>
          </a:xfrm>
          <a:prstGeom prst="rect">
            <a:avLst/>
          </a:prstGeom>
        </p:spPr>
      </p:pic>
      <p:pic>
        <p:nvPicPr>
          <p:cNvPr id="15" name="Imagen 5">
            <a:extLst>
              <a:ext uri="{FF2B5EF4-FFF2-40B4-BE49-F238E27FC236}">
                <a16:creationId xmlns:a16="http://schemas.microsoft.com/office/drawing/2014/main" id="{6FC77F42-BCF6-4ACF-BC4F-F1B088BAA616}"/>
              </a:ext>
            </a:extLst>
          </p:cNvPr>
          <p:cNvPicPr>
            <a:picLocks noChangeAspect="1"/>
          </p:cNvPicPr>
          <p:nvPr/>
        </p:nvPicPr>
        <p:blipFill>
          <a:blip r:embed="rId5"/>
          <a:stretch>
            <a:fillRect/>
          </a:stretch>
        </p:blipFill>
        <p:spPr>
          <a:xfrm>
            <a:off x="6250324" y="4649043"/>
            <a:ext cx="3782505" cy="1084318"/>
          </a:xfrm>
          <a:prstGeom prst="rect">
            <a:avLst/>
          </a:prstGeom>
        </p:spPr>
      </p:pic>
      <p:pic>
        <p:nvPicPr>
          <p:cNvPr id="16" name="Imagen 6">
            <a:extLst>
              <a:ext uri="{FF2B5EF4-FFF2-40B4-BE49-F238E27FC236}">
                <a16:creationId xmlns:a16="http://schemas.microsoft.com/office/drawing/2014/main" id="{FB590676-670A-481F-9EDF-0595C15E4F37}"/>
              </a:ext>
            </a:extLst>
          </p:cNvPr>
          <p:cNvPicPr>
            <a:picLocks noChangeAspect="1"/>
          </p:cNvPicPr>
          <p:nvPr/>
        </p:nvPicPr>
        <p:blipFill>
          <a:blip r:embed="rId6"/>
          <a:stretch>
            <a:fillRect/>
          </a:stretch>
        </p:blipFill>
        <p:spPr>
          <a:xfrm>
            <a:off x="1364483" y="4321175"/>
            <a:ext cx="4257675" cy="1114425"/>
          </a:xfrm>
          <a:prstGeom prst="rect">
            <a:avLst/>
          </a:prstGeom>
        </p:spPr>
      </p:pic>
    </p:spTree>
    <p:extLst>
      <p:ext uri="{BB962C8B-B14F-4D97-AF65-F5344CB8AC3E}">
        <p14:creationId xmlns:p14="http://schemas.microsoft.com/office/powerpoint/2010/main" val="26764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262D6F-D53A-4881-8F81-A91E594FCF09}"/>
              </a:ext>
            </a:extLst>
          </p:cNvPr>
          <p:cNvSpPr>
            <a:spLocks noGrp="1"/>
          </p:cNvSpPr>
          <p:nvPr>
            <p:ph type="title"/>
          </p:nvPr>
        </p:nvSpPr>
        <p:spPr>
          <a:xfrm>
            <a:off x="842597" y="424334"/>
            <a:ext cx="8596668" cy="1320800"/>
          </a:xfrm>
        </p:spPr>
        <p:txBody>
          <a:bodyPr>
            <a:normAutofit/>
          </a:bodyPr>
          <a:lstStyle/>
          <a:p>
            <a:r>
              <a:rPr lang="es-AR" dirty="0"/>
              <a:t>Objetivos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1035D110-E34D-4E54-9BAF-25B2666B591B}"/>
              </a:ext>
            </a:extLst>
          </p:cNvPr>
          <p:cNvSpPr>
            <a:spLocks noGrp="1"/>
          </p:cNvSpPr>
          <p:nvPr>
            <p:ph idx="1"/>
          </p:nvPr>
        </p:nvSpPr>
        <p:spPr>
          <a:xfrm>
            <a:off x="1547120" y="1544715"/>
            <a:ext cx="9097760" cy="4962617"/>
          </a:xfrm>
        </p:spPr>
        <p:txBody>
          <a:bodyPr>
            <a:normAutofit lnSpcReduction="10000"/>
          </a:bodyPr>
          <a:lstStyle/>
          <a:p>
            <a:pPr algn="just"/>
            <a:r>
              <a:rPr lang="es-AR" sz="2000" dirty="0"/>
              <a:t>Desarrollar el software necesario para que dos o más </a:t>
            </a:r>
            <a:r>
              <a:rPr lang="es-AR" sz="2000" dirty="0" err="1"/>
              <a:t>ECUs</a:t>
            </a:r>
            <a:r>
              <a:rPr lang="es-AR" sz="2000" dirty="0"/>
              <a:t> se comuniquen por CAN</a:t>
            </a:r>
          </a:p>
          <a:p>
            <a:pPr algn="just"/>
            <a:r>
              <a:rPr lang="es-AR" sz="2000" dirty="0"/>
              <a:t>La ECU comando debe:</a:t>
            </a:r>
          </a:p>
          <a:p>
            <a:pPr lvl="1" algn="just"/>
            <a:r>
              <a:rPr lang="es-AR" sz="1800" dirty="0"/>
              <a:t>Ser capaz de tomar inputs de subir y bajar las ventanas de las 4 puertas</a:t>
            </a:r>
          </a:p>
          <a:p>
            <a:pPr lvl="1" algn="just"/>
            <a:r>
              <a:rPr lang="es-AR" sz="1800" dirty="0"/>
              <a:t>Debe ser capaz de indicar con </a:t>
            </a:r>
            <a:r>
              <a:rPr lang="es-AR" sz="1800" dirty="0" err="1"/>
              <a:t>LEDs</a:t>
            </a:r>
            <a:r>
              <a:rPr lang="es-AR" sz="1800" dirty="0"/>
              <a:t> si las puertas se encuentran abiertas o cerradas</a:t>
            </a:r>
          </a:p>
          <a:p>
            <a:pPr algn="just"/>
            <a:r>
              <a:rPr lang="es-AR" sz="2000" dirty="0"/>
              <a:t>Las ECU puerta deben:</a:t>
            </a:r>
          </a:p>
          <a:p>
            <a:pPr lvl="1" algn="just"/>
            <a:r>
              <a:rPr lang="es-AR" sz="1800" dirty="0"/>
              <a:t>Poseer la electrónica para subir y bajar las ventanillas</a:t>
            </a:r>
          </a:p>
          <a:p>
            <a:pPr lvl="1" algn="just"/>
            <a:r>
              <a:rPr lang="es-AR" sz="1800" dirty="0"/>
              <a:t>Detectar cuando esta llega al tope o es trabada</a:t>
            </a:r>
          </a:p>
          <a:p>
            <a:pPr lvl="1" algn="just"/>
            <a:r>
              <a:rPr lang="es-AR" sz="1800" dirty="0"/>
              <a:t>Debe mantener la velocidad del motor constante frente a cambios de tensión de la batería del auto </a:t>
            </a:r>
          </a:p>
          <a:p>
            <a:pPr lvl="1" algn="just"/>
            <a:r>
              <a:rPr lang="es-AR" sz="1800" dirty="0"/>
              <a:t>Debe </a:t>
            </a:r>
            <a:r>
              <a:rPr lang="es-AR" sz="1800" dirty="0" err="1"/>
              <a:t>sensar</a:t>
            </a:r>
            <a:r>
              <a:rPr lang="es-AR" sz="1800" dirty="0"/>
              <a:t> si la puerta esta abierta o cerrada</a:t>
            </a:r>
          </a:p>
          <a:p>
            <a:pPr algn="just"/>
            <a:r>
              <a:rPr lang="es-AR" sz="2000" dirty="0"/>
              <a:t>Se debe armar una maqueta que permita demostrar las capacidades del software</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718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CAN – Configuración: Tiempo de bit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7" name="Marcador de contenido 3">
            <a:extLst>
              <a:ext uri="{FF2B5EF4-FFF2-40B4-BE49-F238E27FC236}">
                <a16:creationId xmlns:a16="http://schemas.microsoft.com/office/drawing/2014/main" id="{ABC09420-32AB-44E7-BB49-EDE76E511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4205" y="1328456"/>
            <a:ext cx="8023590" cy="4814154"/>
          </a:xfrm>
        </p:spPr>
      </p:pic>
    </p:spTree>
    <p:extLst>
      <p:ext uri="{BB962C8B-B14F-4D97-AF65-F5344CB8AC3E}">
        <p14:creationId xmlns:p14="http://schemas.microsoft.com/office/powerpoint/2010/main" val="206278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227857" cy="1320800"/>
          </a:xfrm>
        </p:spPr>
        <p:txBody>
          <a:bodyPr>
            <a:normAutofit/>
          </a:bodyPr>
          <a:lstStyle/>
          <a:p>
            <a:r>
              <a:rPr lang="es-AR" dirty="0"/>
              <a:t>CAN – Configuración: Máscaras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Marcador de contenido 2">
            <a:extLst>
              <a:ext uri="{FF2B5EF4-FFF2-40B4-BE49-F238E27FC236}">
                <a16:creationId xmlns:a16="http://schemas.microsoft.com/office/drawing/2014/main" id="{0F2F5912-EC56-4750-A4B3-8AC2FBF38B83}"/>
              </a:ext>
            </a:extLst>
          </p:cNvPr>
          <p:cNvSpPr>
            <a:spLocks noGrp="1"/>
          </p:cNvSpPr>
          <p:nvPr>
            <p:ph idx="1"/>
          </p:nvPr>
        </p:nvSpPr>
        <p:spPr>
          <a:xfrm>
            <a:off x="1107102" y="1630237"/>
            <a:ext cx="8596668" cy="3880773"/>
          </a:xfrm>
        </p:spPr>
        <p:txBody>
          <a:bodyPr>
            <a:normAutofit fontScale="70000" lnSpcReduction="20000"/>
          </a:bodyPr>
          <a:lstStyle/>
          <a:p>
            <a:pPr marL="0" indent="0">
              <a:buNone/>
            </a:pPr>
            <a:r>
              <a:rPr lang="es-ES" dirty="0"/>
              <a:t> //RXB0CTRL and RXB1CTRL  </a:t>
            </a:r>
            <a:r>
              <a:rPr lang="es-ES" dirty="0" err="1"/>
              <a:t>Configuration</a:t>
            </a:r>
            <a:endParaRPr lang="es-ES" dirty="0"/>
          </a:p>
          <a:p>
            <a:pPr marL="0" indent="0">
              <a:buNone/>
            </a:pPr>
            <a:r>
              <a:rPr lang="es-ES" dirty="0"/>
              <a:t>    </a:t>
            </a:r>
            <a:r>
              <a:rPr lang="es-ES" dirty="0" err="1"/>
              <a:t>if</a:t>
            </a:r>
            <a:r>
              <a:rPr lang="es-ES" dirty="0"/>
              <a:t>(CAN_ID == ECU_COMANDO){</a:t>
            </a:r>
          </a:p>
          <a:p>
            <a:pPr marL="0" indent="0">
              <a:buNone/>
            </a:pPr>
            <a:r>
              <a:rPr lang="es-ES" dirty="0"/>
              <a:t>        CAN_BITMODIFY(RXB0CTRL,RXBXCTRL_RXM_MASK,RXBXCTRL_RXM_ALL); //</a:t>
            </a:r>
            <a:r>
              <a:rPr lang="es-ES" dirty="0" err="1"/>
              <a:t>Receive</a:t>
            </a:r>
            <a:r>
              <a:rPr lang="es-ES" dirty="0"/>
              <a:t> </a:t>
            </a:r>
            <a:r>
              <a:rPr lang="es-ES" dirty="0" err="1"/>
              <a:t>all</a:t>
            </a:r>
            <a:r>
              <a:rPr lang="es-ES" dirty="0"/>
              <a:t> </a:t>
            </a:r>
            <a:r>
              <a:rPr lang="es-ES" dirty="0" err="1"/>
              <a:t>messages</a:t>
            </a:r>
            <a:endParaRPr lang="es-ES" dirty="0"/>
          </a:p>
          <a:p>
            <a:pPr marL="0" indent="0">
              <a:buNone/>
            </a:pPr>
            <a:r>
              <a:rPr lang="es-ES" dirty="0"/>
              <a:t>    }</a:t>
            </a:r>
          </a:p>
          <a:p>
            <a:pPr marL="0" indent="0">
              <a:buNone/>
            </a:pPr>
            <a:r>
              <a:rPr lang="es-ES" dirty="0"/>
              <a:t>    </a:t>
            </a:r>
            <a:r>
              <a:rPr lang="es-ES" dirty="0" err="1"/>
              <a:t>else</a:t>
            </a:r>
            <a:r>
              <a:rPr lang="es-ES" dirty="0"/>
              <a:t>{</a:t>
            </a:r>
          </a:p>
          <a:p>
            <a:pPr marL="0" indent="0">
              <a:buNone/>
            </a:pPr>
            <a:r>
              <a:rPr lang="es-ES" dirty="0"/>
              <a:t>        CAN_BITMODIFY(RXB0CTRL,RXBXCTRL_RXM_MASK,RXBXCTRL_RXM_FIL); //</a:t>
            </a:r>
            <a:r>
              <a:rPr lang="es-ES" dirty="0" err="1"/>
              <a:t>Receive</a:t>
            </a:r>
            <a:r>
              <a:rPr lang="es-ES" dirty="0"/>
              <a:t> </a:t>
            </a:r>
            <a:r>
              <a:rPr lang="es-ES" dirty="0" err="1"/>
              <a:t>if</a:t>
            </a:r>
            <a:r>
              <a:rPr lang="es-ES" dirty="0"/>
              <a:t> </a:t>
            </a:r>
            <a:r>
              <a:rPr lang="es-ES" dirty="0" err="1"/>
              <a:t>filter</a:t>
            </a:r>
            <a:r>
              <a:rPr lang="es-ES" dirty="0"/>
              <a:t> </a:t>
            </a:r>
            <a:r>
              <a:rPr lang="es-ES" dirty="0" err="1"/>
              <a:t>criteria</a:t>
            </a:r>
            <a:r>
              <a:rPr lang="es-ES" dirty="0"/>
              <a:t> </a:t>
            </a:r>
            <a:r>
              <a:rPr lang="es-ES" dirty="0" err="1"/>
              <a:t>is</a:t>
            </a:r>
            <a:r>
              <a:rPr lang="es-ES" dirty="0"/>
              <a:t> </a:t>
            </a:r>
            <a:r>
              <a:rPr lang="es-ES" dirty="0" err="1"/>
              <a:t>met</a:t>
            </a:r>
            <a:endParaRPr lang="es-ES" dirty="0"/>
          </a:p>
          <a:p>
            <a:pPr marL="0" indent="0">
              <a:buNone/>
            </a:pPr>
            <a:r>
              <a:rPr lang="es-ES" dirty="0"/>
              <a:t>        // </a:t>
            </a:r>
            <a:r>
              <a:rPr lang="es-ES" dirty="0" err="1"/>
              <a:t>Acceptance</a:t>
            </a:r>
            <a:r>
              <a:rPr lang="es-ES" dirty="0"/>
              <a:t> </a:t>
            </a:r>
            <a:r>
              <a:rPr lang="es-ES" dirty="0" err="1"/>
              <a:t>Filters</a:t>
            </a:r>
            <a:r>
              <a:rPr lang="es-ES" dirty="0"/>
              <a:t> - ONLY </a:t>
            </a:r>
            <a:r>
              <a:rPr lang="es-ES" dirty="0" err="1"/>
              <a:t>Receive</a:t>
            </a:r>
            <a:r>
              <a:rPr lang="es-ES" dirty="0"/>
              <a:t> ECU(ID:0x500)</a:t>
            </a:r>
          </a:p>
          <a:p>
            <a:pPr marL="0" indent="0">
              <a:buNone/>
            </a:pPr>
            <a:r>
              <a:rPr lang="es-ES" dirty="0"/>
              <a:t>        CAN_BITMODIFY(RXF0SIDH,RXFXSIDH_ID103_MASK,RXFXSIDH_ID103_500);</a:t>
            </a:r>
          </a:p>
          <a:p>
            <a:pPr marL="0" indent="0">
              <a:buNone/>
            </a:pPr>
            <a:r>
              <a:rPr lang="es-ES" dirty="0"/>
              <a:t>        CAN_BITMODIFY(RXF0SIDL,RXFXSIDL_ID20_MASK,RXFXSIDL_ID20_500);</a:t>
            </a:r>
          </a:p>
          <a:p>
            <a:pPr marL="0" indent="0">
              <a:buNone/>
            </a:pPr>
            <a:r>
              <a:rPr lang="es-ES" dirty="0"/>
              <a:t>        //</a:t>
            </a:r>
            <a:r>
              <a:rPr lang="es-ES" dirty="0" err="1"/>
              <a:t>Filters</a:t>
            </a:r>
            <a:r>
              <a:rPr lang="es-ES" dirty="0"/>
              <a:t> </a:t>
            </a:r>
            <a:r>
              <a:rPr lang="es-ES" dirty="0" err="1"/>
              <a:t>Mask</a:t>
            </a:r>
            <a:endParaRPr lang="es-ES" dirty="0"/>
          </a:p>
          <a:p>
            <a:pPr marL="0" indent="0">
              <a:buNone/>
            </a:pPr>
            <a:r>
              <a:rPr lang="es-ES" dirty="0"/>
              <a:t>        CAN_BITMODIFY(RXM0SIDH,RXMXSIDH_ID103_MASK,RXMXSIDH_ID103_ALL);</a:t>
            </a:r>
          </a:p>
          <a:p>
            <a:pPr marL="0" indent="0">
              <a:buNone/>
            </a:pPr>
            <a:r>
              <a:rPr lang="es-ES" dirty="0"/>
              <a:t>        CAN_BITMODIFY(RXM0SIDL,RXMXSIDL_ID20_MASK,RXMXSIDL_ID20_ALL);</a:t>
            </a:r>
          </a:p>
          <a:p>
            <a:pPr marL="0" indent="0">
              <a:buNone/>
            </a:pPr>
            <a:r>
              <a:rPr lang="es-ES" dirty="0"/>
              <a:t>    }</a:t>
            </a:r>
          </a:p>
        </p:txBody>
      </p:sp>
    </p:spTree>
    <p:extLst>
      <p:ext uri="{BB962C8B-B14F-4D97-AF65-F5344CB8AC3E}">
        <p14:creationId xmlns:p14="http://schemas.microsoft.com/office/powerpoint/2010/main" val="2921296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227857" cy="1320800"/>
          </a:xfrm>
        </p:spPr>
        <p:txBody>
          <a:bodyPr>
            <a:normAutofit/>
          </a:bodyPr>
          <a:lstStyle/>
          <a:p>
            <a:r>
              <a:rPr lang="es-AR" dirty="0"/>
              <a:t>ECU Puerta – PIN </a:t>
            </a:r>
            <a:r>
              <a:rPr lang="es-AR" dirty="0" err="1"/>
              <a:t>Layout</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7104BF6-EA64-44F0-8DCC-01AACC8A60E1}"/>
              </a:ext>
            </a:extLst>
          </p:cNvPr>
          <p:cNvPicPr>
            <a:picLocks noChangeAspect="1"/>
          </p:cNvPicPr>
          <p:nvPr/>
        </p:nvPicPr>
        <p:blipFill>
          <a:blip r:embed="rId2"/>
          <a:stretch>
            <a:fillRect/>
          </a:stretch>
        </p:blipFill>
        <p:spPr>
          <a:xfrm>
            <a:off x="3808637" y="1679575"/>
            <a:ext cx="4295775" cy="4667250"/>
          </a:xfrm>
          <a:prstGeom prst="rect">
            <a:avLst/>
          </a:prstGeom>
        </p:spPr>
      </p:pic>
      <p:sp>
        <p:nvSpPr>
          <p:cNvPr id="6" name="TextBox 5">
            <a:extLst>
              <a:ext uri="{FF2B5EF4-FFF2-40B4-BE49-F238E27FC236}">
                <a16:creationId xmlns:a16="http://schemas.microsoft.com/office/drawing/2014/main" id="{50F69273-6A2D-4FE5-BD86-33066685FAAC}"/>
              </a:ext>
            </a:extLst>
          </p:cNvPr>
          <p:cNvSpPr txBox="1"/>
          <p:nvPr/>
        </p:nvSpPr>
        <p:spPr>
          <a:xfrm>
            <a:off x="2483923" y="3223897"/>
            <a:ext cx="1619354" cy="369332"/>
          </a:xfrm>
          <a:prstGeom prst="rect">
            <a:avLst/>
          </a:prstGeom>
          <a:noFill/>
        </p:spPr>
        <p:txBody>
          <a:bodyPr wrap="none" rtlCol="0">
            <a:spAutoFit/>
          </a:bodyPr>
          <a:lstStyle/>
          <a:p>
            <a:r>
              <a:rPr lang="es-AR" dirty="0"/>
              <a:t>Señal de PWM</a:t>
            </a:r>
          </a:p>
        </p:txBody>
      </p:sp>
      <p:sp>
        <p:nvSpPr>
          <p:cNvPr id="7" name="TextBox 6">
            <a:extLst>
              <a:ext uri="{FF2B5EF4-FFF2-40B4-BE49-F238E27FC236}">
                <a16:creationId xmlns:a16="http://schemas.microsoft.com/office/drawing/2014/main" id="{D4015434-A7C1-4685-AEF2-BF4690996AD8}"/>
              </a:ext>
            </a:extLst>
          </p:cNvPr>
          <p:cNvSpPr txBox="1"/>
          <p:nvPr/>
        </p:nvSpPr>
        <p:spPr>
          <a:xfrm>
            <a:off x="7891134" y="4642421"/>
            <a:ext cx="3673954" cy="369332"/>
          </a:xfrm>
          <a:prstGeom prst="rect">
            <a:avLst/>
          </a:prstGeom>
          <a:noFill/>
        </p:spPr>
        <p:txBody>
          <a:bodyPr wrap="none" rtlCol="0">
            <a:spAutoFit/>
          </a:bodyPr>
          <a:lstStyle/>
          <a:p>
            <a:r>
              <a:rPr lang="es-AR" dirty="0" err="1"/>
              <a:t>Switch</a:t>
            </a:r>
            <a:r>
              <a:rPr lang="es-AR" dirty="0"/>
              <a:t> Subida/Bajada de Ventana</a:t>
            </a:r>
          </a:p>
        </p:txBody>
      </p:sp>
      <p:sp>
        <p:nvSpPr>
          <p:cNvPr id="9" name="TextBox 8">
            <a:extLst>
              <a:ext uri="{FF2B5EF4-FFF2-40B4-BE49-F238E27FC236}">
                <a16:creationId xmlns:a16="http://schemas.microsoft.com/office/drawing/2014/main" id="{CF934101-747D-416C-8881-26A951A7249E}"/>
              </a:ext>
            </a:extLst>
          </p:cNvPr>
          <p:cNvSpPr txBox="1"/>
          <p:nvPr/>
        </p:nvSpPr>
        <p:spPr>
          <a:xfrm>
            <a:off x="7891134" y="5011753"/>
            <a:ext cx="2375971" cy="369332"/>
          </a:xfrm>
          <a:prstGeom prst="rect">
            <a:avLst/>
          </a:prstGeom>
          <a:noFill/>
        </p:spPr>
        <p:txBody>
          <a:bodyPr wrap="none" rtlCol="0">
            <a:spAutoFit/>
          </a:bodyPr>
          <a:lstStyle/>
          <a:p>
            <a:r>
              <a:rPr lang="es-AR" dirty="0"/>
              <a:t>Habilitación del PWM</a:t>
            </a:r>
          </a:p>
        </p:txBody>
      </p:sp>
      <p:sp>
        <p:nvSpPr>
          <p:cNvPr id="11" name="TextBox 10">
            <a:extLst>
              <a:ext uri="{FF2B5EF4-FFF2-40B4-BE49-F238E27FC236}">
                <a16:creationId xmlns:a16="http://schemas.microsoft.com/office/drawing/2014/main" id="{323E4AD7-CF85-49B6-8711-F343063541BF}"/>
              </a:ext>
            </a:extLst>
          </p:cNvPr>
          <p:cNvSpPr txBox="1"/>
          <p:nvPr/>
        </p:nvSpPr>
        <p:spPr>
          <a:xfrm>
            <a:off x="1184664" y="3595111"/>
            <a:ext cx="2954720" cy="369332"/>
          </a:xfrm>
          <a:prstGeom prst="rect">
            <a:avLst/>
          </a:prstGeom>
          <a:noFill/>
        </p:spPr>
        <p:txBody>
          <a:bodyPr wrap="none" rtlCol="0">
            <a:spAutoFit/>
          </a:bodyPr>
          <a:lstStyle/>
          <a:p>
            <a:r>
              <a:rPr lang="es-AR" dirty="0"/>
              <a:t>Input de Corriente del ADC</a:t>
            </a:r>
          </a:p>
        </p:txBody>
      </p:sp>
      <p:sp>
        <p:nvSpPr>
          <p:cNvPr id="13" name="TextBox 12">
            <a:extLst>
              <a:ext uri="{FF2B5EF4-FFF2-40B4-BE49-F238E27FC236}">
                <a16:creationId xmlns:a16="http://schemas.microsoft.com/office/drawing/2014/main" id="{CFD9185E-EAA9-403D-A10E-769EE4144809}"/>
              </a:ext>
            </a:extLst>
          </p:cNvPr>
          <p:cNvSpPr txBox="1"/>
          <p:nvPr/>
        </p:nvSpPr>
        <p:spPr>
          <a:xfrm>
            <a:off x="1392436" y="3930015"/>
            <a:ext cx="2740687" cy="369332"/>
          </a:xfrm>
          <a:prstGeom prst="rect">
            <a:avLst/>
          </a:prstGeom>
          <a:noFill/>
        </p:spPr>
        <p:txBody>
          <a:bodyPr wrap="none" rtlCol="0">
            <a:spAutoFit/>
          </a:bodyPr>
          <a:lstStyle/>
          <a:p>
            <a:r>
              <a:rPr lang="es-AR" dirty="0"/>
              <a:t>Input de Tensión del ADC</a:t>
            </a:r>
          </a:p>
        </p:txBody>
      </p:sp>
      <p:sp>
        <p:nvSpPr>
          <p:cNvPr id="14" name="TextBox 13">
            <a:extLst>
              <a:ext uri="{FF2B5EF4-FFF2-40B4-BE49-F238E27FC236}">
                <a16:creationId xmlns:a16="http://schemas.microsoft.com/office/drawing/2014/main" id="{48D8A5A2-C0B5-4730-A243-7355EA2EA4A9}"/>
              </a:ext>
            </a:extLst>
          </p:cNvPr>
          <p:cNvSpPr txBox="1"/>
          <p:nvPr/>
        </p:nvSpPr>
        <p:spPr>
          <a:xfrm>
            <a:off x="2724724" y="4993759"/>
            <a:ext cx="1408399" cy="369332"/>
          </a:xfrm>
          <a:prstGeom prst="rect">
            <a:avLst/>
          </a:prstGeom>
          <a:noFill/>
        </p:spPr>
        <p:txBody>
          <a:bodyPr wrap="none" rtlCol="0">
            <a:spAutoFit/>
          </a:bodyPr>
          <a:lstStyle/>
          <a:p>
            <a:r>
              <a:rPr lang="es-AR" dirty="0"/>
              <a:t>INT del CAN</a:t>
            </a:r>
          </a:p>
        </p:txBody>
      </p:sp>
      <p:sp>
        <p:nvSpPr>
          <p:cNvPr id="15" name="TextBox 14">
            <a:extLst>
              <a:ext uri="{FF2B5EF4-FFF2-40B4-BE49-F238E27FC236}">
                <a16:creationId xmlns:a16="http://schemas.microsoft.com/office/drawing/2014/main" id="{7E752B6D-952A-41FB-8EE4-7794F3648074}"/>
              </a:ext>
            </a:extLst>
          </p:cNvPr>
          <p:cNvSpPr txBox="1"/>
          <p:nvPr/>
        </p:nvSpPr>
        <p:spPr>
          <a:xfrm>
            <a:off x="7891134" y="4299146"/>
            <a:ext cx="1441420" cy="369332"/>
          </a:xfrm>
          <a:prstGeom prst="rect">
            <a:avLst/>
          </a:prstGeom>
          <a:noFill/>
        </p:spPr>
        <p:txBody>
          <a:bodyPr wrap="none" rtlCol="0">
            <a:spAutoFit/>
          </a:bodyPr>
          <a:lstStyle/>
          <a:p>
            <a:r>
              <a:rPr lang="es-AR" dirty="0"/>
              <a:t>MISO del SPI</a:t>
            </a:r>
          </a:p>
        </p:txBody>
      </p:sp>
      <p:sp>
        <p:nvSpPr>
          <p:cNvPr id="16" name="TextBox 15">
            <a:extLst>
              <a:ext uri="{FF2B5EF4-FFF2-40B4-BE49-F238E27FC236}">
                <a16:creationId xmlns:a16="http://schemas.microsoft.com/office/drawing/2014/main" id="{3AF7A62F-D1F7-4417-98D0-1F82FC583B3C}"/>
              </a:ext>
            </a:extLst>
          </p:cNvPr>
          <p:cNvSpPr txBox="1"/>
          <p:nvPr/>
        </p:nvSpPr>
        <p:spPr>
          <a:xfrm>
            <a:off x="7891134" y="3929814"/>
            <a:ext cx="1441420" cy="369332"/>
          </a:xfrm>
          <a:prstGeom prst="rect">
            <a:avLst/>
          </a:prstGeom>
          <a:noFill/>
        </p:spPr>
        <p:txBody>
          <a:bodyPr wrap="none" rtlCol="0">
            <a:spAutoFit/>
          </a:bodyPr>
          <a:lstStyle/>
          <a:p>
            <a:r>
              <a:rPr lang="es-AR" dirty="0"/>
              <a:t>MOSI del SPI</a:t>
            </a:r>
          </a:p>
        </p:txBody>
      </p:sp>
      <p:sp>
        <p:nvSpPr>
          <p:cNvPr id="17" name="TextBox 16">
            <a:extLst>
              <a:ext uri="{FF2B5EF4-FFF2-40B4-BE49-F238E27FC236}">
                <a16:creationId xmlns:a16="http://schemas.microsoft.com/office/drawing/2014/main" id="{6E5B379B-0264-4FFD-991A-FDE71B1ACA22}"/>
              </a:ext>
            </a:extLst>
          </p:cNvPr>
          <p:cNvSpPr txBox="1"/>
          <p:nvPr/>
        </p:nvSpPr>
        <p:spPr>
          <a:xfrm>
            <a:off x="2803913" y="4237299"/>
            <a:ext cx="1329210" cy="369332"/>
          </a:xfrm>
          <a:prstGeom prst="rect">
            <a:avLst/>
          </a:prstGeom>
          <a:noFill/>
        </p:spPr>
        <p:txBody>
          <a:bodyPr wrap="none" rtlCol="0">
            <a:spAutoFit/>
          </a:bodyPr>
          <a:lstStyle/>
          <a:p>
            <a:r>
              <a:rPr lang="es-AR" dirty="0"/>
              <a:t>SCK del SPI</a:t>
            </a:r>
          </a:p>
        </p:txBody>
      </p:sp>
      <p:sp>
        <p:nvSpPr>
          <p:cNvPr id="18" name="TextBox 17">
            <a:extLst>
              <a:ext uri="{FF2B5EF4-FFF2-40B4-BE49-F238E27FC236}">
                <a16:creationId xmlns:a16="http://schemas.microsoft.com/office/drawing/2014/main" id="{636E19F2-40ED-478E-85B5-5606D676B558}"/>
              </a:ext>
            </a:extLst>
          </p:cNvPr>
          <p:cNvSpPr txBox="1"/>
          <p:nvPr/>
        </p:nvSpPr>
        <p:spPr>
          <a:xfrm>
            <a:off x="2936962" y="4640177"/>
            <a:ext cx="1196161" cy="369332"/>
          </a:xfrm>
          <a:prstGeom prst="rect">
            <a:avLst/>
          </a:prstGeom>
          <a:noFill/>
        </p:spPr>
        <p:txBody>
          <a:bodyPr wrap="none" rtlCol="0">
            <a:spAutoFit/>
          </a:bodyPr>
          <a:lstStyle/>
          <a:p>
            <a:r>
              <a:rPr lang="es-AR" dirty="0"/>
              <a:t>CS del SPI</a:t>
            </a:r>
          </a:p>
        </p:txBody>
      </p:sp>
      <p:sp>
        <p:nvSpPr>
          <p:cNvPr id="19" name="TextBox 18">
            <a:extLst>
              <a:ext uri="{FF2B5EF4-FFF2-40B4-BE49-F238E27FC236}">
                <a16:creationId xmlns:a16="http://schemas.microsoft.com/office/drawing/2014/main" id="{16A3871A-B528-4544-B925-1F6AE006298C}"/>
              </a:ext>
            </a:extLst>
          </p:cNvPr>
          <p:cNvSpPr txBox="1"/>
          <p:nvPr/>
        </p:nvSpPr>
        <p:spPr>
          <a:xfrm>
            <a:off x="991528" y="5363091"/>
            <a:ext cx="3111749" cy="369332"/>
          </a:xfrm>
          <a:prstGeom prst="rect">
            <a:avLst/>
          </a:prstGeom>
          <a:noFill/>
        </p:spPr>
        <p:txBody>
          <a:bodyPr wrap="none" rtlCol="0">
            <a:spAutoFit/>
          </a:bodyPr>
          <a:lstStyle/>
          <a:p>
            <a:r>
              <a:rPr lang="es-AR" dirty="0"/>
              <a:t>Apertura/Cerrado de Puerta</a:t>
            </a:r>
          </a:p>
        </p:txBody>
      </p:sp>
      <p:sp>
        <p:nvSpPr>
          <p:cNvPr id="20" name="TextBox 19">
            <a:extLst>
              <a:ext uri="{FF2B5EF4-FFF2-40B4-BE49-F238E27FC236}">
                <a16:creationId xmlns:a16="http://schemas.microsoft.com/office/drawing/2014/main" id="{7541E30C-7594-497D-A032-5AD0AB5AD752}"/>
              </a:ext>
            </a:extLst>
          </p:cNvPr>
          <p:cNvSpPr txBox="1"/>
          <p:nvPr/>
        </p:nvSpPr>
        <p:spPr>
          <a:xfrm>
            <a:off x="683457" y="2472444"/>
            <a:ext cx="3453189" cy="369332"/>
          </a:xfrm>
          <a:prstGeom prst="rect">
            <a:avLst/>
          </a:prstGeom>
          <a:noFill/>
        </p:spPr>
        <p:txBody>
          <a:bodyPr wrap="none" rtlCol="0">
            <a:spAutoFit/>
          </a:bodyPr>
          <a:lstStyle/>
          <a:p>
            <a:r>
              <a:rPr lang="es-AR" dirty="0"/>
              <a:t>1er Componente del DIP-</a:t>
            </a:r>
            <a:r>
              <a:rPr lang="es-AR" dirty="0" err="1"/>
              <a:t>Switch</a:t>
            </a:r>
            <a:endParaRPr lang="es-AR" dirty="0"/>
          </a:p>
        </p:txBody>
      </p:sp>
      <p:sp>
        <p:nvSpPr>
          <p:cNvPr id="21" name="TextBox 20">
            <a:extLst>
              <a:ext uri="{FF2B5EF4-FFF2-40B4-BE49-F238E27FC236}">
                <a16:creationId xmlns:a16="http://schemas.microsoft.com/office/drawing/2014/main" id="{713562D6-D072-4CF9-B1CF-EE81EBD48F98}"/>
              </a:ext>
            </a:extLst>
          </p:cNvPr>
          <p:cNvSpPr txBox="1"/>
          <p:nvPr/>
        </p:nvSpPr>
        <p:spPr>
          <a:xfrm>
            <a:off x="646727" y="2848189"/>
            <a:ext cx="3486852" cy="369332"/>
          </a:xfrm>
          <a:prstGeom prst="rect">
            <a:avLst/>
          </a:prstGeom>
          <a:noFill/>
        </p:spPr>
        <p:txBody>
          <a:bodyPr wrap="none" rtlCol="0">
            <a:spAutoFit/>
          </a:bodyPr>
          <a:lstStyle/>
          <a:p>
            <a:r>
              <a:rPr lang="es-AR" dirty="0"/>
              <a:t>2da Componente del DIP-</a:t>
            </a:r>
            <a:r>
              <a:rPr lang="es-AR" dirty="0" err="1"/>
              <a:t>Switch</a:t>
            </a:r>
            <a:endParaRPr lang="es-AR" dirty="0"/>
          </a:p>
        </p:txBody>
      </p:sp>
      <p:sp>
        <p:nvSpPr>
          <p:cNvPr id="22" name="TextBox 21">
            <a:extLst>
              <a:ext uri="{FF2B5EF4-FFF2-40B4-BE49-F238E27FC236}">
                <a16:creationId xmlns:a16="http://schemas.microsoft.com/office/drawing/2014/main" id="{A8550BF8-B05A-4154-9047-0C96B41F40B2}"/>
              </a:ext>
            </a:extLst>
          </p:cNvPr>
          <p:cNvSpPr txBox="1"/>
          <p:nvPr/>
        </p:nvSpPr>
        <p:spPr>
          <a:xfrm>
            <a:off x="7863247" y="2479152"/>
            <a:ext cx="3159135" cy="369332"/>
          </a:xfrm>
          <a:prstGeom prst="rect">
            <a:avLst/>
          </a:prstGeom>
          <a:noFill/>
        </p:spPr>
        <p:txBody>
          <a:bodyPr wrap="none" rtlCol="0">
            <a:spAutoFit/>
          </a:bodyPr>
          <a:lstStyle/>
          <a:p>
            <a:r>
              <a:rPr lang="es-AR" dirty="0" err="1"/>
              <a:t>Switch</a:t>
            </a:r>
            <a:r>
              <a:rPr lang="es-AR" dirty="0"/>
              <a:t> de Traba de la Puerta</a:t>
            </a:r>
          </a:p>
        </p:txBody>
      </p:sp>
      <p:sp>
        <p:nvSpPr>
          <p:cNvPr id="23" name="TextBox 22">
            <a:extLst>
              <a:ext uri="{FF2B5EF4-FFF2-40B4-BE49-F238E27FC236}">
                <a16:creationId xmlns:a16="http://schemas.microsoft.com/office/drawing/2014/main" id="{06C2F45A-32B5-422F-8B10-AB473C503BC1}"/>
              </a:ext>
            </a:extLst>
          </p:cNvPr>
          <p:cNvSpPr txBox="1"/>
          <p:nvPr/>
        </p:nvSpPr>
        <p:spPr>
          <a:xfrm>
            <a:off x="7891134" y="2844530"/>
            <a:ext cx="3805144" cy="369332"/>
          </a:xfrm>
          <a:prstGeom prst="rect">
            <a:avLst/>
          </a:prstGeom>
          <a:noFill/>
        </p:spPr>
        <p:txBody>
          <a:bodyPr wrap="none" rtlCol="0">
            <a:spAutoFit/>
          </a:bodyPr>
          <a:lstStyle/>
          <a:p>
            <a:r>
              <a:rPr lang="es-AR" dirty="0"/>
              <a:t>LED que indica Traba de la Puerta</a:t>
            </a:r>
          </a:p>
        </p:txBody>
      </p:sp>
    </p:spTree>
    <p:extLst>
      <p:ext uri="{BB962C8B-B14F-4D97-AF65-F5344CB8AC3E}">
        <p14:creationId xmlns:p14="http://schemas.microsoft.com/office/powerpoint/2010/main" val="1345291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227857" cy="1320800"/>
          </a:xfrm>
        </p:spPr>
        <p:txBody>
          <a:bodyPr>
            <a:normAutofit/>
          </a:bodyPr>
          <a:lstStyle/>
          <a:p>
            <a:r>
              <a:rPr lang="es-AR" dirty="0"/>
              <a:t>ECU Puerta – Estructura del Código</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Rounded Corners 6">
            <a:extLst>
              <a:ext uri="{FF2B5EF4-FFF2-40B4-BE49-F238E27FC236}">
                <a16:creationId xmlns:a16="http://schemas.microsoft.com/office/drawing/2014/main" id="{2EB01D2D-EF89-4FDF-86F8-E52BE6D19A91}"/>
              </a:ext>
            </a:extLst>
          </p:cNvPr>
          <p:cNvSpPr/>
          <p:nvPr/>
        </p:nvSpPr>
        <p:spPr>
          <a:xfrm>
            <a:off x="1382319" y="6148603"/>
            <a:ext cx="8978630" cy="5790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a:t>Registros</a:t>
            </a:r>
          </a:p>
        </p:txBody>
      </p:sp>
      <p:sp>
        <p:nvSpPr>
          <p:cNvPr id="9" name="Rectangle: Rounded Corners 8">
            <a:extLst>
              <a:ext uri="{FF2B5EF4-FFF2-40B4-BE49-F238E27FC236}">
                <a16:creationId xmlns:a16="http://schemas.microsoft.com/office/drawing/2014/main" id="{23EEB0A4-B129-4E19-A8CC-D2061FAE1A75}"/>
              </a:ext>
            </a:extLst>
          </p:cNvPr>
          <p:cNvSpPr/>
          <p:nvPr/>
        </p:nvSpPr>
        <p:spPr>
          <a:xfrm>
            <a:off x="4281168" y="5349580"/>
            <a:ext cx="1388863"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gpio</a:t>
            </a:r>
            <a:endParaRPr lang="es-AR" dirty="0"/>
          </a:p>
        </p:txBody>
      </p:sp>
      <p:sp>
        <p:nvSpPr>
          <p:cNvPr id="13" name="Rectangle: Rounded Corners 12">
            <a:extLst>
              <a:ext uri="{FF2B5EF4-FFF2-40B4-BE49-F238E27FC236}">
                <a16:creationId xmlns:a16="http://schemas.microsoft.com/office/drawing/2014/main" id="{65D5FC56-3B7A-4986-A279-DF1331A3B46C}"/>
              </a:ext>
            </a:extLst>
          </p:cNvPr>
          <p:cNvSpPr/>
          <p:nvPr/>
        </p:nvSpPr>
        <p:spPr>
          <a:xfrm>
            <a:off x="6247610" y="5348420"/>
            <a:ext cx="1391392"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system</a:t>
            </a:r>
            <a:endParaRPr lang="es-AR" dirty="0"/>
          </a:p>
        </p:txBody>
      </p:sp>
      <p:sp>
        <p:nvSpPr>
          <p:cNvPr id="14" name="Rectangle: Rounded Corners 13">
            <a:extLst>
              <a:ext uri="{FF2B5EF4-FFF2-40B4-BE49-F238E27FC236}">
                <a16:creationId xmlns:a16="http://schemas.microsoft.com/office/drawing/2014/main" id="{1069A5D2-5E82-4F19-9431-26AF88A2FA80}"/>
              </a:ext>
            </a:extLst>
          </p:cNvPr>
          <p:cNvSpPr/>
          <p:nvPr/>
        </p:nvSpPr>
        <p:spPr>
          <a:xfrm>
            <a:off x="8214999" y="5347261"/>
            <a:ext cx="1391392"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board.h</a:t>
            </a:r>
            <a:endParaRPr lang="es-AR" dirty="0"/>
          </a:p>
        </p:txBody>
      </p:sp>
      <p:sp>
        <p:nvSpPr>
          <p:cNvPr id="15" name="Rectangle: Rounded Corners 14">
            <a:extLst>
              <a:ext uri="{FF2B5EF4-FFF2-40B4-BE49-F238E27FC236}">
                <a16:creationId xmlns:a16="http://schemas.microsoft.com/office/drawing/2014/main" id="{553A517B-4695-4F7B-A84E-EBE19598EE58}"/>
              </a:ext>
            </a:extLst>
          </p:cNvPr>
          <p:cNvSpPr/>
          <p:nvPr/>
        </p:nvSpPr>
        <p:spPr>
          <a:xfrm>
            <a:off x="2311250" y="5347579"/>
            <a:ext cx="1391392"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common.h</a:t>
            </a:r>
            <a:endParaRPr lang="es-AR" dirty="0"/>
          </a:p>
        </p:txBody>
      </p:sp>
      <p:sp>
        <p:nvSpPr>
          <p:cNvPr id="16" name="Rectangle: Rounded Corners 15">
            <a:extLst>
              <a:ext uri="{FF2B5EF4-FFF2-40B4-BE49-F238E27FC236}">
                <a16:creationId xmlns:a16="http://schemas.microsoft.com/office/drawing/2014/main" id="{DDC89E81-8FA4-4581-8EC6-E140435BD12F}"/>
              </a:ext>
            </a:extLst>
          </p:cNvPr>
          <p:cNvSpPr/>
          <p:nvPr/>
        </p:nvSpPr>
        <p:spPr>
          <a:xfrm>
            <a:off x="4165867" y="4544588"/>
            <a:ext cx="1540724"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APP_Data.h</a:t>
            </a:r>
            <a:endParaRPr lang="es-AR" dirty="0"/>
          </a:p>
        </p:txBody>
      </p:sp>
      <p:sp>
        <p:nvSpPr>
          <p:cNvPr id="17" name="Rectangle: Rounded Corners 16">
            <a:extLst>
              <a:ext uri="{FF2B5EF4-FFF2-40B4-BE49-F238E27FC236}">
                <a16:creationId xmlns:a16="http://schemas.microsoft.com/office/drawing/2014/main" id="{3011E0BA-A3E9-44D1-9C0B-B579B74A9379}"/>
              </a:ext>
            </a:extLst>
          </p:cNvPr>
          <p:cNvSpPr/>
          <p:nvPr/>
        </p:nvSpPr>
        <p:spPr>
          <a:xfrm>
            <a:off x="842596" y="2900947"/>
            <a:ext cx="2626234"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APP_CAN_Format.h</a:t>
            </a:r>
            <a:endParaRPr lang="es-AR" dirty="0"/>
          </a:p>
        </p:txBody>
      </p:sp>
      <p:sp>
        <p:nvSpPr>
          <p:cNvPr id="18" name="Rectangle: Rounded Corners 17">
            <a:extLst>
              <a:ext uri="{FF2B5EF4-FFF2-40B4-BE49-F238E27FC236}">
                <a16:creationId xmlns:a16="http://schemas.microsoft.com/office/drawing/2014/main" id="{01BBA225-5B5D-499D-B47A-5D51E98BF137}"/>
              </a:ext>
            </a:extLst>
          </p:cNvPr>
          <p:cNvSpPr/>
          <p:nvPr/>
        </p:nvSpPr>
        <p:spPr>
          <a:xfrm>
            <a:off x="5067019" y="1271702"/>
            <a:ext cx="2022362"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main.c</a:t>
            </a:r>
            <a:endParaRPr lang="es-AR" dirty="0"/>
          </a:p>
        </p:txBody>
      </p:sp>
      <p:sp>
        <p:nvSpPr>
          <p:cNvPr id="19" name="Rectangle: Rounded Corners 18">
            <a:extLst>
              <a:ext uri="{FF2B5EF4-FFF2-40B4-BE49-F238E27FC236}">
                <a16:creationId xmlns:a16="http://schemas.microsoft.com/office/drawing/2014/main" id="{B5C4B3B4-741C-4501-A0AB-B880BAA00F09}"/>
              </a:ext>
            </a:extLst>
          </p:cNvPr>
          <p:cNvSpPr/>
          <p:nvPr/>
        </p:nvSpPr>
        <p:spPr>
          <a:xfrm>
            <a:off x="6333515" y="4544588"/>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err="1"/>
              <a:t>DRV_TimerA</a:t>
            </a:r>
            <a:endParaRPr lang="es-AR" dirty="0"/>
          </a:p>
        </p:txBody>
      </p:sp>
      <p:sp>
        <p:nvSpPr>
          <p:cNvPr id="20" name="Rectangle: Rounded Corners 19">
            <a:extLst>
              <a:ext uri="{FF2B5EF4-FFF2-40B4-BE49-F238E27FC236}">
                <a16:creationId xmlns:a16="http://schemas.microsoft.com/office/drawing/2014/main" id="{88ADF6E4-B70C-41DF-B12F-85D5D0576503}"/>
              </a:ext>
            </a:extLst>
          </p:cNvPr>
          <p:cNvSpPr/>
          <p:nvPr/>
        </p:nvSpPr>
        <p:spPr>
          <a:xfrm>
            <a:off x="481308" y="3756405"/>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DRV_SPI</a:t>
            </a:r>
          </a:p>
        </p:txBody>
      </p:sp>
      <p:sp>
        <p:nvSpPr>
          <p:cNvPr id="21" name="Rectangle: Rounded Corners 20">
            <a:extLst>
              <a:ext uri="{FF2B5EF4-FFF2-40B4-BE49-F238E27FC236}">
                <a16:creationId xmlns:a16="http://schemas.microsoft.com/office/drawing/2014/main" id="{1F3777D7-B6F3-4BC2-98AC-4E313792EB14}"/>
              </a:ext>
            </a:extLst>
          </p:cNvPr>
          <p:cNvSpPr/>
          <p:nvPr/>
        </p:nvSpPr>
        <p:spPr>
          <a:xfrm>
            <a:off x="4330417" y="3756403"/>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DRV_RTI</a:t>
            </a:r>
          </a:p>
        </p:txBody>
      </p:sp>
      <p:sp>
        <p:nvSpPr>
          <p:cNvPr id="22" name="Rectangle: Rounded Corners 21">
            <a:extLst>
              <a:ext uri="{FF2B5EF4-FFF2-40B4-BE49-F238E27FC236}">
                <a16:creationId xmlns:a16="http://schemas.microsoft.com/office/drawing/2014/main" id="{0CE2A259-1EE8-40D3-B31E-D32018E1C7C2}"/>
              </a:ext>
            </a:extLst>
          </p:cNvPr>
          <p:cNvSpPr/>
          <p:nvPr/>
        </p:nvSpPr>
        <p:spPr>
          <a:xfrm>
            <a:off x="2405826" y="3756404"/>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DRV_ISR</a:t>
            </a:r>
          </a:p>
        </p:txBody>
      </p:sp>
      <p:sp>
        <p:nvSpPr>
          <p:cNvPr id="23" name="Rectangle: Rounded Corners 22">
            <a:extLst>
              <a:ext uri="{FF2B5EF4-FFF2-40B4-BE49-F238E27FC236}">
                <a16:creationId xmlns:a16="http://schemas.microsoft.com/office/drawing/2014/main" id="{9F2BAE64-76C7-45A4-9409-BB5ABB13BB4E}"/>
              </a:ext>
            </a:extLst>
          </p:cNvPr>
          <p:cNvSpPr/>
          <p:nvPr/>
        </p:nvSpPr>
        <p:spPr>
          <a:xfrm>
            <a:off x="3695352" y="2900947"/>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DRV_CAN</a:t>
            </a:r>
          </a:p>
        </p:txBody>
      </p:sp>
      <p:sp>
        <p:nvSpPr>
          <p:cNvPr id="24" name="Rectangle: Rounded Corners 23">
            <a:extLst>
              <a:ext uri="{FF2B5EF4-FFF2-40B4-BE49-F238E27FC236}">
                <a16:creationId xmlns:a16="http://schemas.microsoft.com/office/drawing/2014/main" id="{8819162A-74E6-46CA-920B-E24CFC4F8CD5}"/>
              </a:ext>
            </a:extLst>
          </p:cNvPr>
          <p:cNvSpPr/>
          <p:nvPr/>
        </p:nvSpPr>
        <p:spPr>
          <a:xfrm>
            <a:off x="6255965" y="3756889"/>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DRV_PWM</a:t>
            </a:r>
          </a:p>
        </p:txBody>
      </p:sp>
      <p:sp>
        <p:nvSpPr>
          <p:cNvPr id="25" name="Rectangle: Rounded Corners 24">
            <a:extLst>
              <a:ext uri="{FF2B5EF4-FFF2-40B4-BE49-F238E27FC236}">
                <a16:creationId xmlns:a16="http://schemas.microsoft.com/office/drawing/2014/main" id="{9A250AAD-E2E6-4494-94F5-95273C5E919C}"/>
              </a:ext>
            </a:extLst>
          </p:cNvPr>
          <p:cNvSpPr/>
          <p:nvPr/>
        </p:nvSpPr>
        <p:spPr>
          <a:xfrm>
            <a:off x="5194989" y="2107671"/>
            <a:ext cx="1802022"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DRV_Door</a:t>
            </a:r>
            <a:endParaRPr lang="es-AR" dirty="0"/>
          </a:p>
        </p:txBody>
      </p:sp>
      <p:sp>
        <p:nvSpPr>
          <p:cNvPr id="26" name="Rectangle: Rounded Corners 25">
            <a:extLst>
              <a:ext uri="{FF2B5EF4-FFF2-40B4-BE49-F238E27FC236}">
                <a16:creationId xmlns:a16="http://schemas.microsoft.com/office/drawing/2014/main" id="{7649249D-E6DB-413B-9D3B-D2F66F430491}"/>
              </a:ext>
            </a:extLst>
          </p:cNvPr>
          <p:cNvSpPr/>
          <p:nvPr/>
        </p:nvSpPr>
        <p:spPr>
          <a:xfrm>
            <a:off x="5723896" y="2896642"/>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DRV_ADC</a:t>
            </a:r>
          </a:p>
        </p:txBody>
      </p:sp>
      <p:sp>
        <p:nvSpPr>
          <p:cNvPr id="27" name="Rectangle: Rounded Corners 26">
            <a:extLst>
              <a:ext uri="{FF2B5EF4-FFF2-40B4-BE49-F238E27FC236}">
                <a16:creationId xmlns:a16="http://schemas.microsoft.com/office/drawing/2014/main" id="{0E7737DB-1362-4C31-A8AE-AA5A0FF6ADCB}"/>
              </a:ext>
            </a:extLst>
          </p:cNvPr>
          <p:cNvSpPr/>
          <p:nvPr/>
        </p:nvSpPr>
        <p:spPr>
          <a:xfrm>
            <a:off x="7752440" y="2896642"/>
            <a:ext cx="1802022" cy="5752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err="1"/>
              <a:t>DRV_Clock</a:t>
            </a:r>
            <a:endParaRPr lang="es-AR" dirty="0"/>
          </a:p>
        </p:txBody>
      </p:sp>
      <p:sp>
        <p:nvSpPr>
          <p:cNvPr id="28" name="Rectangle: Rounded Corners 27">
            <a:extLst>
              <a:ext uri="{FF2B5EF4-FFF2-40B4-BE49-F238E27FC236}">
                <a16:creationId xmlns:a16="http://schemas.microsoft.com/office/drawing/2014/main" id="{E24B8D50-2728-4966-8910-DC908EEF9272}"/>
              </a:ext>
            </a:extLst>
          </p:cNvPr>
          <p:cNvSpPr/>
          <p:nvPr/>
        </p:nvSpPr>
        <p:spPr>
          <a:xfrm>
            <a:off x="8201496" y="3756403"/>
            <a:ext cx="1956401"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DRV_DIP_Switch</a:t>
            </a:r>
            <a:endParaRPr lang="es-AR" dirty="0"/>
          </a:p>
        </p:txBody>
      </p:sp>
      <p:sp>
        <p:nvSpPr>
          <p:cNvPr id="30" name="Rectangle: Rounded Corners 29">
            <a:extLst>
              <a:ext uri="{FF2B5EF4-FFF2-40B4-BE49-F238E27FC236}">
                <a16:creationId xmlns:a16="http://schemas.microsoft.com/office/drawing/2014/main" id="{9C724ADA-6BDD-4836-8ED1-224B8ED5E930}"/>
              </a:ext>
            </a:extLst>
          </p:cNvPr>
          <p:cNvSpPr/>
          <p:nvPr/>
        </p:nvSpPr>
        <p:spPr>
          <a:xfrm>
            <a:off x="10281084" y="3756402"/>
            <a:ext cx="1540724"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a:t>mcp25625.h</a:t>
            </a:r>
          </a:p>
        </p:txBody>
      </p:sp>
      <p:sp>
        <p:nvSpPr>
          <p:cNvPr id="31" name="Rectangle: Rounded Corners 30">
            <a:extLst>
              <a:ext uri="{FF2B5EF4-FFF2-40B4-BE49-F238E27FC236}">
                <a16:creationId xmlns:a16="http://schemas.microsoft.com/office/drawing/2014/main" id="{6847A77B-4562-4727-A31F-D9EF2E1F68D8}"/>
              </a:ext>
            </a:extLst>
          </p:cNvPr>
          <p:cNvSpPr/>
          <p:nvPr/>
        </p:nvSpPr>
        <p:spPr>
          <a:xfrm>
            <a:off x="9780984" y="2904680"/>
            <a:ext cx="1802022" cy="575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DRV_Lock</a:t>
            </a:r>
            <a:endParaRPr lang="es-AR" dirty="0"/>
          </a:p>
        </p:txBody>
      </p:sp>
    </p:spTree>
    <p:extLst>
      <p:ext uri="{BB962C8B-B14F-4D97-AF65-F5344CB8AC3E}">
        <p14:creationId xmlns:p14="http://schemas.microsoft.com/office/powerpoint/2010/main" val="14495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227857" cy="1320800"/>
          </a:xfrm>
        </p:spPr>
        <p:txBody>
          <a:bodyPr>
            <a:normAutofit/>
          </a:bodyPr>
          <a:lstStyle/>
          <a:p>
            <a:r>
              <a:rPr lang="es-AR" dirty="0"/>
              <a:t>ECU Puerta – Tensión Media de Motor Constante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740695"/>
            <a:ext cx="8596668" cy="4300667"/>
          </a:xfrm>
        </p:spPr>
        <p:txBody>
          <a:bodyPr>
            <a:normAutofit/>
          </a:bodyPr>
          <a:lstStyle/>
          <a:p>
            <a:pPr algn="just"/>
            <a:r>
              <a:rPr lang="es-AR" dirty="0"/>
              <a:t>Mediante un ADC y un divisor resistivo se mide la Tensión de la Batería del auto (que varía entre 9V y 14V). Manteniendo constante el período del PWM, se modifica el ancho del pulso mantener la tensión media en el motor constante, permitiendo mantener una velocidad de movimiento de la ventana constante frente a cambios de Tensión.</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33F8DC1-BCDC-46E3-BBEE-B8857ED51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761" y="3429000"/>
            <a:ext cx="5267527" cy="3160516"/>
          </a:xfrm>
          <a:prstGeom prst="rect">
            <a:avLst/>
          </a:prstGeom>
        </p:spPr>
      </p:pic>
    </p:spTree>
    <p:extLst>
      <p:ext uri="{BB962C8B-B14F-4D97-AF65-F5344CB8AC3E}">
        <p14:creationId xmlns:p14="http://schemas.microsoft.com/office/powerpoint/2010/main" val="575417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227857" cy="1320800"/>
          </a:xfrm>
        </p:spPr>
        <p:txBody>
          <a:bodyPr>
            <a:normAutofit/>
          </a:bodyPr>
          <a:lstStyle/>
          <a:p>
            <a:r>
              <a:rPr lang="es-AR" dirty="0"/>
              <a:t>ECU Puerta – Tensión Media de Motor Constante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33F8DC1-BCDC-46E3-BBEE-B8857ED51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07" y="4000237"/>
            <a:ext cx="4286024" cy="2571615"/>
          </a:xfrm>
          <a:prstGeom prst="rect">
            <a:avLst/>
          </a:prstGeom>
        </p:spPr>
      </p:pic>
      <p:pic>
        <p:nvPicPr>
          <p:cNvPr id="6" name="Picture 5">
            <a:extLst>
              <a:ext uri="{FF2B5EF4-FFF2-40B4-BE49-F238E27FC236}">
                <a16:creationId xmlns:a16="http://schemas.microsoft.com/office/drawing/2014/main" id="{9CDC12F1-EC87-47D9-A458-E94E70BD6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07" y="1191846"/>
            <a:ext cx="4286026" cy="2571616"/>
          </a:xfrm>
          <a:prstGeom prst="rect">
            <a:avLst/>
          </a:prstGeom>
        </p:spPr>
      </p:pic>
      <p:pic>
        <p:nvPicPr>
          <p:cNvPr id="9" name="Picture 8">
            <a:extLst>
              <a:ext uri="{FF2B5EF4-FFF2-40B4-BE49-F238E27FC236}">
                <a16:creationId xmlns:a16="http://schemas.microsoft.com/office/drawing/2014/main" id="{2B4B214D-295F-4A64-A00B-A8CCB9E09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1376" y="1168401"/>
            <a:ext cx="4286027" cy="2571616"/>
          </a:xfrm>
          <a:prstGeom prst="rect">
            <a:avLst/>
          </a:prstGeom>
        </p:spPr>
      </p:pic>
      <p:pic>
        <p:nvPicPr>
          <p:cNvPr id="13" name="Picture 12">
            <a:extLst>
              <a:ext uri="{FF2B5EF4-FFF2-40B4-BE49-F238E27FC236}">
                <a16:creationId xmlns:a16="http://schemas.microsoft.com/office/drawing/2014/main" id="{D0F41CA5-D1A6-4EB3-A43A-D5BD4652BC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1376" y="4000238"/>
            <a:ext cx="4286025" cy="2571615"/>
          </a:xfrm>
          <a:prstGeom prst="rect">
            <a:avLst/>
          </a:prstGeom>
        </p:spPr>
      </p:pic>
      <p:sp>
        <p:nvSpPr>
          <p:cNvPr id="3" name="TextBox 2">
            <a:extLst>
              <a:ext uri="{FF2B5EF4-FFF2-40B4-BE49-F238E27FC236}">
                <a16:creationId xmlns:a16="http://schemas.microsoft.com/office/drawing/2014/main" id="{859499E1-F3E1-4FD0-B42C-7BFA9BF05761}"/>
              </a:ext>
            </a:extLst>
          </p:cNvPr>
          <p:cNvSpPr txBox="1"/>
          <p:nvPr/>
        </p:nvSpPr>
        <p:spPr>
          <a:xfrm>
            <a:off x="4891698" y="1305085"/>
            <a:ext cx="1625600" cy="646331"/>
          </a:xfrm>
          <a:prstGeom prst="rect">
            <a:avLst/>
          </a:prstGeom>
          <a:noFill/>
        </p:spPr>
        <p:txBody>
          <a:bodyPr wrap="square" rtlCol="0">
            <a:spAutoFit/>
          </a:bodyPr>
          <a:lstStyle/>
          <a:p>
            <a:r>
              <a:rPr lang="es-AR" dirty="0"/>
              <a:t>9 V subiendo</a:t>
            </a:r>
          </a:p>
          <a:p>
            <a:r>
              <a:rPr lang="es-AR" dirty="0" err="1"/>
              <a:t>Duty</a:t>
            </a:r>
            <a:r>
              <a:rPr lang="es-AR" dirty="0"/>
              <a:t> = 55%</a:t>
            </a:r>
          </a:p>
        </p:txBody>
      </p:sp>
      <p:sp>
        <p:nvSpPr>
          <p:cNvPr id="11" name="TextBox 10">
            <a:extLst>
              <a:ext uri="{FF2B5EF4-FFF2-40B4-BE49-F238E27FC236}">
                <a16:creationId xmlns:a16="http://schemas.microsoft.com/office/drawing/2014/main" id="{9E171ECA-9CA1-4342-A2E9-D2C142456B72}"/>
              </a:ext>
            </a:extLst>
          </p:cNvPr>
          <p:cNvSpPr txBox="1"/>
          <p:nvPr/>
        </p:nvSpPr>
        <p:spPr>
          <a:xfrm>
            <a:off x="4878088" y="4065830"/>
            <a:ext cx="1625600" cy="646331"/>
          </a:xfrm>
          <a:prstGeom prst="rect">
            <a:avLst/>
          </a:prstGeom>
          <a:noFill/>
        </p:spPr>
        <p:txBody>
          <a:bodyPr wrap="square" rtlCol="0">
            <a:spAutoFit/>
          </a:bodyPr>
          <a:lstStyle/>
          <a:p>
            <a:r>
              <a:rPr lang="es-AR" dirty="0"/>
              <a:t>9 V bajando</a:t>
            </a:r>
          </a:p>
          <a:p>
            <a:r>
              <a:rPr lang="es-AR" dirty="0" err="1"/>
              <a:t>Duty</a:t>
            </a:r>
            <a:r>
              <a:rPr lang="es-AR" dirty="0"/>
              <a:t> = 45%</a:t>
            </a:r>
          </a:p>
        </p:txBody>
      </p:sp>
      <p:sp>
        <p:nvSpPr>
          <p:cNvPr id="14" name="TextBox 13">
            <a:extLst>
              <a:ext uri="{FF2B5EF4-FFF2-40B4-BE49-F238E27FC236}">
                <a16:creationId xmlns:a16="http://schemas.microsoft.com/office/drawing/2014/main" id="{2381A2E2-F1ED-4080-939D-3436B4A31B77}"/>
              </a:ext>
            </a:extLst>
          </p:cNvPr>
          <p:cNvSpPr txBox="1"/>
          <p:nvPr/>
        </p:nvSpPr>
        <p:spPr>
          <a:xfrm>
            <a:off x="5643979" y="2796651"/>
            <a:ext cx="1625600" cy="646331"/>
          </a:xfrm>
          <a:prstGeom prst="rect">
            <a:avLst/>
          </a:prstGeom>
          <a:noFill/>
        </p:spPr>
        <p:txBody>
          <a:bodyPr wrap="square" rtlCol="0">
            <a:spAutoFit/>
          </a:bodyPr>
          <a:lstStyle/>
          <a:p>
            <a:r>
              <a:rPr lang="es-AR" dirty="0"/>
              <a:t>14 V subiendo</a:t>
            </a:r>
          </a:p>
          <a:p>
            <a:r>
              <a:rPr lang="es-AR" dirty="0" err="1"/>
              <a:t>Duty</a:t>
            </a:r>
            <a:r>
              <a:rPr lang="es-AR" dirty="0"/>
              <a:t> = 35%</a:t>
            </a:r>
          </a:p>
        </p:txBody>
      </p:sp>
      <p:sp>
        <p:nvSpPr>
          <p:cNvPr id="15" name="TextBox 14">
            <a:extLst>
              <a:ext uri="{FF2B5EF4-FFF2-40B4-BE49-F238E27FC236}">
                <a16:creationId xmlns:a16="http://schemas.microsoft.com/office/drawing/2014/main" id="{46CDFAED-0E5C-4A57-8DD4-2CB180427B72}"/>
              </a:ext>
            </a:extLst>
          </p:cNvPr>
          <p:cNvSpPr txBox="1"/>
          <p:nvPr/>
        </p:nvSpPr>
        <p:spPr>
          <a:xfrm>
            <a:off x="5628148" y="5560687"/>
            <a:ext cx="1625600" cy="646331"/>
          </a:xfrm>
          <a:prstGeom prst="rect">
            <a:avLst/>
          </a:prstGeom>
          <a:noFill/>
        </p:spPr>
        <p:txBody>
          <a:bodyPr wrap="square" rtlCol="0">
            <a:spAutoFit/>
          </a:bodyPr>
          <a:lstStyle/>
          <a:p>
            <a:r>
              <a:rPr lang="es-AR" dirty="0"/>
              <a:t>14 V bajando</a:t>
            </a:r>
          </a:p>
          <a:p>
            <a:r>
              <a:rPr lang="es-AR" dirty="0" err="1"/>
              <a:t>Duty</a:t>
            </a:r>
            <a:r>
              <a:rPr lang="es-AR" dirty="0"/>
              <a:t> = 65%</a:t>
            </a:r>
          </a:p>
        </p:txBody>
      </p:sp>
    </p:spTree>
    <p:extLst>
      <p:ext uri="{BB962C8B-B14F-4D97-AF65-F5344CB8AC3E}">
        <p14:creationId xmlns:p14="http://schemas.microsoft.com/office/powerpoint/2010/main" val="316717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015901" cy="1320800"/>
          </a:xfrm>
        </p:spPr>
        <p:txBody>
          <a:bodyPr>
            <a:normAutofit/>
          </a:bodyPr>
          <a:lstStyle/>
          <a:p>
            <a:r>
              <a:rPr lang="es-AR" dirty="0"/>
              <a:t>ECU Puerta – Tensión Media de Motor Constante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61873"/>
            <a:ext cx="8596668" cy="4679490"/>
          </a:xfrm>
        </p:spPr>
        <p:txBody>
          <a:bodyPr>
            <a:normAutofit/>
          </a:bodyPr>
          <a:lstStyle/>
          <a:p>
            <a:pPr algn="just"/>
            <a:r>
              <a:rPr lang="es-AR" dirty="0"/>
              <a:t>Debido a que el Puente-H tiene pérdidas que dependen de la Tensión de la Batería (pérdidas no constantes), para lograr Tensión Constante en el Motor es necesario utilizar una función exponencial. Ya que esto alargaría los tiempos de corrida innecesariamente, se optó por una función mas rápida aceptando una variación de 150mV en el Motor para la Tensión de Batería de 9V y 14V.</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C40F0A-46E0-4C90-BF02-2EC7417F8486}"/>
              </a:ext>
            </a:extLst>
          </p:cNvPr>
          <p:cNvPicPr>
            <a:picLocks noChangeAspect="1"/>
          </p:cNvPicPr>
          <p:nvPr/>
        </p:nvPicPr>
        <p:blipFill>
          <a:blip r:embed="rId2"/>
          <a:stretch>
            <a:fillRect/>
          </a:stretch>
        </p:blipFill>
        <p:spPr>
          <a:xfrm>
            <a:off x="2355759" y="2833077"/>
            <a:ext cx="7480482" cy="3753138"/>
          </a:xfrm>
          <a:prstGeom prst="rect">
            <a:avLst/>
          </a:prstGeom>
        </p:spPr>
      </p:pic>
    </p:spTree>
    <p:extLst>
      <p:ext uri="{BB962C8B-B14F-4D97-AF65-F5344CB8AC3E}">
        <p14:creationId xmlns:p14="http://schemas.microsoft.com/office/powerpoint/2010/main" val="1751245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Puerta – Picos de Corriente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61873"/>
            <a:ext cx="8596668" cy="4679490"/>
          </a:xfrm>
        </p:spPr>
        <p:txBody>
          <a:bodyPr>
            <a:normAutofit/>
          </a:bodyPr>
          <a:lstStyle/>
          <a:p>
            <a:pPr algn="just"/>
            <a:r>
              <a:rPr lang="es-AR" dirty="0"/>
              <a:t>Dado que la corriente a medir tiene variaciones debido al PWM, es necesario utilizar un filtro pasa bajos. Una vez realizado esto es posible medirla con cierta precisión.</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E27B3197-8DE4-4578-9158-AECE0422A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161" y="2682673"/>
            <a:ext cx="6259053" cy="3755432"/>
          </a:xfrm>
          <a:prstGeom prst="rect">
            <a:avLst/>
          </a:prstGeom>
        </p:spPr>
      </p:pic>
      <p:sp>
        <p:nvSpPr>
          <p:cNvPr id="7" name="TextBox 6">
            <a:extLst>
              <a:ext uri="{FF2B5EF4-FFF2-40B4-BE49-F238E27FC236}">
                <a16:creationId xmlns:a16="http://schemas.microsoft.com/office/drawing/2014/main" id="{F3C9CDAF-7D2B-41A7-8A1B-6BC671C698DC}"/>
              </a:ext>
            </a:extLst>
          </p:cNvPr>
          <p:cNvSpPr txBox="1"/>
          <p:nvPr/>
        </p:nvSpPr>
        <p:spPr>
          <a:xfrm>
            <a:off x="8258783" y="3424983"/>
            <a:ext cx="2363820" cy="369332"/>
          </a:xfrm>
          <a:prstGeom prst="rect">
            <a:avLst/>
          </a:prstGeom>
          <a:noFill/>
        </p:spPr>
        <p:txBody>
          <a:bodyPr wrap="square" rtlCol="0">
            <a:spAutoFit/>
          </a:bodyPr>
          <a:lstStyle/>
          <a:p>
            <a:r>
              <a:rPr lang="es-AR" b="1" dirty="0">
                <a:solidFill>
                  <a:srgbClr val="CC3399"/>
                </a:solidFill>
              </a:rPr>
              <a:t>Corriente sin Filtro</a:t>
            </a:r>
          </a:p>
        </p:txBody>
      </p:sp>
      <p:sp>
        <p:nvSpPr>
          <p:cNvPr id="9" name="TextBox 8">
            <a:extLst>
              <a:ext uri="{FF2B5EF4-FFF2-40B4-BE49-F238E27FC236}">
                <a16:creationId xmlns:a16="http://schemas.microsoft.com/office/drawing/2014/main" id="{A49F8659-EDBE-4082-8FBC-1226E40F7FB5}"/>
              </a:ext>
            </a:extLst>
          </p:cNvPr>
          <p:cNvSpPr txBox="1"/>
          <p:nvPr/>
        </p:nvSpPr>
        <p:spPr>
          <a:xfrm>
            <a:off x="8258783" y="4191057"/>
            <a:ext cx="1593528" cy="369332"/>
          </a:xfrm>
          <a:prstGeom prst="rect">
            <a:avLst/>
          </a:prstGeom>
          <a:noFill/>
        </p:spPr>
        <p:txBody>
          <a:bodyPr wrap="square" rtlCol="0">
            <a:spAutoFit/>
          </a:bodyPr>
          <a:lstStyle/>
          <a:p>
            <a:r>
              <a:rPr lang="es-AR" b="1" dirty="0">
                <a:solidFill>
                  <a:schemeClr val="accent2"/>
                </a:solidFill>
              </a:rPr>
              <a:t>PWM</a:t>
            </a:r>
          </a:p>
        </p:txBody>
      </p:sp>
      <p:sp>
        <p:nvSpPr>
          <p:cNvPr id="11" name="TextBox 10">
            <a:extLst>
              <a:ext uri="{FF2B5EF4-FFF2-40B4-BE49-F238E27FC236}">
                <a16:creationId xmlns:a16="http://schemas.microsoft.com/office/drawing/2014/main" id="{C172B34A-AEA0-4175-8BD5-A316A022C6E3}"/>
              </a:ext>
            </a:extLst>
          </p:cNvPr>
          <p:cNvSpPr txBox="1"/>
          <p:nvPr/>
        </p:nvSpPr>
        <p:spPr>
          <a:xfrm>
            <a:off x="8258782" y="4883285"/>
            <a:ext cx="2363821" cy="369332"/>
          </a:xfrm>
          <a:prstGeom prst="rect">
            <a:avLst/>
          </a:prstGeom>
          <a:noFill/>
        </p:spPr>
        <p:txBody>
          <a:bodyPr wrap="square" rtlCol="0">
            <a:spAutoFit/>
          </a:bodyPr>
          <a:lstStyle/>
          <a:p>
            <a:r>
              <a:rPr lang="es-AR" b="1" dirty="0">
                <a:solidFill>
                  <a:schemeClr val="accent4">
                    <a:lumMod val="60000"/>
                    <a:lumOff val="40000"/>
                  </a:schemeClr>
                </a:solidFill>
              </a:rPr>
              <a:t>Corriente con Filtro</a:t>
            </a:r>
          </a:p>
        </p:txBody>
      </p:sp>
    </p:spTree>
    <p:extLst>
      <p:ext uri="{BB962C8B-B14F-4D97-AF65-F5344CB8AC3E}">
        <p14:creationId xmlns:p14="http://schemas.microsoft.com/office/powerpoint/2010/main" val="33869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Puerta – Picos de Corriente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61873"/>
            <a:ext cx="8596668" cy="4679490"/>
          </a:xfrm>
        </p:spPr>
        <p:txBody>
          <a:bodyPr>
            <a:normAutofit/>
          </a:bodyPr>
          <a:lstStyle/>
          <a:p>
            <a:pPr algn="just"/>
            <a:r>
              <a:rPr lang="es-AR" dirty="0"/>
              <a:t>Para evitar los picos de Corriente en el motor, que podrían dañarlo, se emplea un ADC que </a:t>
            </a:r>
            <a:r>
              <a:rPr lang="es-AR" dirty="0" err="1"/>
              <a:t>sensa</a:t>
            </a:r>
            <a:r>
              <a:rPr lang="es-AR" dirty="0"/>
              <a:t> la corriente que se obtiene del Puente-H y, cuando ésta supera la corriente normal de trabajo, se detiene el PWM. Los picos de corriente pueden ocurrir cuando la ventana llega a tope o cuando se traba la ventana.</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8FC7142-E3E7-4AEB-BC2B-9122D5D39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400" y="2962072"/>
            <a:ext cx="5674468" cy="3404681"/>
          </a:xfrm>
          <a:prstGeom prst="rect">
            <a:avLst/>
          </a:prstGeom>
        </p:spPr>
      </p:pic>
    </p:spTree>
    <p:extLst>
      <p:ext uri="{BB962C8B-B14F-4D97-AF65-F5344CB8AC3E}">
        <p14:creationId xmlns:p14="http://schemas.microsoft.com/office/powerpoint/2010/main" val="8604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Puerta – DIP </a:t>
            </a:r>
            <a:r>
              <a:rPr lang="es-AR" dirty="0" err="1"/>
              <a:t>Switch</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740695"/>
            <a:ext cx="8596668" cy="4300667"/>
          </a:xfrm>
        </p:spPr>
        <p:txBody>
          <a:bodyPr>
            <a:normAutofit/>
          </a:bodyPr>
          <a:lstStyle/>
          <a:p>
            <a:pPr algn="just"/>
            <a:r>
              <a:rPr lang="es-AR" dirty="0"/>
              <a:t>Por software se puede seleccionar que el ID del CAN sea ingresada por software o por hardware. Si se elige la opción de hardware, esto se realiza utilizando dos canales de un DIP-</a:t>
            </a:r>
            <a:r>
              <a:rPr lang="es-AR" dirty="0" err="1"/>
              <a:t>Switch</a:t>
            </a:r>
            <a:r>
              <a:rPr lang="es-AR" dirty="0"/>
              <a:t>. </a:t>
            </a:r>
          </a:p>
          <a:p>
            <a:pPr algn="just"/>
            <a:endParaRPr lang="es-AR" dirty="0"/>
          </a:p>
          <a:p>
            <a:pPr algn="just"/>
            <a:r>
              <a:rPr lang="es-AR" u="sng" dirty="0"/>
              <a:t>Ejemplo:</a:t>
            </a:r>
            <a:r>
              <a:rPr lang="es-AR" dirty="0"/>
              <a:t> 00 es la dirección 0x01, Puerta Delantera Izquierda</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Resultado de imagen de dip switch">
            <a:extLst>
              <a:ext uri="{FF2B5EF4-FFF2-40B4-BE49-F238E27FC236}">
                <a16:creationId xmlns:a16="http://schemas.microsoft.com/office/drawing/2014/main" id="{B69633B1-939C-4931-A588-DB1482FC8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212" y="3810319"/>
            <a:ext cx="3144844" cy="262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28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262D6F-D53A-4881-8F81-A91E594FCF09}"/>
              </a:ext>
            </a:extLst>
          </p:cNvPr>
          <p:cNvSpPr>
            <a:spLocks noGrp="1"/>
          </p:cNvSpPr>
          <p:nvPr>
            <p:ph type="title"/>
          </p:nvPr>
        </p:nvSpPr>
        <p:spPr>
          <a:xfrm>
            <a:off x="842597" y="424334"/>
            <a:ext cx="8596668" cy="1320800"/>
          </a:xfrm>
        </p:spPr>
        <p:txBody>
          <a:bodyPr>
            <a:normAutofit/>
          </a:bodyPr>
          <a:lstStyle/>
          <a:p>
            <a:r>
              <a:rPr lang="es-AR" dirty="0" err="1"/>
              <a:t>Disclaimer</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1035D110-E34D-4E54-9BAF-25B2666B591B}"/>
              </a:ext>
            </a:extLst>
          </p:cNvPr>
          <p:cNvSpPr>
            <a:spLocks noGrp="1"/>
          </p:cNvSpPr>
          <p:nvPr>
            <p:ph idx="1"/>
          </p:nvPr>
        </p:nvSpPr>
        <p:spPr>
          <a:xfrm>
            <a:off x="1547120" y="1945532"/>
            <a:ext cx="9097760" cy="4561800"/>
          </a:xfrm>
        </p:spPr>
        <p:txBody>
          <a:bodyPr>
            <a:normAutofit/>
          </a:bodyPr>
          <a:lstStyle/>
          <a:p>
            <a:pPr algn="just"/>
            <a:r>
              <a:rPr lang="es-AR" sz="2000" dirty="0"/>
              <a:t>En el desarrollo de este trabajo se desarrolló un código propio. Para esto se utilizó de base el código brindado por la cátedra y se utilizaron de ejemplo códigos de Texas Instruments para el microprocesador MSP430G2553</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921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Puerta – Traba de la Puerta</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02327"/>
            <a:ext cx="8596668" cy="4739035"/>
          </a:xfrm>
        </p:spPr>
        <p:txBody>
          <a:bodyPr>
            <a:normAutofit/>
          </a:bodyPr>
          <a:lstStyle/>
          <a:p>
            <a:pPr algn="just"/>
            <a:r>
              <a:rPr lang="es-AR" dirty="0"/>
              <a:t>Mediante un </a:t>
            </a:r>
            <a:r>
              <a:rPr lang="es-AR" dirty="0" err="1"/>
              <a:t>Switch</a:t>
            </a:r>
            <a:r>
              <a:rPr lang="es-AR" dirty="0"/>
              <a:t> se simula la traba de la puerta. Cuando este se presiona, la puerta queda trabada, evidenciado por un LED, y no permite que la puerta sea abierta hasta que no se quite la traba.</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descr="Resultado de imagen de pestillo puerta auto">
            <a:extLst>
              <a:ext uri="{FF2B5EF4-FFF2-40B4-BE49-F238E27FC236}">
                <a16:creationId xmlns:a16="http://schemas.microsoft.com/office/drawing/2014/main" id="{D121F93E-ABEE-4A66-AF0B-2426066E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916" y="2396055"/>
            <a:ext cx="4129436" cy="412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81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E5B2-38B6-4385-ADFC-9AECD8BD4D08}"/>
              </a:ext>
            </a:extLst>
          </p:cNvPr>
          <p:cNvSpPr>
            <a:spLocks noGrp="1"/>
          </p:cNvSpPr>
          <p:nvPr>
            <p:ph type="title"/>
          </p:nvPr>
        </p:nvSpPr>
        <p:spPr>
          <a:xfrm>
            <a:off x="677335" y="1931988"/>
            <a:ext cx="8596668" cy="1864157"/>
          </a:xfrm>
        </p:spPr>
        <p:txBody>
          <a:bodyPr>
            <a:normAutofit/>
          </a:bodyPr>
          <a:lstStyle/>
          <a:p>
            <a:pPr algn="ctr"/>
            <a:r>
              <a:rPr lang="es-AR" sz="5400" dirty="0"/>
              <a:t>Muchas gracias</a:t>
            </a:r>
          </a:p>
        </p:txBody>
      </p:sp>
    </p:spTree>
    <p:extLst>
      <p:ext uri="{BB962C8B-B14F-4D97-AF65-F5344CB8AC3E}">
        <p14:creationId xmlns:p14="http://schemas.microsoft.com/office/powerpoint/2010/main" val="2943798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Anexo Comando – RTI</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02327"/>
            <a:ext cx="8596668" cy="4739035"/>
          </a:xfrm>
        </p:spPr>
        <p:txBody>
          <a:bodyPr>
            <a:normAutofit/>
          </a:bodyPr>
          <a:lstStyle/>
          <a:p>
            <a:pPr algn="just"/>
            <a:r>
              <a:rPr lang="es-AR" dirty="0"/>
              <a:t>Las RTI del comando ocurren cada 1ms y duran 510us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61FBB33F-F4BE-430A-AD51-C4EFA68A1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634" y="2013347"/>
            <a:ext cx="7620000" cy="4572000"/>
          </a:xfrm>
          <a:prstGeom prst="rect">
            <a:avLst/>
          </a:prstGeom>
        </p:spPr>
      </p:pic>
    </p:spTree>
    <p:extLst>
      <p:ext uri="{BB962C8B-B14F-4D97-AF65-F5344CB8AC3E}">
        <p14:creationId xmlns:p14="http://schemas.microsoft.com/office/powerpoint/2010/main" val="36177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Anexo Comando – </a:t>
            </a:r>
            <a:r>
              <a:rPr lang="es-AR" dirty="0" err="1"/>
              <a:t>main</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02327"/>
            <a:ext cx="8596668" cy="4739035"/>
          </a:xfrm>
        </p:spPr>
        <p:txBody>
          <a:bodyPr>
            <a:normAutofit/>
          </a:bodyPr>
          <a:lstStyle/>
          <a:p>
            <a:pPr algn="just"/>
            <a:r>
              <a:rPr lang="es-AR" dirty="0"/>
              <a:t>El </a:t>
            </a:r>
            <a:r>
              <a:rPr lang="es-AR" dirty="0" err="1"/>
              <a:t>App_Run</a:t>
            </a:r>
            <a:r>
              <a:rPr lang="es-AR" dirty="0"/>
              <a:t> (ciclo principal de funcionamiento) del comando dura entre 5,96ms y 17,68ms.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294C6CB-E6A0-48A2-85AA-E4CC66D89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913" y="2607248"/>
            <a:ext cx="5294449" cy="3176669"/>
          </a:xfrm>
          <a:prstGeom prst="rect">
            <a:avLst/>
          </a:prstGeom>
        </p:spPr>
      </p:pic>
      <p:pic>
        <p:nvPicPr>
          <p:cNvPr id="7" name="Picture 6">
            <a:extLst>
              <a:ext uri="{FF2B5EF4-FFF2-40B4-BE49-F238E27FC236}">
                <a16:creationId xmlns:a16="http://schemas.microsoft.com/office/drawing/2014/main" id="{EC2873C1-7728-4F35-8C22-02AD73B36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607248"/>
            <a:ext cx="5320913" cy="3192548"/>
          </a:xfrm>
          <a:prstGeom prst="rect">
            <a:avLst/>
          </a:prstGeom>
        </p:spPr>
      </p:pic>
    </p:spTree>
    <p:extLst>
      <p:ext uri="{BB962C8B-B14F-4D97-AF65-F5344CB8AC3E}">
        <p14:creationId xmlns:p14="http://schemas.microsoft.com/office/powerpoint/2010/main" val="2841409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Anexo Puerta – RTI</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02327"/>
            <a:ext cx="8596668" cy="4739035"/>
          </a:xfrm>
        </p:spPr>
        <p:txBody>
          <a:bodyPr>
            <a:normAutofit/>
          </a:bodyPr>
          <a:lstStyle/>
          <a:p>
            <a:pPr algn="just"/>
            <a:r>
              <a:rPr lang="es-AR" dirty="0"/>
              <a:t>Las RTI de la puerta ocurren cada 9ms y duran 800us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B7606E6C-2760-4D03-8C30-5083A04D7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634" y="1962730"/>
            <a:ext cx="7620000" cy="4572000"/>
          </a:xfrm>
          <a:prstGeom prst="rect">
            <a:avLst/>
          </a:prstGeom>
        </p:spPr>
      </p:pic>
    </p:spTree>
    <p:extLst>
      <p:ext uri="{BB962C8B-B14F-4D97-AF65-F5344CB8AC3E}">
        <p14:creationId xmlns:p14="http://schemas.microsoft.com/office/powerpoint/2010/main" val="3319113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Anexo Puerta – ISR</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02327"/>
            <a:ext cx="8596668" cy="4739035"/>
          </a:xfrm>
        </p:spPr>
        <p:txBody>
          <a:bodyPr>
            <a:normAutofit/>
          </a:bodyPr>
          <a:lstStyle/>
          <a:p>
            <a:pPr algn="just"/>
            <a:r>
              <a:rPr lang="es-AR" dirty="0"/>
              <a:t>Las ISR de la puerta duran 157us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7E80573-F549-4854-999B-5C6A19D2A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634" y="1962730"/>
            <a:ext cx="7620000" cy="4572000"/>
          </a:xfrm>
          <a:prstGeom prst="rect">
            <a:avLst/>
          </a:prstGeom>
        </p:spPr>
      </p:pic>
    </p:spTree>
    <p:extLst>
      <p:ext uri="{BB962C8B-B14F-4D97-AF65-F5344CB8AC3E}">
        <p14:creationId xmlns:p14="http://schemas.microsoft.com/office/powerpoint/2010/main" val="2325347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Anexo Puerta – </a:t>
            </a:r>
            <a:r>
              <a:rPr lang="es-AR" dirty="0" err="1"/>
              <a:t>main</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333502" y="1302327"/>
            <a:ext cx="8596668" cy="4739035"/>
          </a:xfrm>
        </p:spPr>
        <p:txBody>
          <a:bodyPr>
            <a:normAutofit/>
          </a:bodyPr>
          <a:lstStyle/>
          <a:p>
            <a:pPr algn="just"/>
            <a:r>
              <a:rPr lang="es-AR" dirty="0"/>
              <a:t>El </a:t>
            </a:r>
            <a:r>
              <a:rPr lang="es-AR" dirty="0" err="1"/>
              <a:t>App_Run</a:t>
            </a:r>
            <a:r>
              <a:rPr lang="es-AR" dirty="0"/>
              <a:t> (ciclo principal de funcionamiento) de la puerta dura entre 2,12ms y 24,20ms.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A750E625-DEF5-491D-8CB1-52285DFA3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24" y="2750517"/>
            <a:ext cx="5157321" cy="3094392"/>
          </a:xfrm>
          <a:prstGeom prst="rect">
            <a:avLst/>
          </a:prstGeom>
        </p:spPr>
      </p:pic>
      <p:pic>
        <p:nvPicPr>
          <p:cNvPr id="13" name="Picture 12">
            <a:extLst>
              <a:ext uri="{FF2B5EF4-FFF2-40B4-BE49-F238E27FC236}">
                <a16:creationId xmlns:a16="http://schemas.microsoft.com/office/drawing/2014/main" id="{C05826A2-E5A6-4B90-A2C5-1654A2919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050" y="2750517"/>
            <a:ext cx="5157321" cy="3094392"/>
          </a:xfrm>
          <a:prstGeom prst="rect">
            <a:avLst/>
          </a:prstGeom>
        </p:spPr>
      </p:pic>
    </p:spTree>
    <p:extLst>
      <p:ext uri="{BB962C8B-B14F-4D97-AF65-F5344CB8AC3E}">
        <p14:creationId xmlns:p14="http://schemas.microsoft.com/office/powerpoint/2010/main" val="398232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Comando – Pin </a:t>
            </a:r>
            <a:r>
              <a:rPr lang="es-AR" dirty="0" err="1"/>
              <a:t>Layout</a:t>
            </a:r>
            <a:endParaRPr lang="es-AR"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75EDC1B9-17FE-4F70-A8C7-5FEFB2761F91}"/>
              </a:ext>
            </a:extLst>
          </p:cNvPr>
          <p:cNvPicPr>
            <a:picLocks noChangeAspect="1"/>
          </p:cNvPicPr>
          <p:nvPr/>
        </p:nvPicPr>
        <p:blipFill>
          <a:blip r:embed="rId2"/>
          <a:stretch>
            <a:fillRect/>
          </a:stretch>
        </p:blipFill>
        <p:spPr>
          <a:xfrm>
            <a:off x="3808637" y="1679575"/>
            <a:ext cx="4295775" cy="4667250"/>
          </a:xfrm>
          <a:prstGeom prst="rect">
            <a:avLst/>
          </a:prstGeom>
        </p:spPr>
      </p:pic>
      <p:cxnSp>
        <p:nvCxnSpPr>
          <p:cNvPr id="4" name="Straight Connector 3">
            <a:extLst>
              <a:ext uri="{FF2B5EF4-FFF2-40B4-BE49-F238E27FC236}">
                <a16:creationId xmlns:a16="http://schemas.microsoft.com/office/drawing/2014/main" id="{85340331-0035-4645-8716-F43DED7B4710}"/>
              </a:ext>
            </a:extLst>
          </p:cNvPr>
          <p:cNvCxnSpPr/>
          <p:nvPr/>
        </p:nvCxnSpPr>
        <p:spPr>
          <a:xfrm>
            <a:off x="3492230" y="4630366"/>
            <a:ext cx="482491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3C59F1-9120-4FAB-8E7B-90750A3AA086}"/>
              </a:ext>
            </a:extLst>
          </p:cNvPr>
          <p:cNvSpPr txBox="1"/>
          <p:nvPr/>
        </p:nvSpPr>
        <p:spPr>
          <a:xfrm>
            <a:off x="7891134" y="4299146"/>
            <a:ext cx="2296463" cy="369332"/>
          </a:xfrm>
          <a:prstGeom prst="rect">
            <a:avLst/>
          </a:prstGeom>
          <a:noFill/>
        </p:spPr>
        <p:txBody>
          <a:bodyPr wrap="none" rtlCol="0">
            <a:spAutoFit/>
          </a:bodyPr>
          <a:lstStyle/>
          <a:p>
            <a:r>
              <a:rPr lang="es-AR" dirty="0"/>
              <a:t>MISO del SP B (CAN)</a:t>
            </a:r>
          </a:p>
        </p:txBody>
      </p:sp>
      <p:sp>
        <p:nvSpPr>
          <p:cNvPr id="13" name="TextBox 12">
            <a:extLst>
              <a:ext uri="{FF2B5EF4-FFF2-40B4-BE49-F238E27FC236}">
                <a16:creationId xmlns:a16="http://schemas.microsoft.com/office/drawing/2014/main" id="{64223326-C5BB-42E3-9545-2D2E043C61A4}"/>
              </a:ext>
            </a:extLst>
          </p:cNvPr>
          <p:cNvSpPr txBox="1"/>
          <p:nvPr/>
        </p:nvSpPr>
        <p:spPr>
          <a:xfrm>
            <a:off x="7891134" y="3929814"/>
            <a:ext cx="2300630" cy="369332"/>
          </a:xfrm>
          <a:prstGeom prst="rect">
            <a:avLst/>
          </a:prstGeom>
          <a:noFill/>
        </p:spPr>
        <p:txBody>
          <a:bodyPr wrap="none" rtlCol="0">
            <a:spAutoFit/>
          </a:bodyPr>
          <a:lstStyle/>
          <a:p>
            <a:r>
              <a:rPr lang="es-AR" dirty="0"/>
              <a:t>MOSI del SPI B (CAN)</a:t>
            </a:r>
          </a:p>
        </p:txBody>
      </p:sp>
      <p:sp>
        <p:nvSpPr>
          <p:cNvPr id="14" name="TextBox 13">
            <a:extLst>
              <a:ext uri="{FF2B5EF4-FFF2-40B4-BE49-F238E27FC236}">
                <a16:creationId xmlns:a16="http://schemas.microsoft.com/office/drawing/2014/main" id="{6FC537B7-A4F3-43CA-8F64-420036231BC2}"/>
              </a:ext>
            </a:extLst>
          </p:cNvPr>
          <p:cNvSpPr txBox="1"/>
          <p:nvPr/>
        </p:nvSpPr>
        <p:spPr>
          <a:xfrm>
            <a:off x="2057873" y="3195135"/>
            <a:ext cx="2055371" cy="369332"/>
          </a:xfrm>
          <a:prstGeom prst="rect">
            <a:avLst/>
          </a:prstGeom>
          <a:noFill/>
        </p:spPr>
        <p:txBody>
          <a:bodyPr wrap="none" rtlCol="0">
            <a:spAutoFit/>
          </a:bodyPr>
          <a:lstStyle/>
          <a:p>
            <a:r>
              <a:rPr lang="es-AR" dirty="0"/>
              <a:t>CS del SPI B (CAN)</a:t>
            </a:r>
          </a:p>
        </p:txBody>
      </p:sp>
      <p:sp>
        <p:nvSpPr>
          <p:cNvPr id="15" name="TextBox 14">
            <a:extLst>
              <a:ext uri="{FF2B5EF4-FFF2-40B4-BE49-F238E27FC236}">
                <a16:creationId xmlns:a16="http://schemas.microsoft.com/office/drawing/2014/main" id="{60D88390-CD38-45E5-8B79-F4EC15CAC3BD}"/>
              </a:ext>
            </a:extLst>
          </p:cNvPr>
          <p:cNvSpPr txBox="1"/>
          <p:nvPr/>
        </p:nvSpPr>
        <p:spPr>
          <a:xfrm>
            <a:off x="1924825" y="4261034"/>
            <a:ext cx="2188420" cy="369332"/>
          </a:xfrm>
          <a:prstGeom prst="rect">
            <a:avLst/>
          </a:prstGeom>
          <a:noFill/>
        </p:spPr>
        <p:txBody>
          <a:bodyPr wrap="none" rtlCol="0">
            <a:spAutoFit/>
          </a:bodyPr>
          <a:lstStyle/>
          <a:p>
            <a:r>
              <a:rPr lang="es-AR" dirty="0"/>
              <a:t>SCK del SPI B (CAN)</a:t>
            </a:r>
          </a:p>
        </p:txBody>
      </p:sp>
      <p:sp>
        <p:nvSpPr>
          <p:cNvPr id="16" name="TextBox 15">
            <a:extLst>
              <a:ext uri="{FF2B5EF4-FFF2-40B4-BE49-F238E27FC236}">
                <a16:creationId xmlns:a16="http://schemas.microsoft.com/office/drawing/2014/main" id="{DE60D1B1-2E2B-4321-BC5F-F660CB619B2C}"/>
              </a:ext>
            </a:extLst>
          </p:cNvPr>
          <p:cNvSpPr txBox="1"/>
          <p:nvPr/>
        </p:nvSpPr>
        <p:spPr>
          <a:xfrm>
            <a:off x="7891134" y="2484979"/>
            <a:ext cx="2932278" cy="369332"/>
          </a:xfrm>
          <a:prstGeom prst="rect">
            <a:avLst/>
          </a:prstGeom>
          <a:noFill/>
        </p:spPr>
        <p:txBody>
          <a:bodyPr wrap="none" rtlCol="0">
            <a:spAutoFit/>
          </a:bodyPr>
          <a:lstStyle/>
          <a:p>
            <a:r>
              <a:rPr lang="es-AR" dirty="0"/>
              <a:t>LED </a:t>
            </a:r>
            <a:r>
              <a:rPr lang="es-AR" dirty="0" err="1"/>
              <a:t>Decoder</a:t>
            </a:r>
            <a:r>
              <a:rPr lang="es-AR" dirty="0"/>
              <a:t> Seleccionar A</a:t>
            </a:r>
          </a:p>
        </p:txBody>
      </p:sp>
      <p:sp>
        <p:nvSpPr>
          <p:cNvPr id="17" name="TextBox 16">
            <a:extLst>
              <a:ext uri="{FF2B5EF4-FFF2-40B4-BE49-F238E27FC236}">
                <a16:creationId xmlns:a16="http://schemas.microsoft.com/office/drawing/2014/main" id="{4AB0549F-1694-4564-BC31-E7FC6AB3A187}"/>
              </a:ext>
            </a:extLst>
          </p:cNvPr>
          <p:cNvSpPr txBox="1"/>
          <p:nvPr/>
        </p:nvSpPr>
        <p:spPr>
          <a:xfrm>
            <a:off x="7891134" y="2838064"/>
            <a:ext cx="2938625" cy="369332"/>
          </a:xfrm>
          <a:prstGeom prst="rect">
            <a:avLst/>
          </a:prstGeom>
          <a:noFill/>
        </p:spPr>
        <p:txBody>
          <a:bodyPr wrap="none" rtlCol="0">
            <a:spAutoFit/>
          </a:bodyPr>
          <a:lstStyle/>
          <a:p>
            <a:r>
              <a:rPr lang="es-AR" dirty="0"/>
              <a:t>LED </a:t>
            </a:r>
            <a:r>
              <a:rPr lang="es-AR" dirty="0" err="1"/>
              <a:t>Decoder</a:t>
            </a:r>
            <a:r>
              <a:rPr lang="es-AR" dirty="0"/>
              <a:t> Seleccionar B</a:t>
            </a:r>
          </a:p>
        </p:txBody>
      </p:sp>
      <p:sp>
        <p:nvSpPr>
          <p:cNvPr id="18" name="TextBox 17">
            <a:extLst>
              <a:ext uri="{FF2B5EF4-FFF2-40B4-BE49-F238E27FC236}">
                <a16:creationId xmlns:a16="http://schemas.microsoft.com/office/drawing/2014/main" id="{26C15E01-26BC-4743-949F-D02626FFC525}"/>
              </a:ext>
            </a:extLst>
          </p:cNvPr>
          <p:cNvSpPr txBox="1"/>
          <p:nvPr/>
        </p:nvSpPr>
        <p:spPr>
          <a:xfrm>
            <a:off x="1865514" y="2469949"/>
            <a:ext cx="2247731" cy="369332"/>
          </a:xfrm>
          <a:prstGeom prst="rect">
            <a:avLst/>
          </a:prstGeom>
          <a:noFill/>
        </p:spPr>
        <p:txBody>
          <a:bodyPr wrap="none" rtlCol="0">
            <a:spAutoFit/>
          </a:bodyPr>
          <a:lstStyle/>
          <a:p>
            <a:r>
              <a:rPr lang="es-AR" dirty="0"/>
              <a:t>LED </a:t>
            </a:r>
            <a:r>
              <a:rPr lang="es-AR" dirty="0" err="1"/>
              <a:t>Decoder</a:t>
            </a:r>
            <a:r>
              <a:rPr lang="es-AR" dirty="0"/>
              <a:t> </a:t>
            </a:r>
            <a:r>
              <a:rPr lang="es-AR" dirty="0" err="1"/>
              <a:t>Enable</a:t>
            </a:r>
            <a:endParaRPr lang="es-AR" dirty="0"/>
          </a:p>
        </p:txBody>
      </p:sp>
      <p:sp>
        <p:nvSpPr>
          <p:cNvPr id="19" name="TextBox 18">
            <a:extLst>
              <a:ext uri="{FF2B5EF4-FFF2-40B4-BE49-F238E27FC236}">
                <a16:creationId xmlns:a16="http://schemas.microsoft.com/office/drawing/2014/main" id="{55A35C83-CD8C-4F2F-A141-65F18DDAE700}"/>
              </a:ext>
            </a:extLst>
          </p:cNvPr>
          <p:cNvSpPr txBox="1"/>
          <p:nvPr/>
        </p:nvSpPr>
        <p:spPr>
          <a:xfrm>
            <a:off x="1533436" y="2851980"/>
            <a:ext cx="2579809" cy="369332"/>
          </a:xfrm>
          <a:prstGeom prst="rect">
            <a:avLst/>
          </a:prstGeom>
          <a:noFill/>
        </p:spPr>
        <p:txBody>
          <a:bodyPr wrap="none" rtlCol="0">
            <a:spAutoFit/>
          </a:bodyPr>
          <a:lstStyle/>
          <a:p>
            <a:r>
              <a:rPr lang="es-AR" dirty="0"/>
              <a:t>Input del Shift-</a:t>
            </a:r>
            <a:r>
              <a:rPr lang="es-AR" dirty="0" err="1"/>
              <a:t>Register</a:t>
            </a:r>
            <a:endParaRPr lang="es-AR" dirty="0"/>
          </a:p>
        </p:txBody>
      </p:sp>
      <p:sp>
        <p:nvSpPr>
          <p:cNvPr id="20" name="TextBox 19">
            <a:extLst>
              <a:ext uri="{FF2B5EF4-FFF2-40B4-BE49-F238E27FC236}">
                <a16:creationId xmlns:a16="http://schemas.microsoft.com/office/drawing/2014/main" id="{0C6D4785-C3D1-4F86-B5F7-7433AEB7CACE}"/>
              </a:ext>
            </a:extLst>
          </p:cNvPr>
          <p:cNvSpPr txBox="1"/>
          <p:nvPr/>
        </p:nvSpPr>
        <p:spPr>
          <a:xfrm>
            <a:off x="1100496" y="3521932"/>
            <a:ext cx="3012748" cy="369332"/>
          </a:xfrm>
          <a:prstGeom prst="rect">
            <a:avLst/>
          </a:prstGeom>
          <a:noFill/>
        </p:spPr>
        <p:txBody>
          <a:bodyPr wrap="none" rtlCol="0">
            <a:spAutoFit/>
          </a:bodyPr>
          <a:lstStyle/>
          <a:p>
            <a:r>
              <a:rPr lang="es-AR" dirty="0"/>
              <a:t>CS del SPI A (Shift-</a:t>
            </a:r>
            <a:r>
              <a:rPr lang="es-AR" dirty="0" err="1"/>
              <a:t>Register</a:t>
            </a:r>
            <a:r>
              <a:rPr lang="es-AR" dirty="0"/>
              <a:t>)</a:t>
            </a:r>
          </a:p>
        </p:txBody>
      </p:sp>
      <p:sp>
        <p:nvSpPr>
          <p:cNvPr id="21" name="TextBox 20">
            <a:extLst>
              <a:ext uri="{FF2B5EF4-FFF2-40B4-BE49-F238E27FC236}">
                <a16:creationId xmlns:a16="http://schemas.microsoft.com/office/drawing/2014/main" id="{76E1566C-A8BC-401D-9B24-428E89909643}"/>
              </a:ext>
            </a:extLst>
          </p:cNvPr>
          <p:cNvSpPr txBox="1"/>
          <p:nvPr/>
        </p:nvSpPr>
        <p:spPr>
          <a:xfrm>
            <a:off x="967446" y="3877786"/>
            <a:ext cx="3145798" cy="369332"/>
          </a:xfrm>
          <a:prstGeom prst="rect">
            <a:avLst/>
          </a:prstGeom>
          <a:noFill/>
        </p:spPr>
        <p:txBody>
          <a:bodyPr wrap="none" rtlCol="0">
            <a:spAutoFit/>
          </a:bodyPr>
          <a:lstStyle/>
          <a:p>
            <a:r>
              <a:rPr lang="es-AR" dirty="0"/>
              <a:t>SCK del SPI A (Shift-</a:t>
            </a:r>
            <a:r>
              <a:rPr lang="es-AR" dirty="0" err="1"/>
              <a:t>Register</a:t>
            </a:r>
            <a:r>
              <a:rPr lang="es-AR" dirty="0"/>
              <a:t>)</a:t>
            </a:r>
          </a:p>
        </p:txBody>
      </p:sp>
    </p:spTree>
    <p:extLst>
      <p:ext uri="{BB962C8B-B14F-4D97-AF65-F5344CB8AC3E}">
        <p14:creationId xmlns:p14="http://schemas.microsoft.com/office/powerpoint/2010/main" val="283907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6" y="419895"/>
            <a:ext cx="10227857" cy="1320800"/>
          </a:xfrm>
        </p:spPr>
        <p:txBody>
          <a:bodyPr>
            <a:normAutofit/>
          </a:bodyPr>
          <a:lstStyle/>
          <a:p>
            <a:r>
              <a:rPr lang="es-AR" dirty="0"/>
              <a:t>ECU Comando – Estructura del Código</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Rounded Corners 6">
            <a:extLst>
              <a:ext uri="{FF2B5EF4-FFF2-40B4-BE49-F238E27FC236}">
                <a16:creationId xmlns:a16="http://schemas.microsoft.com/office/drawing/2014/main" id="{2EB01D2D-EF89-4FDF-86F8-E52BE6D19A91}"/>
              </a:ext>
            </a:extLst>
          </p:cNvPr>
          <p:cNvSpPr/>
          <p:nvPr/>
        </p:nvSpPr>
        <p:spPr>
          <a:xfrm>
            <a:off x="1382319" y="5524578"/>
            <a:ext cx="8978630" cy="5790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a:t>Registros</a:t>
            </a:r>
          </a:p>
        </p:txBody>
      </p:sp>
      <p:sp>
        <p:nvSpPr>
          <p:cNvPr id="9" name="Rectangle: Rounded Corners 8">
            <a:extLst>
              <a:ext uri="{FF2B5EF4-FFF2-40B4-BE49-F238E27FC236}">
                <a16:creationId xmlns:a16="http://schemas.microsoft.com/office/drawing/2014/main" id="{23EEB0A4-B129-4E19-A8CC-D2061FAE1A75}"/>
              </a:ext>
            </a:extLst>
          </p:cNvPr>
          <p:cNvSpPr/>
          <p:nvPr/>
        </p:nvSpPr>
        <p:spPr>
          <a:xfrm>
            <a:off x="4281168" y="4725555"/>
            <a:ext cx="1388863"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gpio</a:t>
            </a:r>
            <a:endParaRPr lang="es-AR" dirty="0"/>
          </a:p>
        </p:txBody>
      </p:sp>
      <p:sp>
        <p:nvSpPr>
          <p:cNvPr id="13" name="Rectangle: Rounded Corners 12">
            <a:extLst>
              <a:ext uri="{FF2B5EF4-FFF2-40B4-BE49-F238E27FC236}">
                <a16:creationId xmlns:a16="http://schemas.microsoft.com/office/drawing/2014/main" id="{65D5FC56-3B7A-4986-A279-DF1331A3B46C}"/>
              </a:ext>
            </a:extLst>
          </p:cNvPr>
          <p:cNvSpPr/>
          <p:nvPr/>
        </p:nvSpPr>
        <p:spPr>
          <a:xfrm>
            <a:off x="6247610" y="4724395"/>
            <a:ext cx="1391392"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system</a:t>
            </a:r>
            <a:endParaRPr lang="es-AR" dirty="0"/>
          </a:p>
        </p:txBody>
      </p:sp>
      <p:sp>
        <p:nvSpPr>
          <p:cNvPr id="14" name="Rectangle: Rounded Corners 13">
            <a:extLst>
              <a:ext uri="{FF2B5EF4-FFF2-40B4-BE49-F238E27FC236}">
                <a16:creationId xmlns:a16="http://schemas.microsoft.com/office/drawing/2014/main" id="{1069A5D2-5E82-4F19-9431-26AF88A2FA80}"/>
              </a:ext>
            </a:extLst>
          </p:cNvPr>
          <p:cNvSpPr/>
          <p:nvPr/>
        </p:nvSpPr>
        <p:spPr>
          <a:xfrm>
            <a:off x="8214999" y="4723236"/>
            <a:ext cx="1391392"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board.h</a:t>
            </a:r>
            <a:endParaRPr lang="es-AR" dirty="0"/>
          </a:p>
        </p:txBody>
      </p:sp>
      <p:sp>
        <p:nvSpPr>
          <p:cNvPr id="15" name="Rectangle: Rounded Corners 14">
            <a:extLst>
              <a:ext uri="{FF2B5EF4-FFF2-40B4-BE49-F238E27FC236}">
                <a16:creationId xmlns:a16="http://schemas.microsoft.com/office/drawing/2014/main" id="{553A517B-4695-4F7B-A84E-EBE19598EE58}"/>
              </a:ext>
            </a:extLst>
          </p:cNvPr>
          <p:cNvSpPr/>
          <p:nvPr/>
        </p:nvSpPr>
        <p:spPr>
          <a:xfrm>
            <a:off x="2311250" y="4723554"/>
            <a:ext cx="1391392"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err="1"/>
              <a:t>common.h</a:t>
            </a:r>
            <a:endParaRPr lang="es-AR" dirty="0"/>
          </a:p>
        </p:txBody>
      </p:sp>
      <p:sp>
        <p:nvSpPr>
          <p:cNvPr id="16" name="Rectangle: Rounded Corners 15">
            <a:extLst>
              <a:ext uri="{FF2B5EF4-FFF2-40B4-BE49-F238E27FC236}">
                <a16:creationId xmlns:a16="http://schemas.microsoft.com/office/drawing/2014/main" id="{DDC89E81-8FA4-4581-8EC6-E140435BD12F}"/>
              </a:ext>
            </a:extLst>
          </p:cNvPr>
          <p:cNvSpPr/>
          <p:nvPr/>
        </p:nvSpPr>
        <p:spPr>
          <a:xfrm>
            <a:off x="4296657" y="3924212"/>
            <a:ext cx="1540724"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APP_Data.h</a:t>
            </a:r>
            <a:endParaRPr lang="es-AR" dirty="0"/>
          </a:p>
        </p:txBody>
      </p:sp>
      <p:sp>
        <p:nvSpPr>
          <p:cNvPr id="17" name="Rectangle: Rounded Corners 16">
            <a:extLst>
              <a:ext uri="{FF2B5EF4-FFF2-40B4-BE49-F238E27FC236}">
                <a16:creationId xmlns:a16="http://schemas.microsoft.com/office/drawing/2014/main" id="{3011E0BA-A3E9-44D1-9C0B-B579B74A9379}"/>
              </a:ext>
            </a:extLst>
          </p:cNvPr>
          <p:cNvSpPr/>
          <p:nvPr/>
        </p:nvSpPr>
        <p:spPr>
          <a:xfrm>
            <a:off x="377649" y="2366168"/>
            <a:ext cx="2626234"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APP_CAN_Format.h</a:t>
            </a:r>
            <a:endParaRPr lang="es-AR" dirty="0"/>
          </a:p>
        </p:txBody>
      </p:sp>
      <p:sp>
        <p:nvSpPr>
          <p:cNvPr id="18" name="Rectangle: Rounded Corners 17">
            <a:extLst>
              <a:ext uri="{FF2B5EF4-FFF2-40B4-BE49-F238E27FC236}">
                <a16:creationId xmlns:a16="http://schemas.microsoft.com/office/drawing/2014/main" id="{01BBA225-5B5D-499D-B47A-5D51E98BF137}"/>
              </a:ext>
            </a:extLst>
          </p:cNvPr>
          <p:cNvSpPr/>
          <p:nvPr/>
        </p:nvSpPr>
        <p:spPr>
          <a:xfrm>
            <a:off x="5236429" y="1581587"/>
            <a:ext cx="2022362"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main.c</a:t>
            </a:r>
            <a:endParaRPr lang="es-AR" dirty="0"/>
          </a:p>
        </p:txBody>
      </p:sp>
      <p:sp>
        <p:nvSpPr>
          <p:cNvPr id="19" name="Rectangle: Rounded Corners 18">
            <a:extLst>
              <a:ext uri="{FF2B5EF4-FFF2-40B4-BE49-F238E27FC236}">
                <a16:creationId xmlns:a16="http://schemas.microsoft.com/office/drawing/2014/main" id="{B5C4B3B4-741C-4501-A0AB-B880BAA00F09}"/>
              </a:ext>
            </a:extLst>
          </p:cNvPr>
          <p:cNvSpPr/>
          <p:nvPr/>
        </p:nvSpPr>
        <p:spPr>
          <a:xfrm>
            <a:off x="6380868" y="3924212"/>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err="1"/>
              <a:t>DRV_TimerA</a:t>
            </a:r>
            <a:endParaRPr lang="es-AR" dirty="0"/>
          </a:p>
        </p:txBody>
      </p:sp>
      <p:sp>
        <p:nvSpPr>
          <p:cNvPr id="20" name="Rectangle: Rounded Corners 19">
            <a:extLst>
              <a:ext uri="{FF2B5EF4-FFF2-40B4-BE49-F238E27FC236}">
                <a16:creationId xmlns:a16="http://schemas.microsoft.com/office/drawing/2014/main" id="{88ADF6E4-B70C-41DF-B12F-85D5D0576503}"/>
              </a:ext>
            </a:extLst>
          </p:cNvPr>
          <p:cNvSpPr/>
          <p:nvPr/>
        </p:nvSpPr>
        <p:spPr>
          <a:xfrm>
            <a:off x="3702642" y="3160921"/>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DRV_SPI</a:t>
            </a:r>
          </a:p>
        </p:txBody>
      </p:sp>
      <p:sp>
        <p:nvSpPr>
          <p:cNvPr id="21" name="Rectangle: Rounded Corners 20">
            <a:extLst>
              <a:ext uri="{FF2B5EF4-FFF2-40B4-BE49-F238E27FC236}">
                <a16:creationId xmlns:a16="http://schemas.microsoft.com/office/drawing/2014/main" id="{1F3777D7-B6F3-4BC2-98AC-4E313792EB14}"/>
              </a:ext>
            </a:extLst>
          </p:cNvPr>
          <p:cNvSpPr/>
          <p:nvPr/>
        </p:nvSpPr>
        <p:spPr>
          <a:xfrm>
            <a:off x="5871634" y="3165192"/>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DRV_RTI</a:t>
            </a:r>
          </a:p>
        </p:txBody>
      </p:sp>
      <p:sp>
        <p:nvSpPr>
          <p:cNvPr id="23" name="Rectangle: Rounded Corners 22">
            <a:extLst>
              <a:ext uri="{FF2B5EF4-FFF2-40B4-BE49-F238E27FC236}">
                <a16:creationId xmlns:a16="http://schemas.microsoft.com/office/drawing/2014/main" id="{9F2BAE64-76C7-45A4-9409-BB5ABB13BB4E}"/>
              </a:ext>
            </a:extLst>
          </p:cNvPr>
          <p:cNvSpPr/>
          <p:nvPr/>
        </p:nvSpPr>
        <p:spPr>
          <a:xfrm>
            <a:off x="3345202" y="2366168"/>
            <a:ext cx="1802022" cy="5790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a:t>DRV_CAN</a:t>
            </a:r>
          </a:p>
        </p:txBody>
      </p:sp>
      <p:sp>
        <p:nvSpPr>
          <p:cNvPr id="25" name="Rectangle: Rounded Corners 24">
            <a:extLst>
              <a:ext uri="{FF2B5EF4-FFF2-40B4-BE49-F238E27FC236}">
                <a16:creationId xmlns:a16="http://schemas.microsoft.com/office/drawing/2014/main" id="{9A250AAD-E2E6-4494-94F5-95273C5E919C}"/>
              </a:ext>
            </a:extLst>
          </p:cNvPr>
          <p:cNvSpPr/>
          <p:nvPr/>
        </p:nvSpPr>
        <p:spPr>
          <a:xfrm>
            <a:off x="7637908" y="2366169"/>
            <a:ext cx="1802022"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DRV_LEDs</a:t>
            </a:r>
            <a:endParaRPr lang="es-AR" dirty="0"/>
          </a:p>
        </p:txBody>
      </p:sp>
      <p:sp>
        <p:nvSpPr>
          <p:cNvPr id="27" name="Rectangle: Rounded Corners 26">
            <a:extLst>
              <a:ext uri="{FF2B5EF4-FFF2-40B4-BE49-F238E27FC236}">
                <a16:creationId xmlns:a16="http://schemas.microsoft.com/office/drawing/2014/main" id="{0E7737DB-1362-4C31-A8AE-AA5A0FF6ADCB}"/>
              </a:ext>
            </a:extLst>
          </p:cNvPr>
          <p:cNvSpPr/>
          <p:nvPr/>
        </p:nvSpPr>
        <p:spPr>
          <a:xfrm>
            <a:off x="5488950" y="2370182"/>
            <a:ext cx="1802022" cy="5752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dirty="0" err="1"/>
              <a:t>DRV_Clock</a:t>
            </a:r>
            <a:endParaRPr lang="es-AR" dirty="0"/>
          </a:p>
        </p:txBody>
      </p:sp>
      <p:sp>
        <p:nvSpPr>
          <p:cNvPr id="28" name="Rectangle: Rounded Corners 27">
            <a:extLst>
              <a:ext uri="{FF2B5EF4-FFF2-40B4-BE49-F238E27FC236}">
                <a16:creationId xmlns:a16="http://schemas.microsoft.com/office/drawing/2014/main" id="{E24B8D50-2728-4966-8910-DC908EEF9272}"/>
              </a:ext>
            </a:extLst>
          </p:cNvPr>
          <p:cNvSpPr/>
          <p:nvPr/>
        </p:nvSpPr>
        <p:spPr>
          <a:xfrm>
            <a:off x="9786866" y="2366168"/>
            <a:ext cx="1956401" cy="57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DRV_Botonera</a:t>
            </a:r>
            <a:endParaRPr lang="es-AR" dirty="0"/>
          </a:p>
        </p:txBody>
      </p:sp>
      <p:sp>
        <p:nvSpPr>
          <p:cNvPr id="24" name="Rectangle: Rounded Corners 23">
            <a:extLst>
              <a:ext uri="{FF2B5EF4-FFF2-40B4-BE49-F238E27FC236}">
                <a16:creationId xmlns:a16="http://schemas.microsoft.com/office/drawing/2014/main" id="{E82EB2FD-4387-47DE-B054-B21F745EB107}"/>
              </a:ext>
            </a:extLst>
          </p:cNvPr>
          <p:cNvSpPr/>
          <p:nvPr/>
        </p:nvSpPr>
        <p:spPr>
          <a:xfrm>
            <a:off x="8040626" y="3160921"/>
            <a:ext cx="1540724" cy="579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a:t>mcp25625.h</a:t>
            </a:r>
          </a:p>
        </p:txBody>
      </p:sp>
    </p:spTree>
    <p:extLst>
      <p:ext uri="{BB962C8B-B14F-4D97-AF65-F5344CB8AC3E}">
        <p14:creationId xmlns:p14="http://schemas.microsoft.com/office/powerpoint/2010/main" val="386161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Comando – Captura de Teclas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Resultado de imagen de botonera automóv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1228725"/>
            <a:ext cx="4400550" cy="2200275"/>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2">
            <a:extLst>
              <a:ext uri="{FF2B5EF4-FFF2-40B4-BE49-F238E27FC236}">
                <a16:creationId xmlns:a16="http://schemas.microsoft.com/office/drawing/2014/main" id="{68AE2A19-BF0F-49D9-8539-187705CC0786}"/>
              </a:ext>
            </a:extLst>
          </p:cNvPr>
          <p:cNvSpPr>
            <a:spLocks noGrp="1"/>
          </p:cNvSpPr>
          <p:nvPr>
            <p:ph idx="1"/>
          </p:nvPr>
        </p:nvSpPr>
        <p:spPr>
          <a:xfrm>
            <a:off x="1777526" y="3771524"/>
            <a:ext cx="8636947" cy="2028162"/>
          </a:xfrm>
        </p:spPr>
        <p:txBody>
          <a:bodyPr>
            <a:normAutofit/>
          </a:bodyPr>
          <a:lstStyle/>
          <a:p>
            <a:r>
              <a:rPr lang="es-AR" dirty="0"/>
              <a:t>Para simular la botonera, se diseñó una placa con 8 pulsadores </a:t>
            </a:r>
            <a:r>
              <a:rPr lang="es-AR" dirty="0" err="1"/>
              <a:t>pull</a:t>
            </a:r>
            <a:r>
              <a:rPr lang="es-AR" dirty="0"/>
              <a:t> </a:t>
            </a:r>
            <a:r>
              <a:rPr lang="es-AR" dirty="0" err="1"/>
              <a:t>down</a:t>
            </a:r>
            <a:r>
              <a:rPr lang="es-AR" dirty="0"/>
              <a:t>, simulando el </a:t>
            </a:r>
            <a:r>
              <a:rPr lang="es-AR" dirty="0" err="1"/>
              <a:t>levantavidrio</a:t>
            </a:r>
            <a:r>
              <a:rPr lang="es-AR" dirty="0"/>
              <a:t> de cada una de las 4 puertas. Un botón para subir y el otro para bajar la ventana.</a:t>
            </a:r>
          </a:p>
          <a:p>
            <a:r>
              <a:rPr lang="es-AR" dirty="0"/>
              <a:t>Por la escasez de pines del comando, se optó por un </a:t>
            </a:r>
            <a:r>
              <a:rPr lang="es-AR" dirty="0" err="1"/>
              <a:t>shift</a:t>
            </a:r>
            <a:r>
              <a:rPr lang="es-AR" dirty="0"/>
              <a:t> </a:t>
            </a:r>
            <a:r>
              <a:rPr lang="es-AR" dirty="0" err="1"/>
              <a:t>register</a:t>
            </a:r>
            <a:r>
              <a:rPr lang="es-AR" dirty="0"/>
              <a:t>. De esta forma con 3 pines se puede realizar la lectura de los 8 botones mediante SPI</a:t>
            </a:r>
          </a:p>
        </p:txBody>
      </p:sp>
    </p:spTree>
    <p:extLst>
      <p:ext uri="{BB962C8B-B14F-4D97-AF65-F5344CB8AC3E}">
        <p14:creationId xmlns:p14="http://schemas.microsoft.com/office/powerpoint/2010/main" val="144427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Comando – Captura de Teclas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Imagen 4"/>
          <p:cNvPicPr>
            <a:picLocks noChangeAspect="1"/>
          </p:cNvPicPr>
          <p:nvPr/>
        </p:nvPicPr>
        <p:blipFill>
          <a:blip r:embed="rId2"/>
          <a:stretch>
            <a:fillRect/>
          </a:stretch>
        </p:blipFill>
        <p:spPr>
          <a:xfrm>
            <a:off x="3850914" y="1431051"/>
            <a:ext cx="4490171" cy="4791814"/>
          </a:xfrm>
          <a:prstGeom prst="rect">
            <a:avLst/>
          </a:prstGeom>
        </p:spPr>
      </p:pic>
    </p:spTree>
    <p:extLst>
      <p:ext uri="{BB962C8B-B14F-4D97-AF65-F5344CB8AC3E}">
        <p14:creationId xmlns:p14="http://schemas.microsoft.com/office/powerpoint/2010/main" val="195647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Comando – Placa</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Marcador de contenido 3">
            <a:extLst>
              <a:ext uri="{FF2B5EF4-FFF2-40B4-BE49-F238E27FC236}">
                <a16:creationId xmlns:a16="http://schemas.microsoft.com/office/drawing/2014/main" id="{AFE88B83-CB6C-49C7-976A-49C3D4DCB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039" y="1350223"/>
            <a:ext cx="7039921" cy="4980338"/>
          </a:xfrm>
        </p:spPr>
      </p:pic>
    </p:spTree>
    <p:extLst>
      <p:ext uri="{BB962C8B-B14F-4D97-AF65-F5344CB8AC3E}">
        <p14:creationId xmlns:p14="http://schemas.microsoft.com/office/powerpoint/2010/main" val="350222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5AA639-AB86-458C-A430-047B0E389F74}"/>
              </a:ext>
            </a:extLst>
          </p:cNvPr>
          <p:cNvSpPr>
            <a:spLocks noGrp="1"/>
          </p:cNvSpPr>
          <p:nvPr>
            <p:ph type="title"/>
          </p:nvPr>
        </p:nvSpPr>
        <p:spPr>
          <a:xfrm>
            <a:off x="842597" y="419895"/>
            <a:ext cx="8596668" cy="1320800"/>
          </a:xfrm>
        </p:spPr>
        <p:txBody>
          <a:bodyPr>
            <a:normAutofit/>
          </a:bodyPr>
          <a:lstStyle/>
          <a:p>
            <a:r>
              <a:rPr lang="es-AR" dirty="0"/>
              <a:t>ECU Comando – Placa</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Marcador de contenido 10">
            <a:extLst>
              <a:ext uri="{FF2B5EF4-FFF2-40B4-BE49-F238E27FC236}">
                <a16:creationId xmlns:a16="http://schemas.microsoft.com/office/drawing/2014/main" id="{8835F76A-355D-45AB-9BFF-3B21D014B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840" y="2072481"/>
            <a:ext cx="7408319" cy="3881437"/>
          </a:xfrm>
        </p:spPr>
      </p:pic>
    </p:spTree>
    <p:extLst>
      <p:ext uri="{BB962C8B-B14F-4D97-AF65-F5344CB8AC3E}">
        <p14:creationId xmlns:p14="http://schemas.microsoft.com/office/powerpoint/2010/main" val="384916927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1709</TotalTime>
  <Words>1624</Words>
  <Application>Microsoft Office PowerPoint</Application>
  <PresentationFormat>Widescreen</PresentationFormat>
  <Paragraphs>193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Faceta</vt:lpstr>
      <vt:lpstr>Sistema Levanta Vidrios Automático</vt:lpstr>
      <vt:lpstr>Objetivos</vt:lpstr>
      <vt:lpstr>Disclaimer</vt:lpstr>
      <vt:lpstr>ECU Comando – Pin Layout</vt:lpstr>
      <vt:lpstr>ECU Comando – Estructura del Código</vt:lpstr>
      <vt:lpstr>ECU Comando – Captura de Teclas</vt:lpstr>
      <vt:lpstr>ECU Comando – Captura de Teclas</vt:lpstr>
      <vt:lpstr>ECU Comando – Placa</vt:lpstr>
      <vt:lpstr>ECU Comando – Placa</vt:lpstr>
      <vt:lpstr>ECU Comando – SPI A</vt:lpstr>
      <vt:lpstr>ECU Comando – LEDs de Puertas</vt:lpstr>
      <vt:lpstr>ECU Comando – LEDs de Puertas - RTI</vt:lpstr>
      <vt:lpstr>ECU Comando – LEDs de Puertas - RTI</vt:lpstr>
      <vt:lpstr>ECU Comando – Bloqueo de Teclas</vt:lpstr>
      <vt:lpstr>ECU Comando – Automático</vt:lpstr>
      <vt:lpstr>ECU Comando – Embolsado</vt:lpstr>
      <vt:lpstr>ECU Comando/Puerta – SPI B - CAN</vt:lpstr>
      <vt:lpstr>CAN – Configuración</vt:lpstr>
      <vt:lpstr>CAN – Configuración</vt:lpstr>
      <vt:lpstr>CAN – Configuración: Tiempo de bit</vt:lpstr>
      <vt:lpstr>CAN – Configuración: Máscaras</vt:lpstr>
      <vt:lpstr>ECU Puerta – PIN Layout</vt:lpstr>
      <vt:lpstr>ECU Puerta – Estructura del Código</vt:lpstr>
      <vt:lpstr>ECU Puerta – Tensión Media de Motor Constante</vt:lpstr>
      <vt:lpstr>ECU Puerta – Tensión Media de Motor Constante</vt:lpstr>
      <vt:lpstr>ECU Puerta – Tensión Media de Motor Constante</vt:lpstr>
      <vt:lpstr>ECU Puerta – Picos de Corriente</vt:lpstr>
      <vt:lpstr>ECU Puerta – Picos de Corriente</vt:lpstr>
      <vt:lpstr>ECU Puerta – DIP Switch</vt:lpstr>
      <vt:lpstr>ECU Puerta – Traba de la Puerta</vt:lpstr>
      <vt:lpstr>Muchas gracias</vt:lpstr>
      <vt:lpstr>Anexo Comando – RTI</vt:lpstr>
      <vt:lpstr>Anexo Comando – main</vt:lpstr>
      <vt:lpstr>Anexo Puerta – RTI</vt:lpstr>
      <vt:lpstr>Anexo Puerta – ISR</vt:lpstr>
      <vt:lpstr>Anexo Puerta – 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Levanta Vidrios Automático</dc:title>
  <dc:creator>Christian Christian</dc:creator>
  <cp:lastModifiedBy>Christian Christian</cp:lastModifiedBy>
  <cp:revision>83</cp:revision>
  <dcterms:created xsi:type="dcterms:W3CDTF">2020-02-07T19:07:40Z</dcterms:created>
  <dcterms:modified xsi:type="dcterms:W3CDTF">2020-02-21T15:46:57Z</dcterms:modified>
</cp:coreProperties>
</file>