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67" r:id="rId1"/>
  </p:sldMasterIdLst>
  <p:notesMasterIdLst>
    <p:notesMasterId r:id="rId8"/>
  </p:notesMasterIdLst>
  <p:sldIdLst>
    <p:sldId id="350" r:id="rId2"/>
    <p:sldId id="355" r:id="rId3"/>
    <p:sldId id="356" r:id="rId4"/>
    <p:sldId id="354" r:id="rId5"/>
    <p:sldId id="359" r:id="rId6"/>
    <p:sldId id="3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2"/>
    <a:srgbClr val="E8F4F8"/>
    <a:srgbClr val="CFE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351"/>
  </p:normalViewPr>
  <p:slideViewPr>
    <p:cSldViewPr snapToGrid="0">
      <p:cViewPr varScale="1">
        <p:scale>
          <a:sx n="43" d="100"/>
          <a:sy n="43" d="100"/>
        </p:scale>
        <p:origin x="8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CF5FA-7352-4913-B32C-754BF0A2FBFD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241CC-7AAE-46BD-AE58-0DEEDE7F90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9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75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9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9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  <p:sldLayoutId id="2147484765" r:id="rId4"/>
    <p:sldLayoutId id="2147484766" r:id="rId5"/>
    <p:sldLayoutId id="2147484760" r:id="rId6"/>
    <p:sldLayoutId id="2147484756" r:id="rId7"/>
    <p:sldLayoutId id="2147484757" r:id="rId8"/>
    <p:sldLayoutId id="2147484758" r:id="rId9"/>
    <p:sldLayoutId id="2147484759" r:id="rId10"/>
    <p:sldLayoutId id="21474847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llama/ollama/blob/main/docs/faq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tawhalechina/handy-ollama/blob/main/docs/C4/2.%20%E5%9C%A8%20Python%20%E4%B8%AD%E4%BD%BF%E7%94%A8%20Ollama%20API.md" TargetMode="External"/><Relationship Id="rId5" Type="http://schemas.openxmlformats.org/officeDocument/2006/relationships/hyperlink" Target="https://github.com/ollama/ollama/issues/2132" TargetMode="External"/><Relationship Id="rId4" Type="http://schemas.openxmlformats.org/officeDocument/2006/relationships/hyperlink" Target="https://github.com/ollama/ollama/blob/main/docs/linux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F3C9-606F-0FC5-9669-CD59B25D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2F3DB46-3894-07C9-9A87-A37DB3E98EAF}"/>
              </a:ext>
            </a:extLst>
          </p:cNvPr>
          <p:cNvSpPr/>
          <p:nvPr/>
        </p:nvSpPr>
        <p:spPr>
          <a:xfrm>
            <a:off x="5304691" y="4060338"/>
            <a:ext cx="1852247" cy="797169"/>
          </a:xfrm>
          <a:prstGeom prst="rect">
            <a:avLst/>
          </a:prstGeom>
          <a:solidFill>
            <a:srgbClr val="E8E8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8F03E5-84AF-B77C-465F-F4FA2EB99DE5}"/>
              </a:ext>
            </a:extLst>
          </p:cNvPr>
          <p:cNvGrpSpPr/>
          <p:nvPr/>
        </p:nvGrpSpPr>
        <p:grpSpPr>
          <a:xfrm>
            <a:off x="-1" y="-39858"/>
            <a:ext cx="1731911" cy="6857990"/>
            <a:chOff x="21" y="10"/>
            <a:chExt cx="2558984" cy="6857990"/>
          </a:xfrm>
        </p:grpSpPr>
        <p:pic>
          <p:nvPicPr>
            <p:cNvPr id="8" name="Picture 3" descr="抽象的遺傳概念">
              <a:extLst>
                <a:ext uri="{FF2B5EF4-FFF2-40B4-BE49-F238E27FC236}">
                  <a16:creationId xmlns:a16="http://schemas.microsoft.com/office/drawing/2014/main" id="{689ED99C-D16D-8EFE-8092-7B4CD414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198" r="4205"/>
            <a:stretch/>
          </p:blipFill>
          <p:spPr>
            <a:xfrm>
              <a:off x="21" y="10"/>
              <a:ext cx="2558984" cy="68579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7DC1C-3729-74E1-4364-CB49EC5E04A8}"/>
                </a:ext>
              </a:extLst>
            </p:cNvPr>
            <p:cNvSpPr/>
            <p:nvPr/>
          </p:nvSpPr>
          <p:spPr>
            <a:xfrm>
              <a:off x="118412" y="256558"/>
              <a:ext cx="2052466" cy="62363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D0A66690-4424-5564-CF8F-4361F6F9D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63" y="2699470"/>
            <a:ext cx="4612277" cy="6353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FBDB22-ADA9-E218-69A1-6AB20DF1143A}"/>
              </a:ext>
            </a:extLst>
          </p:cNvPr>
          <p:cNvSpPr txBox="1"/>
          <p:nvPr/>
        </p:nvSpPr>
        <p:spPr>
          <a:xfrm>
            <a:off x="1925689" y="216690"/>
            <a:ext cx="98735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  <a:r>
              <a:rPr lang="en-US" altLang="zh-TW" sz="1600" dirty="0"/>
              <a:t>:</a:t>
            </a:r>
          </a:p>
          <a:p>
            <a:endParaRPr lang="en-US" altLang="zh-TW" sz="1600" dirty="0"/>
          </a:p>
          <a:p>
            <a:r>
              <a:rPr lang="zh-TW" altLang="en-US" sz="1600" dirty="0"/>
              <a:t>改換成使用</a:t>
            </a:r>
            <a:r>
              <a:rPr lang="en-US" altLang="zh-TW" sz="1600" dirty="0"/>
              <a:t>TWCC</a:t>
            </a:r>
            <a:r>
              <a:rPr lang="zh-TW" altLang="en-US" sz="1600" dirty="0"/>
              <a:t>虛擬運算，把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放在上面運行，當作</a:t>
            </a:r>
            <a:r>
              <a:rPr lang="en-US" altLang="zh-TW" sz="1600" dirty="0"/>
              <a:t>server.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要開虛擬運算需要先開虛擬網路</a:t>
            </a:r>
            <a:r>
              <a:rPr lang="en-US" altLang="zh-TW" sz="1600" dirty="0"/>
              <a:t>(</a:t>
            </a:r>
            <a:r>
              <a:rPr lang="zh-TW" altLang="en-US" sz="1600" dirty="0"/>
              <a:t>錢包管理員</a:t>
            </a:r>
            <a:r>
              <a:rPr lang="en-US" altLang="zh-TW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注意公鑰</a:t>
            </a:r>
            <a:r>
              <a:rPr lang="en-US" altLang="zh-TW" sz="1600" dirty="0"/>
              <a:t>(.</a:t>
            </a:r>
            <a:r>
              <a:rPr lang="en-US" altLang="zh-TW" sz="1600" dirty="0" err="1"/>
              <a:t>pem</a:t>
            </a:r>
            <a:r>
              <a:rPr lang="en-US" altLang="zh-TW" sz="1600" dirty="0"/>
              <a:t>)</a:t>
            </a:r>
            <a:r>
              <a:rPr lang="zh-TW" altLang="en-US" sz="1600" dirty="0"/>
              <a:t>，需要下載備用。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安全性群組先設</a:t>
            </a:r>
            <a:r>
              <a:rPr lang="en-US" altLang="zh-TW" sz="1600" dirty="0"/>
              <a:t>port 22(for SSH)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600" dirty="0"/>
              <a:t>VM</a:t>
            </a:r>
            <a:r>
              <a:rPr lang="zh-TW" altLang="en-US" sz="1600" dirty="0"/>
              <a:t>裝完，跑</a:t>
            </a:r>
            <a:r>
              <a:rPr lang="en-US" altLang="zh-TW" sz="1600" dirty="0"/>
              <a:t>ssh -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&lt;path to .</a:t>
            </a:r>
            <a:r>
              <a:rPr lang="en-US" altLang="zh-TW" sz="1600" dirty="0" err="1"/>
              <a:t>pem</a:t>
            </a:r>
            <a:r>
              <a:rPr lang="en-US" altLang="zh-TW" sz="1600" dirty="0"/>
              <a:t>&gt;</a:t>
            </a:r>
            <a:r>
              <a:rPr lang="zh-TW" altLang="en-US" sz="1600" dirty="0"/>
              <a:t> </a:t>
            </a:r>
            <a:r>
              <a:rPr lang="en-US" altLang="zh-TW" sz="1600" dirty="0"/>
              <a:t>ubuntu@&lt;public IP&gt;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連進去先載</a:t>
            </a:r>
            <a:r>
              <a:rPr lang="en-US" altLang="zh-TW" sz="1600" dirty="0" err="1"/>
              <a:t>ollama</a:t>
            </a:r>
            <a:r>
              <a:rPr lang="en-US" altLang="zh-TW" sz="1600" dirty="0"/>
              <a:t>(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官網選</a:t>
            </a:r>
            <a:r>
              <a:rPr lang="en-US" altLang="zh-TW" sz="1600" dirty="0" err="1"/>
              <a:t>linux</a:t>
            </a:r>
            <a:r>
              <a:rPr lang="zh-TW" altLang="en-US" sz="1600" dirty="0"/>
              <a:t>版指令直接載</a:t>
            </a:r>
            <a:r>
              <a:rPr lang="en-US" altLang="zh-TW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跑</a:t>
            </a:r>
            <a:r>
              <a:rPr lang="en-US" altLang="zh-TW" sz="1600" dirty="0" err="1"/>
              <a:t>sudo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systemctl</a:t>
            </a:r>
            <a:r>
              <a:rPr lang="en-US" altLang="zh-TW" sz="1600" dirty="0"/>
              <a:t> edit --full </a:t>
            </a:r>
            <a:r>
              <a:rPr lang="en-US" altLang="zh-TW" sz="1600" dirty="0" err="1"/>
              <a:t>ollama.service</a:t>
            </a:r>
            <a:r>
              <a:rPr lang="zh-TW" altLang="en-US" sz="1600" dirty="0"/>
              <a:t>將</a:t>
            </a:r>
            <a:r>
              <a:rPr lang="en-US" altLang="zh-TW" sz="1600" dirty="0"/>
              <a:t>0.0.0.0(or 0.0.0.0:11434)</a:t>
            </a:r>
            <a:r>
              <a:rPr lang="zh-TW" altLang="en-US" sz="1600" dirty="0"/>
              <a:t> 開放全域監聽</a:t>
            </a:r>
            <a:r>
              <a:rPr lang="en-US" altLang="zh-TW" sz="1600" dirty="0"/>
              <a:t>(</a:t>
            </a:r>
            <a:r>
              <a:rPr lang="zh-TW" altLang="en-US" sz="1600" dirty="0"/>
              <a:t>不知道有無作用，似乎</a:t>
            </a:r>
            <a:r>
              <a:rPr lang="en-US" altLang="zh-TW" sz="1600" dirty="0"/>
              <a:t>TWCC</a:t>
            </a:r>
            <a:r>
              <a:rPr lang="zh-TW" altLang="en-US" sz="1600" dirty="0"/>
              <a:t>還是會擋即使有開</a:t>
            </a:r>
            <a:r>
              <a:rPr lang="en-US" altLang="zh-TW" sz="1600" dirty="0"/>
              <a:t>11434port)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設置防火牆</a:t>
            </a:r>
            <a:r>
              <a:rPr lang="en-US" altLang="zh-TW" sz="1600" dirty="0"/>
              <a:t>(</a:t>
            </a:r>
            <a:r>
              <a:rPr lang="zh-TW" altLang="en-US" sz="1600" dirty="0"/>
              <a:t>不知道有無作用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en-US" altLang="zh-TW" sz="1600" dirty="0"/>
              <a:t>8. curl 0.0.0.0:11434 -&gt; </a:t>
            </a:r>
            <a:r>
              <a:rPr lang="en-US" altLang="zh-TW" sz="1600" dirty="0" err="1"/>
              <a:t>Ollama</a:t>
            </a:r>
            <a:r>
              <a:rPr lang="en-US" altLang="zh-TW" sz="1600" dirty="0"/>
              <a:t> is running</a:t>
            </a:r>
            <a:r>
              <a:rPr lang="zh-TW" altLang="en-US" sz="1600" dirty="0"/>
              <a:t>代表成功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E8F195B-C562-E1F5-F49E-4E5A806E4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717" y="1234189"/>
            <a:ext cx="4566560" cy="2544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B1CC5D-389C-2944-6C41-CD0CA2ABE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046" y="4458922"/>
            <a:ext cx="5597398" cy="18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1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27F8-49EA-3B54-A45D-31DE9EA4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778F59-38CE-E52F-2765-C84C7952C89B}"/>
              </a:ext>
            </a:extLst>
          </p:cNvPr>
          <p:cNvSpPr/>
          <p:nvPr/>
        </p:nvSpPr>
        <p:spPr>
          <a:xfrm>
            <a:off x="5304691" y="4060338"/>
            <a:ext cx="1852247" cy="797169"/>
          </a:xfrm>
          <a:prstGeom prst="rect">
            <a:avLst/>
          </a:prstGeom>
          <a:solidFill>
            <a:srgbClr val="E8E8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C4B5AA-724A-DB67-E8B7-8701D6EC4029}"/>
              </a:ext>
            </a:extLst>
          </p:cNvPr>
          <p:cNvGrpSpPr/>
          <p:nvPr/>
        </p:nvGrpSpPr>
        <p:grpSpPr>
          <a:xfrm>
            <a:off x="-1" y="-39858"/>
            <a:ext cx="1731911" cy="6857990"/>
            <a:chOff x="21" y="10"/>
            <a:chExt cx="2558984" cy="6857990"/>
          </a:xfrm>
        </p:grpSpPr>
        <p:pic>
          <p:nvPicPr>
            <p:cNvPr id="8" name="Picture 3" descr="抽象的遺傳概念">
              <a:extLst>
                <a:ext uri="{FF2B5EF4-FFF2-40B4-BE49-F238E27FC236}">
                  <a16:creationId xmlns:a16="http://schemas.microsoft.com/office/drawing/2014/main" id="{16089274-28C3-BC37-D331-EE79B688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198" r="4205"/>
            <a:stretch/>
          </p:blipFill>
          <p:spPr>
            <a:xfrm>
              <a:off x="21" y="10"/>
              <a:ext cx="2558984" cy="68579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DD36522-AC19-6C86-47E8-364C14AB8AEA}"/>
                </a:ext>
              </a:extLst>
            </p:cNvPr>
            <p:cNvSpPr/>
            <p:nvPr/>
          </p:nvSpPr>
          <p:spPr>
            <a:xfrm>
              <a:off x="118412" y="256558"/>
              <a:ext cx="2052466" cy="62363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39EAB921-9804-DB0E-6ABC-11508DD76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63" y="2699470"/>
            <a:ext cx="4612277" cy="6353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A569FB-77F8-A129-1910-F89D7ECAB0F9}"/>
              </a:ext>
            </a:extLst>
          </p:cNvPr>
          <p:cNvSpPr txBox="1"/>
          <p:nvPr/>
        </p:nvSpPr>
        <p:spPr>
          <a:xfrm>
            <a:off x="1925689" y="216690"/>
            <a:ext cx="98735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  <a:r>
              <a:rPr lang="en-US" altLang="zh-TW" sz="1600" dirty="0"/>
              <a:t>:</a:t>
            </a:r>
          </a:p>
          <a:p>
            <a:endParaRPr lang="en-US" altLang="zh-TW" sz="1600" dirty="0"/>
          </a:p>
          <a:p>
            <a:r>
              <a:rPr lang="zh-TW" altLang="en-US" sz="1600" dirty="0"/>
              <a:t>改換成使用</a:t>
            </a:r>
            <a:r>
              <a:rPr lang="en-US" altLang="zh-TW" sz="1600" dirty="0"/>
              <a:t>TWCC</a:t>
            </a:r>
            <a:r>
              <a:rPr lang="zh-TW" altLang="en-US" sz="1600" dirty="0"/>
              <a:t>虛擬運算，把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放在上面運行，當作</a:t>
            </a:r>
            <a:r>
              <a:rPr lang="en-US" altLang="zh-TW" sz="1600" dirty="0"/>
              <a:t>server.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檔案傳輸</a:t>
            </a:r>
            <a:r>
              <a:rPr lang="en-US" altLang="zh-TW" sz="1600" dirty="0"/>
              <a:t>:</a:t>
            </a:r>
            <a:r>
              <a:rPr lang="en-US" altLang="zh-TW" sz="1600" dirty="0" err="1"/>
              <a:t>scp</a:t>
            </a:r>
            <a:r>
              <a:rPr lang="en-US" altLang="zh-TW" sz="1600" dirty="0"/>
              <a:t> -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&lt;path to .</a:t>
            </a:r>
            <a:r>
              <a:rPr lang="en-US" altLang="zh-TW" sz="1600" dirty="0" err="1"/>
              <a:t>pem</a:t>
            </a:r>
            <a:r>
              <a:rPr lang="en-US" altLang="zh-TW" sz="1600" dirty="0"/>
              <a:t>&gt; &lt;local filename&gt; ubuntu@&lt;</a:t>
            </a:r>
            <a:r>
              <a:rPr lang="pt-BR" altLang="zh-TW" sz="1600" dirty="0"/>
              <a:t> </a:t>
            </a:r>
            <a:r>
              <a:rPr lang="pt-BR" altLang="zh-TW" sz="1600" dirty="0" err="1"/>
              <a:t>remote_server_ip</a:t>
            </a:r>
            <a:r>
              <a:rPr lang="pt-BR" altLang="zh-TW" sz="1600" dirty="0"/>
              <a:t> </a:t>
            </a:r>
            <a:r>
              <a:rPr lang="en-US" altLang="zh-TW" sz="1600" dirty="0"/>
              <a:t>&gt;:&lt;target </a:t>
            </a:r>
            <a:r>
              <a:rPr lang="en-US" altLang="zh-TW" sz="1600" dirty="0" err="1"/>
              <a:t>path,ex</a:t>
            </a:r>
            <a:r>
              <a:rPr lang="en-US" altLang="zh-TW" sz="1600" dirty="0"/>
              <a:t>:~&gt;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設置 </a:t>
            </a:r>
            <a:r>
              <a:rPr lang="en-US" altLang="zh-TW" sz="1600" dirty="0"/>
              <a:t>SSH Tunneling</a:t>
            </a:r>
            <a:r>
              <a:rPr lang="zh-TW" altLang="en-US" sz="1600" dirty="0"/>
              <a:t>，</a:t>
            </a:r>
            <a:r>
              <a:rPr lang="pt-BR" altLang="zh-TW" sz="1600" dirty="0" err="1"/>
              <a:t>ssh</a:t>
            </a:r>
            <a:r>
              <a:rPr lang="pt-BR" altLang="zh-TW" sz="1600" dirty="0"/>
              <a:t> </a:t>
            </a:r>
            <a:r>
              <a:rPr lang="en-US" altLang="zh-TW" sz="1600" dirty="0"/>
              <a:t>-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&lt;path to .</a:t>
            </a:r>
            <a:r>
              <a:rPr lang="en-US" altLang="zh-TW" sz="1600" dirty="0" err="1"/>
              <a:t>pem</a:t>
            </a:r>
            <a:r>
              <a:rPr lang="en-US" altLang="zh-TW" sz="1600" dirty="0"/>
              <a:t>&gt; </a:t>
            </a:r>
            <a:r>
              <a:rPr lang="pt-BR" altLang="zh-TW" sz="1600" dirty="0"/>
              <a:t>-L </a:t>
            </a:r>
            <a:r>
              <a:rPr lang="pt-BR" altLang="zh-TW" sz="1600" dirty="0">
                <a:solidFill>
                  <a:srgbClr val="FF0000"/>
                </a:solidFill>
              </a:rPr>
              <a:t>8000</a:t>
            </a:r>
            <a:r>
              <a:rPr lang="pt-BR" altLang="zh-TW" sz="1600" dirty="0"/>
              <a:t>:localhost:11434 &lt;</a:t>
            </a:r>
            <a:r>
              <a:rPr lang="pt-BR" altLang="zh-TW" sz="1600" dirty="0" err="1"/>
              <a:t>username</a:t>
            </a:r>
            <a:r>
              <a:rPr lang="pt-BR" altLang="zh-TW" sz="1600" dirty="0"/>
              <a:t>&gt;@&lt;remote_server_ip&gt; -N</a:t>
            </a:r>
          </a:p>
          <a:p>
            <a:pPr marL="342900" indent="-342900">
              <a:buFont typeface="+mj-lt"/>
              <a:buAutoNum type="arabicPeriod"/>
            </a:pPr>
            <a:endParaRPr lang="pt-BR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pt-BR" altLang="zh-TW" sz="1600" dirty="0" err="1"/>
              <a:t>Port</a:t>
            </a:r>
            <a:r>
              <a:rPr lang="pt-BR" altLang="zh-TW" sz="1600" dirty="0"/>
              <a:t> </a:t>
            </a:r>
            <a:r>
              <a:rPr lang="pt-BR" altLang="zh-TW" sz="1600" dirty="0">
                <a:solidFill>
                  <a:srgbClr val="FF0000"/>
                </a:solidFill>
              </a:rPr>
              <a:t>8000</a:t>
            </a:r>
            <a:r>
              <a:rPr lang="zh-TW" altLang="en-US" sz="1600" dirty="0"/>
              <a:t>可以隨意設，但要在安全性群組開對應</a:t>
            </a:r>
            <a:r>
              <a:rPr lang="en-US" altLang="zh-TW" sz="1600" dirty="0"/>
              <a:t>port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永久設置 </a:t>
            </a:r>
            <a:r>
              <a:rPr lang="en-US" altLang="zh-TW" sz="1600" dirty="0"/>
              <a:t>SSH Tunneling </a:t>
            </a:r>
            <a:r>
              <a:rPr lang="zh-TW" altLang="en-US" sz="1600" dirty="0"/>
              <a:t>，</a:t>
            </a:r>
            <a:r>
              <a:rPr lang="pt-BR" altLang="zh-TW" sz="1600" dirty="0" err="1"/>
              <a:t>autossh</a:t>
            </a:r>
            <a:r>
              <a:rPr lang="pt-BR" altLang="zh-TW" sz="1600" dirty="0"/>
              <a:t> -M 0 -f -N </a:t>
            </a:r>
            <a:r>
              <a:rPr lang="en-US" altLang="zh-TW" sz="1600" dirty="0"/>
              <a:t>-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&lt;path to .</a:t>
            </a:r>
            <a:r>
              <a:rPr lang="en-US" altLang="zh-TW" sz="1600" dirty="0" err="1"/>
              <a:t>pem</a:t>
            </a:r>
            <a:r>
              <a:rPr lang="en-US" altLang="zh-TW" sz="1600" dirty="0"/>
              <a:t>&gt; </a:t>
            </a:r>
            <a:r>
              <a:rPr lang="pt-BR" altLang="zh-TW" sz="1600" dirty="0"/>
              <a:t>-L </a:t>
            </a:r>
            <a:r>
              <a:rPr lang="pt-BR" altLang="zh-TW" sz="1600" dirty="0">
                <a:solidFill>
                  <a:srgbClr val="FF0000"/>
                </a:solidFill>
              </a:rPr>
              <a:t>8000</a:t>
            </a:r>
            <a:r>
              <a:rPr lang="pt-BR" altLang="zh-TW" sz="1600" dirty="0"/>
              <a:t>:localhost:11434 &lt;</a:t>
            </a:r>
            <a:r>
              <a:rPr lang="pt-BR" altLang="zh-TW" sz="1600" dirty="0" err="1"/>
              <a:t>username</a:t>
            </a:r>
            <a:r>
              <a:rPr lang="pt-BR" altLang="zh-TW" sz="1600" dirty="0"/>
              <a:t>&gt;@&lt;remote_server_ip&gt;</a:t>
            </a:r>
            <a:r>
              <a:rPr lang="en-US" altLang="zh-TW" sz="1600" dirty="0"/>
              <a:t>(optional)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連上後，在</a:t>
            </a:r>
            <a:r>
              <a:rPr lang="en-US" altLang="zh-TW" sz="1600" dirty="0">
                <a:hlinkClick r:id="rId3"/>
              </a:rPr>
              <a:t>http://localhost:8000</a:t>
            </a:r>
            <a:r>
              <a:rPr lang="zh-TW" altLang="en-US" sz="1600" dirty="0"/>
              <a:t>看到</a:t>
            </a:r>
            <a:r>
              <a:rPr lang="en-US" altLang="zh-TW" sz="1600" dirty="0" err="1"/>
              <a:t>ollama</a:t>
            </a:r>
            <a:r>
              <a:rPr lang="en-US" altLang="zh-TW" sz="1600" dirty="0"/>
              <a:t> is running</a:t>
            </a:r>
            <a:r>
              <a:rPr lang="zh-TW" altLang="en-US" sz="1600" dirty="0"/>
              <a:t>就</a:t>
            </a:r>
            <a:r>
              <a:rPr lang="en-US" altLang="zh-TW" sz="1600" dirty="0"/>
              <a:t>ok</a:t>
            </a:r>
            <a:endParaRPr lang="pt-BR" altLang="zh-TW" sz="1600" dirty="0"/>
          </a:p>
          <a:p>
            <a:endParaRPr lang="pt-BR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7147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A83C-C443-AC84-145A-7B7A75ADE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A221D95-6C1E-4296-B682-3B856B257B28}"/>
              </a:ext>
            </a:extLst>
          </p:cNvPr>
          <p:cNvSpPr/>
          <p:nvPr/>
        </p:nvSpPr>
        <p:spPr>
          <a:xfrm>
            <a:off x="5304691" y="4060338"/>
            <a:ext cx="1852247" cy="797169"/>
          </a:xfrm>
          <a:prstGeom prst="rect">
            <a:avLst/>
          </a:prstGeom>
          <a:solidFill>
            <a:srgbClr val="E8E8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D335036-38D3-3DBA-3C26-0B957C805F38}"/>
              </a:ext>
            </a:extLst>
          </p:cNvPr>
          <p:cNvGrpSpPr/>
          <p:nvPr/>
        </p:nvGrpSpPr>
        <p:grpSpPr>
          <a:xfrm>
            <a:off x="-1" y="-39858"/>
            <a:ext cx="1731911" cy="6857990"/>
            <a:chOff x="21" y="10"/>
            <a:chExt cx="2558984" cy="6857990"/>
          </a:xfrm>
        </p:grpSpPr>
        <p:pic>
          <p:nvPicPr>
            <p:cNvPr id="8" name="Picture 3" descr="抽象的遺傳概念">
              <a:extLst>
                <a:ext uri="{FF2B5EF4-FFF2-40B4-BE49-F238E27FC236}">
                  <a16:creationId xmlns:a16="http://schemas.microsoft.com/office/drawing/2014/main" id="{3F583771-4007-D0B2-2034-08F6F7FEE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198" r="4205"/>
            <a:stretch/>
          </p:blipFill>
          <p:spPr>
            <a:xfrm>
              <a:off x="21" y="10"/>
              <a:ext cx="2558984" cy="68579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649DEF5-E9AE-5C47-BE8F-6888AE489EE1}"/>
                </a:ext>
              </a:extLst>
            </p:cNvPr>
            <p:cNvSpPr/>
            <p:nvPr/>
          </p:nvSpPr>
          <p:spPr>
            <a:xfrm>
              <a:off x="118412" y="256558"/>
              <a:ext cx="2052466" cy="62363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4E58D6F6-6D93-72C3-D674-A87F7F09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63" y="2699470"/>
            <a:ext cx="4612277" cy="6353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4DBCAB-5A88-7DF2-AFA0-D526BA513A08}"/>
              </a:ext>
            </a:extLst>
          </p:cNvPr>
          <p:cNvSpPr txBox="1"/>
          <p:nvPr/>
        </p:nvSpPr>
        <p:spPr>
          <a:xfrm>
            <a:off x="1925689" y="216690"/>
            <a:ext cx="98735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  <a:r>
              <a:rPr lang="en-US" altLang="zh-TW" sz="1600" dirty="0"/>
              <a:t>:</a:t>
            </a:r>
          </a:p>
          <a:p>
            <a:endParaRPr lang="en-US" altLang="zh-TW" sz="1600" dirty="0"/>
          </a:p>
          <a:p>
            <a:r>
              <a:rPr lang="zh-TW" altLang="en-US" sz="1600" dirty="0"/>
              <a:t>改換成使用</a:t>
            </a:r>
            <a:r>
              <a:rPr lang="en-US" altLang="zh-TW" sz="1600" dirty="0"/>
              <a:t>TWCC</a:t>
            </a:r>
            <a:r>
              <a:rPr lang="zh-TW" altLang="en-US" sz="1600" dirty="0"/>
              <a:t>虛擬運算，把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放在上面運行，當作</a:t>
            </a:r>
            <a:r>
              <a:rPr lang="en-US" altLang="zh-TW" sz="1600" dirty="0"/>
              <a:t>server.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pt-BR" altLang="zh-TW" sz="1600" dirty="0" err="1"/>
              <a:t>Request</a:t>
            </a:r>
            <a:r>
              <a:rPr lang="zh-TW" altLang="en-US" sz="1600" dirty="0"/>
              <a:t>的部分</a:t>
            </a:r>
            <a:r>
              <a:rPr lang="en-US" altLang="zh-TW" sz="1600" dirty="0"/>
              <a:t>(python):</a:t>
            </a:r>
          </a:p>
          <a:p>
            <a:endParaRPr lang="en-US" altLang="zh-TW" sz="1600" dirty="0"/>
          </a:p>
          <a:p>
            <a:r>
              <a:rPr lang="pt-BR" altLang="zh-TW" sz="1600" dirty="0" err="1"/>
              <a:t>from</a:t>
            </a:r>
            <a:r>
              <a:rPr lang="pt-BR" altLang="zh-TW" sz="1600" dirty="0"/>
              <a:t> </a:t>
            </a:r>
            <a:r>
              <a:rPr lang="pt-BR" altLang="zh-TW" sz="1600" dirty="0" err="1"/>
              <a:t>ollama</a:t>
            </a:r>
            <a:r>
              <a:rPr lang="pt-BR" altLang="zh-TW" sz="1600" dirty="0"/>
              <a:t> </a:t>
            </a:r>
            <a:r>
              <a:rPr lang="pt-BR" altLang="zh-TW" sz="1600" dirty="0" err="1"/>
              <a:t>import</a:t>
            </a:r>
            <a:r>
              <a:rPr lang="pt-BR" altLang="zh-TW" sz="1600" dirty="0"/>
              <a:t> </a:t>
            </a:r>
            <a:r>
              <a:rPr lang="pt-BR" altLang="zh-TW" sz="1600" dirty="0" err="1"/>
              <a:t>Client</a:t>
            </a:r>
            <a:endParaRPr lang="pt-BR" altLang="zh-TW" sz="1600" dirty="0"/>
          </a:p>
          <a:p>
            <a:endParaRPr lang="pt-BR" altLang="zh-TW" sz="1600" dirty="0"/>
          </a:p>
          <a:p>
            <a:r>
              <a:rPr lang="en-US" altLang="zh-TW" sz="1600" dirty="0"/>
              <a:t>client = Client(  host='http://localhost:</a:t>
            </a:r>
            <a:r>
              <a:rPr lang="en-US" altLang="zh-TW" sz="1600" dirty="0">
                <a:solidFill>
                  <a:srgbClr val="FF0000"/>
                </a:solidFill>
              </a:rPr>
              <a:t>8000</a:t>
            </a:r>
            <a:r>
              <a:rPr lang="en-US" altLang="zh-TW" sz="1600" dirty="0"/>
              <a:t>',  headers={'x-some-header': 'some-value'})</a:t>
            </a:r>
            <a:endParaRPr lang="pt-BR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def </a:t>
            </a:r>
            <a:r>
              <a:rPr lang="en-US" altLang="zh-TW" sz="1600" dirty="0" err="1"/>
              <a:t>chat_with_ollama</a:t>
            </a:r>
            <a:r>
              <a:rPr lang="en-US" altLang="zh-TW" sz="1600" dirty="0"/>
              <a:t>(model, </a:t>
            </a:r>
            <a:r>
              <a:rPr lang="en-US" altLang="zh-TW" sz="1600" dirty="0" err="1"/>
              <a:t>message_content</a:t>
            </a:r>
            <a:r>
              <a:rPr lang="en-US" altLang="zh-TW" sz="1600" dirty="0"/>
              <a:t>):    </a:t>
            </a:r>
          </a:p>
          <a:p>
            <a:pPr lvl="1"/>
            <a:r>
              <a:rPr lang="en-US" altLang="zh-TW" sz="1600" dirty="0"/>
              <a:t>response=</a:t>
            </a:r>
            <a:r>
              <a:rPr lang="en-US" altLang="zh-TW" sz="1600" dirty="0" err="1"/>
              <a:t>client.chat</a:t>
            </a:r>
            <a:r>
              <a:rPr lang="en-US" altLang="zh-TW" sz="1600" dirty="0"/>
              <a:t>(model=model, messages=[{'role': 'user', 'content': </a:t>
            </a:r>
            <a:r>
              <a:rPr lang="en-US" altLang="zh-TW" sz="1600" dirty="0" err="1"/>
              <a:t>message_content</a:t>
            </a:r>
            <a:r>
              <a:rPr lang="en-US" altLang="zh-TW" sz="1600" dirty="0"/>
              <a:t>}])    </a:t>
            </a:r>
          </a:p>
          <a:p>
            <a:pPr lvl="1"/>
            <a:r>
              <a:rPr lang="en-US" altLang="zh-TW" sz="1600" dirty="0"/>
              <a:t>return response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4392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FFA91-CFD5-4C5B-587E-00FEF29E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3DD36B-9FBB-9DAB-EA71-E7C557859099}"/>
              </a:ext>
            </a:extLst>
          </p:cNvPr>
          <p:cNvSpPr/>
          <p:nvPr/>
        </p:nvSpPr>
        <p:spPr>
          <a:xfrm>
            <a:off x="5304691" y="4060338"/>
            <a:ext cx="1852247" cy="797169"/>
          </a:xfrm>
          <a:prstGeom prst="rect">
            <a:avLst/>
          </a:prstGeom>
          <a:solidFill>
            <a:srgbClr val="E8E8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AE8BB45-51F7-FC33-6E5F-1DD12C46F27D}"/>
              </a:ext>
            </a:extLst>
          </p:cNvPr>
          <p:cNvGrpSpPr/>
          <p:nvPr/>
        </p:nvGrpSpPr>
        <p:grpSpPr>
          <a:xfrm>
            <a:off x="-1" y="-39858"/>
            <a:ext cx="1731911" cy="6857990"/>
            <a:chOff x="21" y="10"/>
            <a:chExt cx="2558984" cy="6857990"/>
          </a:xfrm>
        </p:grpSpPr>
        <p:pic>
          <p:nvPicPr>
            <p:cNvPr id="8" name="Picture 3" descr="抽象的遺傳概念">
              <a:extLst>
                <a:ext uri="{FF2B5EF4-FFF2-40B4-BE49-F238E27FC236}">
                  <a16:creationId xmlns:a16="http://schemas.microsoft.com/office/drawing/2014/main" id="{F147E666-9DB8-B49E-2ADE-6D0692C38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198" r="4205"/>
            <a:stretch/>
          </p:blipFill>
          <p:spPr>
            <a:xfrm>
              <a:off x="21" y="10"/>
              <a:ext cx="2558984" cy="68579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7442C3A-9FBA-82C4-E5FC-7212865A3FD6}"/>
                </a:ext>
              </a:extLst>
            </p:cNvPr>
            <p:cNvSpPr/>
            <p:nvPr/>
          </p:nvSpPr>
          <p:spPr>
            <a:xfrm>
              <a:off x="118412" y="256558"/>
              <a:ext cx="2052466" cy="62363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0E1527C0-2807-8889-3FEB-53ACEAAAF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63" y="2699470"/>
            <a:ext cx="4612277" cy="6353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3B9F63-80CE-9C99-1145-DADAE156F2C4}"/>
              </a:ext>
            </a:extLst>
          </p:cNvPr>
          <p:cNvSpPr txBox="1"/>
          <p:nvPr/>
        </p:nvSpPr>
        <p:spPr>
          <a:xfrm>
            <a:off x="1925689" y="216690"/>
            <a:ext cx="987358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  <a:r>
              <a:rPr lang="en-US" altLang="zh-TW" sz="1600" dirty="0"/>
              <a:t>:</a:t>
            </a:r>
          </a:p>
          <a:p>
            <a:endParaRPr lang="en-US" altLang="zh-TW" sz="1600" dirty="0"/>
          </a:p>
          <a:p>
            <a:r>
              <a:rPr lang="en-US" altLang="zh-TW" sz="1600" dirty="0"/>
              <a:t>2.</a:t>
            </a:r>
            <a:r>
              <a:rPr lang="zh-TW" altLang="en-US" sz="1600" dirty="0"/>
              <a:t> </a:t>
            </a:r>
            <a:r>
              <a:rPr lang="en-US" altLang="zh-TW" sz="1600" dirty="0"/>
              <a:t>#</a:t>
            </a:r>
            <a:r>
              <a:rPr lang="zh-TW" altLang="en-US" sz="1600" dirty="0"/>
              <a:t>不用另外再裝</a:t>
            </a:r>
            <a:r>
              <a:rPr lang="en-US" altLang="zh-TW" sz="1600" dirty="0"/>
              <a:t>docker</a:t>
            </a:r>
            <a:r>
              <a:rPr lang="zh-TW" altLang="en-US" sz="1600" dirty="0"/>
              <a:t>運行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，再裝完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後，另外開終端</a:t>
            </a:r>
            <a:r>
              <a:rPr lang="en-US" altLang="zh-TW" sz="1600" dirty="0" err="1"/>
              <a:t>ollama</a:t>
            </a:r>
            <a:r>
              <a:rPr lang="en-US" altLang="zh-TW" sz="1600" dirty="0"/>
              <a:t> serve</a:t>
            </a:r>
            <a:r>
              <a:rPr lang="zh-TW" altLang="en-US" sz="1600" dirty="0"/>
              <a:t>即可。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3.</a:t>
            </a:r>
            <a:r>
              <a:rPr lang="zh-TW" altLang="en-US" sz="1600" dirty="0"/>
              <a:t> </a:t>
            </a:r>
            <a:r>
              <a:rPr lang="en-US" altLang="zh-TW" sz="1600" dirty="0" err="1"/>
              <a:t>ollama</a:t>
            </a:r>
            <a:r>
              <a:rPr lang="en-US" altLang="zh-TW" sz="1600" dirty="0"/>
              <a:t> create &lt;model name&gt; -f &lt;</a:t>
            </a:r>
            <a:r>
              <a:rPr lang="en-US" altLang="zh-TW" sz="1600" dirty="0" err="1"/>
              <a:t>modelfile</a:t>
            </a:r>
            <a:r>
              <a:rPr lang="en-US" altLang="zh-TW" sz="1600" dirty="0"/>
              <a:t>&gt;</a:t>
            </a:r>
            <a:r>
              <a:rPr lang="zh-TW" altLang="en-US" sz="1600" dirty="0"/>
              <a:t>，注意</a:t>
            </a:r>
            <a:r>
              <a:rPr lang="en-US" altLang="zh-TW" sz="1600" dirty="0"/>
              <a:t>&lt;</a:t>
            </a:r>
            <a:r>
              <a:rPr lang="en-US" altLang="zh-TW" sz="1600" dirty="0" err="1"/>
              <a:t>modelfile</a:t>
            </a:r>
            <a:r>
              <a:rPr lang="en-US" altLang="zh-TW" sz="1600" dirty="0"/>
              <a:t>&gt;</a:t>
            </a:r>
            <a:r>
              <a:rPr lang="zh-TW" altLang="en-US" sz="1600" dirty="0"/>
              <a:t>不用打副檔名。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參考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>
                <a:hlinkClick r:id="rId3"/>
              </a:rPr>
              <a:t>https://github.com/ollama/ollama/blob/main/docs/faq.md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hlinkClick r:id="rId4"/>
              </a:rPr>
              <a:t>https://github.com/ollama/ollama/blob/main/docs/linux.md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>
                <a:hlinkClick r:id="rId5"/>
              </a:rPr>
              <a:t>https://github.com/ollama/ollama/issues/2132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https://blog.csdn.net/qq_32594047/article/details/137343545?utm_medium=distribute.pc_relevant.none-task-blog-2~default~baidujs_baidulandingword~default-1-137343545-blog-145631841.235^v43^pc_blog_bottom_relevance_base6&amp;spm=1001.2101.3001.4242.2&amp;utm_relevant_index=3</a:t>
            </a:r>
          </a:p>
          <a:p>
            <a:endParaRPr lang="en-US" altLang="zh-TW" sz="1600" dirty="0"/>
          </a:p>
          <a:p>
            <a:r>
              <a:rPr lang="en-US" altLang="zh-TW" sz="1600" dirty="0">
                <a:hlinkClick r:id="rId6"/>
              </a:rPr>
              <a:t>https://github.com/datawhalechina/handy-ollama/blob/main/docs/C4/2.%20%E5%9C%A8%20Python%20%E4%B8%AD%E4%BD%BF%E7%94%A8%20Ollama%20API.md</a:t>
            </a:r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26076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C1CF3-EB2B-0105-273A-B248E3D0D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57C3006-6F30-BC96-383D-E904BACE7B4D}"/>
              </a:ext>
            </a:extLst>
          </p:cNvPr>
          <p:cNvSpPr/>
          <p:nvPr/>
        </p:nvSpPr>
        <p:spPr>
          <a:xfrm>
            <a:off x="5304691" y="4060338"/>
            <a:ext cx="1852247" cy="797169"/>
          </a:xfrm>
          <a:prstGeom prst="rect">
            <a:avLst/>
          </a:prstGeom>
          <a:solidFill>
            <a:srgbClr val="E8E8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E23F156-1353-12DA-E81F-CF2C3B647763}"/>
              </a:ext>
            </a:extLst>
          </p:cNvPr>
          <p:cNvGrpSpPr/>
          <p:nvPr/>
        </p:nvGrpSpPr>
        <p:grpSpPr>
          <a:xfrm>
            <a:off x="-1" y="-39858"/>
            <a:ext cx="1731911" cy="6857990"/>
            <a:chOff x="21" y="10"/>
            <a:chExt cx="2558984" cy="6857990"/>
          </a:xfrm>
        </p:grpSpPr>
        <p:pic>
          <p:nvPicPr>
            <p:cNvPr id="8" name="Picture 3" descr="抽象的遺傳概念">
              <a:extLst>
                <a:ext uri="{FF2B5EF4-FFF2-40B4-BE49-F238E27FC236}">
                  <a16:creationId xmlns:a16="http://schemas.microsoft.com/office/drawing/2014/main" id="{26004E71-6B3E-7F07-4FDE-2E9C514A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198" r="4205"/>
            <a:stretch/>
          </p:blipFill>
          <p:spPr>
            <a:xfrm>
              <a:off x="21" y="10"/>
              <a:ext cx="2558984" cy="68579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362F1-4092-C96C-E615-8AE5B62E8F8F}"/>
                </a:ext>
              </a:extLst>
            </p:cNvPr>
            <p:cNvSpPr/>
            <p:nvPr/>
          </p:nvSpPr>
          <p:spPr>
            <a:xfrm>
              <a:off x="118412" y="256558"/>
              <a:ext cx="2052466" cy="62363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44271E96-1FFB-09E2-0A7E-861B2E287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63" y="2699470"/>
            <a:ext cx="4612277" cy="6353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0DA5680-A479-832F-2FFD-0EA1CFC2B48E}"/>
              </a:ext>
            </a:extLst>
          </p:cNvPr>
          <p:cNvSpPr txBox="1"/>
          <p:nvPr/>
        </p:nvSpPr>
        <p:spPr>
          <a:xfrm>
            <a:off x="1925689" y="216690"/>
            <a:ext cx="9873588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Ollama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 server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多台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local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sz="1600" dirty="0"/>
              <a:t>:</a:t>
            </a:r>
          </a:p>
          <a:p>
            <a:endParaRPr lang="en-US" altLang="zh-TW" sz="1600" dirty="0"/>
          </a:p>
          <a:p>
            <a:r>
              <a:rPr lang="zh-TW" altLang="en-US" sz="1600" dirty="0"/>
              <a:t>改換成使用</a:t>
            </a:r>
            <a:r>
              <a:rPr lang="en-US" altLang="zh-TW" sz="1600" dirty="0"/>
              <a:t>TWCC</a:t>
            </a:r>
            <a:r>
              <a:rPr lang="zh-TW" altLang="en-US" sz="1600" dirty="0"/>
              <a:t>虛擬運算，把</a:t>
            </a:r>
            <a:r>
              <a:rPr lang="en-US" altLang="zh-TW" sz="1600" dirty="0" err="1"/>
              <a:t>ollama</a:t>
            </a:r>
            <a:r>
              <a:rPr lang="zh-TW" altLang="en-US" sz="1600" dirty="0"/>
              <a:t>放在上面運行，當作</a:t>
            </a:r>
            <a:r>
              <a:rPr lang="en-US" altLang="zh-TW" sz="1600" dirty="0"/>
              <a:t>server.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在</a:t>
            </a:r>
            <a:r>
              <a:rPr lang="en-US" altLang="zh-TW" sz="1600" dirty="0"/>
              <a:t>local</a:t>
            </a:r>
            <a:r>
              <a:rPr lang="zh-TW" altLang="en-US" sz="1600" dirty="0"/>
              <a:t>生成公私鑰對應</a:t>
            </a:r>
            <a:r>
              <a:rPr lang="en-US" altLang="zh-TW" sz="1600" dirty="0"/>
              <a:t>:</a:t>
            </a:r>
          </a:p>
          <a:p>
            <a:r>
              <a:rPr lang="pt-BR" altLang="zh-TW" sz="1600" dirty="0">
                <a:solidFill>
                  <a:srgbClr val="FF0000"/>
                </a:solidFill>
              </a:rPr>
              <a:t>Local(</a:t>
            </a:r>
            <a:r>
              <a:rPr lang="zh-TW" altLang="en-US" sz="1600" dirty="0">
                <a:solidFill>
                  <a:srgbClr val="FF0000"/>
                </a:solidFill>
              </a:rPr>
              <a:t>其他想加入伺服器的電腦</a:t>
            </a:r>
            <a:r>
              <a:rPr lang="pt-BR" altLang="zh-TW" sz="1600" dirty="0">
                <a:solidFill>
                  <a:srgbClr val="FF0000"/>
                </a:solidFill>
              </a:rPr>
              <a:t>):$</a:t>
            </a:r>
            <a:r>
              <a:rPr lang="pt-BR" altLang="zh-TW" sz="1600" dirty="0" err="1"/>
              <a:t>ssh-keygen</a:t>
            </a:r>
            <a:r>
              <a:rPr lang="pt-BR" altLang="zh-TW" sz="1600" dirty="0"/>
              <a:t> -t </a:t>
            </a:r>
            <a:r>
              <a:rPr lang="pt-BR" altLang="zh-TW" sz="1600" dirty="0" err="1"/>
              <a:t>rsa</a:t>
            </a:r>
            <a:r>
              <a:rPr lang="pt-BR" altLang="zh-TW" sz="1600" dirty="0"/>
              <a:t> -f “$</a:t>
            </a:r>
            <a:r>
              <a:rPr lang="pt-BR" altLang="zh-TW" sz="1600" dirty="0" err="1"/>
              <a:t>env:USERPROFILE</a:t>
            </a:r>
            <a:r>
              <a:rPr lang="pt-BR" altLang="zh-TW" sz="1600" dirty="0"/>
              <a:t>\.</a:t>
            </a:r>
            <a:r>
              <a:rPr lang="pt-BR" altLang="zh-TW" sz="1600" dirty="0" err="1"/>
              <a:t>ssh</a:t>
            </a:r>
            <a:r>
              <a:rPr lang="pt-BR" altLang="zh-TW" sz="1600" dirty="0"/>
              <a:t>\&lt;</a:t>
            </a:r>
            <a:r>
              <a:rPr lang="zh-TW" altLang="en-US" sz="1600" dirty="0"/>
              <a:t>隨意金鑰名</a:t>
            </a:r>
            <a:r>
              <a:rPr lang="pt-BR" altLang="zh-TW" sz="1600" dirty="0"/>
              <a:t>&gt;“</a:t>
            </a:r>
          </a:p>
          <a:p>
            <a:endParaRPr lang="pt-BR" altLang="zh-TW" sz="1600" dirty="0"/>
          </a:p>
          <a:p>
            <a:r>
              <a:rPr lang="zh-TW" altLang="en-US" sz="1600" dirty="0"/>
              <a:t>會回應</a:t>
            </a:r>
            <a:r>
              <a:rPr lang="en-US" altLang="zh-TW" sz="1600" dirty="0"/>
              <a:t>:</a:t>
            </a:r>
            <a:r>
              <a:rPr lang="zh-TW" altLang="en-US" sz="1600" dirty="0"/>
              <a:t> </a:t>
            </a:r>
            <a:r>
              <a:rPr lang="en-US" altLang="zh-TW" sz="1600" dirty="0"/>
              <a:t>Enter passphrase (empty for no passphrase):---------</a:t>
            </a:r>
            <a:r>
              <a:rPr lang="zh-TW" altLang="en-US" sz="1600" dirty="0"/>
              <a:t>這邊直接按</a:t>
            </a:r>
            <a:r>
              <a:rPr lang="en-US" altLang="zh-TW" sz="1600" dirty="0"/>
              <a:t>Enter</a:t>
            </a:r>
            <a:r>
              <a:rPr lang="zh-TW" altLang="en-US" sz="1600" dirty="0"/>
              <a:t>跳過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Get-Content “$</a:t>
            </a:r>
            <a:r>
              <a:rPr lang="en-US" altLang="zh-TW" sz="1600" dirty="0" err="1"/>
              <a:t>env:USERPROFILE</a:t>
            </a:r>
            <a:r>
              <a:rPr lang="en-US" altLang="zh-TW" sz="1600" dirty="0"/>
              <a:t>\.ssh\&lt;</a:t>
            </a:r>
            <a:r>
              <a:rPr lang="zh-TW" altLang="en-US" sz="1600" dirty="0"/>
              <a:t>剛才設定的金鑰名</a:t>
            </a:r>
            <a:r>
              <a:rPr lang="en-US" altLang="zh-TW" sz="1600" dirty="0"/>
              <a:t>&gt;”</a:t>
            </a:r>
            <a:r>
              <a:rPr lang="zh-TW" altLang="en-US" sz="1600" dirty="0"/>
              <a:t> </a:t>
            </a:r>
            <a:r>
              <a:rPr lang="en-US" altLang="zh-TW" sz="1600" dirty="0"/>
              <a:t>---------</a:t>
            </a:r>
            <a:r>
              <a:rPr lang="zh-TW" altLang="en-US" sz="1600" dirty="0"/>
              <a:t>可以查看私鑰</a:t>
            </a:r>
            <a:r>
              <a:rPr lang="en-US" altLang="zh-TW" sz="1600" dirty="0"/>
              <a:t>(</a:t>
            </a:r>
            <a:r>
              <a:rPr lang="zh-TW" altLang="en-US" sz="1600" dirty="0"/>
              <a:t>不建議公開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Get-Content “$</a:t>
            </a:r>
            <a:r>
              <a:rPr lang="en-US" altLang="zh-TW" sz="1600" dirty="0" err="1"/>
              <a:t>env:USERPROFILE</a:t>
            </a:r>
            <a:r>
              <a:rPr lang="en-US" altLang="zh-TW" sz="1600" dirty="0"/>
              <a:t>\.ssh\ &lt;</a:t>
            </a:r>
            <a:r>
              <a:rPr lang="zh-TW" altLang="en-US" sz="1600" dirty="0"/>
              <a:t>剛才設定的金鑰名</a:t>
            </a:r>
            <a:r>
              <a:rPr lang="en-US" altLang="zh-TW" sz="1600" dirty="0"/>
              <a:t>&gt;.pub“------------</a:t>
            </a:r>
            <a:r>
              <a:rPr lang="zh-TW" altLang="en-US" sz="1600" dirty="0"/>
              <a:t>可以查看公鑰</a:t>
            </a:r>
            <a:r>
              <a:rPr lang="en-US" altLang="zh-TW" sz="1600" dirty="0"/>
              <a:t>(</a:t>
            </a:r>
            <a:r>
              <a:rPr lang="zh-TW" altLang="en-US" sz="1600" dirty="0"/>
              <a:t>需要給有原私鑰</a:t>
            </a:r>
            <a:r>
              <a:rPr lang="en-US" altLang="zh-TW" sz="1600" dirty="0"/>
              <a:t>.</a:t>
            </a:r>
            <a:r>
              <a:rPr lang="en-US" altLang="zh-TW" sz="1600" dirty="0" err="1"/>
              <a:t>pem</a:t>
            </a:r>
            <a:r>
              <a:rPr lang="zh-TW" altLang="en-US" sz="1600" dirty="0"/>
              <a:t>的主機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pt-BR" altLang="zh-TW" sz="1600" dirty="0">
                <a:solidFill>
                  <a:srgbClr val="FF0000"/>
                </a:solidFill>
              </a:rPr>
              <a:t>Remote(server):$ </a:t>
            </a:r>
            <a:r>
              <a:rPr lang="pt-BR" altLang="zh-TW" sz="1600" dirty="0"/>
              <a:t>nano ~/.</a:t>
            </a:r>
            <a:r>
              <a:rPr lang="pt-BR" altLang="zh-TW" sz="1600" dirty="0" err="1"/>
              <a:t>ssh</a:t>
            </a:r>
            <a:r>
              <a:rPr lang="pt-BR" altLang="zh-TW" sz="1600" dirty="0"/>
              <a:t>/</a:t>
            </a:r>
            <a:r>
              <a:rPr lang="pt-BR" altLang="zh-TW" sz="1600" dirty="0" err="1"/>
              <a:t>authorized_keys</a:t>
            </a:r>
            <a:endParaRPr lang="en-US" altLang="zh-TW" sz="1600" dirty="0"/>
          </a:p>
          <a:p>
            <a:r>
              <a:rPr lang="zh-TW" altLang="en-US" sz="1600" dirty="0"/>
              <a:t>貼上</a:t>
            </a:r>
            <a:r>
              <a:rPr lang="en-US" altLang="zh-TW" sz="1600" dirty="0"/>
              <a:t>(</a:t>
            </a:r>
            <a:r>
              <a:rPr lang="zh-TW" altLang="en-US" sz="1600" dirty="0"/>
              <a:t>登錄</a:t>
            </a:r>
            <a:r>
              <a:rPr lang="en-US" altLang="zh-TW" sz="1600" dirty="0"/>
              <a:t>)</a:t>
            </a:r>
            <a:r>
              <a:rPr lang="zh-TW" altLang="en-US" sz="1600" dirty="0"/>
              <a:t>其他電腦的公鑰，</a:t>
            </a:r>
            <a:r>
              <a:rPr lang="en-US" altLang="zh-TW" sz="1600" dirty="0" err="1"/>
              <a:t>Ctrl+S</a:t>
            </a:r>
            <a:r>
              <a:rPr lang="en-US" altLang="zh-TW" sz="1600" dirty="0"/>
              <a:t>(</a:t>
            </a:r>
            <a:r>
              <a:rPr lang="zh-TW" altLang="en-US" sz="1600" dirty="0"/>
              <a:t>儲存</a:t>
            </a:r>
            <a:r>
              <a:rPr lang="en-US" altLang="zh-TW" sz="1600" dirty="0"/>
              <a:t>) </a:t>
            </a:r>
            <a:r>
              <a:rPr lang="zh-TW" altLang="en-US" sz="1600" dirty="0"/>
              <a:t>，</a:t>
            </a:r>
            <a:r>
              <a:rPr lang="en-US" altLang="zh-TW" sz="1600" dirty="0" err="1"/>
              <a:t>Ctrl+X</a:t>
            </a:r>
            <a:r>
              <a:rPr lang="en-US" altLang="zh-TW" sz="1600" dirty="0"/>
              <a:t>(</a:t>
            </a:r>
            <a:r>
              <a:rPr lang="zh-TW" altLang="en-US" sz="1600" dirty="0"/>
              <a:t>退出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r>
              <a:rPr lang="pt-BR" altLang="zh-TW" sz="1600" dirty="0">
                <a:solidFill>
                  <a:srgbClr val="FF0000"/>
                </a:solidFill>
              </a:rPr>
              <a:t>Local(</a:t>
            </a:r>
            <a:r>
              <a:rPr lang="zh-TW" altLang="en-US" sz="1600" dirty="0">
                <a:solidFill>
                  <a:srgbClr val="FF0000"/>
                </a:solidFill>
              </a:rPr>
              <a:t>其他想加入伺服器的電腦</a:t>
            </a:r>
            <a:r>
              <a:rPr lang="pt-BR" altLang="zh-TW" sz="1600" dirty="0">
                <a:solidFill>
                  <a:srgbClr val="FF0000"/>
                </a:solidFill>
              </a:rPr>
              <a:t>):$ </a:t>
            </a:r>
            <a:r>
              <a:rPr lang="pt-BR" altLang="zh-TW" sz="1600" dirty="0" err="1"/>
              <a:t>ssh</a:t>
            </a:r>
            <a:r>
              <a:rPr lang="pt-BR" altLang="zh-TW" sz="1600" dirty="0"/>
              <a:t> -i ~/.</a:t>
            </a:r>
            <a:r>
              <a:rPr lang="pt-BR" altLang="zh-TW" sz="1600" dirty="0" err="1"/>
              <a:t>ssh</a:t>
            </a:r>
            <a:r>
              <a:rPr lang="pt-BR" altLang="zh-TW" sz="1600" dirty="0"/>
              <a:t>/</a:t>
            </a:r>
            <a:r>
              <a:rPr lang="en-US" altLang="zh-TW" sz="1600" dirty="0"/>
              <a:t> &lt;</a:t>
            </a:r>
            <a:r>
              <a:rPr lang="zh-TW" altLang="en-US" sz="1600" dirty="0"/>
              <a:t>剛才設定的金鑰名</a:t>
            </a:r>
            <a:r>
              <a:rPr lang="en-US" altLang="zh-TW" sz="1600" dirty="0"/>
              <a:t>&gt;</a:t>
            </a:r>
            <a:r>
              <a:rPr lang="zh-TW" altLang="en-US" sz="1600" dirty="0"/>
              <a:t> </a:t>
            </a:r>
            <a:r>
              <a:rPr lang="pt-BR" altLang="zh-TW" sz="1600" dirty="0"/>
              <a:t>-L 8000:localhost:11434 </a:t>
            </a:r>
            <a:r>
              <a:rPr lang="pt-BR" altLang="zh-TW" sz="1600" dirty="0" err="1"/>
              <a:t>user@server_ip</a:t>
            </a:r>
            <a:r>
              <a:rPr lang="pt-BR" altLang="zh-TW" sz="1600" dirty="0"/>
              <a:t> -N</a:t>
            </a:r>
            <a:endParaRPr lang="en-US" altLang="zh-TW" sz="1600" dirty="0"/>
          </a:p>
          <a:p>
            <a:endParaRPr lang="en-US" altLang="zh-TW" sz="1600" dirty="0"/>
          </a:p>
          <a:p>
            <a:endParaRPr lang="pt-BR" altLang="zh-TW" sz="1600" dirty="0"/>
          </a:p>
          <a:p>
            <a:endParaRPr lang="pt-BR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21028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036D-C34D-4741-7777-6416D8BE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CB974D0-7EB7-D66B-81BF-0543BE669F1F}"/>
              </a:ext>
            </a:extLst>
          </p:cNvPr>
          <p:cNvSpPr/>
          <p:nvPr/>
        </p:nvSpPr>
        <p:spPr>
          <a:xfrm>
            <a:off x="5304691" y="4060338"/>
            <a:ext cx="1852247" cy="797169"/>
          </a:xfrm>
          <a:prstGeom prst="rect">
            <a:avLst/>
          </a:prstGeom>
          <a:solidFill>
            <a:srgbClr val="E8E8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B2B8AEE-A2A1-AA1F-F213-54670E9710D4}"/>
              </a:ext>
            </a:extLst>
          </p:cNvPr>
          <p:cNvGrpSpPr/>
          <p:nvPr/>
        </p:nvGrpSpPr>
        <p:grpSpPr>
          <a:xfrm>
            <a:off x="-1" y="-39858"/>
            <a:ext cx="1731911" cy="6857990"/>
            <a:chOff x="21" y="10"/>
            <a:chExt cx="2558984" cy="6857990"/>
          </a:xfrm>
        </p:grpSpPr>
        <p:pic>
          <p:nvPicPr>
            <p:cNvPr id="8" name="Picture 3" descr="抽象的遺傳概念">
              <a:extLst>
                <a:ext uri="{FF2B5EF4-FFF2-40B4-BE49-F238E27FC236}">
                  <a16:creationId xmlns:a16="http://schemas.microsoft.com/office/drawing/2014/main" id="{BEF914FE-AD8F-68D6-2B7D-F4807A9A6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198" r="4205"/>
            <a:stretch/>
          </p:blipFill>
          <p:spPr>
            <a:xfrm>
              <a:off x="21" y="10"/>
              <a:ext cx="2558984" cy="68579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65E8DC1-6829-3A02-0080-653A89CA5347}"/>
                </a:ext>
              </a:extLst>
            </p:cNvPr>
            <p:cNvSpPr/>
            <p:nvPr/>
          </p:nvSpPr>
          <p:spPr>
            <a:xfrm>
              <a:off x="118412" y="256558"/>
              <a:ext cx="2052466" cy="62363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48E2FAC0-5924-4FAD-FF26-DE4DF1D68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1463" y="2699470"/>
            <a:ext cx="4612277" cy="63539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b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BD2AE6E-2236-E501-5A5D-36E77384B1CC}"/>
              </a:ext>
            </a:extLst>
          </p:cNvPr>
          <p:cNvSpPr txBox="1"/>
          <p:nvPr/>
        </p:nvSpPr>
        <p:spPr>
          <a:xfrm>
            <a:off x="1925689" y="216690"/>
            <a:ext cx="98735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TWCC</a:t>
            </a:r>
            <a:r>
              <a:rPr lang="zh-TW" altLang="en-US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運行</a:t>
            </a:r>
            <a:r>
              <a:rPr lang="en-US" altLang="zh-TW" sz="1600" dirty="0">
                <a:latin typeface="細明體" panose="02020509000000000000" pitchFamily="49" charset="-120"/>
                <a:ea typeface="細明體" panose="02020509000000000000" pitchFamily="49" charset="-120"/>
              </a:rPr>
              <a:t>EEMS</a:t>
            </a:r>
            <a:r>
              <a:rPr lang="en-US" altLang="zh-TW" sz="1600" dirty="0"/>
              <a:t>:</a:t>
            </a:r>
          </a:p>
          <a:p>
            <a:endParaRPr lang="en-US" altLang="zh-TW" sz="1600" dirty="0"/>
          </a:p>
          <a:p>
            <a:r>
              <a:rPr lang="zh-TW" altLang="en-US" sz="1600" dirty="0"/>
              <a:t>似乎</a:t>
            </a:r>
            <a:r>
              <a:rPr lang="en-US" altLang="zh-TW" sz="1600" dirty="0"/>
              <a:t>rtx4060 </a:t>
            </a:r>
            <a:r>
              <a:rPr lang="zh-TW" altLang="en-US" sz="1600" dirty="0"/>
              <a:t>的時脈比</a:t>
            </a:r>
            <a:r>
              <a:rPr lang="en-US" altLang="zh-TW" sz="1600" dirty="0"/>
              <a:t>v100</a:t>
            </a:r>
            <a:r>
              <a:rPr lang="zh-TW" altLang="en-US" sz="1600" dirty="0"/>
              <a:t>快，導致在跑</a:t>
            </a:r>
            <a:r>
              <a:rPr lang="en-US" altLang="zh-TW" sz="1600" dirty="0"/>
              <a:t>8b</a:t>
            </a:r>
            <a:r>
              <a:rPr lang="zh-TW" altLang="en-US" sz="1600" dirty="0"/>
              <a:t> </a:t>
            </a:r>
            <a:r>
              <a:rPr lang="en-US" altLang="zh-TW" sz="1600" dirty="0"/>
              <a:t>LLM</a:t>
            </a:r>
            <a:r>
              <a:rPr lang="zh-TW" altLang="en-US" sz="1600" dirty="0"/>
              <a:t>可能速度沒差多少，</a:t>
            </a:r>
            <a:r>
              <a:rPr lang="en-US" altLang="zh-TW" sz="1600" dirty="0"/>
              <a:t>v100</a:t>
            </a:r>
            <a:r>
              <a:rPr lang="zh-TW" altLang="en-US" sz="1600" dirty="0"/>
              <a:t>甚至略輸。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但</a:t>
            </a:r>
            <a:r>
              <a:rPr lang="en-US" altLang="zh-TW" sz="1600" dirty="0"/>
              <a:t>v100</a:t>
            </a:r>
            <a:r>
              <a:rPr lang="zh-TW" altLang="en-US" sz="1600" dirty="0"/>
              <a:t>可以跑</a:t>
            </a:r>
            <a:r>
              <a:rPr lang="en-US" altLang="zh-TW" sz="1600" dirty="0"/>
              <a:t>8b</a:t>
            </a:r>
            <a:r>
              <a:rPr lang="zh-TW" altLang="en-US" sz="1600" dirty="0"/>
              <a:t>以上的</a:t>
            </a:r>
            <a:r>
              <a:rPr lang="en-US" altLang="zh-TW" sz="1600" dirty="0"/>
              <a:t>LLM(14b,32b)</a:t>
            </a:r>
            <a:r>
              <a:rPr lang="zh-TW" altLang="en-US" sz="1600" dirty="0"/>
              <a:t>，</a:t>
            </a:r>
            <a:r>
              <a:rPr lang="en-US" altLang="zh-TW" sz="1600" dirty="0"/>
              <a:t> rtx4060</a:t>
            </a:r>
            <a:r>
              <a:rPr lang="zh-TW" altLang="en-US" sz="1600" dirty="0"/>
              <a:t>在跑</a:t>
            </a:r>
            <a:r>
              <a:rPr lang="en-US" altLang="zh-TW" sz="1600" dirty="0"/>
              <a:t>14b</a:t>
            </a:r>
            <a:r>
              <a:rPr lang="zh-TW" altLang="en-US" sz="1600" dirty="0"/>
              <a:t>基本龜速</a:t>
            </a:r>
            <a:r>
              <a:rPr lang="en-US" altLang="zh-TW" sz="1600" dirty="0"/>
              <a:t>(</a:t>
            </a:r>
            <a:r>
              <a:rPr lang="zh-TW" altLang="en-US" sz="1600" dirty="0"/>
              <a:t>甚至耗材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目前跑看看</a:t>
            </a:r>
            <a:r>
              <a:rPr lang="en-US" altLang="zh-TW" sz="1600" dirty="0"/>
              <a:t>14b</a:t>
            </a:r>
            <a:r>
              <a:rPr lang="zh-TW" altLang="en-US" sz="1600" dirty="0"/>
              <a:t>以上的效果如何</a:t>
            </a:r>
            <a:r>
              <a:rPr lang="en-US" altLang="zh-TW" sz="1600" dirty="0"/>
              <a:t>(</a:t>
            </a:r>
            <a:r>
              <a:rPr lang="zh-TW" altLang="en-US" sz="1600" dirty="0"/>
              <a:t>高參數量的</a:t>
            </a:r>
            <a:r>
              <a:rPr lang="en-US" altLang="zh-TW" sz="1600" dirty="0"/>
              <a:t>LLM</a:t>
            </a:r>
            <a:r>
              <a:rPr lang="zh-TW" altLang="en-US" sz="1600" dirty="0"/>
              <a:t>會處理較多的垃圾資訊。</a:t>
            </a:r>
            <a:r>
              <a:rPr lang="en-US" altLang="zh-TW" sz="1600" dirty="0"/>
              <a:t>)</a:t>
            </a:r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3256601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898</Words>
  <Application>Microsoft Office PowerPoint</Application>
  <PresentationFormat>寬螢幕</PresentationFormat>
  <Paragraphs>126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細明體</vt:lpstr>
      <vt:lpstr>Aptos</vt:lpstr>
      <vt:lpstr>Arial</vt:lpstr>
      <vt:lpstr>Bembo</vt:lpstr>
      <vt:lpstr>AdornVTI</vt:lpstr>
      <vt:lpstr>TWCC 運行EEMS</vt:lpstr>
      <vt:lpstr>TWCC 運行EEMS</vt:lpstr>
      <vt:lpstr>TWCC 運行EEMS</vt:lpstr>
      <vt:lpstr>TWCC 運行EEMS</vt:lpstr>
      <vt:lpstr>TWCC 運行EEMS</vt:lpstr>
      <vt:lpstr>TWCC 運行EEMS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2023/07/05 進度回報</dc:title>
  <dc:creator>Microsoft Office User</dc:creator>
  <cp:lastModifiedBy>吳致達</cp:lastModifiedBy>
  <cp:revision>2338</cp:revision>
  <dcterms:created xsi:type="dcterms:W3CDTF">2023-07-04T16:12:28Z</dcterms:created>
  <dcterms:modified xsi:type="dcterms:W3CDTF">2025-07-17T01:43:18Z</dcterms:modified>
</cp:coreProperties>
</file>