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Nunito"/>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Nunito-regular.fntdata"/><Relationship Id="rId43" Type="http://schemas.openxmlformats.org/officeDocument/2006/relationships/font" Target="fonts/Raleway-boldItalic.fntdata"/><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Nunito-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dd18e1b4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dd18e1b4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df9dcdf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df9dcdf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df9dcdf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df9dcdf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df9dcdfa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df9dcdfa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df9dcdf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df9dcdf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df9dcdfa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df9dcdfa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df9dcdfa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df9dcdfa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df9dcdfa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df9dcdfa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f297ae78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f297ae78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df9dcdfa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df9dcdfa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dd18e1b4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dd18e1b4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df9dcdfa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df9dcdfa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df9dcdfa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df9dcdfa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f297ae78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f297ae78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f297ae78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3f297ae78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df9dcdfa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df9dcdfa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df9dcdfa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3df9dcdfa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f297ae78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f297ae78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df9dcdfa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df9dcdfa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f297ae78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f297ae78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df9dcdfa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df9dcdfa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dd18e1b4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dd18e1b4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df9dcdfa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3df9dcdfa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f297ae78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3f297ae78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3f297ae78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3f297ae78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e5a6bca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e5a6bca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3df9dcdfa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3df9dcdfa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dd18e1b4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dd18e1b4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dd18e1b4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dd18e1b4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dd18e1b4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dd18e1b4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dd18e1b4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dd18e1b4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dd18e1b4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dd18e1b4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dd18e1b4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dd18e1b4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ccvale-2022-qatar-world-cup-analysis-guiapp-go6eoz.streamlit.ap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on the 2022 Qatar World Cup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695D46"/>
                </a:solidFill>
              </a:rPr>
              <a:t>Chris Valente, </a:t>
            </a:r>
            <a:r>
              <a:rPr lang="en">
                <a:solidFill>
                  <a:srgbClr val="695D46"/>
                </a:solidFill>
              </a:rPr>
              <a:t>Nikita Gerzhgorin, </a:t>
            </a:r>
            <a:r>
              <a:rPr lang="en">
                <a:solidFill>
                  <a:srgbClr val="695D46"/>
                </a:solidFill>
              </a:rPr>
              <a:t>and Tariq Alagha</a:t>
            </a:r>
            <a:endParaRPr>
              <a:solidFill>
                <a:srgbClr val="695D4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1262850" y="937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Pre-Analysis on </a:t>
            </a:r>
            <a:r>
              <a:rPr i="1" lang="en"/>
              <a:t>countries</a:t>
            </a:r>
            <a:r>
              <a:rPr lang="en"/>
              <a:t>:</a:t>
            </a:r>
            <a:r>
              <a:rPr b="0" lang="en"/>
              <a:t> </a:t>
            </a:r>
            <a:r>
              <a:rPr lang="en"/>
              <a:t>The Group of Death</a:t>
            </a:r>
            <a:endParaRPr/>
          </a:p>
        </p:txBody>
      </p:sp>
      <p:sp>
        <p:nvSpPr>
          <p:cNvPr id="143" name="Google Shape;143;p22"/>
          <p:cNvSpPr txBox="1"/>
          <p:nvPr/>
        </p:nvSpPr>
        <p:spPr>
          <a:xfrm>
            <a:off x="321475" y="1662450"/>
            <a:ext cx="8401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i="1" lang="en">
                <a:latin typeface="Lato"/>
                <a:ea typeface="Lato"/>
                <a:cs typeface="Lato"/>
                <a:sym typeface="Lato"/>
              </a:rPr>
              <a:t>“Group of Death”</a:t>
            </a:r>
            <a:r>
              <a:rPr lang="en">
                <a:latin typeface="Lato"/>
                <a:ea typeface="Lato"/>
                <a:cs typeface="Lato"/>
                <a:sym typeface="Lato"/>
              </a:rPr>
              <a:t> - considered to be the most ‘stacked’ grouping of countries that have been drawn to play against each other in the group stage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By filtering our countries together by their </a:t>
            </a:r>
            <a:r>
              <a:rPr i="1" lang="en">
                <a:latin typeface="Lato"/>
                <a:ea typeface="Lato"/>
                <a:cs typeface="Lato"/>
                <a:sym typeface="Lato"/>
              </a:rPr>
              <a:t>Group ID</a:t>
            </a:r>
            <a:r>
              <a:rPr lang="en">
                <a:latin typeface="Lato"/>
                <a:ea typeface="Lato"/>
                <a:cs typeface="Lato"/>
                <a:sym typeface="Lato"/>
              </a:rPr>
              <a:t>, we were able to ascertain who was in which group, and </a:t>
            </a:r>
            <a:r>
              <a:rPr lang="en">
                <a:latin typeface="Lato"/>
                <a:ea typeface="Lato"/>
                <a:cs typeface="Lato"/>
                <a:sym typeface="Lato"/>
              </a:rPr>
              <a:t>calculate</a:t>
            </a:r>
            <a:r>
              <a:rPr lang="en">
                <a:latin typeface="Lato"/>
                <a:ea typeface="Lato"/>
                <a:cs typeface="Lato"/>
                <a:sym typeface="Lato"/>
              </a:rPr>
              <a:t> the average </a:t>
            </a:r>
            <a:r>
              <a:rPr i="1" lang="en">
                <a:latin typeface="Lato"/>
                <a:ea typeface="Lato"/>
                <a:cs typeface="Lato"/>
                <a:sym typeface="Lato"/>
              </a:rPr>
              <a:t>rank</a:t>
            </a:r>
            <a:r>
              <a:rPr lang="en">
                <a:latin typeface="Lato"/>
                <a:ea typeface="Lato"/>
                <a:cs typeface="Lato"/>
                <a:sym typeface="Lato"/>
              </a:rPr>
              <a:t> of each group</a:t>
            </a:r>
            <a:endParaRPr>
              <a:latin typeface="Lato"/>
              <a:ea typeface="Lato"/>
              <a:cs typeface="Lato"/>
              <a:sym typeface="Lato"/>
            </a:endParaRPr>
          </a:p>
        </p:txBody>
      </p:sp>
      <p:pic>
        <p:nvPicPr>
          <p:cNvPr id="144" name="Google Shape;144;p22"/>
          <p:cNvPicPr preferRelativeResize="0"/>
          <p:nvPr/>
        </p:nvPicPr>
        <p:blipFill>
          <a:blip r:embed="rId3">
            <a:alphaModFix/>
          </a:blip>
          <a:stretch>
            <a:fillRect/>
          </a:stretch>
        </p:blipFill>
        <p:spPr>
          <a:xfrm>
            <a:off x="321475" y="3007225"/>
            <a:ext cx="3477574" cy="1905000"/>
          </a:xfrm>
          <a:prstGeom prst="rect">
            <a:avLst/>
          </a:prstGeom>
          <a:noFill/>
          <a:ln>
            <a:noFill/>
          </a:ln>
        </p:spPr>
      </p:pic>
      <p:pic>
        <p:nvPicPr>
          <p:cNvPr id="145" name="Google Shape;145;p22"/>
          <p:cNvPicPr preferRelativeResize="0"/>
          <p:nvPr/>
        </p:nvPicPr>
        <p:blipFill>
          <a:blip r:embed="rId4">
            <a:alphaModFix/>
          </a:blip>
          <a:stretch>
            <a:fillRect/>
          </a:stretch>
        </p:blipFill>
        <p:spPr>
          <a:xfrm>
            <a:off x="6694549" y="3002650"/>
            <a:ext cx="2028427" cy="191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ctrTitle"/>
          </p:nvPr>
        </p:nvSpPr>
        <p:spPr>
          <a:xfrm>
            <a:off x="1195349" y="1847700"/>
            <a:ext cx="6753300" cy="144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Background Analysis: Visualizing </a:t>
            </a:r>
            <a:r>
              <a:rPr lang="en" sz="3000"/>
              <a:t>the</a:t>
            </a:r>
            <a:r>
              <a:rPr lang="en" sz="3000"/>
              <a:t> Countries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219275" y="1997225"/>
            <a:ext cx="4047900" cy="20712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t/>
            </a:r>
            <a:endParaRPr sz="1500">
              <a:latin typeface="Nunito"/>
              <a:ea typeface="Nunito"/>
              <a:cs typeface="Nunito"/>
              <a:sym typeface="Nunito"/>
            </a:endParaRPr>
          </a:p>
          <a:p>
            <a:pPr indent="-323850" lvl="0" marL="457200" rtl="0" algn="l">
              <a:spcBef>
                <a:spcPts val="1200"/>
              </a:spcBef>
              <a:spcAft>
                <a:spcPts val="0"/>
              </a:spcAft>
              <a:buSzPts val="1500"/>
              <a:buFont typeface="Nunito"/>
              <a:buChar char="●"/>
            </a:pPr>
            <a:r>
              <a:rPr lang="en" sz="1500">
                <a:latin typeface="Nunito"/>
                <a:ea typeface="Nunito"/>
                <a:cs typeface="Nunito"/>
                <a:sym typeface="Nunito"/>
              </a:rPr>
              <a:t>32 countries competing; not the </a:t>
            </a:r>
            <a:r>
              <a:rPr i="1" lang="en" sz="1500">
                <a:latin typeface="Nunito"/>
                <a:ea typeface="Nunito"/>
                <a:cs typeface="Nunito"/>
                <a:sym typeface="Nunito"/>
              </a:rPr>
              <a:t>top</a:t>
            </a:r>
            <a:r>
              <a:rPr lang="en" sz="1500">
                <a:latin typeface="Nunito"/>
                <a:ea typeface="Nunito"/>
                <a:cs typeface="Nunito"/>
                <a:sym typeface="Nunito"/>
              </a:rPr>
              <a:t> 32, but the 32 teams that </a:t>
            </a:r>
            <a:r>
              <a:rPr b="1" i="1" lang="en" sz="1500">
                <a:latin typeface="Nunito"/>
                <a:ea typeface="Nunito"/>
                <a:cs typeface="Nunito"/>
                <a:sym typeface="Nunito"/>
              </a:rPr>
              <a:t>qualified</a:t>
            </a:r>
            <a:endParaRPr b="1"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This explains how we can have:</a:t>
            </a:r>
            <a:endParaRPr sz="1500">
              <a:latin typeface="Nunito"/>
              <a:ea typeface="Nunito"/>
              <a:cs typeface="Nunito"/>
              <a:sym typeface="Nunito"/>
            </a:endParaRPr>
          </a:p>
          <a:p>
            <a:pPr indent="-323850" lvl="1" marL="914400" rtl="0" algn="l">
              <a:spcBef>
                <a:spcPts val="0"/>
              </a:spcBef>
              <a:spcAft>
                <a:spcPts val="0"/>
              </a:spcAft>
              <a:buSzPts val="1500"/>
              <a:buFont typeface="Nunito"/>
              <a:buChar char="○"/>
            </a:pPr>
            <a:r>
              <a:rPr lang="en" sz="1500">
                <a:latin typeface="Nunito"/>
                <a:ea typeface="Nunito"/>
                <a:cs typeface="Nunito"/>
                <a:sym typeface="Nunito"/>
              </a:rPr>
              <a:t>Rank 1: Brazil</a:t>
            </a:r>
            <a:endParaRPr sz="1500">
              <a:latin typeface="Nunito"/>
              <a:ea typeface="Nunito"/>
              <a:cs typeface="Nunito"/>
              <a:sym typeface="Nunito"/>
            </a:endParaRPr>
          </a:p>
          <a:p>
            <a:pPr indent="-323850" lvl="1" marL="914400" rtl="0" algn="l">
              <a:spcBef>
                <a:spcPts val="0"/>
              </a:spcBef>
              <a:spcAft>
                <a:spcPts val="0"/>
              </a:spcAft>
              <a:buSzPts val="1500"/>
              <a:buFont typeface="Nunito"/>
              <a:buChar char="○"/>
            </a:pPr>
            <a:r>
              <a:rPr lang="en" sz="1500">
                <a:latin typeface="Nunito"/>
                <a:ea typeface="Nunito"/>
                <a:cs typeface="Nunito"/>
                <a:sym typeface="Nunito"/>
              </a:rPr>
              <a:t>Rank 61: Ghana</a:t>
            </a:r>
            <a:endParaRPr sz="1500">
              <a:latin typeface="Nunito"/>
              <a:ea typeface="Nunito"/>
              <a:cs typeface="Nunito"/>
              <a:sym typeface="Nunito"/>
            </a:endParaRPr>
          </a:p>
          <a:p>
            <a:pPr indent="0" lvl="0" marL="0" rtl="0" algn="l">
              <a:spcBef>
                <a:spcPts val="1200"/>
              </a:spcBef>
              <a:spcAft>
                <a:spcPts val="1200"/>
              </a:spcAft>
              <a:buNone/>
            </a:pPr>
            <a:r>
              <a:rPr lang="en" sz="1500">
                <a:latin typeface="Nunito"/>
                <a:ea typeface="Nunito"/>
                <a:cs typeface="Nunito"/>
                <a:sym typeface="Nunito"/>
              </a:rPr>
              <a:t>* host nation always qualifies on default</a:t>
            </a:r>
            <a:endParaRPr sz="1500">
              <a:latin typeface="Nunito"/>
              <a:ea typeface="Nunito"/>
              <a:cs typeface="Nunito"/>
              <a:sym typeface="Nunito"/>
            </a:endParaRPr>
          </a:p>
        </p:txBody>
      </p:sp>
      <p:pic>
        <p:nvPicPr>
          <p:cNvPr id="156" name="Google Shape;156;p24"/>
          <p:cNvPicPr preferRelativeResize="0"/>
          <p:nvPr/>
        </p:nvPicPr>
        <p:blipFill>
          <a:blip r:embed="rId3">
            <a:alphaModFix/>
          </a:blip>
          <a:stretch>
            <a:fillRect/>
          </a:stretch>
        </p:blipFill>
        <p:spPr>
          <a:xfrm>
            <a:off x="4413800" y="778025"/>
            <a:ext cx="4528926" cy="4244576"/>
          </a:xfrm>
          <a:prstGeom prst="rect">
            <a:avLst/>
          </a:prstGeom>
          <a:noFill/>
          <a:ln>
            <a:noFill/>
          </a:ln>
        </p:spPr>
      </p:pic>
      <p:sp>
        <p:nvSpPr>
          <p:cNvPr id="157" name="Google Shape;157;p24"/>
          <p:cNvSpPr txBox="1"/>
          <p:nvPr>
            <p:ph type="title"/>
          </p:nvPr>
        </p:nvSpPr>
        <p:spPr>
          <a:xfrm>
            <a:off x="152400" y="1226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Introducing the Participants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6134100" y="3435125"/>
            <a:ext cx="2889975" cy="1661050"/>
          </a:xfrm>
          <a:prstGeom prst="rect">
            <a:avLst/>
          </a:prstGeom>
          <a:noFill/>
          <a:ln>
            <a:noFill/>
          </a:ln>
        </p:spPr>
      </p:pic>
      <p:pic>
        <p:nvPicPr>
          <p:cNvPr id="163" name="Google Shape;163;p25"/>
          <p:cNvPicPr preferRelativeResize="0"/>
          <p:nvPr/>
        </p:nvPicPr>
        <p:blipFill>
          <a:blip r:embed="rId4">
            <a:alphaModFix/>
          </a:blip>
          <a:stretch>
            <a:fillRect/>
          </a:stretch>
        </p:blipFill>
        <p:spPr>
          <a:xfrm>
            <a:off x="166100" y="1892075"/>
            <a:ext cx="4622350" cy="3056000"/>
          </a:xfrm>
          <a:prstGeom prst="rect">
            <a:avLst/>
          </a:prstGeom>
          <a:noFill/>
          <a:ln>
            <a:noFill/>
          </a:ln>
        </p:spPr>
      </p:pic>
      <p:sp>
        <p:nvSpPr>
          <p:cNvPr id="164" name="Google Shape;164;p25"/>
          <p:cNvSpPr txBox="1"/>
          <p:nvPr>
            <p:ph type="title"/>
          </p:nvPr>
        </p:nvSpPr>
        <p:spPr>
          <a:xfrm>
            <a:off x="152400" y="1226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into former success</a:t>
            </a:r>
            <a:endParaRPr/>
          </a:p>
        </p:txBody>
      </p:sp>
      <p:sp>
        <p:nvSpPr>
          <p:cNvPr id="165" name="Google Shape;165;p25"/>
          <p:cNvSpPr txBox="1"/>
          <p:nvPr/>
        </p:nvSpPr>
        <p:spPr>
          <a:xfrm>
            <a:off x="5253725" y="716425"/>
            <a:ext cx="36648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We can see that an overwhelming majority of our participants have never won a World Cup; three total countries participating in this tournament have won more than </a:t>
            </a:r>
            <a:r>
              <a:rPr b="1" lang="en">
                <a:latin typeface="Lato"/>
                <a:ea typeface="Lato"/>
                <a:cs typeface="Lato"/>
                <a:sym typeface="Lato"/>
              </a:rPr>
              <a:t>three</a:t>
            </a:r>
            <a:r>
              <a:rPr lang="en">
                <a:latin typeface="Lato"/>
                <a:ea typeface="Lato"/>
                <a:cs typeface="Lato"/>
                <a:sym typeface="Lato"/>
              </a:rPr>
              <a:t> (bottom figure)</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Interesting note: our participants make up 18 of 22 total World Cup wins; other 4 wins were won by Italy, who lost unexpectedly in a World Cup Qualifying Match</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ctrTitle"/>
          </p:nvPr>
        </p:nvSpPr>
        <p:spPr>
          <a:xfrm>
            <a:off x="1195349" y="1847700"/>
            <a:ext cx="6753300" cy="144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Background Analysis: </a:t>
            </a:r>
            <a:r>
              <a:rPr lang="en" sz="3000"/>
              <a:t>Visualizing the Players and Performance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idx="1" type="body"/>
          </p:nvPr>
        </p:nvSpPr>
        <p:spPr>
          <a:xfrm>
            <a:off x="1776500" y="872050"/>
            <a:ext cx="4260300" cy="18219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Player </a:t>
            </a:r>
            <a:r>
              <a:rPr lang="en" sz="1500">
                <a:latin typeface="Nunito"/>
                <a:ea typeface="Nunito"/>
                <a:cs typeface="Nunito"/>
                <a:sym typeface="Nunito"/>
              </a:rPr>
              <a:t>distribution</a:t>
            </a:r>
            <a:r>
              <a:rPr lang="en" sz="1500">
                <a:latin typeface="Nunito"/>
                <a:ea typeface="Nunito"/>
                <a:cs typeface="Nunito"/>
                <a:sym typeface="Nunito"/>
              </a:rPr>
              <a:t> of Defenders (DF), Midfielders (MF), </a:t>
            </a:r>
            <a:r>
              <a:rPr lang="en" sz="1500">
                <a:latin typeface="Nunito"/>
                <a:ea typeface="Nunito"/>
                <a:cs typeface="Nunito"/>
                <a:sym typeface="Nunito"/>
              </a:rPr>
              <a:t>Forwards (FW), and Goalkeepers (GK)</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Percentage of players like goalkeepers is logically low due to the amount needed on a team; inverse for defenders/midfielders </a:t>
            </a:r>
            <a:endParaRPr sz="1500">
              <a:latin typeface="Nunito"/>
              <a:ea typeface="Nunito"/>
              <a:cs typeface="Nunito"/>
              <a:sym typeface="Nunito"/>
            </a:endParaRPr>
          </a:p>
        </p:txBody>
      </p:sp>
      <p:pic>
        <p:nvPicPr>
          <p:cNvPr id="176" name="Google Shape;176;p27"/>
          <p:cNvPicPr preferRelativeResize="0"/>
          <p:nvPr/>
        </p:nvPicPr>
        <p:blipFill>
          <a:blip r:embed="rId3">
            <a:alphaModFix/>
          </a:blip>
          <a:stretch>
            <a:fillRect/>
          </a:stretch>
        </p:blipFill>
        <p:spPr>
          <a:xfrm>
            <a:off x="5884425" y="611025"/>
            <a:ext cx="2253499" cy="2347001"/>
          </a:xfrm>
          <a:prstGeom prst="rect">
            <a:avLst/>
          </a:prstGeom>
          <a:noFill/>
          <a:ln>
            <a:noFill/>
          </a:ln>
        </p:spPr>
      </p:pic>
      <p:pic>
        <p:nvPicPr>
          <p:cNvPr id="177" name="Google Shape;177;p27"/>
          <p:cNvPicPr preferRelativeResize="0"/>
          <p:nvPr/>
        </p:nvPicPr>
        <p:blipFill>
          <a:blip r:embed="rId4">
            <a:alphaModFix/>
          </a:blip>
          <a:stretch>
            <a:fillRect/>
          </a:stretch>
        </p:blipFill>
        <p:spPr>
          <a:xfrm>
            <a:off x="220425" y="2770000"/>
            <a:ext cx="3931124" cy="2202074"/>
          </a:xfrm>
          <a:prstGeom prst="rect">
            <a:avLst/>
          </a:prstGeom>
          <a:noFill/>
          <a:ln>
            <a:noFill/>
          </a:ln>
        </p:spPr>
      </p:pic>
      <p:sp>
        <p:nvSpPr>
          <p:cNvPr id="178" name="Google Shape;178;p27"/>
          <p:cNvSpPr txBox="1"/>
          <p:nvPr>
            <p:ph idx="1" type="body"/>
          </p:nvPr>
        </p:nvSpPr>
        <p:spPr>
          <a:xfrm>
            <a:off x="4260300" y="2972000"/>
            <a:ext cx="4408800" cy="1908300"/>
          </a:xfrm>
          <a:prstGeom prst="rect">
            <a:avLst/>
          </a:prstGeom>
        </p:spPr>
        <p:txBody>
          <a:bodyPr anchorCtr="0" anchor="t" bIns="91425" lIns="91425" spcFirstLastPara="1" rIns="91425" wrap="square" tIns="91425">
            <a:normAutofit fontScale="92500"/>
          </a:bodyPr>
          <a:lstStyle/>
          <a:p>
            <a:pPr indent="-316706" lvl="0" marL="457200" rtl="0" algn="l">
              <a:spcBef>
                <a:spcPts val="0"/>
              </a:spcBef>
              <a:spcAft>
                <a:spcPts val="0"/>
              </a:spcAft>
              <a:buSzPct val="100000"/>
              <a:buFont typeface="Nunito"/>
              <a:buChar char="●"/>
            </a:pPr>
            <a:r>
              <a:rPr lang="en" sz="1500">
                <a:latin typeface="Nunito"/>
                <a:ea typeface="Nunito"/>
                <a:cs typeface="Nunito"/>
                <a:sym typeface="Nunito"/>
              </a:rPr>
              <a:t>Lots of well known/successful clubs represented here</a:t>
            </a:r>
            <a:endParaRPr sz="1500">
              <a:latin typeface="Nunito"/>
              <a:ea typeface="Nunito"/>
              <a:cs typeface="Nunito"/>
              <a:sym typeface="Nunito"/>
            </a:endParaRPr>
          </a:p>
          <a:p>
            <a:pPr indent="-316706" lvl="0" marL="457200" rtl="0" algn="l">
              <a:spcBef>
                <a:spcPts val="0"/>
              </a:spcBef>
              <a:spcAft>
                <a:spcPts val="0"/>
              </a:spcAft>
              <a:buSzPct val="100000"/>
              <a:buFont typeface="Nunito"/>
              <a:buChar char="●"/>
            </a:pPr>
            <a:r>
              <a:rPr lang="en" sz="1500">
                <a:latin typeface="Nunito"/>
                <a:ea typeface="Nunito"/>
                <a:cs typeface="Nunito"/>
                <a:sym typeface="Nunito"/>
              </a:rPr>
              <a:t>Al Sadd SC is an outlier, an </a:t>
            </a:r>
            <a:r>
              <a:rPr lang="en" sz="1500">
                <a:latin typeface="Nunito"/>
                <a:ea typeface="Nunito"/>
                <a:cs typeface="Nunito"/>
                <a:sym typeface="Nunito"/>
              </a:rPr>
              <a:t>interesting</a:t>
            </a:r>
            <a:r>
              <a:rPr lang="en" sz="1500">
                <a:latin typeface="Nunito"/>
                <a:ea typeface="Nunito"/>
                <a:cs typeface="Nunito"/>
                <a:sym typeface="Nunito"/>
              </a:rPr>
              <a:t> one.</a:t>
            </a:r>
            <a:endParaRPr sz="1500">
              <a:latin typeface="Nunito"/>
              <a:ea typeface="Nunito"/>
              <a:cs typeface="Nunito"/>
              <a:sym typeface="Nunito"/>
            </a:endParaRPr>
          </a:p>
          <a:p>
            <a:pPr indent="-316706" lvl="0" marL="457200" rtl="0" algn="l">
              <a:spcBef>
                <a:spcPts val="0"/>
              </a:spcBef>
              <a:spcAft>
                <a:spcPts val="0"/>
              </a:spcAft>
              <a:buSzPct val="100000"/>
              <a:buFont typeface="Nunito"/>
              <a:buChar char="●"/>
            </a:pPr>
            <a:r>
              <a:rPr lang="en" sz="1500">
                <a:latin typeface="Nunito"/>
                <a:ea typeface="Nunito"/>
                <a:cs typeface="Nunito"/>
                <a:sym typeface="Nunito"/>
              </a:rPr>
              <a:t>It doesn’t fit the mold of the other historic clubs because it is in </a:t>
            </a:r>
            <a:r>
              <a:rPr lang="en" sz="1500">
                <a:latin typeface="Nunito"/>
                <a:ea typeface="Nunito"/>
                <a:cs typeface="Nunito"/>
                <a:sym typeface="Nunito"/>
              </a:rPr>
              <a:t>Qatar</a:t>
            </a:r>
            <a:r>
              <a:rPr lang="en" sz="1500">
                <a:latin typeface="Nunito"/>
                <a:ea typeface="Nunito"/>
                <a:cs typeface="Nunito"/>
                <a:sym typeface="Nunito"/>
              </a:rPr>
              <a:t> (who hosts 2022 game)</a:t>
            </a:r>
            <a:endParaRPr sz="1500">
              <a:latin typeface="Nunito"/>
              <a:ea typeface="Nunito"/>
              <a:cs typeface="Nunito"/>
              <a:sym typeface="Nunito"/>
            </a:endParaRPr>
          </a:p>
          <a:p>
            <a:pPr indent="-316706" lvl="1" marL="914400" rtl="0" algn="l">
              <a:spcBef>
                <a:spcPts val="0"/>
              </a:spcBef>
              <a:spcAft>
                <a:spcPts val="0"/>
              </a:spcAft>
              <a:buSzPct val="100000"/>
              <a:buFont typeface="Nunito"/>
              <a:buChar char="○"/>
            </a:pPr>
            <a:r>
              <a:rPr lang="en" sz="1500">
                <a:latin typeface="Nunito"/>
                <a:ea typeface="Nunito"/>
                <a:cs typeface="Nunito"/>
                <a:sym typeface="Nunito"/>
              </a:rPr>
              <a:t>Mostly</a:t>
            </a:r>
            <a:r>
              <a:rPr lang="en" sz="1500">
                <a:latin typeface="Nunito"/>
                <a:ea typeface="Nunito"/>
                <a:cs typeface="Nunito"/>
                <a:sym typeface="Nunito"/>
              </a:rPr>
              <a:t> Qatar national team plays for Al Sadd SC.</a:t>
            </a:r>
            <a:endParaRPr sz="15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idx="1" type="body"/>
          </p:nvPr>
        </p:nvSpPr>
        <p:spPr>
          <a:xfrm>
            <a:off x="515175" y="1512450"/>
            <a:ext cx="4384200" cy="2103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Lots of players in the 27 y/o range.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There’s a spike in the 30 to 32 range.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Also, at the 21 to 23 range.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Makes us wonder who the oldest and youngest in those groups are.</a:t>
            </a:r>
            <a:endParaRPr sz="1500">
              <a:latin typeface="Nunito"/>
              <a:ea typeface="Nunito"/>
              <a:cs typeface="Nunito"/>
              <a:sym typeface="Nunito"/>
            </a:endParaRPr>
          </a:p>
        </p:txBody>
      </p:sp>
      <p:pic>
        <p:nvPicPr>
          <p:cNvPr id="184" name="Google Shape;184;p28"/>
          <p:cNvPicPr preferRelativeResize="0"/>
          <p:nvPr/>
        </p:nvPicPr>
        <p:blipFill>
          <a:blip r:embed="rId3">
            <a:alphaModFix/>
          </a:blip>
          <a:stretch>
            <a:fillRect/>
          </a:stretch>
        </p:blipFill>
        <p:spPr>
          <a:xfrm>
            <a:off x="4899375" y="675350"/>
            <a:ext cx="3576501" cy="2331399"/>
          </a:xfrm>
          <a:prstGeom prst="rect">
            <a:avLst/>
          </a:prstGeom>
          <a:noFill/>
          <a:ln>
            <a:noFill/>
          </a:ln>
        </p:spPr>
      </p:pic>
      <p:pic>
        <p:nvPicPr>
          <p:cNvPr id="185" name="Google Shape;185;p28"/>
          <p:cNvPicPr preferRelativeResize="0"/>
          <p:nvPr/>
        </p:nvPicPr>
        <p:blipFill>
          <a:blip r:embed="rId4">
            <a:alphaModFix/>
          </a:blip>
          <a:stretch>
            <a:fillRect/>
          </a:stretch>
        </p:blipFill>
        <p:spPr>
          <a:xfrm>
            <a:off x="1076538" y="3630525"/>
            <a:ext cx="2789424" cy="1173375"/>
          </a:xfrm>
          <a:prstGeom prst="rect">
            <a:avLst/>
          </a:prstGeom>
          <a:noFill/>
          <a:ln>
            <a:noFill/>
          </a:ln>
        </p:spPr>
      </p:pic>
      <p:pic>
        <p:nvPicPr>
          <p:cNvPr id="186" name="Google Shape;186;p28"/>
          <p:cNvPicPr preferRelativeResize="0"/>
          <p:nvPr/>
        </p:nvPicPr>
        <p:blipFill>
          <a:blip r:embed="rId5">
            <a:alphaModFix/>
          </a:blip>
          <a:stretch>
            <a:fillRect/>
          </a:stretch>
        </p:blipFill>
        <p:spPr>
          <a:xfrm>
            <a:off x="5021900" y="3659410"/>
            <a:ext cx="2789424" cy="1144499"/>
          </a:xfrm>
          <a:prstGeom prst="rect">
            <a:avLst/>
          </a:prstGeom>
          <a:noFill/>
          <a:ln>
            <a:noFill/>
          </a:ln>
        </p:spPr>
      </p:pic>
      <p:sp>
        <p:nvSpPr>
          <p:cNvPr id="187" name="Google Shape;187;p28"/>
          <p:cNvSpPr txBox="1"/>
          <p:nvPr>
            <p:ph type="title"/>
          </p:nvPr>
        </p:nvSpPr>
        <p:spPr>
          <a:xfrm>
            <a:off x="1918338" y="3134000"/>
            <a:ext cx="1105800" cy="3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50"/>
              <a:t>Older:</a:t>
            </a:r>
            <a:endParaRPr sz="1750"/>
          </a:p>
        </p:txBody>
      </p:sp>
      <p:sp>
        <p:nvSpPr>
          <p:cNvPr id="188" name="Google Shape;188;p28"/>
          <p:cNvSpPr txBox="1"/>
          <p:nvPr>
            <p:ph type="title"/>
          </p:nvPr>
        </p:nvSpPr>
        <p:spPr>
          <a:xfrm>
            <a:off x="5863700" y="3064725"/>
            <a:ext cx="1105800" cy="3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50"/>
              <a:t>Younger:</a:t>
            </a:r>
            <a:endParaRPr sz="17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ctrTitle"/>
          </p:nvPr>
        </p:nvSpPr>
        <p:spPr>
          <a:xfrm>
            <a:off x="1195349" y="1847700"/>
            <a:ext cx="6753300" cy="144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Research</a:t>
            </a:r>
            <a:r>
              <a:rPr lang="en" sz="3000"/>
              <a:t> Question: Who was the most efficient player throughout the tournament, in terms of offensive metrics?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Advanced Statistics: Guide</a:t>
            </a:r>
            <a:endParaRPr/>
          </a:p>
        </p:txBody>
      </p:sp>
      <p:sp>
        <p:nvSpPr>
          <p:cNvPr id="199" name="Google Shape;199;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We will be exploring some of the advanced statistics provided by our players dataset to see if we can find any trends; first we need to explain what they are</a:t>
            </a:r>
            <a:endParaRPr/>
          </a:p>
          <a:p>
            <a:pPr indent="-311150" lvl="0" marL="457200" rtl="0" algn="l">
              <a:spcBef>
                <a:spcPts val="0"/>
              </a:spcBef>
              <a:spcAft>
                <a:spcPts val="0"/>
              </a:spcAft>
              <a:buSzPts val="1300"/>
              <a:buChar char="●"/>
            </a:pPr>
            <a:r>
              <a:rPr b="1" lang="en"/>
              <a:t>xG</a:t>
            </a:r>
            <a:r>
              <a:rPr lang="en"/>
              <a:t> </a:t>
            </a:r>
            <a:r>
              <a:rPr b="1" lang="en"/>
              <a:t>(expected goals)</a:t>
            </a:r>
            <a:r>
              <a:rPr lang="en"/>
              <a:t>- the amount of </a:t>
            </a:r>
            <a:r>
              <a:rPr i="1" lang="en"/>
              <a:t>goals</a:t>
            </a:r>
            <a:r>
              <a:rPr lang="en"/>
              <a:t> a player is projected to have earned based on shot quality, and other metrics</a:t>
            </a:r>
            <a:endParaRPr/>
          </a:p>
          <a:p>
            <a:pPr indent="-311150" lvl="0" marL="457200" rtl="0" algn="l">
              <a:spcBef>
                <a:spcPts val="0"/>
              </a:spcBef>
              <a:spcAft>
                <a:spcPts val="0"/>
              </a:spcAft>
              <a:buSzPts val="1300"/>
              <a:buChar char="●"/>
            </a:pPr>
            <a:r>
              <a:rPr b="1" lang="en"/>
              <a:t>xA (expected assists) </a:t>
            </a:r>
            <a:r>
              <a:rPr lang="en"/>
              <a:t>- </a:t>
            </a:r>
            <a:r>
              <a:rPr lang="en"/>
              <a:t>the amount of </a:t>
            </a:r>
            <a:r>
              <a:rPr i="1" lang="en"/>
              <a:t>assists</a:t>
            </a:r>
            <a:r>
              <a:rPr lang="en"/>
              <a:t> a player is projected to have earned based on the quality of a pass leading to a shot, among other metrics</a:t>
            </a:r>
            <a:endParaRPr/>
          </a:p>
          <a:p>
            <a:pPr indent="-311150" lvl="0" marL="457200" rtl="0" algn="l">
              <a:spcBef>
                <a:spcPts val="0"/>
              </a:spcBef>
              <a:spcAft>
                <a:spcPts val="0"/>
              </a:spcAft>
              <a:buSzPts val="1300"/>
              <a:buChar char="●"/>
            </a:pPr>
            <a:r>
              <a:rPr b="1" lang="en"/>
              <a:t>SCA (shot creating actions)</a:t>
            </a:r>
            <a:r>
              <a:rPr lang="en"/>
              <a:t> - a pass, dribble, or drawing of a foul that leads to a goal scoring </a:t>
            </a:r>
            <a:r>
              <a:rPr lang="en"/>
              <a:t>opportunity</a:t>
            </a:r>
            <a:endParaRPr/>
          </a:p>
          <a:p>
            <a:pPr indent="-311150" lvl="0" marL="457200" rtl="0" algn="l">
              <a:spcBef>
                <a:spcPts val="0"/>
              </a:spcBef>
              <a:spcAft>
                <a:spcPts val="0"/>
              </a:spcAft>
              <a:buSzPts val="1300"/>
              <a:buChar char="●"/>
            </a:pPr>
            <a:r>
              <a:rPr b="1" lang="en"/>
              <a:t>G/A (goals + assists)</a:t>
            </a:r>
            <a:r>
              <a:rPr lang="en"/>
              <a:t> - the sum of goals and assists a player scored in the tournament (not as advanced as the others)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418474" y="1375675"/>
            <a:ext cx="8417876" cy="3143251"/>
          </a:xfrm>
          <a:prstGeom prst="rect">
            <a:avLst/>
          </a:prstGeom>
          <a:noFill/>
          <a:ln>
            <a:noFill/>
          </a:ln>
        </p:spPr>
      </p:pic>
      <p:sp>
        <p:nvSpPr>
          <p:cNvPr id="205" name="Google Shape;205;p31"/>
          <p:cNvSpPr txBox="1"/>
          <p:nvPr>
            <p:ph type="title"/>
          </p:nvPr>
        </p:nvSpPr>
        <p:spPr>
          <a:xfrm>
            <a:off x="1765175" y="840475"/>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lphaLcPeriod"/>
            </a:pPr>
            <a:r>
              <a:rPr lang="en"/>
              <a:t>The most obvious metric: Goals and Assists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 - FIFA &amp; The World Cup</a:t>
            </a:r>
            <a:endParaRPr/>
          </a:p>
        </p:txBody>
      </p:sp>
      <p:sp>
        <p:nvSpPr>
          <p:cNvPr id="93" name="Google Shape;93;p14"/>
          <p:cNvSpPr txBox="1"/>
          <p:nvPr>
            <p:ph idx="1" type="body"/>
          </p:nvPr>
        </p:nvSpPr>
        <p:spPr>
          <a:xfrm>
            <a:off x="729450" y="1850275"/>
            <a:ext cx="7688700" cy="22611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rgbClr val="695D46"/>
              </a:buClr>
              <a:buSzPts val="1500"/>
              <a:buFont typeface="Nunito"/>
              <a:buChar char="●"/>
            </a:pPr>
            <a:r>
              <a:rPr b="1" lang="en" sz="1500">
                <a:solidFill>
                  <a:srgbClr val="695D46"/>
                </a:solidFill>
                <a:latin typeface="Nunito"/>
                <a:ea typeface="Nunito"/>
                <a:cs typeface="Nunito"/>
                <a:sym typeface="Nunito"/>
              </a:rPr>
              <a:t>FIFA</a:t>
            </a:r>
            <a:r>
              <a:rPr lang="en" sz="1500">
                <a:solidFill>
                  <a:srgbClr val="695D46"/>
                </a:solidFill>
                <a:latin typeface="Nunito"/>
                <a:ea typeface="Nunito"/>
                <a:cs typeface="Nunito"/>
                <a:sym typeface="Nunito"/>
              </a:rPr>
              <a:t> (International Association Football Federation) is the governing body of the sport of soccer/football worldwide, and is responsible for the growth and maintenance of the sport</a:t>
            </a:r>
            <a:endParaRPr sz="1500">
              <a:solidFill>
                <a:srgbClr val="695D46"/>
              </a:solidFill>
              <a:latin typeface="Nunito"/>
              <a:ea typeface="Nunito"/>
              <a:cs typeface="Nunito"/>
              <a:sym typeface="Nunito"/>
            </a:endParaRPr>
          </a:p>
          <a:p>
            <a:pPr indent="0" lvl="0" marL="457200" rtl="0" algn="l">
              <a:lnSpc>
                <a:spcPct val="95000"/>
              </a:lnSpc>
              <a:spcBef>
                <a:spcPts val="1200"/>
              </a:spcBef>
              <a:spcAft>
                <a:spcPts val="0"/>
              </a:spcAft>
              <a:buNone/>
            </a:pPr>
            <a:r>
              <a:t/>
            </a:r>
            <a:endParaRPr sz="1500">
              <a:solidFill>
                <a:srgbClr val="695D46"/>
              </a:solidFill>
              <a:latin typeface="Nunito"/>
              <a:ea typeface="Nunito"/>
              <a:cs typeface="Nunito"/>
              <a:sym typeface="Nunito"/>
            </a:endParaRPr>
          </a:p>
          <a:p>
            <a:pPr indent="-323850" lvl="0" marL="457200" rtl="0" algn="l">
              <a:lnSpc>
                <a:spcPct val="95000"/>
              </a:lnSpc>
              <a:spcBef>
                <a:spcPts val="1200"/>
              </a:spcBef>
              <a:spcAft>
                <a:spcPts val="0"/>
              </a:spcAft>
              <a:buClr>
                <a:srgbClr val="695D46"/>
              </a:buClr>
              <a:buSzPts val="1500"/>
              <a:buFont typeface="Nunito"/>
              <a:buChar char="●"/>
            </a:pPr>
            <a:r>
              <a:rPr lang="en" sz="1500">
                <a:solidFill>
                  <a:srgbClr val="695D46"/>
                </a:solidFill>
                <a:latin typeface="Nunito"/>
                <a:ea typeface="Nunito"/>
                <a:cs typeface="Nunito"/>
                <a:sym typeface="Nunito"/>
              </a:rPr>
              <a:t>The World Cup (hosted by FIFA) is a major international sporting event that is watched by billions every 4 years; the best national teams in world football attempt to qualify to reach the pinnacle of sport competition</a:t>
            </a:r>
            <a:endParaRPr sz="1500">
              <a:solidFill>
                <a:srgbClr val="695D46"/>
              </a:solidFill>
              <a:latin typeface="Nunito"/>
              <a:ea typeface="Nunito"/>
              <a:cs typeface="Nunito"/>
              <a:sym typeface="Nunito"/>
            </a:endParaRPr>
          </a:p>
          <a:p>
            <a:pPr indent="0" lvl="0" marL="457200" rtl="0" algn="l">
              <a:lnSpc>
                <a:spcPct val="95000"/>
              </a:lnSpc>
              <a:spcBef>
                <a:spcPts val="1200"/>
              </a:spcBef>
              <a:spcAft>
                <a:spcPts val="0"/>
              </a:spcAft>
              <a:buNone/>
            </a:pPr>
            <a:r>
              <a:t/>
            </a:r>
            <a:endParaRPr sz="1500">
              <a:solidFill>
                <a:srgbClr val="695D46"/>
              </a:solidFill>
              <a:latin typeface="Nunito"/>
              <a:ea typeface="Nunito"/>
              <a:cs typeface="Nunito"/>
              <a:sym typeface="Nunito"/>
            </a:endParaRPr>
          </a:p>
          <a:p>
            <a:pPr indent="-323850" lvl="0" marL="457200" rtl="0" algn="l">
              <a:lnSpc>
                <a:spcPct val="95000"/>
              </a:lnSpc>
              <a:spcBef>
                <a:spcPts val="1200"/>
              </a:spcBef>
              <a:spcAft>
                <a:spcPts val="0"/>
              </a:spcAft>
              <a:buClr>
                <a:srgbClr val="695D46"/>
              </a:buClr>
              <a:buSzPts val="1500"/>
              <a:buFont typeface="Nunito"/>
              <a:buChar char="●"/>
            </a:pPr>
            <a:r>
              <a:rPr lang="en" sz="1500">
                <a:solidFill>
                  <a:srgbClr val="695D46"/>
                </a:solidFill>
                <a:latin typeface="Nunito"/>
                <a:ea typeface="Nunito"/>
                <a:cs typeface="Nunito"/>
                <a:sym typeface="Nunito"/>
              </a:rPr>
              <a:t>This previous 2022 World Cup was the 22nd iteration of the tournament in its history</a:t>
            </a:r>
            <a:endParaRPr sz="1500">
              <a:solidFill>
                <a:srgbClr val="695D46"/>
              </a:solidFill>
              <a:latin typeface="Nunito"/>
              <a:ea typeface="Nunito"/>
              <a:cs typeface="Nunito"/>
              <a:sym typeface="Nunito"/>
            </a:endParaRPr>
          </a:p>
          <a:p>
            <a:pPr indent="0" lvl="0" marL="0" rtl="0" algn="l">
              <a:lnSpc>
                <a:spcPct val="95000"/>
              </a:lnSpc>
              <a:spcBef>
                <a:spcPts val="1200"/>
              </a:spcBef>
              <a:spcAft>
                <a:spcPts val="0"/>
              </a:spcAft>
              <a:buSzPts val="1018"/>
              <a:buNone/>
            </a:pPr>
            <a:r>
              <a:t/>
            </a:r>
            <a:endParaRPr sz="1500">
              <a:solidFill>
                <a:srgbClr val="695D46"/>
              </a:solidFill>
              <a:latin typeface="Nunito"/>
              <a:ea typeface="Nunito"/>
              <a:cs typeface="Nunito"/>
              <a:sym typeface="Nunito"/>
            </a:endParaRPr>
          </a:p>
          <a:p>
            <a:pPr indent="0" lvl="0" marL="0" rtl="0" algn="l">
              <a:lnSpc>
                <a:spcPct val="95000"/>
              </a:lnSpc>
              <a:spcBef>
                <a:spcPts val="1200"/>
              </a:spcBef>
              <a:spcAft>
                <a:spcPts val="0"/>
              </a:spcAft>
              <a:buSzPts val="1018"/>
              <a:buNone/>
            </a:pPr>
            <a:r>
              <a:t/>
            </a:r>
            <a:endParaRPr sz="1500">
              <a:solidFill>
                <a:srgbClr val="695D46"/>
              </a:solidFill>
              <a:latin typeface="Nunito"/>
              <a:ea typeface="Nunito"/>
              <a:cs typeface="Nunito"/>
              <a:sym typeface="Nunito"/>
            </a:endParaRPr>
          </a:p>
          <a:p>
            <a:pPr indent="0" lvl="0" marL="0" rtl="0" algn="l">
              <a:lnSpc>
                <a:spcPct val="95000"/>
              </a:lnSpc>
              <a:spcBef>
                <a:spcPts val="1200"/>
              </a:spcBef>
              <a:spcAft>
                <a:spcPts val="1200"/>
              </a:spcAft>
              <a:buSzPts val="1018"/>
              <a:buNone/>
            </a:pPr>
            <a:r>
              <a:t/>
            </a:r>
            <a:endParaRPr sz="1500">
              <a:solidFill>
                <a:srgbClr val="695D46"/>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idx="1" type="body"/>
          </p:nvPr>
        </p:nvSpPr>
        <p:spPr>
          <a:xfrm>
            <a:off x="819150" y="4321475"/>
            <a:ext cx="3753000" cy="66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Nunito"/>
              <a:buChar char="●"/>
            </a:pPr>
            <a:r>
              <a:rPr lang="en">
                <a:latin typeface="Nunito"/>
                <a:ea typeface="Nunito"/>
                <a:cs typeface="Nunito"/>
                <a:sym typeface="Nunito"/>
              </a:rPr>
              <a:t>K. Mbappe and L. Messi are outliers in the xG chart.</a:t>
            </a:r>
            <a:endParaRPr>
              <a:latin typeface="Nunito"/>
              <a:ea typeface="Nunito"/>
              <a:cs typeface="Nunito"/>
              <a:sym typeface="Nunito"/>
            </a:endParaRPr>
          </a:p>
        </p:txBody>
      </p:sp>
      <p:pic>
        <p:nvPicPr>
          <p:cNvPr id="211" name="Google Shape;211;p32"/>
          <p:cNvPicPr preferRelativeResize="0"/>
          <p:nvPr/>
        </p:nvPicPr>
        <p:blipFill>
          <a:blip r:embed="rId3">
            <a:alphaModFix/>
          </a:blip>
          <a:stretch>
            <a:fillRect/>
          </a:stretch>
        </p:blipFill>
        <p:spPr>
          <a:xfrm>
            <a:off x="1071250" y="2014875"/>
            <a:ext cx="3380925" cy="2253950"/>
          </a:xfrm>
          <a:prstGeom prst="rect">
            <a:avLst/>
          </a:prstGeom>
          <a:noFill/>
          <a:ln>
            <a:noFill/>
          </a:ln>
        </p:spPr>
      </p:pic>
      <p:pic>
        <p:nvPicPr>
          <p:cNvPr id="212" name="Google Shape;212;p32"/>
          <p:cNvPicPr preferRelativeResize="0"/>
          <p:nvPr/>
        </p:nvPicPr>
        <p:blipFill>
          <a:blip r:embed="rId4">
            <a:alphaModFix/>
          </a:blip>
          <a:stretch>
            <a:fillRect/>
          </a:stretch>
        </p:blipFill>
        <p:spPr>
          <a:xfrm>
            <a:off x="4985425" y="2014875"/>
            <a:ext cx="3425350" cy="2253950"/>
          </a:xfrm>
          <a:prstGeom prst="rect">
            <a:avLst/>
          </a:prstGeom>
          <a:noFill/>
          <a:ln>
            <a:noFill/>
          </a:ln>
        </p:spPr>
      </p:pic>
      <p:sp>
        <p:nvSpPr>
          <p:cNvPr id="213" name="Google Shape;213;p32"/>
          <p:cNvSpPr txBox="1"/>
          <p:nvPr>
            <p:ph idx="1" type="body"/>
          </p:nvPr>
        </p:nvSpPr>
        <p:spPr>
          <a:xfrm>
            <a:off x="4680625" y="4245275"/>
            <a:ext cx="3753000" cy="66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Nunito"/>
              <a:buChar char="●"/>
            </a:pPr>
            <a:r>
              <a:rPr lang="en">
                <a:latin typeface="Nunito"/>
                <a:ea typeface="Nunito"/>
                <a:cs typeface="Nunito"/>
                <a:sym typeface="Nunito"/>
              </a:rPr>
              <a:t>I. Perisic, H. Kane, B. Fernandes, L. Messi, and A. </a:t>
            </a:r>
            <a:r>
              <a:rPr lang="en">
                <a:latin typeface="Nunito"/>
                <a:ea typeface="Nunito"/>
                <a:cs typeface="Nunito"/>
                <a:sym typeface="Nunito"/>
              </a:rPr>
              <a:t>Griezmann</a:t>
            </a:r>
            <a:r>
              <a:rPr lang="en">
                <a:latin typeface="Nunito"/>
                <a:ea typeface="Nunito"/>
                <a:cs typeface="Nunito"/>
                <a:sym typeface="Nunito"/>
              </a:rPr>
              <a:t> are outliers for xA.</a:t>
            </a:r>
            <a:endParaRPr>
              <a:latin typeface="Nunito"/>
              <a:ea typeface="Nunito"/>
              <a:cs typeface="Nunito"/>
              <a:sym typeface="Nunito"/>
            </a:endParaRPr>
          </a:p>
        </p:txBody>
      </p:sp>
      <p:sp>
        <p:nvSpPr>
          <p:cNvPr id="214" name="Google Shape;214;p32"/>
          <p:cNvSpPr txBox="1"/>
          <p:nvPr>
            <p:ph type="title"/>
          </p:nvPr>
        </p:nvSpPr>
        <p:spPr>
          <a:xfrm>
            <a:off x="1765175" y="840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 xG and xA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idx="1" type="body"/>
          </p:nvPr>
        </p:nvSpPr>
        <p:spPr>
          <a:xfrm>
            <a:off x="580350" y="3887075"/>
            <a:ext cx="3156300" cy="681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Font typeface="Nunito"/>
              <a:buChar char="●"/>
            </a:pPr>
            <a:r>
              <a:rPr lang="en">
                <a:latin typeface="Nunito"/>
                <a:ea typeface="Nunito"/>
                <a:cs typeface="Nunito"/>
                <a:sym typeface="Nunito"/>
              </a:rPr>
              <a:t>We see that Kylian Mbappe and Lionel Messi are tied in contributions with 10 each; next closest is 5, 4, and 3</a:t>
            </a:r>
            <a:endParaRPr>
              <a:latin typeface="Nunito"/>
              <a:ea typeface="Nunito"/>
              <a:cs typeface="Nunito"/>
              <a:sym typeface="Nunito"/>
            </a:endParaRPr>
          </a:p>
        </p:txBody>
      </p:sp>
      <p:pic>
        <p:nvPicPr>
          <p:cNvPr id="220" name="Google Shape;220;p33"/>
          <p:cNvPicPr preferRelativeResize="0"/>
          <p:nvPr/>
        </p:nvPicPr>
        <p:blipFill>
          <a:blip r:embed="rId3">
            <a:alphaModFix/>
          </a:blip>
          <a:stretch>
            <a:fillRect/>
          </a:stretch>
        </p:blipFill>
        <p:spPr>
          <a:xfrm>
            <a:off x="4181947" y="1161624"/>
            <a:ext cx="4325401" cy="2361400"/>
          </a:xfrm>
          <a:prstGeom prst="rect">
            <a:avLst/>
          </a:prstGeom>
          <a:noFill/>
          <a:ln>
            <a:noFill/>
          </a:ln>
        </p:spPr>
      </p:pic>
      <p:sp>
        <p:nvSpPr>
          <p:cNvPr id="221" name="Google Shape;221;p33"/>
          <p:cNvSpPr txBox="1"/>
          <p:nvPr>
            <p:ph idx="1" type="body"/>
          </p:nvPr>
        </p:nvSpPr>
        <p:spPr>
          <a:xfrm>
            <a:off x="4443875" y="3523025"/>
            <a:ext cx="4212900" cy="14091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Font typeface="Nunito"/>
              <a:buChar char="●"/>
            </a:pPr>
            <a:r>
              <a:rPr lang="en">
                <a:latin typeface="Nunito"/>
                <a:ea typeface="Nunito"/>
                <a:cs typeface="Nunito"/>
                <a:sym typeface="Nunito"/>
              </a:rPr>
              <a:t>Correlation </a:t>
            </a:r>
            <a:r>
              <a:rPr lang="en">
                <a:latin typeface="Nunito"/>
                <a:ea typeface="Nunito"/>
                <a:cs typeface="Nunito"/>
                <a:sym typeface="Nunito"/>
              </a:rPr>
              <a:t>exists</a:t>
            </a:r>
            <a:r>
              <a:rPr lang="en">
                <a:latin typeface="Nunito"/>
                <a:ea typeface="Nunito"/>
                <a:cs typeface="Nunito"/>
                <a:sym typeface="Nunito"/>
              </a:rPr>
              <a:t> between SCA and G/A, but not very strong</a:t>
            </a:r>
            <a:endParaRPr>
              <a:latin typeface="Nunito"/>
              <a:ea typeface="Nunito"/>
              <a:cs typeface="Nunito"/>
              <a:sym typeface="Nunito"/>
            </a:endParaRPr>
          </a:p>
          <a:p>
            <a:pPr indent="-292576" lvl="0" marL="457200" rtl="0" algn="l">
              <a:spcBef>
                <a:spcPts val="0"/>
              </a:spcBef>
              <a:spcAft>
                <a:spcPts val="0"/>
              </a:spcAft>
              <a:buSzPct val="100000"/>
              <a:buFont typeface="Nunito"/>
              <a:buChar char="●"/>
            </a:pPr>
            <a:r>
              <a:rPr lang="en">
                <a:latin typeface="Nunito"/>
                <a:ea typeface="Nunito"/>
                <a:cs typeface="Nunito"/>
                <a:sym typeface="Nunito"/>
              </a:rPr>
              <a:t>L. Modric, H. Lozano, and J. Kimmich are new names; 0 G/A combined.</a:t>
            </a:r>
            <a:endParaRPr>
              <a:latin typeface="Nunito"/>
              <a:ea typeface="Nunito"/>
              <a:cs typeface="Nunito"/>
              <a:sym typeface="Nunito"/>
            </a:endParaRPr>
          </a:p>
          <a:p>
            <a:pPr indent="-292576" lvl="0" marL="457200" rtl="0" algn="l">
              <a:spcBef>
                <a:spcPts val="0"/>
              </a:spcBef>
              <a:spcAft>
                <a:spcPts val="0"/>
              </a:spcAft>
              <a:buSzPct val="100000"/>
              <a:buFont typeface="Nunito"/>
              <a:buChar char="●"/>
            </a:pPr>
            <a:r>
              <a:rPr lang="en">
                <a:latin typeface="Nunito"/>
                <a:ea typeface="Nunito"/>
                <a:cs typeface="Nunito"/>
                <a:sym typeface="Nunito"/>
              </a:rPr>
              <a:t>Overall, Messi and Mbappe remain the most productive players.</a:t>
            </a:r>
            <a:endParaRPr>
              <a:latin typeface="Nunito"/>
              <a:ea typeface="Nunito"/>
              <a:cs typeface="Nunito"/>
              <a:sym typeface="Nunito"/>
            </a:endParaRPr>
          </a:p>
          <a:p>
            <a:pPr indent="-292576" lvl="0" marL="457200" rtl="0" algn="l">
              <a:spcBef>
                <a:spcPts val="0"/>
              </a:spcBef>
              <a:spcAft>
                <a:spcPts val="0"/>
              </a:spcAft>
              <a:buSzPct val="100000"/>
              <a:buFont typeface="Nunito"/>
              <a:buChar char="●"/>
            </a:pPr>
            <a:r>
              <a:rPr lang="en">
                <a:latin typeface="Nunito"/>
                <a:ea typeface="Nunito"/>
                <a:cs typeface="Nunito"/>
                <a:sym typeface="Nunito"/>
              </a:rPr>
              <a:t>While SCA is a good indicator of goal scoring opportunities (which in turn leads to goals and/or assists), it is not necessarily a strong indicator of G/A.</a:t>
            </a:r>
            <a:endParaRPr>
              <a:latin typeface="Nunito"/>
              <a:ea typeface="Nunito"/>
              <a:cs typeface="Nunito"/>
              <a:sym typeface="Nunito"/>
            </a:endParaRPr>
          </a:p>
        </p:txBody>
      </p:sp>
      <p:pic>
        <p:nvPicPr>
          <p:cNvPr id="222" name="Google Shape;222;p33"/>
          <p:cNvPicPr preferRelativeResize="0"/>
          <p:nvPr/>
        </p:nvPicPr>
        <p:blipFill>
          <a:blip r:embed="rId4">
            <a:alphaModFix/>
          </a:blip>
          <a:stretch>
            <a:fillRect/>
          </a:stretch>
        </p:blipFill>
        <p:spPr>
          <a:xfrm>
            <a:off x="170775" y="1520925"/>
            <a:ext cx="3877148" cy="2266451"/>
          </a:xfrm>
          <a:prstGeom prst="rect">
            <a:avLst/>
          </a:prstGeom>
          <a:noFill/>
          <a:ln>
            <a:noFill/>
          </a:ln>
        </p:spPr>
      </p:pic>
      <p:sp>
        <p:nvSpPr>
          <p:cNvPr id="223" name="Google Shape;223;p33"/>
          <p:cNvSpPr txBox="1"/>
          <p:nvPr>
            <p:ph type="title"/>
          </p:nvPr>
        </p:nvSpPr>
        <p:spPr>
          <a:xfrm>
            <a:off x="1765175" y="840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 G/A and SCA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Conclusion</a:t>
            </a:r>
            <a:endParaRPr/>
          </a:p>
        </p:txBody>
      </p:sp>
      <p:sp>
        <p:nvSpPr>
          <p:cNvPr id="229" name="Google Shape;229;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Overall, it is clear that Lionel Messi and Kylian Mbappe have consistently been the most productive players in the tournament. This is not surprising, as they are both world class players, and are both considered to be among the best players in the world. Having produced identical G+A outputs, and leading every advanced statistic together; with Messi showing a slight edge in terms of xG and xA, and Mbappe showing a slight edge in terms of SCA, it is clear that they are two players with different styles of play, but with a similar level of production.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ctrTitle"/>
          </p:nvPr>
        </p:nvSpPr>
        <p:spPr>
          <a:xfrm>
            <a:off x="1195349" y="1847700"/>
            <a:ext cx="6753300" cy="144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Research Question: </a:t>
            </a:r>
            <a:r>
              <a:rPr lang="en" sz="3000"/>
              <a:t>Does the difference in rounds have an effect on the way that teams play? (i.e group stages vs elimination matches)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idx="1" type="body"/>
          </p:nvPr>
        </p:nvSpPr>
        <p:spPr>
          <a:xfrm>
            <a:off x="819150" y="1613775"/>
            <a:ext cx="4165500" cy="1449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Font typeface="Nunito"/>
              <a:buChar char="●"/>
            </a:pPr>
            <a:r>
              <a:rPr lang="en">
                <a:latin typeface="Nunito"/>
                <a:ea typeface="Nunito"/>
                <a:cs typeface="Nunito"/>
                <a:sym typeface="Nunito"/>
              </a:rPr>
              <a:t>Most matches resulted with under 3 or less </a:t>
            </a:r>
            <a:r>
              <a:rPr lang="en">
                <a:latin typeface="Nunito"/>
                <a:ea typeface="Nunito"/>
                <a:cs typeface="Nunito"/>
                <a:sym typeface="Nunito"/>
              </a:rPr>
              <a:t>goals</a:t>
            </a:r>
            <a:r>
              <a:rPr lang="en">
                <a:latin typeface="Nunito"/>
                <a:ea typeface="Nunito"/>
                <a:cs typeface="Nunito"/>
                <a:sym typeface="Nunito"/>
              </a:rPr>
              <a:t> per game </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11 of the 16 knockout matches resulted in 3 or more goals scored.</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Teams are more likely to play </a:t>
            </a:r>
            <a:r>
              <a:rPr lang="en">
                <a:latin typeface="Nunito"/>
                <a:ea typeface="Nunito"/>
                <a:cs typeface="Nunito"/>
                <a:sym typeface="Nunito"/>
              </a:rPr>
              <a:t>aggressively</a:t>
            </a:r>
            <a:r>
              <a:rPr lang="en">
                <a:latin typeface="Nunito"/>
                <a:ea typeface="Nunito"/>
                <a:cs typeface="Nunito"/>
                <a:sym typeface="Nunito"/>
              </a:rPr>
              <a:t> in knockout matches.</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M</a:t>
            </a:r>
            <a:r>
              <a:rPr lang="en">
                <a:latin typeface="Nunito"/>
                <a:ea typeface="Nunito"/>
                <a:cs typeface="Nunito"/>
                <a:sym typeface="Nunito"/>
              </a:rPr>
              <a:t>ore</a:t>
            </a:r>
            <a:r>
              <a:rPr lang="en">
                <a:latin typeface="Nunito"/>
                <a:ea typeface="Nunito"/>
                <a:cs typeface="Nunito"/>
                <a:sym typeface="Nunito"/>
              </a:rPr>
              <a:t> at stake.</a:t>
            </a:r>
            <a:endParaRPr>
              <a:latin typeface="Nunito"/>
              <a:ea typeface="Nunito"/>
              <a:cs typeface="Nunito"/>
              <a:sym typeface="Nunito"/>
            </a:endParaRPr>
          </a:p>
        </p:txBody>
      </p:sp>
      <p:pic>
        <p:nvPicPr>
          <p:cNvPr id="240" name="Google Shape;240;p36"/>
          <p:cNvPicPr preferRelativeResize="0"/>
          <p:nvPr/>
        </p:nvPicPr>
        <p:blipFill>
          <a:blip r:embed="rId3">
            <a:alphaModFix/>
          </a:blip>
          <a:stretch>
            <a:fillRect/>
          </a:stretch>
        </p:blipFill>
        <p:spPr>
          <a:xfrm>
            <a:off x="5185700" y="1308038"/>
            <a:ext cx="3564101" cy="1874425"/>
          </a:xfrm>
          <a:prstGeom prst="rect">
            <a:avLst/>
          </a:prstGeom>
          <a:noFill/>
          <a:ln>
            <a:noFill/>
          </a:ln>
        </p:spPr>
      </p:pic>
      <p:pic>
        <p:nvPicPr>
          <p:cNvPr id="241" name="Google Shape;241;p36"/>
          <p:cNvPicPr preferRelativeResize="0"/>
          <p:nvPr/>
        </p:nvPicPr>
        <p:blipFill>
          <a:blip r:embed="rId4">
            <a:alphaModFix/>
          </a:blip>
          <a:stretch>
            <a:fillRect/>
          </a:stretch>
        </p:blipFill>
        <p:spPr>
          <a:xfrm>
            <a:off x="916771" y="3063075"/>
            <a:ext cx="3449456" cy="1775624"/>
          </a:xfrm>
          <a:prstGeom prst="rect">
            <a:avLst/>
          </a:prstGeom>
          <a:noFill/>
          <a:ln>
            <a:noFill/>
          </a:ln>
        </p:spPr>
      </p:pic>
      <p:sp>
        <p:nvSpPr>
          <p:cNvPr id="242" name="Google Shape;242;p36"/>
          <p:cNvSpPr txBox="1"/>
          <p:nvPr>
            <p:ph idx="1" type="body"/>
          </p:nvPr>
        </p:nvSpPr>
        <p:spPr>
          <a:xfrm>
            <a:off x="4572000" y="3285938"/>
            <a:ext cx="4165500" cy="144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Nunito"/>
              <a:buChar char="●"/>
            </a:pPr>
            <a:r>
              <a:rPr lang="en">
                <a:latin typeface="Nunito"/>
                <a:ea typeface="Nunito"/>
                <a:cs typeface="Nunito"/>
                <a:sym typeface="Nunito"/>
              </a:rPr>
              <a:t>Majority </a:t>
            </a:r>
            <a:r>
              <a:rPr lang="en">
                <a:latin typeface="Nunito"/>
                <a:ea typeface="Nunito"/>
                <a:cs typeface="Nunito"/>
                <a:sym typeface="Nunito"/>
              </a:rPr>
              <a:t>throughout</a:t>
            </a:r>
            <a:r>
              <a:rPr lang="en">
                <a:latin typeface="Nunito"/>
                <a:ea typeface="Nunito"/>
                <a:cs typeface="Nunito"/>
                <a:sym typeface="Nunito"/>
              </a:rPr>
              <a:t> </a:t>
            </a:r>
            <a:r>
              <a:rPr lang="en">
                <a:latin typeface="Nunito"/>
                <a:ea typeface="Nunito"/>
                <a:cs typeface="Nunito"/>
                <a:sym typeface="Nunito"/>
              </a:rPr>
              <a:t>tournament</a:t>
            </a:r>
            <a:r>
              <a:rPr lang="en">
                <a:latin typeface="Nunito"/>
                <a:ea typeface="Nunito"/>
                <a:cs typeface="Nunito"/>
                <a:sym typeface="Nunito"/>
              </a:rPr>
              <a:t> end up with around 800-900 pass (shown by the trend).</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a:latin typeface="Nunito"/>
                <a:ea typeface="Nunito"/>
                <a:cs typeface="Nunito"/>
                <a:sym typeface="Nunito"/>
              </a:rPr>
              <a:t>Both teams combined.</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a:latin typeface="Nunito"/>
                <a:ea typeface="Nunito"/>
                <a:cs typeface="Nunito"/>
                <a:sym typeface="Nunito"/>
              </a:rPr>
              <a:t>Group play matches and </a:t>
            </a:r>
            <a:r>
              <a:rPr lang="en">
                <a:latin typeface="Nunito"/>
                <a:ea typeface="Nunito"/>
                <a:cs typeface="Nunito"/>
                <a:sym typeface="Nunito"/>
              </a:rPr>
              <a:t>elimination</a:t>
            </a:r>
            <a:r>
              <a:rPr lang="en">
                <a:latin typeface="Nunito"/>
                <a:ea typeface="Nunito"/>
                <a:cs typeface="Nunito"/>
                <a:sym typeface="Nunito"/>
              </a:rPr>
              <a:t> matches contain an even split outside of 900 passes.</a:t>
            </a:r>
            <a:endParaRPr>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idx="1" type="body"/>
          </p:nvPr>
        </p:nvSpPr>
        <p:spPr>
          <a:xfrm>
            <a:off x="819150" y="1273300"/>
            <a:ext cx="3290100" cy="14229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Font typeface="Nunito"/>
              <a:buChar char="●"/>
            </a:pPr>
            <a:r>
              <a:rPr lang="en">
                <a:latin typeface="Nunito"/>
                <a:ea typeface="Nunito"/>
                <a:cs typeface="Nunito"/>
                <a:sym typeface="Nunito"/>
              </a:rPr>
              <a:t>Looking at a </a:t>
            </a:r>
            <a:r>
              <a:rPr lang="en">
                <a:latin typeface="Nunito"/>
                <a:ea typeface="Nunito"/>
                <a:cs typeface="Nunito"/>
                <a:sym typeface="Nunito"/>
              </a:rPr>
              <a:t>tendency: less fouls then mean when occur in knockout matches.</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Exception:  two quarter final matches and final.</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These 2 have outliers of 45+ fouls in 3 matches, mean is a lot more than 24.</a:t>
            </a:r>
            <a:endParaRPr>
              <a:latin typeface="Nunito"/>
              <a:ea typeface="Nunito"/>
              <a:cs typeface="Nunito"/>
              <a:sym typeface="Nunito"/>
            </a:endParaRPr>
          </a:p>
        </p:txBody>
      </p:sp>
      <p:pic>
        <p:nvPicPr>
          <p:cNvPr id="248" name="Google Shape;248;p37"/>
          <p:cNvPicPr preferRelativeResize="0"/>
          <p:nvPr/>
        </p:nvPicPr>
        <p:blipFill rotWithShape="1">
          <a:blip r:embed="rId3">
            <a:alphaModFix/>
          </a:blip>
          <a:srcRect b="0" l="0" r="21874" t="0"/>
          <a:stretch/>
        </p:blipFill>
        <p:spPr>
          <a:xfrm>
            <a:off x="5446700" y="675600"/>
            <a:ext cx="3161474" cy="2349025"/>
          </a:xfrm>
          <a:prstGeom prst="rect">
            <a:avLst/>
          </a:prstGeom>
          <a:noFill/>
          <a:ln>
            <a:noFill/>
          </a:ln>
        </p:spPr>
      </p:pic>
      <p:pic>
        <p:nvPicPr>
          <p:cNvPr id="249" name="Google Shape;249;p37"/>
          <p:cNvPicPr preferRelativeResize="0"/>
          <p:nvPr/>
        </p:nvPicPr>
        <p:blipFill rotWithShape="1">
          <a:blip r:embed="rId3">
            <a:alphaModFix/>
          </a:blip>
          <a:srcRect b="65471" l="80422" r="0" t="5284"/>
          <a:stretch/>
        </p:blipFill>
        <p:spPr>
          <a:xfrm>
            <a:off x="4378600" y="943125"/>
            <a:ext cx="932401" cy="808475"/>
          </a:xfrm>
          <a:prstGeom prst="rect">
            <a:avLst/>
          </a:prstGeom>
          <a:noFill/>
          <a:ln>
            <a:noFill/>
          </a:ln>
        </p:spPr>
      </p:pic>
      <p:pic>
        <p:nvPicPr>
          <p:cNvPr id="250" name="Google Shape;250;p37"/>
          <p:cNvPicPr preferRelativeResize="0"/>
          <p:nvPr/>
        </p:nvPicPr>
        <p:blipFill rotWithShape="1">
          <a:blip r:embed="rId4">
            <a:alphaModFix/>
          </a:blip>
          <a:srcRect b="0" l="0" r="20842" t="0"/>
          <a:stretch/>
        </p:blipFill>
        <p:spPr>
          <a:xfrm>
            <a:off x="721875" y="2790225"/>
            <a:ext cx="3084351" cy="2033875"/>
          </a:xfrm>
          <a:prstGeom prst="rect">
            <a:avLst/>
          </a:prstGeom>
          <a:noFill/>
          <a:ln>
            <a:noFill/>
          </a:ln>
        </p:spPr>
      </p:pic>
      <p:sp>
        <p:nvSpPr>
          <p:cNvPr id="251" name="Google Shape;251;p37"/>
          <p:cNvSpPr txBox="1"/>
          <p:nvPr>
            <p:ph idx="1" type="body"/>
          </p:nvPr>
        </p:nvSpPr>
        <p:spPr>
          <a:xfrm>
            <a:off x="4378600" y="3243125"/>
            <a:ext cx="4083600" cy="14229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Font typeface="Nunito"/>
              <a:buChar char="●"/>
            </a:pPr>
            <a:r>
              <a:rPr lang="en">
                <a:latin typeface="Nunito"/>
                <a:ea typeface="Nunito"/>
                <a:cs typeface="Nunito"/>
                <a:sym typeface="Nunito"/>
              </a:rPr>
              <a:t>Conclusion: There isn’t a </a:t>
            </a:r>
            <a:r>
              <a:rPr lang="en">
                <a:latin typeface="Nunito"/>
                <a:ea typeface="Nunito"/>
                <a:cs typeface="Nunito"/>
                <a:sym typeface="Nunito"/>
              </a:rPr>
              <a:t>substantial</a:t>
            </a:r>
            <a:r>
              <a:rPr lang="en">
                <a:latin typeface="Nunito"/>
                <a:ea typeface="Nunito"/>
                <a:cs typeface="Nunito"/>
                <a:sym typeface="Nunito"/>
              </a:rPr>
              <a:t> change in how teams play in knockout matches.</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However, increase in scored goals and </a:t>
            </a:r>
            <a:r>
              <a:rPr lang="en">
                <a:latin typeface="Nunito"/>
                <a:ea typeface="Nunito"/>
                <a:cs typeface="Nunito"/>
                <a:sym typeface="Nunito"/>
              </a:rPr>
              <a:t>decrease</a:t>
            </a:r>
            <a:r>
              <a:rPr lang="en">
                <a:latin typeface="Nunito"/>
                <a:ea typeface="Nunito"/>
                <a:cs typeface="Nunito"/>
                <a:sym typeface="Nunito"/>
              </a:rPr>
              <a:t> in fouls.</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Teams potentially adjust their play style in </a:t>
            </a:r>
            <a:r>
              <a:rPr lang="en">
                <a:latin typeface="Nunito"/>
                <a:ea typeface="Nunito"/>
                <a:cs typeface="Nunito"/>
                <a:sym typeface="Nunito"/>
              </a:rPr>
              <a:t>knockout</a:t>
            </a:r>
            <a:r>
              <a:rPr lang="en">
                <a:latin typeface="Nunito"/>
                <a:ea typeface="Nunito"/>
                <a:cs typeface="Nunito"/>
                <a:sym typeface="Nunito"/>
              </a:rPr>
              <a:t> matches, though not a strong enough indicator.</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ctrTitle"/>
          </p:nvPr>
        </p:nvSpPr>
        <p:spPr>
          <a:xfrm>
            <a:off x="1195349" y="1847700"/>
            <a:ext cx="6753300" cy="144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Research Question: </a:t>
            </a:r>
            <a:r>
              <a:rPr lang="en" sz="3000"/>
              <a:t>Having majority possession is considered to be an emphasis in modern football, but did having more possession actually lead to more success?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3. </a:t>
            </a:r>
            <a:r>
              <a:rPr lang="en" sz="2000"/>
              <a:t>Having </a:t>
            </a:r>
            <a:r>
              <a:rPr lang="en" sz="2000"/>
              <a:t>possession</a:t>
            </a:r>
            <a:r>
              <a:rPr lang="en" sz="2000"/>
              <a:t> is an emphasis in modern football (soccer), but does having more </a:t>
            </a:r>
            <a:r>
              <a:rPr lang="en" sz="2000"/>
              <a:t>possession</a:t>
            </a:r>
            <a:r>
              <a:rPr lang="en" sz="2000"/>
              <a:t> actually lead to more success?</a:t>
            </a:r>
            <a:endParaRPr sz="2000"/>
          </a:p>
        </p:txBody>
      </p:sp>
      <p:sp>
        <p:nvSpPr>
          <p:cNvPr id="262" name="Google Shape;262;p39"/>
          <p:cNvSpPr txBox="1"/>
          <p:nvPr>
            <p:ph idx="1" type="body"/>
          </p:nvPr>
        </p:nvSpPr>
        <p:spPr>
          <a:xfrm>
            <a:off x="819150" y="1990725"/>
            <a:ext cx="38979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Font typeface="Nunito"/>
              <a:buChar char="●"/>
            </a:pPr>
            <a:r>
              <a:rPr lang="en">
                <a:latin typeface="Nunito"/>
                <a:ea typeface="Nunito"/>
                <a:cs typeface="Nunito"/>
                <a:sym typeface="Nunito"/>
              </a:rPr>
              <a:t>Broken down by round:</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More teams lost with majority possession in group play, this can be attributed to the fact that there are more matches in group play</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 The Round of 16 was the only round where the team with more possession ended up with a </a:t>
            </a:r>
            <a:r>
              <a:rPr i="1" lang="en">
                <a:latin typeface="Nunito"/>
                <a:ea typeface="Nunito"/>
                <a:cs typeface="Nunito"/>
                <a:sym typeface="Nunito"/>
              </a:rPr>
              <a:t>positive</a:t>
            </a:r>
            <a:r>
              <a:rPr lang="en">
                <a:latin typeface="Nunito"/>
                <a:ea typeface="Nunito"/>
                <a:cs typeface="Nunito"/>
                <a:sym typeface="Nunito"/>
              </a:rPr>
              <a:t> record</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No team with majority possession won in the quarterfinals or in the semifinals</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The third place match resulted in a loss for the team that held majority possession</a:t>
            </a:r>
            <a:endParaRPr>
              <a:latin typeface="Nunito"/>
              <a:ea typeface="Nunito"/>
              <a:cs typeface="Nunito"/>
              <a:sym typeface="Nunito"/>
            </a:endParaRPr>
          </a:p>
          <a:p>
            <a:pPr indent="-304958" lvl="0" marL="457200" rtl="0" algn="l">
              <a:spcBef>
                <a:spcPts val="0"/>
              </a:spcBef>
              <a:spcAft>
                <a:spcPts val="0"/>
              </a:spcAft>
              <a:buSzPct val="100000"/>
              <a:buFont typeface="Nunito"/>
              <a:buChar char="●"/>
            </a:pPr>
            <a:r>
              <a:rPr lang="en">
                <a:latin typeface="Nunito"/>
                <a:ea typeface="Nunito"/>
                <a:cs typeface="Nunito"/>
                <a:sym typeface="Nunito"/>
              </a:rPr>
              <a:t>The final resulted in a draw after extra time, and went to penalty kicks</a:t>
            </a:r>
            <a:endParaRPr>
              <a:latin typeface="Nunito"/>
              <a:ea typeface="Nunito"/>
              <a:cs typeface="Nunito"/>
              <a:sym typeface="Nunito"/>
            </a:endParaRPr>
          </a:p>
        </p:txBody>
      </p:sp>
      <p:pic>
        <p:nvPicPr>
          <p:cNvPr id="263" name="Google Shape;263;p39"/>
          <p:cNvPicPr preferRelativeResize="0"/>
          <p:nvPr/>
        </p:nvPicPr>
        <p:blipFill>
          <a:blip r:embed="rId3">
            <a:alphaModFix/>
          </a:blip>
          <a:stretch>
            <a:fillRect/>
          </a:stretch>
        </p:blipFill>
        <p:spPr>
          <a:xfrm>
            <a:off x="5094051" y="1945137"/>
            <a:ext cx="3364550" cy="2539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ctrTitle"/>
          </p:nvPr>
        </p:nvSpPr>
        <p:spPr>
          <a:xfrm>
            <a:off x="1195349" y="1847700"/>
            <a:ext cx="6753300" cy="144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Research Question: </a:t>
            </a:r>
            <a:r>
              <a:rPr lang="en" sz="3000"/>
              <a:t>There was a lot of controversy about this tournament for a variety of reasons; are there any particular trends we can discover about the actual attendance of the matches?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idx="1" type="body"/>
          </p:nvPr>
        </p:nvSpPr>
        <p:spPr>
          <a:xfrm>
            <a:off x="819150" y="3886925"/>
            <a:ext cx="3635700" cy="954600"/>
          </a:xfrm>
          <a:prstGeom prst="rect">
            <a:avLst/>
          </a:prstGeom>
        </p:spPr>
        <p:txBody>
          <a:bodyPr anchorCtr="0" anchor="t" bIns="91425" lIns="91425" spcFirstLastPara="1" rIns="91425" wrap="square" tIns="91425">
            <a:noAutofit/>
          </a:bodyPr>
          <a:lstStyle/>
          <a:p>
            <a:pPr indent="-298926" lvl="0" marL="457200" rtl="0" algn="l">
              <a:lnSpc>
                <a:spcPct val="95000"/>
              </a:lnSpc>
              <a:spcBef>
                <a:spcPts val="0"/>
              </a:spcBef>
              <a:spcAft>
                <a:spcPts val="0"/>
              </a:spcAft>
              <a:buSzPts val="1108"/>
              <a:buFont typeface="Nunito"/>
              <a:buChar char="●"/>
            </a:pPr>
            <a:r>
              <a:rPr lang="en" sz="1107">
                <a:latin typeface="Nunito"/>
                <a:ea typeface="Nunito"/>
                <a:cs typeface="Nunito"/>
                <a:sym typeface="Nunito"/>
              </a:rPr>
              <a:t>Based on the time of year (midseason instead of in the summer like usual), location for tournament (far from many participating countries, worried about fan attendance), and newsworthy alcohol ban, the attendance was a big question for this particular tournament</a:t>
            </a:r>
            <a:endParaRPr sz="1107">
              <a:latin typeface="Nunito"/>
              <a:ea typeface="Nunito"/>
              <a:cs typeface="Nunito"/>
              <a:sym typeface="Nunito"/>
            </a:endParaRPr>
          </a:p>
        </p:txBody>
      </p:sp>
      <p:pic>
        <p:nvPicPr>
          <p:cNvPr id="274" name="Google Shape;274;p41"/>
          <p:cNvPicPr preferRelativeResize="0"/>
          <p:nvPr/>
        </p:nvPicPr>
        <p:blipFill>
          <a:blip r:embed="rId3">
            <a:alphaModFix/>
          </a:blip>
          <a:stretch>
            <a:fillRect/>
          </a:stretch>
        </p:blipFill>
        <p:spPr>
          <a:xfrm>
            <a:off x="209025" y="1469573"/>
            <a:ext cx="4155451" cy="2236500"/>
          </a:xfrm>
          <a:prstGeom prst="rect">
            <a:avLst/>
          </a:prstGeom>
          <a:noFill/>
          <a:ln>
            <a:noFill/>
          </a:ln>
        </p:spPr>
      </p:pic>
      <p:pic>
        <p:nvPicPr>
          <p:cNvPr id="275" name="Google Shape;275;p41"/>
          <p:cNvPicPr preferRelativeResize="0"/>
          <p:nvPr/>
        </p:nvPicPr>
        <p:blipFill>
          <a:blip r:embed="rId4">
            <a:alphaModFix/>
          </a:blip>
          <a:stretch>
            <a:fillRect/>
          </a:stretch>
        </p:blipFill>
        <p:spPr>
          <a:xfrm>
            <a:off x="4900300" y="1184848"/>
            <a:ext cx="3683499" cy="2598625"/>
          </a:xfrm>
          <a:prstGeom prst="rect">
            <a:avLst/>
          </a:prstGeom>
          <a:noFill/>
          <a:ln>
            <a:noFill/>
          </a:ln>
        </p:spPr>
      </p:pic>
      <p:sp>
        <p:nvSpPr>
          <p:cNvPr id="276" name="Google Shape;276;p41"/>
          <p:cNvSpPr txBox="1"/>
          <p:nvPr>
            <p:ph idx="1" type="body"/>
          </p:nvPr>
        </p:nvSpPr>
        <p:spPr>
          <a:xfrm>
            <a:off x="4765350" y="3886925"/>
            <a:ext cx="3559500" cy="1057200"/>
          </a:xfrm>
          <a:prstGeom prst="rect">
            <a:avLst/>
          </a:prstGeom>
        </p:spPr>
        <p:txBody>
          <a:bodyPr anchorCtr="0" anchor="t" bIns="91425" lIns="91425" spcFirstLastPara="1" rIns="91425" wrap="square" tIns="91425">
            <a:normAutofit fontScale="77500"/>
          </a:bodyPr>
          <a:lstStyle/>
          <a:p>
            <a:pPr indent="-292576" lvl="0" marL="457200" rtl="0" algn="l">
              <a:spcBef>
                <a:spcPts val="0"/>
              </a:spcBef>
              <a:spcAft>
                <a:spcPts val="0"/>
              </a:spcAft>
              <a:buSzPct val="100000"/>
              <a:buFont typeface="Nunito"/>
              <a:buChar char="●"/>
            </a:pPr>
            <a:r>
              <a:rPr lang="en">
                <a:latin typeface="Nunito"/>
                <a:ea typeface="Nunito"/>
                <a:cs typeface="Nunito"/>
                <a:sym typeface="Nunito"/>
              </a:rPr>
              <a:t>We can see that while attendance is in the ~45000 range for majority of stadiums, there are exceptions</a:t>
            </a:r>
            <a:endParaRPr>
              <a:latin typeface="Nunito"/>
              <a:ea typeface="Nunito"/>
              <a:cs typeface="Nunito"/>
              <a:sym typeface="Nunito"/>
            </a:endParaRPr>
          </a:p>
          <a:p>
            <a:pPr indent="-292576" lvl="0" marL="457200" rtl="0" algn="l">
              <a:spcBef>
                <a:spcPts val="0"/>
              </a:spcBef>
              <a:spcAft>
                <a:spcPts val="0"/>
              </a:spcAft>
              <a:buSzPct val="100000"/>
              <a:buFont typeface="Nunito"/>
              <a:buChar char="●"/>
            </a:pPr>
            <a:r>
              <a:rPr lang="en">
                <a:latin typeface="Nunito"/>
                <a:ea typeface="Nunito"/>
                <a:cs typeface="Nunito"/>
                <a:sym typeface="Nunito"/>
              </a:rPr>
              <a:t>Lusail Iconic, Al Bayt - hosts of many elimination matches</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 - Goal of our Research</a:t>
            </a:r>
            <a:endParaRPr/>
          </a:p>
        </p:txBody>
      </p:sp>
      <p:sp>
        <p:nvSpPr>
          <p:cNvPr id="99" name="Google Shape;99;p15"/>
          <p:cNvSpPr txBox="1"/>
          <p:nvPr>
            <p:ph idx="1" type="body"/>
          </p:nvPr>
        </p:nvSpPr>
        <p:spPr>
          <a:xfrm>
            <a:off x="819150" y="2021025"/>
            <a:ext cx="7688700" cy="2417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By observing data about the </a:t>
            </a:r>
            <a:r>
              <a:rPr i="1" lang="en" sz="1500">
                <a:latin typeface="Nunito"/>
                <a:ea typeface="Nunito"/>
                <a:cs typeface="Nunito"/>
                <a:sym typeface="Nunito"/>
              </a:rPr>
              <a:t>matches</a:t>
            </a:r>
            <a:r>
              <a:rPr lang="en" sz="1500">
                <a:latin typeface="Nunito"/>
                <a:ea typeface="Nunito"/>
                <a:cs typeface="Nunito"/>
                <a:sym typeface="Nunito"/>
              </a:rPr>
              <a:t> played in the tournament, the </a:t>
            </a:r>
            <a:r>
              <a:rPr i="1" lang="en" sz="1500">
                <a:latin typeface="Nunito"/>
                <a:ea typeface="Nunito"/>
                <a:cs typeface="Nunito"/>
                <a:sym typeface="Nunito"/>
              </a:rPr>
              <a:t>players</a:t>
            </a:r>
            <a:r>
              <a:rPr lang="en" sz="1500">
                <a:latin typeface="Nunito"/>
                <a:ea typeface="Nunito"/>
                <a:cs typeface="Nunito"/>
                <a:sym typeface="Nunito"/>
              </a:rPr>
              <a:t> participating in the matches, and the </a:t>
            </a:r>
            <a:r>
              <a:rPr i="1" lang="en" sz="1500">
                <a:latin typeface="Nunito"/>
                <a:ea typeface="Nunito"/>
                <a:cs typeface="Nunito"/>
                <a:sym typeface="Nunito"/>
              </a:rPr>
              <a:t>countries</a:t>
            </a:r>
            <a:r>
              <a:rPr lang="en" sz="1500">
                <a:latin typeface="Nunito"/>
                <a:ea typeface="Nunito"/>
                <a:cs typeface="Nunito"/>
                <a:sym typeface="Nunito"/>
              </a:rPr>
              <a:t> who have teams being represented in the tournament, we hope to be able to visualize the outcome of the tournament in a variety of different aspects.</a:t>
            </a:r>
            <a:endParaRPr sz="1500">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4. (continued)</a:t>
            </a:r>
            <a:endParaRPr/>
          </a:p>
        </p:txBody>
      </p:sp>
      <p:pic>
        <p:nvPicPr>
          <p:cNvPr id="282" name="Google Shape;282;p42"/>
          <p:cNvPicPr preferRelativeResize="0"/>
          <p:nvPr/>
        </p:nvPicPr>
        <p:blipFill>
          <a:blip r:embed="rId3">
            <a:alphaModFix/>
          </a:blip>
          <a:stretch>
            <a:fillRect/>
          </a:stretch>
        </p:blipFill>
        <p:spPr>
          <a:xfrm>
            <a:off x="4706450" y="1800200"/>
            <a:ext cx="4304449" cy="2645251"/>
          </a:xfrm>
          <a:prstGeom prst="rect">
            <a:avLst/>
          </a:prstGeom>
          <a:noFill/>
          <a:ln>
            <a:noFill/>
          </a:ln>
        </p:spPr>
      </p:pic>
      <p:pic>
        <p:nvPicPr>
          <p:cNvPr id="283" name="Google Shape;283;p42"/>
          <p:cNvPicPr preferRelativeResize="0"/>
          <p:nvPr/>
        </p:nvPicPr>
        <p:blipFill>
          <a:blip r:embed="rId4">
            <a:alphaModFix/>
          </a:blip>
          <a:stretch>
            <a:fillRect/>
          </a:stretch>
        </p:blipFill>
        <p:spPr>
          <a:xfrm>
            <a:off x="328575" y="1800200"/>
            <a:ext cx="4243424" cy="2727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this compare to the previous World Cup?</a:t>
            </a:r>
            <a:endParaRPr/>
          </a:p>
        </p:txBody>
      </p:sp>
      <p:sp>
        <p:nvSpPr>
          <p:cNvPr id="289" name="Google Shape;289;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2022 Qatar World Cup </a:t>
            </a:r>
            <a:r>
              <a:rPr i="1" lang="en"/>
              <a:t>mean attendance</a:t>
            </a:r>
            <a:r>
              <a:rPr lang="en"/>
              <a:t> through every match: </a:t>
            </a:r>
            <a:r>
              <a:rPr b="1" lang="en"/>
              <a:t>~53,191</a:t>
            </a:r>
            <a:endParaRPr b="1"/>
          </a:p>
          <a:p>
            <a:pPr indent="-311150" lvl="0" marL="457200" rtl="0" algn="l">
              <a:spcBef>
                <a:spcPts val="0"/>
              </a:spcBef>
              <a:spcAft>
                <a:spcPts val="0"/>
              </a:spcAft>
              <a:buSzPts val="1300"/>
              <a:buChar char="●"/>
            </a:pPr>
            <a:r>
              <a:rPr lang="en"/>
              <a:t>2018 Russia World Cup </a:t>
            </a:r>
            <a:r>
              <a:rPr i="1" lang="en"/>
              <a:t>mean attendance</a:t>
            </a:r>
            <a:r>
              <a:rPr lang="en"/>
              <a:t>: </a:t>
            </a:r>
            <a:r>
              <a:rPr b="1" lang="en"/>
              <a:t>~47,371</a:t>
            </a:r>
            <a:endParaRPr b="1"/>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2022 Qatar World Cup most attended match </a:t>
            </a:r>
            <a:r>
              <a:rPr lang="en"/>
              <a:t>attendance</a:t>
            </a:r>
            <a:r>
              <a:rPr lang="en"/>
              <a:t>: </a:t>
            </a:r>
            <a:r>
              <a:rPr b="1" lang="en"/>
              <a:t>88,966</a:t>
            </a:r>
            <a:r>
              <a:rPr lang="en"/>
              <a:t> (multiple times, including the Final; this is assumed to be the </a:t>
            </a:r>
            <a:r>
              <a:rPr i="1" lang="en"/>
              <a:t>capacity </a:t>
            </a:r>
            <a:r>
              <a:rPr lang="en"/>
              <a:t>of the Lusail Iconic Stadium</a:t>
            </a:r>
            <a:endParaRPr/>
          </a:p>
          <a:p>
            <a:pPr indent="-311150" lvl="0" marL="457200" rtl="0" algn="l">
              <a:spcBef>
                <a:spcPts val="0"/>
              </a:spcBef>
              <a:spcAft>
                <a:spcPts val="0"/>
              </a:spcAft>
              <a:buSzPts val="1300"/>
              <a:buChar char="●"/>
            </a:pPr>
            <a:r>
              <a:rPr lang="en"/>
              <a:t>2018 Russia World Cup </a:t>
            </a:r>
            <a:r>
              <a:rPr lang="en"/>
              <a:t>most attended match attendance: </a:t>
            </a:r>
            <a:r>
              <a:rPr b="1" lang="en"/>
              <a:t>78,011</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Conclusion</a:t>
            </a:r>
            <a:endParaRPr/>
          </a:p>
        </p:txBody>
      </p:sp>
      <p:sp>
        <p:nvSpPr>
          <p:cNvPr id="295" name="Google Shape;295;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can see that the worries of attendance may have been </a:t>
            </a:r>
            <a:r>
              <a:rPr lang="en"/>
              <a:t>unwarranted, as average attendance was higher than the previous World Cup, including higher peaks in attendance as well</a:t>
            </a:r>
            <a:endParaRPr/>
          </a:p>
          <a:p>
            <a:pPr indent="-311150" lvl="0" marL="457200" rtl="0" algn="l">
              <a:spcBef>
                <a:spcPts val="0"/>
              </a:spcBef>
              <a:spcAft>
                <a:spcPts val="0"/>
              </a:spcAft>
              <a:buSzPts val="1300"/>
              <a:buChar char="●"/>
            </a:pPr>
            <a:r>
              <a:rPr lang="en"/>
              <a:t>Argentina matches had higher attendance on average than any other country (one might wonder if the Final played a part in this, but France wasn’t even in the top 10 in terms of attendance)</a:t>
            </a:r>
            <a:endParaRPr/>
          </a:p>
          <a:p>
            <a:pPr indent="-311150" lvl="0" marL="457200" rtl="0" algn="l">
              <a:spcBef>
                <a:spcPts val="0"/>
              </a:spcBef>
              <a:spcAft>
                <a:spcPts val="0"/>
              </a:spcAft>
              <a:buSzPts val="1300"/>
              <a:buChar char="●"/>
            </a:pPr>
            <a:r>
              <a:rPr lang="en"/>
              <a:t>The Final had the most attendance, but other matches in other rounds got close to a similar attendance level as well</a:t>
            </a:r>
            <a:endParaRPr/>
          </a:p>
          <a:p>
            <a:pPr indent="-298450" lvl="1" marL="914400" rtl="0" algn="l">
              <a:spcBef>
                <a:spcPts val="0"/>
              </a:spcBef>
              <a:spcAft>
                <a:spcPts val="0"/>
              </a:spcAft>
              <a:buSzPts val="1100"/>
              <a:buChar char="○"/>
            </a:pPr>
            <a:r>
              <a:rPr lang="en"/>
              <a:t>Third-place match was one of the                                                                                                                                                                                                                                                                                                                                least attended matches out of all</a:t>
            </a:r>
            <a:r>
              <a:rPr lang="en"/>
              <a:t>                             </a:t>
            </a:r>
            <a:endParaRPr/>
          </a:p>
        </p:txBody>
      </p:sp>
      <p:pic>
        <p:nvPicPr>
          <p:cNvPr id="296" name="Google Shape;296;p44"/>
          <p:cNvPicPr preferRelativeResize="0"/>
          <p:nvPr/>
        </p:nvPicPr>
        <p:blipFill>
          <a:blip r:embed="rId3">
            <a:alphaModFix/>
          </a:blip>
          <a:stretch>
            <a:fillRect/>
          </a:stretch>
        </p:blipFill>
        <p:spPr>
          <a:xfrm>
            <a:off x="3809600" y="3398375"/>
            <a:ext cx="5235376" cy="1745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Future Research</a:t>
            </a:r>
            <a:endParaRPr/>
          </a:p>
        </p:txBody>
      </p:sp>
      <p:sp>
        <p:nvSpPr>
          <p:cNvPr id="302" name="Google Shape;302;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Nunito"/>
              <a:buChar char="●"/>
            </a:pPr>
            <a:r>
              <a:rPr lang="en">
                <a:latin typeface="Nunito"/>
                <a:ea typeface="Nunito"/>
                <a:cs typeface="Nunito"/>
                <a:sym typeface="Nunito"/>
              </a:rPr>
              <a:t>Create an algorithm that determines a ‘Starting XI’ of the best players in the tournament; would need access to more statistics that we didn’t have, and more research</a:t>
            </a:r>
            <a:endParaRPr>
              <a:latin typeface="Nunito"/>
              <a:ea typeface="Nunito"/>
              <a:cs typeface="Nunito"/>
              <a:sym typeface="Nunito"/>
            </a:endParaRPr>
          </a:p>
          <a:p>
            <a:pPr indent="0" lvl="0" marL="457200" rtl="0" algn="l">
              <a:spcBef>
                <a:spcPts val="1200"/>
              </a:spcBef>
              <a:spcAft>
                <a:spcPts val="0"/>
              </a:spcAft>
              <a:buNone/>
            </a:pPr>
            <a:r>
              <a:t/>
            </a:r>
            <a:endParaRPr>
              <a:latin typeface="Nunito"/>
              <a:ea typeface="Nunito"/>
              <a:cs typeface="Nunito"/>
              <a:sym typeface="Nunito"/>
            </a:endParaRPr>
          </a:p>
          <a:p>
            <a:pPr indent="-311150" lvl="0" marL="457200" rtl="0" algn="l">
              <a:spcBef>
                <a:spcPts val="1200"/>
              </a:spcBef>
              <a:spcAft>
                <a:spcPts val="0"/>
              </a:spcAft>
              <a:buSzPts val="1300"/>
              <a:buFont typeface="Nunito"/>
              <a:buChar char="●"/>
            </a:pPr>
            <a:r>
              <a:rPr lang="en">
                <a:latin typeface="Nunito"/>
                <a:ea typeface="Nunito"/>
                <a:cs typeface="Nunito"/>
                <a:sym typeface="Nunito"/>
              </a:rPr>
              <a:t>Go more in depth on the differences between rounds; we chose to not do this due to fear of repetition (potentially not interesting to continuously observe the same similarities/differences multiple times)</a:t>
            </a:r>
            <a:endParaRPr>
              <a:latin typeface="Nunito"/>
              <a:ea typeface="Nunito"/>
              <a:cs typeface="Nunito"/>
              <a:sym typeface="Nunito"/>
            </a:endParaRPr>
          </a:p>
          <a:p>
            <a:pPr indent="0" lvl="0" marL="0" rtl="0" algn="l">
              <a:spcBef>
                <a:spcPts val="1200"/>
              </a:spcBef>
              <a:spcAft>
                <a:spcPts val="1200"/>
              </a:spcAft>
              <a:buNone/>
            </a:pPr>
            <a:r>
              <a:t/>
            </a:r>
            <a:endParaRPr>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ctrTitle"/>
          </p:nvPr>
        </p:nvSpPr>
        <p:spPr>
          <a:xfrm>
            <a:off x="1195349" y="1847700"/>
            <a:ext cx="6753300" cy="144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Research Questions</a:t>
            </a:r>
            <a:endParaRPr/>
          </a:p>
        </p:txBody>
      </p:sp>
      <p:sp>
        <p:nvSpPr>
          <p:cNvPr id="105" name="Google Shape;105;p16"/>
          <p:cNvSpPr txBox="1"/>
          <p:nvPr>
            <p:ph idx="1" type="body"/>
          </p:nvPr>
        </p:nvSpPr>
        <p:spPr>
          <a:xfrm>
            <a:off x="819150" y="1820100"/>
            <a:ext cx="7505700" cy="3257400"/>
          </a:xfrm>
          <a:prstGeom prst="rect">
            <a:avLst/>
          </a:prstGeom>
        </p:spPr>
        <p:txBody>
          <a:bodyPr anchorCtr="0" anchor="t" bIns="91425" lIns="91425" spcFirstLastPara="1" rIns="91425" wrap="square" tIns="91425">
            <a:noAutofit/>
          </a:bodyPr>
          <a:lstStyle/>
          <a:p>
            <a:pPr indent="-323850" lvl="0" marL="457200" rtl="0" algn="l">
              <a:spcBef>
                <a:spcPts val="1400"/>
              </a:spcBef>
              <a:spcAft>
                <a:spcPts val="0"/>
              </a:spcAft>
              <a:buClr>
                <a:srgbClr val="000000"/>
              </a:buClr>
              <a:buSzPts val="1500"/>
              <a:buFont typeface="Nunito"/>
              <a:buAutoNum type="arabicPeriod"/>
            </a:pPr>
            <a:r>
              <a:rPr lang="en" sz="1500">
                <a:solidFill>
                  <a:srgbClr val="000000"/>
                </a:solidFill>
                <a:highlight>
                  <a:schemeClr val="lt1"/>
                </a:highlight>
                <a:latin typeface="Nunito"/>
                <a:ea typeface="Nunito"/>
                <a:cs typeface="Nunito"/>
                <a:sym typeface="Nunito"/>
              </a:rPr>
              <a:t>Who was the most efficient player throughout the tournament, in terms of offensive metrics?</a:t>
            </a:r>
            <a:endParaRPr sz="1500">
              <a:solidFill>
                <a:srgbClr val="000000"/>
              </a:solidFill>
              <a:highlight>
                <a:schemeClr val="lt1"/>
              </a:highlight>
              <a:latin typeface="Nunito"/>
              <a:ea typeface="Nunito"/>
              <a:cs typeface="Nunito"/>
              <a:sym typeface="Nunito"/>
            </a:endParaRPr>
          </a:p>
          <a:p>
            <a:pPr indent="-323850" lvl="0" marL="457200" rtl="0" algn="l">
              <a:spcBef>
                <a:spcPts val="0"/>
              </a:spcBef>
              <a:spcAft>
                <a:spcPts val="0"/>
              </a:spcAft>
              <a:buClr>
                <a:srgbClr val="000000"/>
              </a:buClr>
              <a:buSzPts val="1500"/>
              <a:buFont typeface="Nunito"/>
              <a:buAutoNum type="arabicPeriod"/>
            </a:pPr>
            <a:r>
              <a:rPr lang="en" sz="1500">
                <a:solidFill>
                  <a:srgbClr val="000000"/>
                </a:solidFill>
                <a:highlight>
                  <a:schemeClr val="lt1"/>
                </a:highlight>
                <a:latin typeface="Nunito"/>
                <a:ea typeface="Nunito"/>
                <a:cs typeface="Nunito"/>
                <a:sym typeface="Nunito"/>
              </a:rPr>
              <a:t>Does the difference in rounds have an effect on the way that teams play? (i.e group stages vs elimination matches)</a:t>
            </a:r>
            <a:endParaRPr sz="1500">
              <a:solidFill>
                <a:srgbClr val="000000"/>
              </a:solidFill>
              <a:highlight>
                <a:schemeClr val="lt1"/>
              </a:highlight>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solidFill>
                  <a:srgbClr val="000000"/>
                </a:solidFill>
                <a:highlight>
                  <a:schemeClr val="lt1"/>
                </a:highlight>
                <a:latin typeface="Nunito"/>
                <a:ea typeface="Nunito"/>
                <a:cs typeface="Nunito"/>
                <a:sym typeface="Nunito"/>
              </a:rPr>
              <a:t>Having majority possession is considered to be an emphasis in modern football, but did having more possession actually lead to more success?</a:t>
            </a:r>
            <a:endParaRPr sz="1500">
              <a:solidFill>
                <a:srgbClr val="000000"/>
              </a:solidFill>
              <a:highlight>
                <a:schemeClr val="lt1"/>
              </a:highlight>
              <a:latin typeface="Nunito"/>
              <a:ea typeface="Nunito"/>
              <a:cs typeface="Nunito"/>
              <a:sym typeface="Nunito"/>
            </a:endParaRPr>
          </a:p>
          <a:p>
            <a:pPr indent="-323850" lvl="0" marL="457200" rtl="0" algn="l">
              <a:spcBef>
                <a:spcPts val="0"/>
              </a:spcBef>
              <a:spcAft>
                <a:spcPts val="0"/>
              </a:spcAft>
              <a:buSzPts val="1500"/>
              <a:buFont typeface="Nunito"/>
              <a:buAutoNum type="arabicPeriod"/>
            </a:pPr>
            <a:r>
              <a:rPr lang="en" sz="1500">
                <a:solidFill>
                  <a:srgbClr val="000000"/>
                </a:solidFill>
                <a:highlight>
                  <a:schemeClr val="lt1"/>
                </a:highlight>
                <a:latin typeface="Nunito"/>
                <a:ea typeface="Nunito"/>
                <a:cs typeface="Nunito"/>
                <a:sym typeface="Nunito"/>
              </a:rPr>
              <a:t>There was a lot of </a:t>
            </a:r>
            <a:r>
              <a:rPr lang="en" sz="1500">
                <a:solidFill>
                  <a:srgbClr val="000000"/>
                </a:solidFill>
                <a:highlight>
                  <a:schemeClr val="lt1"/>
                </a:highlight>
                <a:latin typeface="Nunito"/>
                <a:ea typeface="Nunito"/>
                <a:cs typeface="Nunito"/>
                <a:sym typeface="Nunito"/>
              </a:rPr>
              <a:t>controversy</a:t>
            </a:r>
            <a:r>
              <a:rPr lang="en" sz="1500">
                <a:solidFill>
                  <a:srgbClr val="000000"/>
                </a:solidFill>
                <a:highlight>
                  <a:schemeClr val="lt1"/>
                </a:highlight>
                <a:latin typeface="Nunito"/>
                <a:ea typeface="Nunito"/>
                <a:cs typeface="Nunito"/>
                <a:sym typeface="Nunito"/>
              </a:rPr>
              <a:t> about this tournament for a variety of reasons; are there any particular trends we can discover about the actual attendance of the matches?</a:t>
            </a:r>
            <a:endParaRPr sz="1500">
              <a:solidFill>
                <a:srgbClr val="000000"/>
              </a:solidFill>
              <a:highlight>
                <a:schemeClr val="lt1"/>
              </a:highlight>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1195349" y="1847700"/>
            <a:ext cx="6753300" cy="144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Loading, Cleaning, and Exploring Datasets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Our Datasets</a:t>
            </a:r>
            <a:endParaRPr/>
          </a:p>
        </p:txBody>
      </p:sp>
      <p:sp>
        <p:nvSpPr>
          <p:cNvPr id="116" name="Google Shape;116;p18"/>
          <p:cNvSpPr txBox="1"/>
          <p:nvPr>
            <p:ph idx="1" type="body"/>
          </p:nvPr>
        </p:nvSpPr>
        <p:spPr>
          <a:xfrm>
            <a:off x="819150" y="1800200"/>
            <a:ext cx="7505700" cy="31503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SzPct val="100000"/>
              <a:buFont typeface="Nunito"/>
              <a:buChar char="●"/>
            </a:pPr>
            <a:r>
              <a:rPr lang="en" sz="1500">
                <a:latin typeface="Nunito"/>
                <a:ea typeface="Nunito"/>
                <a:cs typeface="Nunito"/>
                <a:sym typeface="Nunito"/>
              </a:rPr>
              <a:t>As mentioned previously, we loaded a </a:t>
            </a:r>
            <a:r>
              <a:rPr i="1" lang="en" sz="1500">
                <a:latin typeface="Nunito"/>
                <a:ea typeface="Nunito"/>
                <a:cs typeface="Nunito"/>
                <a:sym typeface="Nunito"/>
              </a:rPr>
              <a:t>matches</a:t>
            </a:r>
            <a:r>
              <a:rPr lang="en" sz="1500">
                <a:latin typeface="Nunito"/>
                <a:ea typeface="Nunito"/>
                <a:cs typeface="Nunito"/>
                <a:sym typeface="Nunito"/>
              </a:rPr>
              <a:t> dataset (containing data about individual matches; venue, attendance, the teams playing in each match, and match statistics including goals scored for each team, percentage of possession held by each team, etc.</a:t>
            </a:r>
            <a:endParaRPr sz="1500">
              <a:latin typeface="Nunito"/>
              <a:ea typeface="Nunito"/>
              <a:cs typeface="Nunito"/>
              <a:sym typeface="Nunito"/>
            </a:endParaRPr>
          </a:p>
          <a:p>
            <a:pPr indent="0" lvl="0" marL="457200" rtl="0" algn="l">
              <a:spcBef>
                <a:spcPts val="1200"/>
              </a:spcBef>
              <a:spcAft>
                <a:spcPts val="0"/>
              </a:spcAft>
              <a:buNone/>
            </a:pPr>
            <a:r>
              <a:t/>
            </a:r>
            <a:endParaRPr sz="1500">
              <a:latin typeface="Nunito"/>
              <a:ea typeface="Nunito"/>
              <a:cs typeface="Nunito"/>
              <a:sym typeface="Nunito"/>
            </a:endParaRPr>
          </a:p>
          <a:p>
            <a:pPr indent="-316706" lvl="0" marL="457200" rtl="0" algn="l">
              <a:spcBef>
                <a:spcPts val="1200"/>
              </a:spcBef>
              <a:spcAft>
                <a:spcPts val="0"/>
              </a:spcAft>
              <a:buSzPct val="100000"/>
              <a:buFont typeface="Nunito"/>
              <a:buChar char="●"/>
            </a:pPr>
            <a:r>
              <a:rPr lang="en" sz="1500">
                <a:latin typeface="Nunito"/>
                <a:ea typeface="Nunito"/>
                <a:cs typeface="Nunito"/>
                <a:sym typeface="Nunito"/>
              </a:rPr>
              <a:t>Our </a:t>
            </a:r>
            <a:r>
              <a:rPr i="1" lang="en" sz="1500">
                <a:latin typeface="Nunito"/>
                <a:ea typeface="Nunito"/>
                <a:cs typeface="Nunito"/>
                <a:sym typeface="Nunito"/>
              </a:rPr>
              <a:t>players</a:t>
            </a:r>
            <a:r>
              <a:rPr lang="en" sz="1500">
                <a:latin typeface="Nunito"/>
                <a:ea typeface="Nunito"/>
                <a:cs typeface="Nunito"/>
                <a:sym typeface="Nunito"/>
              </a:rPr>
              <a:t> dataset contained all statistics about the </a:t>
            </a:r>
            <a:r>
              <a:rPr lang="en" sz="1500">
                <a:latin typeface="Nunito"/>
                <a:ea typeface="Nunito"/>
                <a:cs typeface="Nunito"/>
                <a:sym typeface="Nunito"/>
              </a:rPr>
              <a:t>individual</a:t>
            </a:r>
            <a:r>
              <a:rPr lang="en" sz="1500">
                <a:latin typeface="Nunito"/>
                <a:ea typeface="Nunito"/>
                <a:cs typeface="Nunito"/>
                <a:sym typeface="Nunito"/>
              </a:rPr>
              <a:t> player and their performance throughout the tournament (position, country, goals, assists, etc.)</a:t>
            </a:r>
            <a:endParaRPr sz="1500">
              <a:latin typeface="Nunito"/>
              <a:ea typeface="Nunito"/>
              <a:cs typeface="Nunito"/>
              <a:sym typeface="Nunito"/>
            </a:endParaRPr>
          </a:p>
          <a:p>
            <a:pPr indent="0" lvl="0" marL="457200" rtl="0" algn="l">
              <a:spcBef>
                <a:spcPts val="1200"/>
              </a:spcBef>
              <a:spcAft>
                <a:spcPts val="0"/>
              </a:spcAft>
              <a:buNone/>
            </a:pPr>
            <a:r>
              <a:t/>
            </a:r>
            <a:endParaRPr sz="1500">
              <a:latin typeface="Nunito"/>
              <a:ea typeface="Nunito"/>
              <a:cs typeface="Nunito"/>
              <a:sym typeface="Nunito"/>
            </a:endParaRPr>
          </a:p>
          <a:p>
            <a:pPr indent="-316706" lvl="0" marL="457200" rtl="0" algn="l">
              <a:spcBef>
                <a:spcPts val="1200"/>
              </a:spcBef>
              <a:spcAft>
                <a:spcPts val="0"/>
              </a:spcAft>
              <a:buSzPct val="100000"/>
              <a:buFont typeface="Nunito"/>
              <a:buChar char="●"/>
            </a:pPr>
            <a:r>
              <a:rPr lang="en" sz="1500">
                <a:latin typeface="Nunito"/>
                <a:ea typeface="Nunito"/>
                <a:cs typeface="Nunito"/>
                <a:sym typeface="Nunito"/>
              </a:rPr>
              <a:t>The </a:t>
            </a:r>
            <a:r>
              <a:rPr i="1" lang="en" sz="1500">
                <a:latin typeface="Nunito"/>
                <a:ea typeface="Nunito"/>
                <a:cs typeface="Nunito"/>
                <a:sym typeface="Nunito"/>
              </a:rPr>
              <a:t>countries</a:t>
            </a:r>
            <a:r>
              <a:rPr lang="en" sz="1500">
                <a:latin typeface="Nunito"/>
                <a:ea typeface="Nunito"/>
                <a:cs typeface="Nunito"/>
                <a:sym typeface="Nunito"/>
              </a:rPr>
              <a:t> column was a bit trickier, as it was created and not downloaded; all data was scraped and calculated for each country based on the statistics found in the </a:t>
            </a:r>
            <a:r>
              <a:rPr i="1" lang="en" sz="1500">
                <a:latin typeface="Nunito"/>
                <a:ea typeface="Nunito"/>
                <a:cs typeface="Nunito"/>
                <a:sym typeface="Nunito"/>
              </a:rPr>
              <a:t>matches</a:t>
            </a:r>
            <a:r>
              <a:rPr lang="en" sz="1500">
                <a:latin typeface="Nunito"/>
                <a:ea typeface="Nunito"/>
                <a:cs typeface="Nunito"/>
                <a:sym typeface="Nunito"/>
              </a:rPr>
              <a:t> dataset</a:t>
            </a:r>
            <a:endParaRPr sz="15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Loading and Cleaning: Matches</a:t>
            </a:r>
            <a:endParaRPr/>
          </a:p>
        </p:txBody>
      </p:sp>
      <p:pic>
        <p:nvPicPr>
          <p:cNvPr id="122" name="Google Shape;122;p19"/>
          <p:cNvPicPr preferRelativeResize="0"/>
          <p:nvPr/>
        </p:nvPicPr>
        <p:blipFill>
          <a:blip r:embed="rId3">
            <a:alphaModFix/>
          </a:blip>
          <a:stretch>
            <a:fillRect/>
          </a:stretch>
        </p:blipFill>
        <p:spPr>
          <a:xfrm>
            <a:off x="5561200" y="2069300"/>
            <a:ext cx="3359724" cy="2740825"/>
          </a:xfrm>
          <a:prstGeom prst="rect">
            <a:avLst/>
          </a:prstGeom>
          <a:noFill/>
          <a:ln>
            <a:noFill/>
          </a:ln>
        </p:spPr>
      </p:pic>
      <p:sp>
        <p:nvSpPr>
          <p:cNvPr id="123" name="Google Shape;123;p19"/>
          <p:cNvSpPr txBox="1"/>
          <p:nvPr/>
        </p:nvSpPr>
        <p:spPr>
          <a:xfrm>
            <a:off x="202075" y="1901250"/>
            <a:ext cx="47301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Cleaning included converting percentages to int/floats for proper representation (ex. possession shown in the figure), manipulating the formatting of strings, filtering through the columns to keep only what we wanted to work with, and imputing our own columns (ex. adding together the passes that both teams completed to see how many </a:t>
            </a:r>
            <a:r>
              <a:rPr i="1" lang="en">
                <a:latin typeface="Lato"/>
                <a:ea typeface="Lato"/>
                <a:cs typeface="Lato"/>
                <a:sym typeface="Lato"/>
              </a:rPr>
              <a:t>total</a:t>
            </a:r>
            <a:r>
              <a:rPr lang="en">
                <a:latin typeface="Lato"/>
                <a:ea typeface="Lato"/>
                <a:cs typeface="Lato"/>
                <a:sym typeface="Lato"/>
              </a:rPr>
              <a:t> passes were completed in the match)</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Also created a tool that can be accessed </a:t>
            </a:r>
            <a:r>
              <a:rPr lang="en" u="sng">
                <a:solidFill>
                  <a:schemeClr val="hlink"/>
                </a:solidFill>
                <a:latin typeface="Lato"/>
                <a:ea typeface="Lato"/>
                <a:cs typeface="Lato"/>
                <a:sym typeface="Lato"/>
                <a:hlinkClick r:id="rId4"/>
              </a:rPr>
              <a:t>here</a:t>
            </a:r>
            <a:r>
              <a:rPr lang="en">
                <a:latin typeface="Lato"/>
                <a:ea typeface="Lato"/>
                <a:cs typeface="Lato"/>
                <a:sym typeface="Lato"/>
              </a:rPr>
              <a:t> that allows one to view certain statistics for a given match (can revisit this if interested/time remains)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Loading and Cleaning: Players</a:t>
            </a:r>
            <a:endParaRPr/>
          </a:p>
        </p:txBody>
      </p:sp>
      <p:pic>
        <p:nvPicPr>
          <p:cNvPr id="129" name="Google Shape;129;p20"/>
          <p:cNvPicPr preferRelativeResize="0"/>
          <p:nvPr/>
        </p:nvPicPr>
        <p:blipFill>
          <a:blip r:embed="rId3">
            <a:alphaModFix/>
          </a:blip>
          <a:stretch>
            <a:fillRect/>
          </a:stretch>
        </p:blipFill>
        <p:spPr>
          <a:xfrm>
            <a:off x="4442400" y="2893200"/>
            <a:ext cx="4491699" cy="2013525"/>
          </a:xfrm>
          <a:prstGeom prst="rect">
            <a:avLst/>
          </a:prstGeom>
          <a:noFill/>
          <a:ln>
            <a:noFill/>
          </a:ln>
        </p:spPr>
      </p:pic>
      <p:sp>
        <p:nvSpPr>
          <p:cNvPr id="130" name="Google Shape;130;p20"/>
          <p:cNvSpPr txBox="1"/>
          <p:nvPr/>
        </p:nvSpPr>
        <p:spPr>
          <a:xfrm>
            <a:off x="202075" y="1855325"/>
            <a:ext cx="3958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This dataset was a bit more </a:t>
            </a:r>
            <a:r>
              <a:rPr lang="en">
                <a:latin typeface="Lato"/>
                <a:ea typeface="Lato"/>
                <a:cs typeface="Lato"/>
                <a:sym typeface="Lato"/>
              </a:rPr>
              <a:t>straightforward</a:t>
            </a:r>
            <a:r>
              <a:rPr lang="en">
                <a:latin typeface="Lato"/>
                <a:ea typeface="Lato"/>
                <a:cs typeface="Lato"/>
                <a:sym typeface="Lato"/>
              </a:rPr>
              <a:t> to handle; less work had to be done to use it effectively</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Only a few columns needed to have their datatypes modified; and only one column ‘G/A’ (will discuss later) had to be imputed</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Loading and Cleaning: Countries</a:t>
            </a:r>
            <a:endParaRPr/>
          </a:p>
          <a:p>
            <a:pPr indent="0" lvl="0" marL="0" rtl="0" algn="l">
              <a:spcBef>
                <a:spcPts val="0"/>
              </a:spcBef>
              <a:spcAft>
                <a:spcPts val="0"/>
              </a:spcAft>
              <a:buNone/>
            </a:pPr>
            <a:r>
              <a:t/>
            </a:r>
            <a:endParaRPr/>
          </a:p>
        </p:txBody>
      </p:sp>
      <p:sp>
        <p:nvSpPr>
          <p:cNvPr id="136" name="Google Shape;136;p21"/>
          <p:cNvSpPr txBox="1"/>
          <p:nvPr/>
        </p:nvSpPr>
        <p:spPr>
          <a:xfrm>
            <a:off x="211250" y="1964525"/>
            <a:ext cx="41976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This is the dataset that was created based on statistics in the matches column for each country:</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Python function that scraped the data for each country by looping through each match and inserting the data into our </a:t>
            </a:r>
            <a:r>
              <a:rPr i="1" lang="en">
                <a:latin typeface="Lato"/>
                <a:ea typeface="Lato"/>
                <a:cs typeface="Lato"/>
                <a:sym typeface="Lato"/>
              </a:rPr>
              <a:t>players</a:t>
            </a:r>
            <a:r>
              <a:rPr lang="en">
                <a:latin typeface="Lato"/>
                <a:ea typeface="Lato"/>
                <a:cs typeface="Lato"/>
                <a:sym typeface="Lato"/>
              </a:rPr>
              <a:t> 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following figure is our original dataset before modification; we retrieved this information from the FIFA website (rank at the time of the tournament, and total World Cup wins)</a:t>
            </a:r>
            <a:endParaRPr>
              <a:latin typeface="Lato"/>
              <a:ea typeface="Lato"/>
              <a:cs typeface="Lato"/>
              <a:sym typeface="Lato"/>
            </a:endParaRPr>
          </a:p>
        </p:txBody>
      </p:sp>
      <p:pic>
        <p:nvPicPr>
          <p:cNvPr id="137" name="Google Shape;137;p21"/>
          <p:cNvPicPr preferRelativeResize="0"/>
          <p:nvPr/>
        </p:nvPicPr>
        <p:blipFill>
          <a:blip r:embed="rId3">
            <a:alphaModFix/>
          </a:blip>
          <a:stretch>
            <a:fillRect/>
          </a:stretch>
        </p:blipFill>
        <p:spPr>
          <a:xfrm>
            <a:off x="5075475" y="2533525"/>
            <a:ext cx="3870550" cy="250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