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3" Type="http://schemas.openxmlformats.org/officeDocument/2006/relationships/image" Target="../media/image47.emf"/><Relationship Id="rId21" Type="http://schemas.openxmlformats.org/officeDocument/2006/relationships/image" Target="../media/image65.emf"/><Relationship Id="rId7" Type="http://schemas.openxmlformats.org/officeDocument/2006/relationships/image" Target="../media/image44.emf"/><Relationship Id="rId12" Type="http://schemas.openxmlformats.org/officeDocument/2006/relationships/image" Target="../media/image56.emf"/><Relationship Id="rId17" Type="http://schemas.openxmlformats.org/officeDocument/2006/relationships/image" Target="../media/image61.emf"/><Relationship Id="rId25" Type="http://schemas.openxmlformats.org/officeDocument/2006/relationships/image" Target="../media/image69.emf"/><Relationship Id="rId2" Type="http://schemas.openxmlformats.org/officeDocument/2006/relationships/image" Target="../media/image43.emf"/><Relationship Id="rId16" Type="http://schemas.openxmlformats.org/officeDocument/2006/relationships/image" Target="../media/image60.emf"/><Relationship Id="rId20" Type="http://schemas.openxmlformats.org/officeDocument/2006/relationships/image" Target="../media/image64.emf"/><Relationship Id="rId1" Type="http://schemas.openxmlformats.org/officeDocument/2006/relationships/image" Target="../media/image42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24" Type="http://schemas.openxmlformats.org/officeDocument/2006/relationships/image" Target="../media/image68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23" Type="http://schemas.openxmlformats.org/officeDocument/2006/relationships/image" Target="../media/image67.emf"/><Relationship Id="rId10" Type="http://schemas.openxmlformats.org/officeDocument/2006/relationships/image" Target="../media/image54.emf"/><Relationship Id="rId19" Type="http://schemas.openxmlformats.org/officeDocument/2006/relationships/image" Target="../media/image63.emf"/><Relationship Id="rId4" Type="http://schemas.openxmlformats.org/officeDocument/2006/relationships/image" Target="../media/image48.emf"/><Relationship Id="rId9" Type="http://schemas.openxmlformats.org/officeDocument/2006/relationships/image" Target="../media/image46.emf"/><Relationship Id="rId14" Type="http://schemas.openxmlformats.org/officeDocument/2006/relationships/image" Target="../media/image58.emf"/><Relationship Id="rId22" Type="http://schemas.openxmlformats.org/officeDocument/2006/relationships/image" Target="../media/image6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3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FDDD-1E04-4BBC-8472-939BCD989CB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1ABE-5568-44AB-8D17-6021BE4F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e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5.bin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47.emf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53.png"/><Relationship Id="rId5" Type="http://schemas.openxmlformats.org/officeDocument/2006/relationships/image" Target="../media/image42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48.emf"/><Relationship Id="rId31" Type="http://schemas.openxmlformats.org/officeDocument/2006/relationships/oleObject" Target="../embeddings/oleObject1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52.png"/><Relationship Id="rId30" Type="http://schemas.openxmlformats.org/officeDocument/2006/relationships/oleObject" Target="../embeddings/oleObject18.bin"/><Relationship Id="rId35" Type="http://schemas.openxmlformats.org/officeDocument/2006/relationships/oleObject" Target="../embeddings/oleObject23.bin"/><Relationship Id="rId8" Type="http://schemas.openxmlformats.org/officeDocument/2006/relationships/oleObject" Target="../embeddings/oleObject4.bin"/><Relationship Id="rId3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e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55.emf"/><Relationship Id="rId39" Type="http://schemas.openxmlformats.org/officeDocument/2006/relationships/oleObject" Target="../embeddings/oleObject42.bin"/><Relationship Id="rId21" Type="http://schemas.openxmlformats.org/officeDocument/2006/relationships/image" Target="../media/image46.emf"/><Relationship Id="rId34" Type="http://schemas.openxmlformats.org/officeDocument/2006/relationships/image" Target="../media/image59.emf"/><Relationship Id="rId42" Type="http://schemas.openxmlformats.org/officeDocument/2006/relationships/image" Target="../media/image63.emf"/><Relationship Id="rId47" Type="http://schemas.openxmlformats.org/officeDocument/2006/relationships/oleObject" Target="../embeddings/oleObject46.bin"/><Relationship Id="rId50" Type="http://schemas.openxmlformats.org/officeDocument/2006/relationships/image" Target="../media/image67.emf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9" Type="http://schemas.openxmlformats.org/officeDocument/2006/relationships/oleObject" Target="../embeddings/oleObject37.bin"/><Relationship Id="rId11" Type="http://schemas.openxmlformats.org/officeDocument/2006/relationships/image" Target="../media/image48.emf"/><Relationship Id="rId24" Type="http://schemas.openxmlformats.org/officeDocument/2006/relationships/image" Target="../media/image54.emf"/><Relationship Id="rId32" Type="http://schemas.openxmlformats.org/officeDocument/2006/relationships/image" Target="../media/image58.e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62.emf"/><Relationship Id="rId45" Type="http://schemas.openxmlformats.org/officeDocument/2006/relationships/oleObject" Target="../embeddings/oleObject45.bin"/><Relationship Id="rId53" Type="http://schemas.openxmlformats.org/officeDocument/2006/relationships/oleObject" Target="../embeddings/oleObject49.bin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5.emf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64.emf"/><Relationship Id="rId52" Type="http://schemas.openxmlformats.org/officeDocument/2006/relationships/image" Target="../media/image68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53.png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57.e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Relationship Id="rId48" Type="http://schemas.openxmlformats.org/officeDocument/2006/relationships/image" Target="../media/image66.emf"/><Relationship Id="rId8" Type="http://schemas.openxmlformats.org/officeDocument/2006/relationships/oleObject" Target="../embeddings/oleObject27.bin"/><Relationship Id="rId51" Type="http://schemas.openxmlformats.org/officeDocument/2006/relationships/oleObject" Target="../embeddings/oleObject48.bin"/><Relationship Id="rId3" Type="http://schemas.openxmlformats.org/officeDocument/2006/relationships/image" Target="../media/image51.png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4.emf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61.emf"/><Relationship Id="rId46" Type="http://schemas.openxmlformats.org/officeDocument/2006/relationships/image" Target="../media/image65.emf"/><Relationship Id="rId20" Type="http://schemas.openxmlformats.org/officeDocument/2006/relationships/oleObject" Target="../embeddings/oleObject33.bin"/><Relationship Id="rId41" Type="http://schemas.openxmlformats.org/officeDocument/2006/relationships/oleObject" Target="../embeddings/oleObject43.bin"/><Relationship Id="rId54" Type="http://schemas.openxmlformats.org/officeDocument/2006/relationships/image" Target="../media/image69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15" Type="http://schemas.openxmlformats.org/officeDocument/2006/relationships/image" Target="../media/image50.emf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56.emf"/><Relationship Id="rId36" Type="http://schemas.openxmlformats.org/officeDocument/2006/relationships/image" Target="../media/image60.emf"/><Relationship Id="rId4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Electric </a:t>
            </a:r>
            <a:r>
              <a:rPr lang="en-US" altLang="zh-CN" dirty="0"/>
              <a:t>field involving conductors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544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Q1: What is conductor? How does it affect the electric field?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Conductor is a kind substance which can supply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flowing positive, negative charge or both</a:t>
                </a:r>
                <a:r>
                  <a:rPr lang="en-US" altLang="zh-CN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Perfect conductor </a:t>
                </a:r>
                <a:r>
                  <a:rPr lang="en-US" altLang="zh-CN" sz="2400" dirty="0"/>
                  <a:t>is an ideal model, which</a:t>
                </a:r>
                <a:r>
                  <a:rPr lang="en-US" altLang="zh-CN" sz="2400" dirty="0"/>
                  <a:t> supply </a:t>
                </a:r>
                <a:r>
                  <a:rPr lang="en-US" altLang="zh-CN" sz="2400" dirty="0"/>
                  <a:t>sufficient charge and zero resistance.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Usual conductor </a:t>
                </a:r>
                <a:r>
                  <a:rPr lang="en-US" altLang="zh-CN" sz="2400" dirty="0" smtClean="0"/>
                  <a:t>includes: metal </a:t>
                </a:r>
                <a:r>
                  <a:rPr lang="en-US" altLang="zh-CN" sz="2400" dirty="0"/>
                  <a:t>(electron), electrolyte </a:t>
                </a:r>
                <a:r>
                  <a:rPr lang="en-US" altLang="zh-CN" sz="2400" dirty="0" smtClean="0"/>
                  <a:t>solution (both positive and negative charges), plasma (both positive and negative charge), …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Q2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What happens when a conductor is in electric field generated by charge on itself or elsewhere?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Electrostatic equilibrium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: no charge inside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or on the surface moves!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Charge redistribution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built-in electric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field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 smtClean="0"/>
                  <a:t> electric field inside cancelled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 inside everywhere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 smtClean="0"/>
                  <a:t> no charge inside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charge is only on the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≡0⇒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𝑖𝑛𝑠𝑖𝑑𝑒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Charge on the surface does not move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𝑠𝑢𝑟𝑓𝑎𝑐𝑒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5446491"/>
              </a:xfrm>
              <a:prstGeom prst="rect">
                <a:avLst/>
              </a:prstGeom>
              <a:blipFill rotWithShape="0">
                <a:blip r:embed="rId3"/>
                <a:stretch>
                  <a:fillRect l="-783" t="-896" b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8387843" y="4421611"/>
            <a:ext cx="3548062" cy="1981200"/>
            <a:chOff x="432" y="2256"/>
            <a:chExt cx="2235" cy="1248"/>
          </a:xfrm>
        </p:grpSpPr>
        <p:sp>
          <p:nvSpPr>
            <p:cNvPr id="5" name="Freeform 77"/>
            <p:cNvSpPr>
              <a:spLocks/>
            </p:cNvSpPr>
            <p:nvPr/>
          </p:nvSpPr>
          <p:spPr bwMode="auto">
            <a:xfrm>
              <a:off x="576" y="2256"/>
              <a:ext cx="1584" cy="1248"/>
            </a:xfrm>
            <a:custGeom>
              <a:avLst/>
              <a:gdLst>
                <a:gd name="T0" fmla="*/ 4379 w 1088"/>
                <a:gd name="T1" fmla="*/ 346 h 1195"/>
                <a:gd name="T2" fmla="*/ 7847 w 1088"/>
                <a:gd name="T3" fmla="*/ 141 h 1195"/>
                <a:gd name="T4" fmla="*/ 10670 w 1088"/>
                <a:gd name="T5" fmla="*/ 48 h 1195"/>
                <a:gd name="T6" fmla="*/ 14710 w 1088"/>
                <a:gd name="T7" fmla="*/ 0 h 1195"/>
                <a:gd name="T8" fmla="*/ 20685 w 1088"/>
                <a:gd name="T9" fmla="*/ 48 h 1195"/>
                <a:gd name="T10" fmla="*/ 23199 w 1088"/>
                <a:gd name="T11" fmla="*/ 127 h 1195"/>
                <a:gd name="T12" fmla="*/ 27890 w 1088"/>
                <a:gd name="T13" fmla="*/ 253 h 1195"/>
                <a:gd name="T14" fmla="*/ 29473 w 1088"/>
                <a:gd name="T15" fmla="*/ 300 h 1195"/>
                <a:gd name="T16" fmla="*/ 31652 w 1088"/>
                <a:gd name="T17" fmla="*/ 585 h 1195"/>
                <a:gd name="T18" fmla="*/ 31965 w 1088"/>
                <a:gd name="T19" fmla="*/ 852 h 1195"/>
                <a:gd name="T20" fmla="*/ 31965 w 1088"/>
                <a:gd name="T21" fmla="*/ 1074 h 1195"/>
                <a:gd name="T22" fmla="*/ 31965 w 1088"/>
                <a:gd name="T23" fmla="*/ 1214 h 1195"/>
                <a:gd name="T24" fmla="*/ 31652 w 1088"/>
                <a:gd name="T25" fmla="*/ 1341 h 1195"/>
                <a:gd name="T26" fmla="*/ 29473 w 1088"/>
                <a:gd name="T27" fmla="*/ 1498 h 1195"/>
                <a:gd name="T28" fmla="*/ 24123 w 1088"/>
                <a:gd name="T29" fmla="*/ 1671 h 1195"/>
                <a:gd name="T30" fmla="*/ 18820 w 1088"/>
                <a:gd name="T31" fmla="*/ 1766 h 1195"/>
                <a:gd name="T32" fmla="*/ 13492 w 1088"/>
                <a:gd name="T33" fmla="*/ 1736 h 1195"/>
                <a:gd name="T34" fmla="*/ 7205 w 1088"/>
                <a:gd name="T35" fmla="*/ 1736 h 1195"/>
                <a:gd name="T36" fmla="*/ 4379 w 1088"/>
                <a:gd name="T37" fmla="*/ 1530 h 1195"/>
                <a:gd name="T38" fmla="*/ 0 w 1088"/>
                <a:gd name="T39" fmla="*/ 945 h 1195"/>
                <a:gd name="T40" fmla="*/ 0 w 1088"/>
                <a:gd name="T41" fmla="*/ 821 h 1195"/>
                <a:gd name="T42" fmla="*/ 945 w 1088"/>
                <a:gd name="T43" fmla="*/ 567 h 1195"/>
                <a:gd name="T44" fmla="*/ 2827 w 1088"/>
                <a:gd name="T45" fmla="*/ 507 h 1195"/>
                <a:gd name="T46" fmla="*/ 5034 w 1088"/>
                <a:gd name="T47" fmla="*/ 472 h 1195"/>
                <a:gd name="T48" fmla="*/ 4379 w 1088"/>
                <a:gd name="T49" fmla="*/ 346 h 11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8" h="1195">
                  <a:moveTo>
                    <a:pt x="149" y="235"/>
                  </a:moveTo>
                  <a:lnTo>
                    <a:pt x="267" y="96"/>
                  </a:lnTo>
                  <a:lnTo>
                    <a:pt x="363" y="32"/>
                  </a:lnTo>
                  <a:lnTo>
                    <a:pt x="501" y="0"/>
                  </a:lnTo>
                  <a:lnTo>
                    <a:pt x="704" y="32"/>
                  </a:lnTo>
                  <a:lnTo>
                    <a:pt x="789" y="86"/>
                  </a:lnTo>
                  <a:lnTo>
                    <a:pt x="949" y="171"/>
                  </a:lnTo>
                  <a:lnTo>
                    <a:pt x="1003" y="203"/>
                  </a:lnTo>
                  <a:lnTo>
                    <a:pt x="1077" y="395"/>
                  </a:lnTo>
                  <a:lnTo>
                    <a:pt x="1088" y="576"/>
                  </a:lnTo>
                  <a:lnTo>
                    <a:pt x="1088" y="726"/>
                  </a:lnTo>
                  <a:lnTo>
                    <a:pt x="1088" y="822"/>
                  </a:lnTo>
                  <a:lnTo>
                    <a:pt x="1077" y="907"/>
                  </a:lnTo>
                  <a:lnTo>
                    <a:pt x="1003" y="1014"/>
                  </a:lnTo>
                  <a:lnTo>
                    <a:pt x="821" y="1131"/>
                  </a:lnTo>
                  <a:lnTo>
                    <a:pt x="640" y="1195"/>
                  </a:lnTo>
                  <a:lnTo>
                    <a:pt x="459" y="1174"/>
                  </a:lnTo>
                  <a:lnTo>
                    <a:pt x="245" y="1174"/>
                  </a:lnTo>
                  <a:lnTo>
                    <a:pt x="149" y="1035"/>
                  </a:lnTo>
                  <a:lnTo>
                    <a:pt x="0" y="640"/>
                  </a:lnTo>
                  <a:lnTo>
                    <a:pt x="0" y="555"/>
                  </a:lnTo>
                  <a:lnTo>
                    <a:pt x="32" y="384"/>
                  </a:lnTo>
                  <a:lnTo>
                    <a:pt x="96" y="342"/>
                  </a:lnTo>
                  <a:lnTo>
                    <a:pt x="171" y="320"/>
                  </a:lnTo>
                  <a:lnTo>
                    <a:pt x="149" y="235"/>
                  </a:lnTo>
                  <a:close/>
                </a:path>
              </a:pathLst>
            </a:custGeom>
            <a:solidFill>
              <a:schemeClr val="accent1"/>
            </a:solidFill>
            <a:ln w="444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8"/>
            <p:cNvSpPr>
              <a:spLocks noChangeShapeType="1"/>
            </p:cNvSpPr>
            <p:nvPr/>
          </p:nvSpPr>
          <p:spPr bwMode="auto">
            <a:xfrm flipV="1">
              <a:off x="447" y="2592"/>
              <a:ext cx="2001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9"/>
            <p:cNvSpPr>
              <a:spLocks noChangeShapeType="1"/>
            </p:cNvSpPr>
            <p:nvPr/>
          </p:nvSpPr>
          <p:spPr bwMode="auto">
            <a:xfrm flipV="1">
              <a:off x="432" y="316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2304" y="2688"/>
              <a:ext cx="363" cy="327"/>
              <a:chOff x="5152" y="1441"/>
              <a:chExt cx="363" cy="327"/>
            </a:xfrm>
          </p:grpSpPr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5152" y="1441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0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82"/>
              <p:cNvSpPr>
                <a:spLocks noChangeShapeType="1"/>
              </p:cNvSpPr>
              <p:nvPr/>
            </p:nvSpPr>
            <p:spPr bwMode="auto">
              <a:xfrm>
                <a:off x="5249" y="1496"/>
                <a:ext cx="13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8845043" y="4724823"/>
            <a:ext cx="2235200" cy="1455738"/>
            <a:chOff x="720" y="2447"/>
            <a:chExt cx="1408" cy="917"/>
          </a:xfrm>
        </p:grpSpPr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720" y="2688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720" y="2880"/>
              <a:ext cx="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919" y="2514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768" y="3072"/>
              <a:ext cx="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816" y="3264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98"/>
            <p:cNvGrpSpPr>
              <a:grpSpLocks/>
            </p:cNvGrpSpPr>
            <p:nvPr/>
          </p:nvGrpSpPr>
          <p:grpSpPr bwMode="auto">
            <a:xfrm flipV="1">
              <a:off x="1920" y="2640"/>
              <a:ext cx="160" cy="149"/>
              <a:chOff x="3968" y="3217"/>
              <a:chExt cx="85" cy="86"/>
            </a:xfrm>
          </p:grpSpPr>
          <p:sp>
            <p:nvSpPr>
              <p:cNvPr id="30" name="Line 99"/>
              <p:cNvSpPr>
                <a:spLocks noChangeShapeType="1"/>
              </p:cNvSpPr>
              <p:nvPr/>
            </p:nvSpPr>
            <p:spPr bwMode="auto">
              <a:xfrm>
                <a:off x="3968" y="3267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00"/>
              <p:cNvSpPr>
                <a:spLocks noChangeShapeType="1"/>
              </p:cNvSpPr>
              <p:nvPr/>
            </p:nvSpPr>
            <p:spPr bwMode="auto">
              <a:xfrm>
                <a:off x="4013" y="3217"/>
                <a:ext cx="0" cy="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01"/>
            <p:cNvGrpSpPr>
              <a:grpSpLocks/>
            </p:cNvGrpSpPr>
            <p:nvPr/>
          </p:nvGrpSpPr>
          <p:grpSpPr bwMode="auto">
            <a:xfrm flipV="1">
              <a:off x="1847" y="2447"/>
              <a:ext cx="162" cy="148"/>
              <a:chOff x="3968" y="3217"/>
              <a:chExt cx="85" cy="86"/>
            </a:xfrm>
          </p:grpSpPr>
          <p:sp>
            <p:nvSpPr>
              <p:cNvPr id="28" name="Line 102"/>
              <p:cNvSpPr>
                <a:spLocks noChangeShapeType="1"/>
              </p:cNvSpPr>
              <p:nvPr/>
            </p:nvSpPr>
            <p:spPr bwMode="auto">
              <a:xfrm>
                <a:off x="3968" y="3267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03"/>
              <p:cNvSpPr>
                <a:spLocks noChangeShapeType="1"/>
              </p:cNvSpPr>
              <p:nvPr/>
            </p:nvSpPr>
            <p:spPr bwMode="auto">
              <a:xfrm>
                <a:off x="4013" y="3217"/>
                <a:ext cx="0" cy="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04"/>
            <p:cNvGrpSpPr>
              <a:grpSpLocks/>
            </p:cNvGrpSpPr>
            <p:nvPr/>
          </p:nvGrpSpPr>
          <p:grpSpPr bwMode="auto">
            <a:xfrm flipV="1">
              <a:off x="1968" y="2832"/>
              <a:ext cx="160" cy="148"/>
              <a:chOff x="3968" y="3217"/>
              <a:chExt cx="85" cy="86"/>
            </a:xfrm>
          </p:grpSpPr>
          <p:sp>
            <p:nvSpPr>
              <p:cNvPr id="26" name="Line 105"/>
              <p:cNvSpPr>
                <a:spLocks noChangeShapeType="1"/>
              </p:cNvSpPr>
              <p:nvPr/>
            </p:nvSpPr>
            <p:spPr bwMode="auto">
              <a:xfrm>
                <a:off x="3968" y="3267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6"/>
              <p:cNvSpPr>
                <a:spLocks noChangeShapeType="1"/>
              </p:cNvSpPr>
              <p:nvPr/>
            </p:nvSpPr>
            <p:spPr bwMode="auto">
              <a:xfrm>
                <a:off x="4013" y="3217"/>
                <a:ext cx="0" cy="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07"/>
            <p:cNvGrpSpPr>
              <a:grpSpLocks/>
            </p:cNvGrpSpPr>
            <p:nvPr/>
          </p:nvGrpSpPr>
          <p:grpSpPr bwMode="auto">
            <a:xfrm flipV="1">
              <a:off x="1920" y="3024"/>
              <a:ext cx="161" cy="148"/>
              <a:chOff x="3968" y="3217"/>
              <a:chExt cx="85" cy="86"/>
            </a:xfrm>
          </p:grpSpPr>
          <p:sp>
            <p:nvSpPr>
              <p:cNvPr id="24" name="Line 108"/>
              <p:cNvSpPr>
                <a:spLocks noChangeShapeType="1"/>
              </p:cNvSpPr>
              <p:nvPr/>
            </p:nvSpPr>
            <p:spPr bwMode="auto">
              <a:xfrm>
                <a:off x="3968" y="3267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9"/>
              <p:cNvSpPr>
                <a:spLocks noChangeShapeType="1"/>
              </p:cNvSpPr>
              <p:nvPr/>
            </p:nvSpPr>
            <p:spPr bwMode="auto">
              <a:xfrm>
                <a:off x="4013" y="3217"/>
                <a:ext cx="0" cy="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10"/>
            <p:cNvGrpSpPr>
              <a:grpSpLocks/>
            </p:cNvGrpSpPr>
            <p:nvPr/>
          </p:nvGrpSpPr>
          <p:grpSpPr bwMode="auto">
            <a:xfrm flipV="1">
              <a:off x="1728" y="3216"/>
              <a:ext cx="160" cy="148"/>
              <a:chOff x="3968" y="3217"/>
              <a:chExt cx="85" cy="86"/>
            </a:xfrm>
          </p:grpSpPr>
          <p:sp>
            <p:nvSpPr>
              <p:cNvPr id="22" name="Line 111"/>
              <p:cNvSpPr>
                <a:spLocks noChangeShapeType="1"/>
              </p:cNvSpPr>
              <p:nvPr/>
            </p:nvSpPr>
            <p:spPr bwMode="auto">
              <a:xfrm>
                <a:off x="3968" y="3267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2"/>
              <p:cNvSpPr>
                <a:spLocks noChangeShapeType="1"/>
              </p:cNvSpPr>
              <p:nvPr/>
            </p:nvSpPr>
            <p:spPr bwMode="auto">
              <a:xfrm>
                <a:off x="4013" y="3217"/>
                <a:ext cx="0" cy="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Group 113"/>
          <p:cNvGrpSpPr>
            <a:grpSpLocks/>
          </p:cNvGrpSpPr>
          <p:nvPr/>
        </p:nvGrpSpPr>
        <p:grpSpPr bwMode="auto">
          <a:xfrm>
            <a:off x="9454643" y="5259811"/>
            <a:ext cx="698500" cy="258762"/>
            <a:chOff x="4245" y="1580"/>
            <a:chExt cx="440" cy="163"/>
          </a:xfrm>
        </p:grpSpPr>
        <p:sp>
          <p:nvSpPr>
            <p:cNvPr id="33" name="Oval 114"/>
            <p:cNvSpPr>
              <a:spLocks noChangeArrowheads="1"/>
            </p:cNvSpPr>
            <p:nvPr/>
          </p:nvSpPr>
          <p:spPr bwMode="auto">
            <a:xfrm>
              <a:off x="4523" y="1580"/>
              <a:ext cx="162" cy="1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4532" y="166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4245" y="1665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Rectangle 117"/>
          <p:cNvSpPr>
            <a:spLocks noChangeArrowheads="1"/>
          </p:cNvSpPr>
          <p:nvPr/>
        </p:nvSpPr>
        <p:spPr bwMode="auto">
          <a:xfrm>
            <a:off x="9378443" y="5107411"/>
            <a:ext cx="89693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7" name="Group 132"/>
          <p:cNvGrpSpPr>
            <a:grpSpLocks/>
          </p:cNvGrpSpPr>
          <p:nvPr/>
        </p:nvGrpSpPr>
        <p:grpSpPr bwMode="auto">
          <a:xfrm>
            <a:off x="8887905" y="4955011"/>
            <a:ext cx="2209800" cy="914400"/>
            <a:chOff x="3360" y="2112"/>
            <a:chExt cx="1392" cy="576"/>
          </a:xfrm>
        </p:grpSpPr>
        <p:sp>
          <p:nvSpPr>
            <p:cNvPr id="38" name="Line 130"/>
            <p:cNvSpPr>
              <a:spLocks noChangeShapeType="1"/>
            </p:cNvSpPr>
            <p:nvPr/>
          </p:nvSpPr>
          <p:spPr bwMode="auto">
            <a:xfrm>
              <a:off x="3456" y="2112"/>
              <a:ext cx="1248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1"/>
            <p:cNvSpPr>
              <a:spLocks noChangeShapeType="1"/>
            </p:cNvSpPr>
            <p:nvPr/>
          </p:nvSpPr>
          <p:spPr bwMode="auto">
            <a:xfrm>
              <a:off x="3360" y="2688"/>
              <a:ext cx="139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H="1">
            <a:off x="9530843" y="5434362"/>
            <a:ext cx="10302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18"/>
          <p:cNvGrpSpPr>
            <a:grpSpLocks/>
          </p:cNvGrpSpPr>
          <p:nvPr/>
        </p:nvGrpSpPr>
        <p:grpSpPr bwMode="auto">
          <a:xfrm>
            <a:off x="10089643" y="3599582"/>
            <a:ext cx="1219200" cy="1038225"/>
            <a:chOff x="2961" y="1237"/>
            <a:chExt cx="768" cy="654"/>
          </a:xfrm>
          <a:noFill/>
        </p:grpSpPr>
        <p:sp>
          <p:nvSpPr>
            <p:cNvPr id="42" name="Rectangle 119"/>
            <p:cNvSpPr>
              <a:spLocks noChangeArrowheads="1"/>
            </p:cNvSpPr>
            <p:nvPr/>
          </p:nvSpPr>
          <p:spPr bwMode="auto">
            <a:xfrm rot="970043">
              <a:off x="2961" y="1237"/>
              <a:ext cx="749" cy="6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noFill/>
                <a:latin typeface="Times New Roman" panose="02020603050405020304" pitchFamily="18" charset="0"/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 flipV="1">
              <a:off x="3331" y="1403"/>
              <a:ext cx="188" cy="4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121"/>
            <p:cNvGraphicFramePr>
              <a:graphicFrameLocks noChangeAspect="1"/>
            </p:cNvGraphicFramePr>
            <p:nvPr/>
          </p:nvGraphicFramePr>
          <p:xfrm>
            <a:off x="3510" y="1279"/>
            <a:ext cx="2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4" imgW="60974" imgH="99030" progId="Equation.DSMT4">
                    <p:embed/>
                  </p:oleObj>
                </mc:Choice>
                <mc:Fallback>
                  <p:oleObj name="Equation" r:id="rId4" imgW="60974" imgH="990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1279"/>
                          <a:ext cx="2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3256" y="1754"/>
              <a:ext cx="112" cy="5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 flipH="1">
              <a:off x="3231" y="1767"/>
              <a:ext cx="37" cy="1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568505" y="5714778"/>
            <a:ext cx="3974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 smtClean="0">
                <a:solidFill>
                  <a:srgbClr val="0000FF"/>
                </a:solidFill>
              </a:rPr>
              <a:t>feature</a:t>
            </a:r>
            <a:r>
              <a:rPr lang="zh-CN" altLang="en-US" sz="2400" dirty="0" smtClean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no charge moves!</a:t>
            </a:r>
          </a:p>
        </p:txBody>
      </p:sp>
    </p:spTree>
    <p:extLst>
      <p:ext uri="{BB962C8B-B14F-4D97-AF65-F5344CB8AC3E}">
        <p14:creationId xmlns:p14="http://schemas.microsoft.com/office/powerpoint/2010/main" val="36216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095" y="169682"/>
            <a:ext cx="1167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Q3: To a conductor, what is inside?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66389" y="706884"/>
            <a:ext cx="3929573" cy="4111165"/>
            <a:chOff x="525696" y="694299"/>
            <a:chExt cx="3929573" cy="4111165"/>
          </a:xfrm>
        </p:grpSpPr>
        <p:sp>
          <p:nvSpPr>
            <p:cNvPr id="47" name="椭圆 46"/>
            <p:cNvSpPr/>
            <p:nvPr/>
          </p:nvSpPr>
          <p:spPr>
            <a:xfrm>
              <a:off x="736385" y="1783664"/>
              <a:ext cx="3718884" cy="3021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77841" y="2832899"/>
              <a:ext cx="930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Inside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25696" y="1321999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Outside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V="1">
              <a:off x="3112851" y="1062532"/>
              <a:ext cx="214009" cy="80117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2167568" y="694299"/>
              <a:ext cx="224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Outward normal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31856" y="706884"/>
            <a:ext cx="5078570" cy="4111165"/>
            <a:chOff x="6520096" y="785739"/>
            <a:chExt cx="5078570" cy="4111165"/>
          </a:xfrm>
        </p:grpSpPr>
        <p:sp>
          <p:nvSpPr>
            <p:cNvPr id="55" name="椭圆 54"/>
            <p:cNvSpPr/>
            <p:nvPr/>
          </p:nvSpPr>
          <p:spPr>
            <a:xfrm>
              <a:off x="6730785" y="1875104"/>
              <a:ext cx="3718884" cy="3021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94721" y="3063731"/>
              <a:ext cx="930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Inside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520096" y="1413439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Outside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V="1">
              <a:off x="9107251" y="1153972"/>
              <a:ext cx="214009" cy="80117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8161968" y="785739"/>
              <a:ext cx="224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Outward normal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590227" y="2832899"/>
              <a:ext cx="1508813" cy="15562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764987" y="3056294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Outside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9107251" y="3741354"/>
              <a:ext cx="237382" cy="6038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9353821" y="3581593"/>
              <a:ext cx="224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Outward normal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773071" y="5436088"/>
            <a:ext cx="6645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Outward normal: pointing from conductor to other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Q4: Why do we say conductor as a situation of using Gauss’s Law to calculate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?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506421"/>
              </a:xfrm>
              <a:prstGeom prst="rect">
                <a:avLst/>
              </a:prstGeom>
              <a:blipFill rotWithShape="0">
                <a:blip r:embed="rId2"/>
                <a:stretch>
                  <a:fillRect l="-783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/>
          <p:cNvSpPr/>
          <p:nvPr/>
        </p:nvSpPr>
        <p:spPr>
          <a:xfrm>
            <a:off x="777078" y="1481289"/>
            <a:ext cx="3718884" cy="302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778000" y="2248654"/>
            <a:ext cx="1086561" cy="1086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0901" y="1642678"/>
            <a:ext cx="228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Gaussian surface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63384" y="4847088"/>
                <a:ext cx="2339871" cy="8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84" y="4847088"/>
                <a:ext cx="2339871" cy="890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267701" y="5868751"/>
            <a:ext cx="490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It’s very easy to calculate electric flux!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66210" y="2156058"/>
                <a:ext cx="1028102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2156058"/>
                <a:ext cx="1028102" cy="5064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44" y="1071890"/>
            <a:ext cx="4465320" cy="349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1256557" y="635941"/>
            <a:ext cx="275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Inside the conductor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15677" y="635940"/>
            <a:ext cx="4168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Outside and near the conductor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8406415" y="3920939"/>
                <a:ext cx="5175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15" y="3920939"/>
                <a:ext cx="51751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9013767" y="2556794"/>
                <a:ext cx="5175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767" y="2556794"/>
                <a:ext cx="51751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8807412" y="2182410"/>
                <a:ext cx="5175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412" y="2182410"/>
                <a:ext cx="51751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612516" y="6375203"/>
            <a:ext cx="490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It’s very easy to calculate electric flux!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039360" y="4802503"/>
                <a:ext cx="7152640" cy="1711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𝑓𝑙𝑎𝑡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𝑓𝑙𝑎𝑡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4802503"/>
                <a:ext cx="7152640" cy="17115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481333" y="1250134"/>
                <a:ext cx="1134862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333" y="1250134"/>
                <a:ext cx="1134862" cy="7850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Q5: What is the charge distribution on a conductor?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Case 1: </a:t>
                </a:r>
                <a:r>
                  <a:rPr lang="en-US" altLang="zh-CN" sz="2400" dirty="0"/>
                  <a:t>solid charged conductor without hole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All the charges are on the </a:t>
                </a: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surface</a:t>
                </a:r>
              </a:p>
              <a:p>
                <a:pPr algn="ctr">
                  <a:spcBef>
                    <a:spcPct val="50000"/>
                  </a:spcBef>
                </a:pP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kumimoji="1"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kumimoji="1"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Case 2:  </a:t>
                </a:r>
                <a:r>
                  <a:rPr lang="en-US" altLang="zh-CN" sz="2400" dirty="0"/>
                  <a:t>holey conductor charged by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400" dirty="0"/>
                  <a:t> without charge in the hole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All the charges are on outer surface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The </a:t>
                </a:r>
                <a:r>
                  <a:rPr lang="en-US" altLang="zh-CN" sz="2400" dirty="0" smtClean="0"/>
                  <a:t>reason is </a:t>
                </a:r>
                <a:r>
                  <a:rPr lang="en-US" altLang="zh-CN" sz="2400" dirty="0"/>
                  <a:t>similar to case 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6370975"/>
              </a:xfrm>
              <a:prstGeom prst="rect">
                <a:avLst/>
              </a:prstGeom>
              <a:blipFill rotWithShape="0">
                <a:blip r:embed="rId2"/>
                <a:stretch>
                  <a:fillRect l="-783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9163050" y="513080"/>
            <a:ext cx="2317750" cy="2478088"/>
            <a:chOff x="3456" y="1632"/>
            <a:chExt cx="1606" cy="1707"/>
          </a:xfrm>
        </p:grpSpPr>
        <p:sp>
          <p:nvSpPr>
            <p:cNvPr id="21" name="Oval 64"/>
            <p:cNvSpPr>
              <a:spLocks noChangeArrowheads="1"/>
            </p:cNvSpPr>
            <p:nvPr/>
          </p:nvSpPr>
          <p:spPr bwMode="auto">
            <a:xfrm>
              <a:off x="3648" y="1872"/>
              <a:ext cx="1200" cy="1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65"/>
            <p:cNvSpPr>
              <a:spLocks noChangeArrowheads="1"/>
            </p:cNvSpPr>
            <p:nvPr/>
          </p:nvSpPr>
          <p:spPr bwMode="auto">
            <a:xfrm>
              <a:off x="4128" y="1632"/>
              <a:ext cx="24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560" y="1776"/>
              <a:ext cx="24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7"/>
            <p:cNvSpPr>
              <a:spLocks noChangeArrowheads="1"/>
            </p:cNvSpPr>
            <p:nvPr/>
          </p:nvSpPr>
          <p:spPr bwMode="auto">
            <a:xfrm>
              <a:off x="4816" y="2160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4800" y="2592"/>
              <a:ext cx="24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4560" y="2880"/>
              <a:ext cx="24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4177" y="3024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71"/>
            <p:cNvSpPr>
              <a:spLocks noChangeArrowheads="1"/>
            </p:cNvSpPr>
            <p:nvPr/>
          </p:nvSpPr>
          <p:spPr bwMode="auto">
            <a:xfrm>
              <a:off x="3744" y="2928"/>
              <a:ext cx="24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72"/>
            <p:cNvSpPr>
              <a:spLocks noChangeArrowheads="1"/>
            </p:cNvSpPr>
            <p:nvPr/>
          </p:nvSpPr>
          <p:spPr bwMode="auto">
            <a:xfrm>
              <a:off x="3696" y="1776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73"/>
            <p:cNvSpPr>
              <a:spLocks noChangeArrowheads="1"/>
            </p:cNvSpPr>
            <p:nvPr/>
          </p:nvSpPr>
          <p:spPr bwMode="auto">
            <a:xfrm>
              <a:off x="3456" y="2112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74"/>
            <p:cNvSpPr>
              <a:spLocks noChangeArrowheads="1"/>
            </p:cNvSpPr>
            <p:nvPr/>
          </p:nvSpPr>
          <p:spPr bwMode="auto">
            <a:xfrm>
              <a:off x="3456" y="2592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Group 77"/>
          <p:cNvGrpSpPr>
            <a:grpSpLocks/>
          </p:cNvGrpSpPr>
          <p:nvPr/>
        </p:nvGrpSpPr>
        <p:grpSpPr bwMode="auto">
          <a:xfrm>
            <a:off x="10077450" y="1656080"/>
            <a:ext cx="336550" cy="457200"/>
            <a:chOff x="4224" y="1920"/>
            <a:chExt cx="212" cy="288"/>
          </a:xfrm>
        </p:grpSpPr>
        <p:sp>
          <p:nvSpPr>
            <p:cNvPr id="33" name="Oval 75"/>
            <p:cNvSpPr>
              <a:spLocks noChangeArrowheads="1"/>
            </p:cNvSpPr>
            <p:nvPr/>
          </p:nvSpPr>
          <p:spPr bwMode="auto">
            <a:xfrm>
              <a:off x="4272" y="1920"/>
              <a:ext cx="96" cy="96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4224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q</a:t>
              </a:r>
              <a:endParaRPr kumimoji="1" lang="zh-CN" altLang="en-US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Oval 78"/>
          <p:cNvSpPr>
            <a:spLocks noChangeArrowheads="1"/>
          </p:cNvSpPr>
          <p:nvPr/>
        </p:nvSpPr>
        <p:spPr bwMode="auto">
          <a:xfrm>
            <a:off x="9848850" y="1427480"/>
            <a:ext cx="762000" cy="76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6" name="Group 112"/>
          <p:cNvGrpSpPr>
            <a:grpSpLocks/>
          </p:cNvGrpSpPr>
          <p:nvPr/>
        </p:nvGrpSpPr>
        <p:grpSpPr bwMode="auto">
          <a:xfrm>
            <a:off x="10077450" y="1579880"/>
            <a:ext cx="381000" cy="381000"/>
            <a:chOff x="4800" y="2928"/>
            <a:chExt cx="240" cy="240"/>
          </a:xfrm>
        </p:grpSpPr>
        <p:sp>
          <p:nvSpPr>
            <p:cNvPr id="37" name="Line 113"/>
            <p:cNvSpPr>
              <a:spLocks noChangeShapeType="1"/>
            </p:cNvSpPr>
            <p:nvPr/>
          </p:nvSpPr>
          <p:spPr bwMode="auto">
            <a:xfrm flipV="1">
              <a:off x="4800" y="2928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4"/>
            <p:cNvSpPr>
              <a:spLocks noChangeShapeType="1"/>
            </p:cNvSpPr>
            <p:nvPr/>
          </p:nvSpPr>
          <p:spPr bwMode="auto">
            <a:xfrm flipH="1" flipV="1">
              <a:off x="4800" y="2928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70883" y="1757760"/>
                <a:ext cx="6505748" cy="2009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dirty="0"/>
                  <a:t> everywhere inside conductor,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for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any</a:t>
                </a:r>
                <a:r>
                  <a:rPr lang="en-US" altLang="zh-CN" sz="2000" dirty="0"/>
                  <a:t> closed surface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𝐝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Therefore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any</a:t>
                </a:r>
                <a:r>
                  <a:rPr lang="en-US" altLang="zh-CN" sz="2000" dirty="0"/>
                  <a:t> closed surface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dirty="0"/>
                  <a:t> there is no charge!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83" y="1757760"/>
                <a:ext cx="6505748" cy="2009524"/>
              </a:xfrm>
              <a:prstGeom prst="rect">
                <a:avLst/>
              </a:prstGeom>
              <a:blipFill rotWithShape="0">
                <a:blip r:embed="rId3"/>
                <a:stretch>
                  <a:fillRect l="-937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384435" y="3927528"/>
            <a:ext cx="2465193" cy="2478088"/>
            <a:chOff x="9384435" y="3927528"/>
            <a:chExt cx="2465193" cy="2478088"/>
          </a:xfrm>
        </p:grpSpPr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9613034" y="4308528"/>
              <a:ext cx="1752600" cy="1752600"/>
              <a:chOff x="2352" y="2352"/>
              <a:chExt cx="1056" cy="1104"/>
            </a:xfrm>
          </p:grpSpPr>
          <p:sp>
            <p:nvSpPr>
              <p:cNvPr id="41" name="Oval 82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056" cy="110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Oval 80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98"/>
            <p:cNvGrpSpPr>
              <a:grpSpLocks/>
            </p:cNvGrpSpPr>
            <p:nvPr/>
          </p:nvGrpSpPr>
          <p:grpSpPr bwMode="auto">
            <a:xfrm>
              <a:off x="9384435" y="3927528"/>
              <a:ext cx="2436813" cy="2478088"/>
              <a:chOff x="3760" y="2508"/>
              <a:chExt cx="1535" cy="1561"/>
            </a:xfrm>
          </p:grpSpPr>
          <p:sp>
            <p:nvSpPr>
              <p:cNvPr id="44" name="Rectangle 87"/>
              <p:cNvSpPr>
                <a:spLocks noChangeArrowheads="1"/>
              </p:cNvSpPr>
              <p:nvPr/>
            </p:nvSpPr>
            <p:spPr bwMode="auto">
              <a:xfrm>
                <a:off x="4311" y="250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88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89"/>
              <p:cNvSpPr>
                <a:spLocks noChangeArrowheads="1"/>
              </p:cNvSpPr>
              <p:nvPr/>
            </p:nvSpPr>
            <p:spPr bwMode="auto">
              <a:xfrm>
                <a:off x="4936" y="2991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90"/>
              <p:cNvSpPr>
                <a:spLocks noChangeArrowheads="1"/>
              </p:cNvSpPr>
              <p:nvPr/>
            </p:nvSpPr>
            <p:spPr bwMode="auto">
              <a:xfrm>
                <a:off x="4922" y="338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91"/>
              <p:cNvSpPr>
                <a:spLocks noChangeArrowheads="1"/>
              </p:cNvSpPr>
              <p:nvPr/>
            </p:nvSpPr>
            <p:spPr bwMode="auto">
              <a:xfrm>
                <a:off x="4704" y="3649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Rectangle 92"/>
              <p:cNvSpPr>
                <a:spLocks noChangeArrowheads="1"/>
              </p:cNvSpPr>
              <p:nvPr/>
            </p:nvSpPr>
            <p:spPr bwMode="auto">
              <a:xfrm>
                <a:off x="4355" y="3781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93"/>
              <p:cNvSpPr>
                <a:spLocks noChangeArrowheads="1"/>
              </p:cNvSpPr>
              <p:nvPr/>
            </p:nvSpPr>
            <p:spPr bwMode="auto">
              <a:xfrm>
                <a:off x="3984" y="364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94"/>
              <p:cNvSpPr>
                <a:spLocks noChangeArrowheads="1"/>
              </p:cNvSpPr>
              <p:nvPr/>
            </p:nvSpPr>
            <p:spPr bwMode="auto">
              <a:xfrm>
                <a:off x="3952" y="264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95"/>
              <p:cNvSpPr>
                <a:spLocks noChangeArrowheads="1"/>
              </p:cNvSpPr>
              <p:nvPr/>
            </p:nvSpPr>
            <p:spPr bwMode="auto">
              <a:xfrm>
                <a:off x="3760" y="2947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96"/>
              <p:cNvSpPr>
                <a:spLocks noChangeArrowheads="1"/>
              </p:cNvSpPr>
              <p:nvPr/>
            </p:nvSpPr>
            <p:spPr bwMode="auto">
              <a:xfrm>
                <a:off x="3760" y="336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+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97"/>
              <p:cNvSpPr>
                <a:spLocks noChangeArrowheads="1"/>
              </p:cNvSpPr>
              <p:nvPr/>
            </p:nvSpPr>
            <p:spPr bwMode="auto">
              <a:xfrm>
                <a:off x="5040" y="316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Q</a:t>
                </a:r>
                <a:endParaRPr kumimoji="1" lang="zh-CN" altLang="en-US" sz="24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" name="Rectangle 111"/>
            <p:cNvSpPr>
              <a:spLocks noChangeArrowheads="1"/>
            </p:cNvSpPr>
            <p:nvPr/>
          </p:nvSpPr>
          <p:spPr bwMode="auto">
            <a:xfrm>
              <a:off x="11410084" y="4994329"/>
              <a:ext cx="43954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1000" i="1" dirty="0">
                  <a:latin typeface="Times New Roman" panose="02020603050405020304" pitchFamily="18" charset="0"/>
                </a:rPr>
                <a:t> </a:t>
              </a:r>
              <a:endParaRPr kumimoji="1" lang="zh-CN" altLang="en-US" sz="2400" i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2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4358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Q5: What is the charge distribution on a conductor?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Case 3:  </a:t>
                </a:r>
                <a:r>
                  <a:rPr lang="en-US" altLang="zh-CN" sz="2400" dirty="0"/>
                  <a:t>holey conductor charged by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with a charge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hole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Charge 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on inner surface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Charge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</a:rPr>
                  <a:t> on outer surface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/>
                  <a:t>Because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a closed surface inside the conductor and enclosing the whole hole.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4358501"/>
              </a:xfrm>
              <a:prstGeom prst="rect">
                <a:avLst/>
              </a:prstGeom>
              <a:blipFill rotWithShape="0">
                <a:blip r:embed="rId2"/>
                <a:stretch>
                  <a:fillRect l="-783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82"/>
          <p:cNvSpPr>
            <a:spLocks noChangeArrowheads="1"/>
          </p:cNvSpPr>
          <p:nvPr/>
        </p:nvSpPr>
        <p:spPr bwMode="auto">
          <a:xfrm>
            <a:off x="9308234" y="857302"/>
            <a:ext cx="1752600" cy="1752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4" name="Rectangle 87"/>
          <p:cNvSpPr>
            <a:spLocks noChangeArrowheads="1"/>
          </p:cNvSpPr>
          <p:nvPr/>
        </p:nvSpPr>
        <p:spPr bwMode="auto">
          <a:xfrm>
            <a:off x="9954348" y="476302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5" name="Rectangle 88"/>
          <p:cNvSpPr>
            <a:spLocks noChangeArrowheads="1"/>
          </p:cNvSpPr>
          <p:nvPr/>
        </p:nvSpPr>
        <p:spPr bwMode="auto">
          <a:xfrm>
            <a:off x="10578235" y="685852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10946535" y="124306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90"/>
          <p:cNvSpPr>
            <a:spLocks noChangeArrowheads="1"/>
          </p:cNvSpPr>
          <p:nvPr/>
        </p:nvSpPr>
        <p:spPr bwMode="auto">
          <a:xfrm>
            <a:off x="10924310" y="1870127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91"/>
          <p:cNvSpPr>
            <a:spLocks noChangeArrowheads="1"/>
          </p:cNvSpPr>
          <p:nvPr/>
        </p:nvSpPr>
        <p:spPr bwMode="auto">
          <a:xfrm>
            <a:off x="10578235" y="228764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10024198" y="249719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9435235" y="2286052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8" name="Rectangle 94"/>
          <p:cNvSpPr>
            <a:spLocks noChangeArrowheads="1"/>
          </p:cNvSpPr>
          <p:nvPr/>
        </p:nvSpPr>
        <p:spPr bwMode="auto">
          <a:xfrm>
            <a:off x="9384435" y="685852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" name="Rectangle 95"/>
          <p:cNvSpPr>
            <a:spLocks noChangeArrowheads="1"/>
          </p:cNvSpPr>
          <p:nvPr/>
        </p:nvSpPr>
        <p:spPr bwMode="auto">
          <a:xfrm>
            <a:off x="9079635" y="117321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9079635" y="1828852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1" name="Rectangle 97"/>
          <p:cNvSpPr>
            <a:spLocks noChangeArrowheads="1"/>
          </p:cNvSpPr>
          <p:nvPr/>
        </p:nvSpPr>
        <p:spPr bwMode="auto">
          <a:xfrm>
            <a:off x="11111635" y="1524052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Q</a:t>
            </a:r>
            <a:endParaRPr kumimoji="1" lang="zh-CN" altLang="en-US" sz="2400" i="1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01077" y="1047802"/>
            <a:ext cx="1454151" cy="1562100"/>
            <a:chOff x="9273310" y="1077965"/>
            <a:chExt cx="1454151" cy="1562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87"/>
                <p:cNvSpPr>
                  <a:spLocks noChangeArrowheads="1"/>
                </p:cNvSpPr>
                <p:nvPr/>
              </p:nvSpPr>
              <p:spPr bwMode="auto">
                <a:xfrm>
                  <a:off x="10063885" y="1262115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63885" y="1262115"/>
                  <a:ext cx="490538" cy="4619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87"/>
                <p:cNvSpPr>
                  <a:spLocks noChangeArrowheads="1"/>
                </p:cNvSpPr>
                <p:nvPr/>
              </p:nvSpPr>
              <p:spPr bwMode="auto">
                <a:xfrm>
                  <a:off x="9300298" y="1322440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00298" y="1322440"/>
                  <a:ext cx="490538" cy="4619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87"/>
                <p:cNvSpPr>
                  <a:spLocks noChangeArrowheads="1"/>
                </p:cNvSpPr>
                <p:nvPr/>
              </p:nvSpPr>
              <p:spPr bwMode="auto">
                <a:xfrm>
                  <a:off x="9638435" y="1177977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38435" y="1177977"/>
                  <a:ext cx="490538" cy="4619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87"/>
                <p:cNvSpPr>
                  <a:spLocks noChangeArrowheads="1"/>
                </p:cNvSpPr>
                <p:nvPr/>
              </p:nvSpPr>
              <p:spPr bwMode="auto">
                <a:xfrm>
                  <a:off x="10236923" y="1635177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36923" y="1635177"/>
                  <a:ext cx="490538" cy="4619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87"/>
                <p:cNvSpPr>
                  <a:spLocks noChangeArrowheads="1"/>
                </p:cNvSpPr>
                <p:nvPr/>
              </p:nvSpPr>
              <p:spPr bwMode="auto">
                <a:xfrm>
                  <a:off x="10197235" y="1974902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97235" y="1974902"/>
                  <a:ext cx="490538" cy="4619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87"/>
                <p:cNvSpPr>
                  <a:spLocks noChangeArrowheads="1"/>
                </p:cNvSpPr>
                <p:nvPr/>
              </p:nvSpPr>
              <p:spPr bwMode="auto">
                <a:xfrm>
                  <a:off x="9822585" y="2178102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22585" y="2178102"/>
                  <a:ext cx="490538" cy="4619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87"/>
                <p:cNvSpPr>
                  <a:spLocks noChangeArrowheads="1"/>
                </p:cNvSpPr>
                <p:nvPr/>
              </p:nvSpPr>
              <p:spPr bwMode="auto">
                <a:xfrm>
                  <a:off x="9273310" y="1801865"/>
                  <a:ext cx="490538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73310" y="1801865"/>
                  <a:ext cx="490538" cy="4619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87"/>
                <p:cNvSpPr>
                  <a:spLocks noChangeArrowheads="1"/>
                </p:cNvSpPr>
                <p:nvPr/>
              </p:nvSpPr>
              <p:spPr bwMode="auto">
                <a:xfrm>
                  <a:off x="9924185" y="1077965"/>
                  <a:ext cx="665163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24185" y="1077965"/>
                  <a:ext cx="665163" cy="4619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111"/>
          <p:cNvSpPr>
            <a:spLocks noChangeArrowheads="1"/>
          </p:cNvSpPr>
          <p:nvPr/>
        </p:nvSpPr>
        <p:spPr bwMode="auto">
          <a:xfrm>
            <a:off x="11105284" y="1543103"/>
            <a:ext cx="40748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i="1" dirty="0" smtClean="0">
                <a:latin typeface="Times New Roman" panose="02020603050405020304" pitchFamily="18" charset="0"/>
              </a:rPr>
              <a:t>Q</a:t>
            </a:r>
            <a:endParaRPr kumimoji="1" lang="zh-CN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56" name="Oval 80"/>
          <p:cNvSpPr>
            <a:spLocks noChangeArrowheads="1"/>
          </p:cNvSpPr>
          <p:nvPr/>
        </p:nvSpPr>
        <p:spPr bwMode="auto">
          <a:xfrm>
            <a:off x="9567286" y="1533577"/>
            <a:ext cx="796636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2" name="Group 77"/>
          <p:cNvGrpSpPr>
            <a:grpSpLocks/>
          </p:cNvGrpSpPr>
          <p:nvPr/>
        </p:nvGrpSpPr>
        <p:grpSpPr bwMode="auto">
          <a:xfrm>
            <a:off x="9777268" y="1795172"/>
            <a:ext cx="336550" cy="457200"/>
            <a:chOff x="4224" y="1920"/>
            <a:chExt cx="212" cy="288"/>
          </a:xfrm>
        </p:grpSpPr>
        <p:sp>
          <p:nvSpPr>
            <p:cNvPr id="33" name="Oval 75"/>
            <p:cNvSpPr>
              <a:spLocks noChangeArrowheads="1"/>
            </p:cNvSpPr>
            <p:nvPr/>
          </p:nvSpPr>
          <p:spPr bwMode="auto">
            <a:xfrm>
              <a:off x="4272" y="1920"/>
              <a:ext cx="96" cy="96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4224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q</a:t>
              </a:r>
              <a:endParaRPr kumimoji="1" lang="zh-CN" altLang="en-US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302135" y="1581577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</a:rPr>
              <a:t>+q</a:t>
            </a:r>
            <a:endParaRPr lang="zh-CN" altLang="en-US" sz="2400" dirty="0"/>
          </a:p>
        </p:txBody>
      </p:sp>
      <p:sp>
        <p:nvSpPr>
          <p:cNvPr id="57" name="椭圆 56"/>
          <p:cNvSpPr/>
          <p:nvPr/>
        </p:nvSpPr>
        <p:spPr>
          <a:xfrm>
            <a:off x="9430554" y="1383204"/>
            <a:ext cx="1086561" cy="1086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444529" y="2779178"/>
            <a:ext cx="228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Gaussian surface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9707800" y="813773"/>
                <a:ext cx="1028102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800" y="813773"/>
                <a:ext cx="1028102" cy="5064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9566202" y="4734558"/>
            <a:ext cx="2514600" cy="1612900"/>
            <a:chOff x="9566202" y="4734558"/>
            <a:chExt cx="2514600" cy="1612900"/>
          </a:xfrm>
        </p:grpSpPr>
        <p:grpSp>
          <p:nvGrpSpPr>
            <p:cNvPr id="60" name="Group 35"/>
            <p:cNvGrpSpPr>
              <a:grpSpLocks/>
            </p:cNvGrpSpPr>
            <p:nvPr/>
          </p:nvGrpSpPr>
          <p:grpSpPr bwMode="auto">
            <a:xfrm>
              <a:off x="9566202" y="4734558"/>
              <a:ext cx="2006600" cy="1612900"/>
              <a:chOff x="912" y="2736"/>
              <a:chExt cx="1264" cy="1016"/>
            </a:xfrm>
          </p:grpSpPr>
          <p:grpSp>
            <p:nvGrpSpPr>
              <p:cNvPr id="61" name="Group 14"/>
              <p:cNvGrpSpPr>
                <a:grpSpLocks/>
              </p:cNvGrpSpPr>
              <p:nvPr/>
            </p:nvGrpSpPr>
            <p:grpSpPr bwMode="auto">
              <a:xfrm>
                <a:off x="912" y="2736"/>
                <a:ext cx="960" cy="960"/>
                <a:chOff x="2352" y="2352"/>
                <a:chExt cx="1056" cy="1104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056" cy="1104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480" cy="48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Group 27"/>
              <p:cNvGrpSpPr>
                <a:grpSpLocks/>
              </p:cNvGrpSpPr>
              <p:nvPr/>
            </p:nvGrpSpPr>
            <p:grpSpPr bwMode="auto">
              <a:xfrm>
                <a:off x="1968" y="3312"/>
                <a:ext cx="208" cy="440"/>
                <a:chOff x="4440" y="2896"/>
                <a:chExt cx="208" cy="440"/>
              </a:xfrm>
            </p:grpSpPr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4544" y="2896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" name="Group 29"/>
                <p:cNvGrpSpPr>
                  <a:grpSpLocks/>
                </p:cNvGrpSpPr>
                <p:nvPr/>
              </p:nvGrpSpPr>
              <p:grpSpPr bwMode="auto">
                <a:xfrm>
                  <a:off x="4440" y="3264"/>
                  <a:ext cx="208" cy="72"/>
                  <a:chOff x="4432" y="3224"/>
                  <a:chExt cx="208" cy="72"/>
                </a:xfrm>
              </p:grpSpPr>
              <p:sp>
                <p:nvSpPr>
                  <p:cNvPr id="7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264"/>
                    <a:ext cx="1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96" y="3296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32" y="3224"/>
                    <a:ext cx="20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>
                <a:off x="1872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9947202" y="5496558"/>
              <a:ext cx="336550" cy="457200"/>
              <a:chOff x="4224" y="1920"/>
              <a:chExt cx="212" cy="288"/>
            </a:xfrm>
          </p:grpSpPr>
          <p:sp>
            <p:nvSpPr>
              <p:cNvPr id="79" name="Oval 18"/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4224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</a:rPr>
                  <a:t>q</a:t>
                </a:r>
                <a:endParaRPr kumimoji="1" lang="zh-CN" altLang="en-US" sz="2400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11090202" y="4807583"/>
              <a:ext cx="990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1000" b="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900" b="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900" b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0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下箭头 6"/>
          <p:cNvSpPr/>
          <p:nvPr/>
        </p:nvSpPr>
        <p:spPr>
          <a:xfrm>
            <a:off x="10023402" y="3322320"/>
            <a:ext cx="554833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35480" y="4535221"/>
            <a:ext cx="4436515" cy="1790101"/>
            <a:chOff x="4835480" y="4535221"/>
            <a:chExt cx="4436515" cy="1790101"/>
          </a:xfrm>
        </p:grpSpPr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4835480" y="4535221"/>
              <a:ext cx="4227586" cy="461665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dirty="0"/>
                <a:t>Electrostatic shielding</a:t>
              </a:r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4835480" y="5124993"/>
              <a:ext cx="4436515" cy="1200329"/>
            </a:xfrm>
            <a:prstGeom prst="rect">
              <a:avLst/>
            </a:prstGeom>
            <a:noFill/>
            <a:extLst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r>
                <a:rPr lang="en-US" altLang="en-US" sz="2400" dirty="0"/>
                <a:t> body placed inside the cavity </a:t>
              </a:r>
              <a:r>
                <a:rPr lang="en-US" altLang="zh-CN" sz="2400" dirty="0"/>
                <a:t>of conductor </a:t>
              </a:r>
              <a:r>
                <a:rPr lang="en-US" altLang="en-US" sz="2400" dirty="0"/>
                <a:t>will not be affected by the electric field outside</a:t>
              </a:r>
              <a:r>
                <a:rPr lang="en-US" altLang="zh-CN" sz="2400" dirty="0"/>
                <a:t>.</a:t>
              </a:r>
              <a:endParaRPr lang="zh-CN" altLang="en-US" sz="2400" dirty="0"/>
            </a:p>
          </p:txBody>
        </p:sp>
      </p:grpSp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1" y="4535221"/>
            <a:ext cx="3051219" cy="207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1364230" y="3992652"/>
            <a:ext cx="19100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Faraday cage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58" grpId="0"/>
      <p:bldP spid="7" grpId="0" animBg="1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095" y="169682"/>
            <a:ext cx="1167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Q6: How to deal with problems involving conductor?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9920" y="735443"/>
            <a:ext cx="2987040" cy="3748506"/>
            <a:chOff x="629920" y="735443"/>
            <a:chExt cx="2987040" cy="3748506"/>
          </a:xfrm>
        </p:grpSpPr>
        <p:grpSp>
          <p:nvGrpSpPr>
            <p:cNvPr id="9" name="组合 8"/>
            <p:cNvGrpSpPr/>
            <p:nvPr/>
          </p:nvGrpSpPr>
          <p:grpSpPr>
            <a:xfrm>
              <a:off x="629920" y="735443"/>
              <a:ext cx="2987040" cy="2836954"/>
              <a:chOff x="650240" y="769846"/>
              <a:chExt cx="2987040" cy="283695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50240" y="1198880"/>
                <a:ext cx="2987040" cy="2407920"/>
                <a:chOff x="1137920" y="1229360"/>
                <a:chExt cx="2987040" cy="2407920"/>
              </a:xfrm>
            </p:grpSpPr>
            <p:sp>
              <p:nvSpPr>
                <p:cNvPr id="2" name="任意多边形 1"/>
                <p:cNvSpPr/>
                <p:nvPr/>
              </p:nvSpPr>
              <p:spPr>
                <a:xfrm>
                  <a:off x="1137920" y="1229360"/>
                  <a:ext cx="2987040" cy="2407920"/>
                </a:xfrm>
                <a:custGeom>
                  <a:avLst/>
                  <a:gdLst>
                    <a:gd name="connsiteX0" fmla="*/ 0 w 2987040"/>
                    <a:gd name="connsiteY0" fmla="*/ 833120 h 2407920"/>
                    <a:gd name="connsiteX1" fmla="*/ 60960 w 2987040"/>
                    <a:gd name="connsiteY1" fmla="*/ 751840 h 2407920"/>
                    <a:gd name="connsiteX2" fmla="*/ 162560 w 2987040"/>
                    <a:gd name="connsiteY2" fmla="*/ 660400 h 2407920"/>
                    <a:gd name="connsiteX3" fmla="*/ 213360 w 2987040"/>
                    <a:gd name="connsiteY3" fmla="*/ 629920 h 2407920"/>
                    <a:gd name="connsiteX4" fmla="*/ 436880 w 2987040"/>
                    <a:gd name="connsiteY4" fmla="*/ 457200 h 2407920"/>
                    <a:gd name="connsiteX5" fmla="*/ 640080 w 2987040"/>
                    <a:gd name="connsiteY5" fmla="*/ 325120 h 2407920"/>
                    <a:gd name="connsiteX6" fmla="*/ 863600 w 2987040"/>
                    <a:gd name="connsiteY6" fmla="*/ 172720 h 2407920"/>
                    <a:gd name="connsiteX7" fmla="*/ 1046480 w 2987040"/>
                    <a:gd name="connsiteY7" fmla="*/ 81280 h 2407920"/>
                    <a:gd name="connsiteX8" fmla="*/ 1188720 w 2987040"/>
                    <a:gd name="connsiteY8" fmla="*/ 40640 h 2407920"/>
                    <a:gd name="connsiteX9" fmla="*/ 1320800 w 2987040"/>
                    <a:gd name="connsiteY9" fmla="*/ 0 h 2407920"/>
                    <a:gd name="connsiteX10" fmla="*/ 2184400 w 2987040"/>
                    <a:gd name="connsiteY10" fmla="*/ 20320 h 2407920"/>
                    <a:gd name="connsiteX11" fmla="*/ 2286000 w 2987040"/>
                    <a:gd name="connsiteY11" fmla="*/ 30480 h 2407920"/>
                    <a:gd name="connsiteX12" fmla="*/ 2458720 w 2987040"/>
                    <a:gd name="connsiteY12" fmla="*/ 40640 h 2407920"/>
                    <a:gd name="connsiteX13" fmla="*/ 2611120 w 2987040"/>
                    <a:gd name="connsiteY13" fmla="*/ 60960 h 2407920"/>
                    <a:gd name="connsiteX14" fmla="*/ 2702560 w 2987040"/>
                    <a:gd name="connsiteY14" fmla="*/ 91440 h 2407920"/>
                    <a:gd name="connsiteX15" fmla="*/ 2733040 w 2987040"/>
                    <a:gd name="connsiteY15" fmla="*/ 121920 h 2407920"/>
                    <a:gd name="connsiteX16" fmla="*/ 2783840 w 2987040"/>
                    <a:gd name="connsiteY16" fmla="*/ 203200 h 2407920"/>
                    <a:gd name="connsiteX17" fmla="*/ 2804160 w 2987040"/>
                    <a:gd name="connsiteY17" fmla="*/ 233680 h 2407920"/>
                    <a:gd name="connsiteX18" fmla="*/ 2844800 w 2987040"/>
                    <a:gd name="connsiteY18" fmla="*/ 274320 h 2407920"/>
                    <a:gd name="connsiteX19" fmla="*/ 2895600 w 2987040"/>
                    <a:gd name="connsiteY19" fmla="*/ 406400 h 2407920"/>
                    <a:gd name="connsiteX20" fmla="*/ 2926080 w 2987040"/>
                    <a:gd name="connsiteY20" fmla="*/ 477520 h 2407920"/>
                    <a:gd name="connsiteX21" fmla="*/ 2956560 w 2987040"/>
                    <a:gd name="connsiteY21" fmla="*/ 619760 h 2407920"/>
                    <a:gd name="connsiteX22" fmla="*/ 2987040 w 2987040"/>
                    <a:gd name="connsiteY22" fmla="*/ 762000 h 2407920"/>
                    <a:gd name="connsiteX23" fmla="*/ 2966720 w 2987040"/>
                    <a:gd name="connsiteY23" fmla="*/ 1148080 h 2407920"/>
                    <a:gd name="connsiteX24" fmla="*/ 2936240 w 2987040"/>
                    <a:gd name="connsiteY24" fmla="*/ 1178560 h 2407920"/>
                    <a:gd name="connsiteX25" fmla="*/ 2875280 w 2987040"/>
                    <a:gd name="connsiteY25" fmla="*/ 1259840 h 2407920"/>
                    <a:gd name="connsiteX26" fmla="*/ 2814320 w 2987040"/>
                    <a:gd name="connsiteY26" fmla="*/ 1351280 h 2407920"/>
                    <a:gd name="connsiteX27" fmla="*/ 2783840 w 2987040"/>
                    <a:gd name="connsiteY27" fmla="*/ 1452880 h 2407920"/>
                    <a:gd name="connsiteX28" fmla="*/ 2794000 w 2987040"/>
                    <a:gd name="connsiteY28" fmla="*/ 1727200 h 2407920"/>
                    <a:gd name="connsiteX29" fmla="*/ 2814320 w 2987040"/>
                    <a:gd name="connsiteY29" fmla="*/ 1940560 h 2407920"/>
                    <a:gd name="connsiteX30" fmla="*/ 2824480 w 2987040"/>
                    <a:gd name="connsiteY30" fmla="*/ 2011680 h 2407920"/>
                    <a:gd name="connsiteX31" fmla="*/ 2854960 w 2987040"/>
                    <a:gd name="connsiteY31" fmla="*/ 2082800 h 2407920"/>
                    <a:gd name="connsiteX32" fmla="*/ 2865120 w 2987040"/>
                    <a:gd name="connsiteY32" fmla="*/ 2133600 h 2407920"/>
                    <a:gd name="connsiteX33" fmla="*/ 2844800 w 2987040"/>
                    <a:gd name="connsiteY33" fmla="*/ 2174240 h 2407920"/>
                    <a:gd name="connsiteX34" fmla="*/ 2824480 w 2987040"/>
                    <a:gd name="connsiteY34" fmla="*/ 2204720 h 2407920"/>
                    <a:gd name="connsiteX35" fmla="*/ 2712720 w 2987040"/>
                    <a:gd name="connsiteY35" fmla="*/ 2245360 h 2407920"/>
                    <a:gd name="connsiteX36" fmla="*/ 2621280 w 2987040"/>
                    <a:gd name="connsiteY36" fmla="*/ 2275840 h 2407920"/>
                    <a:gd name="connsiteX37" fmla="*/ 2377440 w 2987040"/>
                    <a:gd name="connsiteY37" fmla="*/ 2296160 h 2407920"/>
                    <a:gd name="connsiteX38" fmla="*/ 2225040 w 2987040"/>
                    <a:gd name="connsiteY38" fmla="*/ 2316480 h 2407920"/>
                    <a:gd name="connsiteX39" fmla="*/ 2062480 w 2987040"/>
                    <a:gd name="connsiteY39" fmla="*/ 2326640 h 2407920"/>
                    <a:gd name="connsiteX40" fmla="*/ 1737360 w 2987040"/>
                    <a:gd name="connsiteY40" fmla="*/ 2357120 h 2407920"/>
                    <a:gd name="connsiteX41" fmla="*/ 1584960 w 2987040"/>
                    <a:gd name="connsiteY41" fmla="*/ 2387600 h 2407920"/>
                    <a:gd name="connsiteX42" fmla="*/ 1463040 w 2987040"/>
                    <a:gd name="connsiteY42" fmla="*/ 2397760 h 2407920"/>
                    <a:gd name="connsiteX43" fmla="*/ 1371600 w 2987040"/>
                    <a:gd name="connsiteY43" fmla="*/ 2407920 h 2407920"/>
                    <a:gd name="connsiteX44" fmla="*/ 558800 w 2987040"/>
                    <a:gd name="connsiteY44" fmla="*/ 2397760 h 2407920"/>
                    <a:gd name="connsiteX45" fmla="*/ 518160 w 2987040"/>
                    <a:gd name="connsiteY45" fmla="*/ 2377440 h 2407920"/>
                    <a:gd name="connsiteX46" fmla="*/ 477520 w 2987040"/>
                    <a:gd name="connsiteY46" fmla="*/ 2367280 h 2407920"/>
                    <a:gd name="connsiteX47" fmla="*/ 457200 w 2987040"/>
                    <a:gd name="connsiteY47" fmla="*/ 2336800 h 2407920"/>
                    <a:gd name="connsiteX48" fmla="*/ 426720 w 2987040"/>
                    <a:gd name="connsiteY48" fmla="*/ 2326640 h 2407920"/>
                    <a:gd name="connsiteX49" fmla="*/ 325120 w 2987040"/>
                    <a:gd name="connsiteY49" fmla="*/ 2306320 h 2407920"/>
                    <a:gd name="connsiteX50" fmla="*/ 264160 w 2987040"/>
                    <a:gd name="connsiteY50" fmla="*/ 2296160 h 2407920"/>
                    <a:gd name="connsiteX51" fmla="*/ 193040 w 2987040"/>
                    <a:gd name="connsiteY51" fmla="*/ 2275840 h 2407920"/>
                    <a:gd name="connsiteX52" fmla="*/ 142240 w 2987040"/>
                    <a:gd name="connsiteY52" fmla="*/ 2265680 h 2407920"/>
                    <a:gd name="connsiteX53" fmla="*/ 101600 w 2987040"/>
                    <a:gd name="connsiteY53" fmla="*/ 2245360 h 2407920"/>
                    <a:gd name="connsiteX54" fmla="*/ 60960 w 2987040"/>
                    <a:gd name="connsiteY54" fmla="*/ 2143760 h 2407920"/>
                    <a:gd name="connsiteX55" fmla="*/ 60960 w 2987040"/>
                    <a:gd name="connsiteY55" fmla="*/ 1432560 h 2407920"/>
                    <a:gd name="connsiteX56" fmla="*/ 81280 w 2987040"/>
                    <a:gd name="connsiteY56" fmla="*/ 1341120 h 2407920"/>
                    <a:gd name="connsiteX57" fmla="*/ 71120 w 2987040"/>
                    <a:gd name="connsiteY57" fmla="*/ 883920 h 2407920"/>
                    <a:gd name="connsiteX58" fmla="*/ 10160 w 2987040"/>
                    <a:gd name="connsiteY58" fmla="*/ 843280 h 2407920"/>
                    <a:gd name="connsiteX59" fmla="*/ 0 w 2987040"/>
                    <a:gd name="connsiteY59" fmla="*/ 833120 h 240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2987040" h="2407920">
                      <a:moveTo>
                        <a:pt x="0" y="833120"/>
                      </a:moveTo>
                      <a:cubicBezTo>
                        <a:pt x="20320" y="806027"/>
                        <a:pt x="39279" y="777857"/>
                        <a:pt x="60960" y="751840"/>
                      </a:cubicBezTo>
                      <a:cubicBezTo>
                        <a:pt x="82899" y="725513"/>
                        <a:pt x="138526" y="677879"/>
                        <a:pt x="162560" y="660400"/>
                      </a:cubicBezTo>
                      <a:cubicBezTo>
                        <a:pt x="178531" y="648785"/>
                        <a:pt x="197389" y="641535"/>
                        <a:pt x="213360" y="629920"/>
                      </a:cubicBezTo>
                      <a:cubicBezTo>
                        <a:pt x="388598" y="502475"/>
                        <a:pt x="93771" y="680221"/>
                        <a:pt x="436880" y="457200"/>
                      </a:cubicBezTo>
                      <a:cubicBezTo>
                        <a:pt x="504613" y="413173"/>
                        <a:pt x="574747" y="372635"/>
                        <a:pt x="640080" y="325120"/>
                      </a:cubicBezTo>
                      <a:cubicBezTo>
                        <a:pt x="742658" y="250518"/>
                        <a:pt x="756013" y="237272"/>
                        <a:pt x="863600" y="172720"/>
                      </a:cubicBezTo>
                      <a:cubicBezTo>
                        <a:pt x="913557" y="142746"/>
                        <a:pt x="990752" y="100664"/>
                        <a:pt x="1046480" y="81280"/>
                      </a:cubicBezTo>
                      <a:cubicBezTo>
                        <a:pt x="1093054" y="65080"/>
                        <a:pt x="1143396" y="60064"/>
                        <a:pt x="1188720" y="40640"/>
                      </a:cubicBezTo>
                      <a:cubicBezTo>
                        <a:pt x="1278775" y="2045"/>
                        <a:pt x="1234399" y="14400"/>
                        <a:pt x="1320800" y="0"/>
                      </a:cubicBezTo>
                      <a:lnTo>
                        <a:pt x="2184400" y="20320"/>
                      </a:lnTo>
                      <a:cubicBezTo>
                        <a:pt x="2218419" y="21394"/>
                        <a:pt x="2252057" y="27966"/>
                        <a:pt x="2286000" y="30480"/>
                      </a:cubicBezTo>
                      <a:cubicBezTo>
                        <a:pt x="2343515" y="34740"/>
                        <a:pt x="2401147" y="37253"/>
                        <a:pt x="2458720" y="40640"/>
                      </a:cubicBezTo>
                      <a:cubicBezTo>
                        <a:pt x="2467841" y="41780"/>
                        <a:pt x="2597099" y="57455"/>
                        <a:pt x="2611120" y="60960"/>
                      </a:cubicBezTo>
                      <a:cubicBezTo>
                        <a:pt x="2642289" y="68752"/>
                        <a:pt x="2702560" y="91440"/>
                        <a:pt x="2702560" y="91440"/>
                      </a:cubicBezTo>
                      <a:cubicBezTo>
                        <a:pt x="2712720" y="101600"/>
                        <a:pt x="2723842" y="110882"/>
                        <a:pt x="2733040" y="121920"/>
                      </a:cubicBezTo>
                      <a:cubicBezTo>
                        <a:pt x="2744647" y="135849"/>
                        <a:pt x="2778883" y="195269"/>
                        <a:pt x="2783840" y="203200"/>
                      </a:cubicBezTo>
                      <a:cubicBezTo>
                        <a:pt x="2790312" y="213555"/>
                        <a:pt x="2796213" y="224409"/>
                        <a:pt x="2804160" y="233680"/>
                      </a:cubicBezTo>
                      <a:cubicBezTo>
                        <a:pt x="2816628" y="248226"/>
                        <a:pt x="2833814" y="258625"/>
                        <a:pt x="2844800" y="274320"/>
                      </a:cubicBezTo>
                      <a:cubicBezTo>
                        <a:pt x="2881504" y="326755"/>
                        <a:pt x="2874250" y="346620"/>
                        <a:pt x="2895600" y="406400"/>
                      </a:cubicBezTo>
                      <a:cubicBezTo>
                        <a:pt x="2904275" y="430689"/>
                        <a:pt x="2917405" y="453231"/>
                        <a:pt x="2926080" y="477520"/>
                      </a:cubicBezTo>
                      <a:cubicBezTo>
                        <a:pt x="2960455" y="573769"/>
                        <a:pt x="2935652" y="522190"/>
                        <a:pt x="2956560" y="619760"/>
                      </a:cubicBezTo>
                      <a:cubicBezTo>
                        <a:pt x="2996908" y="808052"/>
                        <a:pt x="2960330" y="575030"/>
                        <a:pt x="2987040" y="762000"/>
                      </a:cubicBezTo>
                      <a:cubicBezTo>
                        <a:pt x="2980267" y="890693"/>
                        <a:pt x="2982320" y="1020156"/>
                        <a:pt x="2966720" y="1148080"/>
                      </a:cubicBezTo>
                      <a:cubicBezTo>
                        <a:pt x="2964981" y="1162343"/>
                        <a:pt x="2945339" y="1167439"/>
                        <a:pt x="2936240" y="1178560"/>
                      </a:cubicBezTo>
                      <a:cubicBezTo>
                        <a:pt x="2914794" y="1204771"/>
                        <a:pt x="2892704" y="1230800"/>
                        <a:pt x="2875280" y="1259840"/>
                      </a:cubicBezTo>
                      <a:cubicBezTo>
                        <a:pt x="2836088" y="1325160"/>
                        <a:pt x="2856648" y="1294842"/>
                        <a:pt x="2814320" y="1351280"/>
                      </a:cubicBezTo>
                      <a:cubicBezTo>
                        <a:pt x="2789584" y="1425487"/>
                        <a:pt x="2799195" y="1391460"/>
                        <a:pt x="2783840" y="1452880"/>
                      </a:cubicBezTo>
                      <a:cubicBezTo>
                        <a:pt x="2787227" y="1544320"/>
                        <a:pt x="2788292" y="1635875"/>
                        <a:pt x="2794000" y="1727200"/>
                      </a:cubicBezTo>
                      <a:cubicBezTo>
                        <a:pt x="2798456" y="1798503"/>
                        <a:pt x="2804217" y="1869836"/>
                        <a:pt x="2814320" y="1940560"/>
                      </a:cubicBezTo>
                      <a:cubicBezTo>
                        <a:pt x="2817707" y="1964267"/>
                        <a:pt x="2817901" y="1988654"/>
                        <a:pt x="2824480" y="2011680"/>
                      </a:cubicBezTo>
                      <a:cubicBezTo>
                        <a:pt x="2831566" y="2036480"/>
                        <a:pt x="2844800" y="2059093"/>
                        <a:pt x="2854960" y="2082800"/>
                      </a:cubicBezTo>
                      <a:cubicBezTo>
                        <a:pt x="2858347" y="2099733"/>
                        <a:pt x="2867027" y="2116437"/>
                        <a:pt x="2865120" y="2133600"/>
                      </a:cubicBezTo>
                      <a:cubicBezTo>
                        <a:pt x="2863447" y="2148653"/>
                        <a:pt x="2852314" y="2161090"/>
                        <a:pt x="2844800" y="2174240"/>
                      </a:cubicBezTo>
                      <a:cubicBezTo>
                        <a:pt x="2838742" y="2184842"/>
                        <a:pt x="2833114" y="2196086"/>
                        <a:pt x="2824480" y="2204720"/>
                      </a:cubicBezTo>
                      <a:cubicBezTo>
                        <a:pt x="2792532" y="2236668"/>
                        <a:pt x="2756059" y="2230914"/>
                        <a:pt x="2712720" y="2245360"/>
                      </a:cubicBezTo>
                      <a:cubicBezTo>
                        <a:pt x="2682240" y="2255520"/>
                        <a:pt x="2652720" y="2269221"/>
                        <a:pt x="2621280" y="2275840"/>
                      </a:cubicBezTo>
                      <a:cubicBezTo>
                        <a:pt x="2588351" y="2282773"/>
                        <a:pt x="2391667" y="2294688"/>
                        <a:pt x="2377440" y="2296160"/>
                      </a:cubicBezTo>
                      <a:cubicBezTo>
                        <a:pt x="2326462" y="2301434"/>
                        <a:pt x="2276051" y="2311543"/>
                        <a:pt x="2225040" y="2316480"/>
                      </a:cubicBezTo>
                      <a:cubicBezTo>
                        <a:pt x="2171000" y="2321710"/>
                        <a:pt x="2116549" y="2321725"/>
                        <a:pt x="2062480" y="2326640"/>
                      </a:cubicBezTo>
                      <a:cubicBezTo>
                        <a:pt x="1592927" y="2369327"/>
                        <a:pt x="2163889" y="2328685"/>
                        <a:pt x="1737360" y="2357120"/>
                      </a:cubicBezTo>
                      <a:cubicBezTo>
                        <a:pt x="1686560" y="2367280"/>
                        <a:pt x="1636207" y="2380008"/>
                        <a:pt x="1584960" y="2387600"/>
                      </a:cubicBezTo>
                      <a:cubicBezTo>
                        <a:pt x="1544619" y="2393576"/>
                        <a:pt x="1503637" y="2393894"/>
                        <a:pt x="1463040" y="2397760"/>
                      </a:cubicBezTo>
                      <a:cubicBezTo>
                        <a:pt x="1432511" y="2400668"/>
                        <a:pt x="1402080" y="2404533"/>
                        <a:pt x="1371600" y="2407920"/>
                      </a:cubicBezTo>
                      <a:cubicBezTo>
                        <a:pt x="1100667" y="2404533"/>
                        <a:pt x="829582" y="2407431"/>
                        <a:pt x="558800" y="2397760"/>
                      </a:cubicBezTo>
                      <a:cubicBezTo>
                        <a:pt x="543664" y="2397219"/>
                        <a:pt x="532341" y="2382758"/>
                        <a:pt x="518160" y="2377440"/>
                      </a:cubicBezTo>
                      <a:cubicBezTo>
                        <a:pt x="505085" y="2372537"/>
                        <a:pt x="491067" y="2370667"/>
                        <a:pt x="477520" y="2367280"/>
                      </a:cubicBezTo>
                      <a:cubicBezTo>
                        <a:pt x="470747" y="2357120"/>
                        <a:pt x="466735" y="2344428"/>
                        <a:pt x="457200" y="2336800"/>
                      </a:cubicBezTo>
                      <a:cubicBezTo>
                        <a:pt x="448837" y="2330110"/>
                        <a:pt x="437155" y="2329048"/>
                        <a:pt x="426720" y="2326640"/>
                      </a:cubicBezTo>
                      <a:cubicBezTo>
                        <a:pt x="393067" y="2318874"/>
                        <a:pt x="359187" y="2311998"/>
                        <a:pt x="325120" y="2306320"/>
                      </a:cubicBezTo>
                      <a:cubicBezTo>
                        <a:pt x="304800" y="2302933"/>
                        <a:pt x="284233" y="2300792"/>
                        <a:pt x="264160" y="2296160"/>
                      </a:cubicBezTo>
                      <a:cubicBezTo>
                        <a:pt x="240136" y="2290616"/>
                        <a:pt x="216959" y="2281820"/>
                        <a:pt x="193040" y="2275840"/>
                      </a:cubicBezTo>
                      <a:cubicBezTo>
                        <a:pt x="176287" y="2271652"/>
                        <a:pt x="159173" y="2269067"/>
                        <a:pt x="142240" y="2265680"/>
                      </a:cubicBezTo>
                      <a:cubicBezTo>
                        <a:pt x="128693" y="2258907"/>
                        <a:pt x="112310" y="2256070"/>
                        <a:pt x="101600" y="2245360"/>
                      </a:cubicBezTo>
                      <a:cubicBezTo>
                        <a:pt x="86651" y="2230411"/>
                        <a:pt x="64928" y="2155663"/>
                        <a:pt x="60960" y="2143760"/>
                      </a:cubicBezTo>
                      <a:cubicBezTo>
                        <a:pt x="41175" y="1827197"/>
                        <a:pt x="43783" y="1939290"/>
                        <a:pt x="60960" y="1432560"/>
                      </a:cubicBezTo>
                      <a:cubicBezTo>
                        <a:pt x="61466" y="1417638"/>
                        <a:pt x="76953" y="1358430"/>
                        <a:pt x="81280" y="1341120"/>
                      </a:cubicBezTo>
                      <a:cubicBezTo>
                        <a:pt x="77893" y="1188720"/>
                        <a:pt x="92678" y="1034826"/>
                        <a:pt x="71120" y="883920"/>
                      </a:cubicBezTo>
                      <a:cubicBezTo>
                        <a:pt x="67666" y="859744"/>
                        <a:pt x="27429" y="860549"/>
                        <a:pt x="10160" y="843280"/>
                      </a:cubicBezTo>
                      <a:lnTo>
                        <a:pt x="0" y="8331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任意多边形 5"/>
                <p:cNvSpPr/>
                <p:nvPr/>
              </p:nvSpPr>
              <p:spPr>
                <a:xfrm>
                  <a:off x="1879600" y="1910080"/>
                  <a:ext cx="1087120" cy="894080"/>
                </a:xfrm>
                <a:custGeom>
                  <a:avLst/>
                  <a:gdLst>
                    <a:gd name="connsiteX0" fmla="*/ 10160 w 701040"/>
                    <a:gd name="connsiteY0" fmla="*/ 182880 h 894080"/>
                    <a:gd name="connsiteX1" fmla="*/ 111760 w 701040"/>
                    <a:gd name="connsiteY1" fmla="*/ 91440 h 894080"/>
                    <a:gd name="connsiteX2" fmla="*/ 193040 w 701040"/>
                    <a:gd name="connsiteY2" fmla="*/ 40640 h 894080"/>
                    <a:gd name="connsiteX3" fmla="*/ 264160 w 701040"/>
                    <a:gd name="connsiteY3" fmla="*/ 30480 h 894080"/>
                    <a:gd name="connsiteX4" fmla="*/ 447040 w 701040"/>
                    <a:gd name="connsiteY4" fmla="*/ 10160 h 894080"/>
                    <a:gd name="connsiteX5" fmla="*/ 528320 w 701040"/>
                    <a:gd name="connsiteY5" fmla="*/ 0 h 894080"/>
                    <a:gd name="connsiteX6" fmla="*/ 660400 w 701040"/>
                    <a:gd name="connsiteY6" fmla="*/ 10160 h 894080"/>
                    <a:gd name="connsiteX7" fmla="*/ 670560 w 701040"/>
                    <a:gd name="connsiteY7" fmla="*/ 60960 h 894080"/>
                    <a:gd name="connsiteX8" fmla="*/ 680720 w 701040"/>
                    <a:gd name="connsiteY8" fmla="*/ 182880 h 894080"/>
                    <a:gd name="connsiteX9" fmla="*/ 701040 w 701040"/>
                    <a:gd name="connsiteY9" fmla="*/ 294640 h 894080"/>
                    <a:gd name="connsiteX10" fmla="*/ 690880 w 701040"/>
                    <a:gd name="connsiteY10" fmla="*/ 548640 h 894080"/>
                    <a:gd name="connsiteX11" fmla="*/ 660400 w 701040"/>
                    <a:gd name="connsiteY11" fmla="*/ 599440 h 894080"/>
                    <a:gd name="connsiteX12" fmla="*/ 609600 w 701040"/>
                    <a:gd name="connsiteY12" fmla="*/ 650240 h 894080"/>
                    <a:gd name="connsiteX13" fmla="*/ 568960 w 701040"/>
                    <a:gd name="connsiteY13" fmla="*/ 690880 h 894080"/>
                    <a:gd name="connsiteX14" fmla="*/ 538480 w 701040"/>
                    <a:gd name="connsiteY14" fmla="*/ 711200 h 894080"/>
                    <a:gd name="connsiteX15" fmla="*/ 487680 w 701040"/>
                    <a:gd name="connsiteY15" fmla="*/ 772160 h 894080"/>
                    <a:gd name="connsiteX16" fmla="*/ 457200 w 701040"/>
                    <a:gd name="connsiteY16" fmla="*/ 792480 h 894080"/>
                    <a:gd name="connsiteX17" fmla="*/ 396240 w 701040"/>
                    <a:gd name="connsiteY17" fmla="*/ 873760 h 894080"/>
                    <a:gd name="connsiteX18" fmla="*/ 365760 w 701040"/>
                    <a:gd name="connsiteY18" fmla="*/ 894080 h 894080"/>
                    <a:gd name="connsiteX19" fmla="*/ 203200 w 701040"/>
                    <a:gd name="connsiteY19" fmla="*/ 883920 h 894080"/>
                    <a:gd name="connsiteX20" fmla="*/ 182880 w 701040"/>
                    <a:gd name="connsiteY20" fmla="*/ 843280 h 894080"/>
                    <a:gd name="connsiteX21" fmla="*/ 142240 w 701040"/>
                    <a:gd name="connsiteY21" fmla="*/ 812800 h 894080"/>
                    <a:gd name="connsiteX22" fmla="*/ 132080 w 701040"/>
                    <a:gd name="connsiteY22" fmla="*/ 782320 h 894080"/>
                    <a:gd name="connsiteX23" fmla="*/ 81280 w 701040"/>
                    <a:gd name="connsiteY23" fmla="*/ 690880 h 894080"/>
                    <a:gd name="connsiteX24" fmla="*/ 60960 w 701040"/>
                    <a:gd name="connsiteY24" fmla="*/ 629920 h 894080"/>
                    <a:gd name="connsiteX25" fmla="*/ 40640 w 701040"/>
                    <a:gd name="connsiteY25" fmla="*/ 589280 h 894080"/>
                    <a:gd name="connsiteX26" fmla="*/ 30480 w 701040"/>
                    <a:gd name="connsiteY26" fmla="*/ 558800 h 894080"/>
                    <a:gd name="connsiteX27" fmla="*/ 0 w 701040"/>
                    <a:gd name="connsiteY27" fmla="*/ 518160 h 894080"/>
                    <a:gd name="connsiteX28" fmla="*/ 20320 w 701040"/>
                    <a:gd name="connsiteY28" fmla="*/ 406400 h 894080"/>
                    <a:gd name="connsiteX29" fmla="*/ 50800 w 701040"/>
                    <a:gd name="connsiteY29" fmla="*/ 355600 h 894080"/>
                    <a:gd name="connsiteX30" fmla="*/ 40640 w 701040"/>
                    <a:gd name="connsiteY30" fmla="*/ 203200 h 894080"/>
                    <a:gd name="connsiteX31" fmla="*/ 10160 w 701040"/>
                    <a:gd name="connsiteY31" fmla="*/ 182880 h 89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01040" h="894080">
                      <a:moveTo>
                        <a:pt x="10160" y="182880"/>
                      </a:moveTo>
                      <a:cubicBezTo>
                        <a:pt x="22013" y="164254"/>
                        <a:pt x="7661" y="156502"/>
                        <a:pt x="111760" y="91440"/>
                      </a:cubicBezTo>
                      <a:cubicBezTo>
                        <a:pt x="138853" y="74507"/>
                        <a:pt x="161411" y="45158"/>
                        <a:pt x="193040" y="40640"/>
                      </a:cubicBezTo>
                      <a:cubicBezTo>
                        <a:pt x="216747" y="37253"/>
                        <a:pt x="240383" y="33333"/>
                        <a:pt x="264160" y="30480"/>
                      </a:cubicBezTo>
                      <a:lnTo>
                        <a:pt x="447040" y="10160"/>
                      </a:lnTo>
                      <a:lnTo>
                        <a:pt x="528320" y="0"/>
                      </a:lnTo>
                      <a:lnTo>
                        <a:pt x="660400" y="10160"/>
                      </a:lnTo>
                      <a:cubicBezTo>
                        <a:pt x="676272" y="16962"/>
                        <a:pt x="668542" y="43810"/>
                        <a:pt x="670560" y="60960"/>
                      </a:cubicBezTo>
                      <a:cubicBezTo>
                        <a:pt x="675325" y="101462"/>
                        <a:pt x="676217" y="142349"/>
                        <a:pt x="680720" y="182880"/>
                      </a:cubicBezTo>
                      <a:cubicBezTo>
                        <a:pt x="683970" y="212128"/>
                        <a:pt x="695012" y="264502"/>
                        <a:pt x="701040" y="294640"/>
                      </a:cubicBezTo>
                      <a:cubicBezTo>
                        <a:pt x="697653" y="379307"/>
                        <a:pt x="702079" y="464649"/>
                        <a:pt x="690880" y="548640"/>
                      </a:cubicBezTo>
                      <a:cubicBezTo>
                        <a:pt x="688270" y="568214"/>
                        <a:pt x="670866" y="582694"/>
                        <a:pt x="660400" y="599440"/>
                      </a:cubicBezTo>
                      <a:cubicBezTo>
                        <a:pt x="626533" y="653627"/>
                        <a:pt x="657013" y="609600"/>
                        <a:pt x="609600" y="650240"/>
                      </a:cubicBezTo>
                      <a:cubicBezTo>
                        <a:pt x="595054" y="662708"/>
                        <a:pt x="583506" y="678412"/>
                        <a:pt x="568960" y="690880"/>
                      </a:cubicBezTo>
                      <a:cubicBezTo>
                        <a:pt x="559689" y="698827"/>
                        <a:pt x="547861" y="703383"/>
                        <a:pt x="538480" y="711200"/>
                      </a:cubicBezTo>
                      <a:cubicBezTo>
                        <a:pt x="438613" y="794422"/>
                        <a:pt x="567600" y="692240"/>
                        <a:pt x="487680" y="772160"/>
                      </a:cubicBezTo>
                      <a:cubicBezTo>
                        <a:pt x="479046" y="780794"/>
                        <a:pt x="467360" y="785707"/>
                        <a:pt x="457200" y="792480"/>
                      </a:cubicBezTo>
                      <a:cubicBezTo>
                        <a:pt x="438441" y="820619"/>
                        <a:pt x="420374" y="849626"/>
                        <a:pt x="396240" y="873760"/>
                      </a:cubicBezTo>
                      <a:cubicBezTo>
                        <a:pt x="387606" y="882394"/>
                        <a:pt x="375920" y="887307"/>
                        <a:pt x="365760" y="894080"/>
                      </a:cubicBezTo>
                      <a:cubicBezTo>
                        <a:pt x="311573" y="890693"/>
                        <a:pt x="255512" y="898451"/>
                        <a:pt x="203200" y="883920"/>
                      </a:cubicBezTo>
                      <a:cubicBezTo>
                        <a:pt x="188607" y="879866"/>
                        <a:pt x="192737" y="854779"/>
                        <a:pt x="182880" y="843280"/>
                      </a:cubicBezTo>
                      <a:cubicBezTo>
                        <a:pt x="171860" y="830423"/>
                        <a:pt x="155787" y="822960"/>
                        <a:pt x="142240" y="812800"/>
                      </a:cubicBezTo>
                      <a:cubicBezTo>
                        <a:pt x="138853" y="802640"/>
                        <a:pt x="136869" y="791899"/>
                        <a:pt x="132080" y="782320"/>
                      </a:cubicBezTo>
                      <a:cubicBezTo>
                        <a:pt x="106301" y="730763"/>
                        <a:pt x="100849" y="739803"/>
                        <a:pt x="81280" y="690880"/>
                      </a:cubicBezTo>
                      <a:cubicBezTo>
                        <a:pt x="73325" y="670993"/>
                        <a:pt x="68915" y="649807"/>
                        <a:pt x="60960" y="629920"/>
                      </a:cubicBezTo>
                      <a:cubicBezTo>
                        <a:pt x="55335" y="615858"/>
                        <a:pt x="46606" y="603201"/>
                        <a:pt x="40640" y="589280"/>
                      </a:cubicBezTo>
                      <a:cubicBezTo>
                        <a:pt x="36421" y="579436"/>
                        <a:pt x="35793" y="568099"/>
                        <a:pt x="30480" y="558800"/>
                      </a:cubicBezTo>
                      <a:cubicBezTo>
                        <a:pt x="22079" y="544098"/>
                        <a:pt x="10160" y="531707"/>
                        <a:pt x="0" y="518160"/>
                      </a:cubicBezTo>
                      <a:cubicBezTo>
                        <a:pt x="3502" y="490142"/>
                        <a:pt x="4658" y="437724"/>
                        <a:pt x="20320" y="406400"/>
                      </a:cubicBezTo>
                      <a:cubicBezTo>
                        <a:pt x="29151" y="388737"/>
                        <a:pt x="40640" y="372533"/>
                        <a:pt x="50800" y="355600"/>
                      </a:cubicBezTo>
                      <a:cubicBezTo>
                        <a:pt x="47413" y="304800"/>
                        <a:pt x="52301" y="252759"/>
                        <a:pt x="40640" y="203200"/>
                      </a:cubicBezTo>
                      <a:cubicBezTo>
                        <a:pt x="37843" y="191314"/>
                        <a:pt x="-1693" y="201506"/>
                        <a:pt x="10160" y="1828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265680" y="2184400"/>
                  <a:ext cx="172720" cy="1727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1590887" y="2240280"/>
                <a:ext cx="546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+q</a:t>
                </a:r>
                <a:endParaRPr lang="zh-CN" altLang="en-US" sz="24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617047" y="769846"/>
                <a:ext cx="615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 smtClean="0">
                    <a:latin typeface="Times New Roman" panose="02020603050405020304" pitchFamily="18" charset="0"/>
                  </a:rPr>
                  <a:t>+Q</a:t>
                </a:r>
                <a:endParaRPr lang="zh-CN" altLang="en-US" sz="2400" dirty="0"/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1371600" y="4022284"/>
              <a:ext cx="1567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Initial state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8400" y="735443"/>
            <a:ext cx="3956596" cy="4487170"/>
            <a:chOff x="3708400" y="735443"/>
            <a:chExt cx="3956596" cy="4487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/>
                <p:cNvSpPr/>
                <p:nvPr/>
              </p:nvSpPr>
              <p:spPr>
                <a:xfrm>
                  <a:off x="4348480" y="4022284"/>
                  <a:ext cx="3224922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Electrostatic equilibrium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sz="2400" dirty="0" smtClean="0">
                    <a:solidFill>
                      <a:srgbClr val="0000FF"/>
                    </a:solidFill>
                  </a:endParaRPr>
                </a:p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Charge redistribution</a:t>
                  </a:r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480" y="4022284"/>
                  <a:ext cx="3224922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79" t="-4061" r="-2268" b="-10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4026162" y="735443"/>
              <a:ext cx="3638834" cy="3253514"/>
              <a:chOff x="4280162" y="735443"/>
              <a:chExt cx="3638834" cy="3253514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4602480" y="735443"/>
                <a:ext cx="2987040" cy="2836954"/>
                <a:chOff x="650240" y="769846"/>
                <a:chExt cx="2987040" cy="2836954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650240" y="1198880"/>
                  <a:ext cx="2987040" cy="2407920"/>
                  <a:chOff x="1137920" y="1229360"/>
                  <a:chExt cx="2987040" cy="2407920"/>
                </a:xfrm>
              </p:grpSpPr>
              <p:sp>
                <p:nvSpPr>
                  <p:cNvPr id="74" name="任意多边形 73"/>
                  <p:cNvSpPr/>
                  <p:nvPr/>
                </p:nvSpPr>
                <p:spPr>
                  <a:xfrm>
                    <a:off x="1137920" y="1229360"/>
                    <a:ext cx="2987040" cy="2407920"/>
                  </a:xfrm>
                  <a:custGeom>
                    <a:avLst/>
                    <a:gdLst>
                      <a:gd name="connsiteX0" fmla="*/ 0 w 2987040"/>
                      <a:gd name="connsiteY0" fmla="*/ 833120 h 2407920"/>
                      <a:gd name="connsiteX1" fmla="*/ 60960 w 2987040"/>
                      <a:gd name="connsiteY1" fmla="*/ 751840 h 2407920"/>
                      <a:gd name="connsiteX2" fmla="*/ 162560 w 2987040"/>
                      <a:gd name="connsiteY2" fmla="*/ 660400 h 2407920"/>
                      <a:gd name="connsiteX3" fmla="*/ 213360 w 2987040"/>
                      <a:gd name="connsiteY3" fmla="*/ 629920 h 2407920"/>
                      <a:gd name="connsiteX4" fmla="*/ 436880 w 2987040"/>
                      <a:gd name="connsiteY4" fmla="*/ 457200 h 2407920"/>
                      <a:gd name="connsiteX5" fmla="*/ 640080 w 2987040"/>
                      <a:gd name="connsiteY5" fmla="*/ 325120 h 2407920"/>
                      <a:gd name="connsiteX6" fmla="*/ 863600 w 2987040"/>
                      <a:gd name="connsiteY6" fmla="*/ 172720 h 2407920"/>
                      <a:gd name="connsiteX7" fmla="*/ 1046480 w 2987040"/>
                      <a:gd name="connsiteY7" fmla="*/ 81280 h 2407920"/>
                      <a:gd name="connsiteX8" fmla="*/ 1188720 w 2987040"/>
                      <a:gd name="connsiteY8" fmla="*/ 40640 h 2407920"/>
                      <a:gd name="connsiteX9" fmla="*/ 1320800 w 2987040"/>
                      <a:gd name="connsiteY9" fmla="*/ 0 h 2407920"/>
                      <a:gd name="connsiteX10" fmla="*/ 2184400 w 2987040"/>
                      <a:gd name="connsiteY10" fmla="*/ 20320 h 2407920"/>
                      <a:gd name="connsiteX11" fmla="*/ 2286000 w 2987040"/>
                      <a:gd name="connsiteY11" fmla="*/ 30480 h 2407920"/>
                      <a:gd name="connsiteX12" fmla="*/ 2458720 w 2987040"/>
                      <a:gd name="connsiteY12" fmla="*/ 40640 h 2407920"/>
                      <a:gd name="connsiteX13" fmla="*/ 2611120 w 2987040"/>
                      <a:gd name="connsiteY13" fmla="*/ 60960 h 2407920"/>
                      <a:gd name="connsiteX14" fmla="*/ 2702560 w 2987040"/>
                      <a:gd name="connsiteY14" fmla="*/ 91440 h 2407920"/>
                      <a:gd name="connsiteX15" fmla="*/ 2733040 w 2987040"/>
                      <a:gd name="connsiteY15" fmla="*/ 121920 h 2407920"/>
                      <a:gd name="connsiteX16" fmla="*/ 2783840 w 2987040"/>
                      <a:gd name="connsiteY16" fmla="*/ 203200 h 2407920"/>
                      <a:gd name="connsiteX17" fmla="*/ 2804160 w 2987040"/>
                      <a:gd name="connsiteY17" fmla="*/ 233680 h 2407920"/>
                      <a:gd name="connsiteX18" fmla="*/ 2844800 w 2987040"/>
                      <a:gd name="connsiteY18" fmla="*/ 274320 h 2407920"/>
                      <a:gd name="connsiteX19" fmla="*/ 2895600 w 2987040"/>
                      <a:gd name="connsiteY19" fmla="*/ 406400 h 2407920"/>
                      <a:gd name="connsiteX20" fmla="*/ 2926080 w 2987040"/>
                      <a:gd name="connsiteY20" fmla="*/ 477520 h 2407920"/>
                      <a:gd name="connsiteX21" fmla="*/ 2956560 w 2987040"/>
                      <a:gd name="connsiteY21" fmla="*/ 619760 h 2407920"/>
                      <a:gd name="connsiteX22" fmla="*/ 2987040 w 2987040"/>
                      <a:gd name="connsiteY22" fmla="*/ 762000 h 2407920"/>
                      <a:gd name="connsiteX23" fmla="*/ 2966720 w 2987040"/>
                      <a:gd name="connsiteY23" fmla="*/ 1148080 h 2407920"/>
                      <a:gd name="connsiteX24" fmla="*/ 2936240 w 2987040"/>
                      <a:gd name="connsiteY24" fmla="*/ 1178560 h 2407920"/>
                      <a:gd name="connsiteX25" fmla="*/ 2875280 w 2987040"/>
                      <a:gd name="connsiteY25" fmla="*/ 1259840 h 2407920"/>
                      <a:gd name="connsiteX26" fmla="*/ 2814320 w 2987040"/>
                      <a:gd name="connsiteY26" fmla="*/ 1351280 h 2407920"/>
                      <a:gd name="connsiteX27" fmla="*/ 2783840 w 2987040"/>
                      <a:gd name="connsiteY27" fmla="*/ 1452880 h 2407920"/>
                      <a:gd name="connsiteX28" fmla="*/ 2794000 w 2987040"/>
                      <a:gd name="connsiteY28" fmla="*/ 1727200 h 2407920"/>
                      <a:gd name="connsiteX29" fmla="*/ 2814320 w 2987040"/>
                      <a:gd name="connsiteY29" fmla="*/ 1940560 h 2407920"/>
                      <a:gd name="connsiteX30" fmla="*/ 2824480 w 2987040"/>
                      <a:gd name="connsiteY30" fmla="*/ 2011680 h 2407920"/>
                      <a:gd name="connsiteX31" fmla="*/ 2854960 w 2987040"/>
                      <a:gd name="connsiteY31" fmla="*/ 2082800 h 2407920"/>
                      <a:gd name="connsiteX32" fmla="*/ 2865120 w 2987040"/>
                      <a:gd name="connsiteY32" fmla="*/ 2133600 h 2407920"/>
                      <a:gd name="connsiteX33" fmla="*/ 2844800 w 2987040"/>
                      <a:gd name="connsiteY33" fmla="*/ 2174240 h 2407920"/>
                      <a:gd name="connsiteX34" fmla="*/ 2824480 w 2987040"/>
                      <a:gd name="connsiteY34" fmla="*/ 2204720 h 2407920"/>
                      <a:gd name="connsiteX35" fmla="*/ 2712720 w 2987040"/>
                      <a:gd name="connsiteY35" fmla="*/ 2245360 h 2407920"/>
                      <a:gd name="connsiteX36" fmla="*/ 2621280 w 2987040"/>
                      <a:gd name="connsiteY36" fmla="*/ 2275840 h 2407920"/>
                      <a:gd name="connsiteX37" fmla="*/ 2377440 w 2987040"/>
                      <a:gd name="connsiteY37" fmla="*/ 2296160 h 2407920"/>
                      <a:gd name="connsiteX38" fmla="*/ 2225040 w 2987040"/>
                      <a:gd name="connsiteY38" fmla="*/ 2316480 h 2407920"/>
                      <a:gd name="connsiteX39" fmla="*/ 2062480 w 2987040"/>
                      <a:gd name="connsiteY39" fmla="*/ 2326640 h 2407920"/>
                      <a:gd name="connsiteX40" fmla="*/ 1737360 w 2987040"/>
                      <a:gd name="connsiteY40" fmla="*/ 2357120 h 2407920"/>
                      <a:gd name="connsiteX41" fmla="*/ 1584960 w 2987040"/>
                      <a:gd name="connsiteY41" fmla="*/ 2387600 h 2407920"/>
                      <a:gd name="connsiteX42" fmla="*/ 1463040 w 2987040"/>
                      <a:gd name="connsiteY42" fmla="*/ 2397760 h 2407920"/>
                      <a:gd name="connsiteX43" fmla="*/ 1371600 w 2987040"/>
                      <a:gd name="connsiteY43" fmla="*/ 2407920 h 2407920"/>
                      <a:gd name="connsiteX44" fmla="*/ 558800 w 2987040"/>
                      <a:gd name="connsiteY44" fmla="*/ 2397760 h 2407920"/>
                      <a:gd name="connsiteX45" fmla="*/ 518160 w 2987040"/>
                      <a:gd name="connsiteY45" fmla="*/ 2377440 h 2407920"/>
                      <a:gd name="connsiteX46" fmla="*/ 477520 w 2987040"/>
                      <a:gd name="connsiteY46" fmla="*/ 2367280 h 2407920"/>
                      <a:gd name="connsiteX47" fmla="*/ 457200 w 2987040"/>
                      <a:gd name="connsiteY47" fmla="*/ 2336800 h 2407920"/>
                      <a:gd name="connsiteX48" fmla="*/ 426720 w 2987040"/>
                      <a:gd name="connsiteY48" fmla="*/ 2326640 h 2407920"/>
                      <a:gd name="connsiteX49" fmla="*/ 325120 w 2987040"/>
                      <a:gd name="connsiteY49" fmla="*/ 2306320 h 2407920"/>
                      <a:gd name="connsiteX50" fmla="*/ 264160 w 2987040"/>
                      <a:gd name="connsiteY50" fmla="*/ 2296160 h 2407920"/>
                      <a:gd name="connsiteX51" fmla="*/ 193040 w 2987040"/>
                      <a:gd name="connsiteY51" fmla="*/ 2275840 h 2407920"/>
                      <a:gd name="connsiteX52" fmla="*/ 142240 w 2987040"/>
                      <a:gd name="connsiteY52" fmla="*/ 2265680 h 2407920"/>
                      <a:gd name="connsiteX53" fmla="*/ 101600 w 2987040"/>
                      <a:gd name="connsiteY53" fmla="*/ 2245360 h 2407920"/>
                      <a:gd name="connsiteX54" fmla="*/ 60960 w 2987040"/>
                      <a:gd name="connsiteY54" fmla="*/ 2143760 h 2407920"/>
                      <a:gd name="connsiteX55" fmla="*/ 60960 w 2987040"/>
                      <a:gd name="connsiteY55" fmla="*/ 1432560 h 2407920"/>
                      <a:gd name="connsiteX56" fmla="*/ 81280 w 2987040"/>
                      <a:gd name="connsiteY56" fmla="*/ 1341120 h 2407920"/>
                      <a:gd name="connsiteX57" fmla="*/ 71120 w 2987040"/>
                      <a:gd name="connsiteY57" fmla="*/ 883920 h 2407920"/>
                      <a:gd name="connsiteX58" fmla="*/ 10160 w 2987040"/>
                      <a:gd name="connsiteY58" fmla="*/ 843280 h 2407920"/>
                      <a:gd name="connsiteX59" fmla="*/ 0 w 2987040"/>
                      <a:gd name="connsiteY59" fmla="*/ 833120 h 24079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2987040" h="2407920">
                        <a:moveTo>
                          <a:pt x="0" y="833120"/>
                        </a:moveTo>
                        <a:cubicBezTo>
                          <a:pt x="20320" y="806027"/>
                          <a:pt x="39279" y="777857"/>
                          <a:pt x="60960" y="751840"/>
                        </a:cubicBezTo>
                        <a:cubicBezTo>
                          <a:pt x="82899" y="725513"/>
                          <a:pt x="138526" y="677879"/>
                          <a:pt x="162560" y="660400"/>
                        </a:cubicBezTo>
                        <a:cubicBezTo>
                          <a:pt x="178531" y="648785"/>
                          <a:pt x="197389" y="641535"/>
                          <a:pt x="213360" y="629920"/>
                        </a:cubicBezTo>
                        <a:cubicBezTo>
                          <a:pt x="388598" y="502475"/>
                          <a:pt x="93771" y="680221"/>
                          <a:pt x="436880" y="457200"/>
                        </a:cubicBezTo>
                        <a:cubicBezTo>
                          <a:pt x="504613" y="413173"/>
                          <a:pt x="574747" y="372635"/>
                          <a:pt x="640080" y="325120"/>
                        </a:cubicBezTo>
                        <a:cubicBezTo>
                          <a:pt x="742658" y="250518"/>
                          <a:pt x="756013" y="237272"/>
                          <a:pt x="863600" y="172720"/>
                        </a:cubicBezTo>
                        <a:cubicBezTo>
                          <a:pt x="913557" y="142746"/>
                          <a:pt x="990752" y="100664"/>
                          <a:pt x="1046480" y="81280"/>
                        </a:cubicBezTo>
                        <a:cubicBezTo>
                          <a:pt x="1093054" y="65080"/>
                          <a:pt x="1143396" y="60064"/>
                          <a:pt x="1188720" y="40640"/>
                        </a:cubicBezTo>
                        <a:cubicBezTo>
                          <a:pt x="1278775" y="2045"/>
                          <a:pt x="1234399" y="14400"/>
                          <a:pt x="1320800" y="0"/>
                        </a:cubicBezTo>
                        <a:lnTo>
                          <a:pt x="2184400" y="20320"/>
                        </a:lnTo>
                        <a:cubicBezTo>
                          <a:pt x="2218419" y="21394"/>
                          <a:pt x="2252057" y="27966"/>
                          <a:pt x="2286000" y="30480"/>
                        </a:cubicBezTo>
                        <a:cubicBezTo>
                          <a:pt x="2343515" y="34740"/>
                          <a:pt x="2401147" y="37253"/>
                          <a:pt x="2458720" y="40640"/>
                        </a:cubicBezTo>
                        <a:cubicBezTo>
                          <a:pt x="2467841" y="41780"/>
                          <a:pt x="2597099" y="57455"/>
                          <a:pt x="2611120" y="60960"/>
                        </a:cubicBezTo>
                        <a:cubicBezTo>
                          <a:pt x="2642289" y="68752"/>
                          <a:pt x="2702560" y="91440"/>
                          <a:pt x="2702560" y="91440"/>
                        </a:cubicBezTo>
                        <a:cubicBezTo>
                          <a:pt x="2712720" y="101600"/>
                          <a:pt x="2723842" y="110882"/>
                          <a:pt x="2733040" y="121920"/>
                        </a:cubicBezTo>
                        <a:cubicBezTo>
                          <a:pt x="2744647" y="135849"/>
                          <a:pt x="2778883" y="195269"/>
                          <a:pt x="2783840" y="203200"/>
                        </a:cubicBezTo>
                        <a:cubicBezTo>
                          <a:pt x="2790312" y="213555"/>
                          <a:pt x="2796213" y="224409"/>
                          <a:pt x="2804160" y="233680"/>
                        </a:cubicBezTo>
                        <a:cubicBezTo>
                          <a:pt x="2816628" y="248226"/>
                          <a:pt x="2833814" y="258625"/>
                          <a:pt x="2844800" y="274320"/>
                        </a:cubicBezTo>
                        <a:cubicBezTo>
                          <a:pt x="2881504" y="326755"/>
                          <a:pt x="2874250" y="346620"/>
                          <a:pt x="2895600" y="406400"/>
                        </a:cubicBezTo>
                        <a:cubicBezTo>
                          <a:pt x="2904275" y="430689"/>
                          <a:pt x="2917405" y="453231"/>
                          <a:pt x="2926080" y="477520"/>
                        </a:cubicBezTo>
                        <a:cubicBezTo>
                          <a:pt x="2960455" y="573769"/>
                          <a:pt x="2935652" y="522190"/>
                          <a:pt x="2956560" y="619760"/>
                        </a:cubicBezTo>
                        <a:cubicBezTo>
                          <a:pt x="2996908" y="808052"/>
                          <a:pt x="2960330" y="575030"/>
                          <a:pt x="2987040" y="762000"/>
                        </a:cubicBezTo>
                        <a:cubicBezTo>
                          <a:pt x="2980267" y="890693"/>
                          <a:pt x="2982320" y="1020156"/>
                          <a:pt x="2966720" y="1148080"/>
                        </a:cubicBezTo>
                        <a:cubicBezTo>
                          <a:pt x="2964981" y="1162343"/>
                          <a:pt x="2945339" y="1167439"/>
                          <a:pt x="2936240" y="1178560"/>
                        </a:cubicBezTo>
                        <a:cubicBezTo>
                          <a:pt x="2914794" y="1204771"/>
                          <a:pt x="2892704" y="1230800"/>
                          <a:pt x="2875280" y="1259840"/>
                        </a:cubicBezTo>
                        <a:cubicBezTo>
                          <a:pt x="2836088" y="1325160"/>
                          <a:pt x="2856648" y="1294842"/>
                          <a:pt x="2814320" y="1351280"/>
                        </a:cubicBezTo>
                        <a:cubicBezTo>
                          <a:pt x="2789584" y="1425487"/>
                          <a:pt x="2799195" y="1391460"/>
                          <a:pt x="2783840" y="1452880"/>
                        </a:cubicBezTo>
                        <a:cubicBezTo>
                          <a:pt x="2787227" y="1544320"/>
                          <a:pt x="2788292" y="1635875"/>
                          <a:pt x="2794000" y="1727200"/>
                        </a:cubicBezTo>
                        <a:cubicBezTo>
                          <a:pt x="2798456" y="1798503"/>
                          <a:pt x="2804217" y="1869836"/>
                          <a:pt x="2814320" y="1940560"/>
                        </a:cubicBezTo>
                        <a:cubicBezTo>
                          <a:pt x="2817707" y="1964267"/>
                          <a:pt x="2817901" y="1988654"/>
                          <a:pt x="2824480" y="2011680"/>
                        </a:cubicBezTo>
                        <a:cubicBezTo>
                          <a:pt x="2831566" y="2036480"/>
                          <a:pt x="2844800" y="2059093"/>
                          <a:pt x="2854960" y="2082800"/>
                        </a:cubicBezTo>
                        <a:cubicBezTo>
                          <a:pt x="2858347" y="2099733"/>
                          <a:pt x="2867027" y="2116437"/>
                          <a:pt x="2865120" y="2133600"/>
                        </a:cubicBezTo>
                        <a:cubicBezTo>
                          <a:pt x="2863447" y="2148653"/>
                          <a:pt x="2852314" y="2161090"/>
                          <a:pt x="2844800" y="2174240"/>
                        </a:cubicBezTo>
                        <a:cubicBezTo>
                          <a:pt x="2838742" y="2184842"/>
                          <a:pt x="2833114" y="2196086"/>
                          <a:pt x="2824480" y="2204720"/>
                        </a:cubicBezTo>
                        <a:cubicBezTo>
                          <a:pt x="2792532" y="2236668"/>
                          <a:pt x="2756059" y="2230914"/>
                          <a:pt x="2712720" y="2245360"/>
                        </a:cubicBezTo>
                        <a:cubicBezTo>
                          <a:pt x="2682240" y="2255520"/>
                          <a:pt x="2652720" y="2269221"/>
                          <a:pt x="2621280" y="2275840"/>
                        </a:cubicBezTo>
                        <a:cubicBezTo>
                          <a:pt x="2588351" y="2282773"/>
                          <a:pt x="2391667" y="2294688"/>
                          <a:pt x="2377440" y="2296160"/>
                        </a:cubicBezTo>
                        <a:cubicBezTo>
                          <a:pt x="2326462" y="2301434"/>
                          <a:pt x="2276051" y="2311543"/>
                          <a:pt x="2225040" y="2316480"/>
                        </a:cubicBezTo>
                        <a:cubicBezTo>
                          <a:pt x="2171000" y="2321710"/>
                          <a:pt x="2116549" y="2321725"/>
                          <a:pt x="2062480" y="2326640"/>
                        </a:cubicBezTo>
                        <a:cubicBezTo>
                          <a:pt x="1592927" y="2369327"/>
                          <a:pt x="2163889" y="2328685"/>
                          <a:pt x="1737360" y="2357120"/>
                        </a:cubicBezTo>
                        <a:cubicBezTo>
                          <a:pt x="1686560" y="2367280"/>
                          <a:pt x="1636207" y="2380008"/>
                          <a:pt x="1584960" y="2387600"/>
                        </a:cubicBezTo>
                        <a:cubicBezTo>
                          <a:pt x="1544619" y="2393576"/>
                          <a:pt x="1503637" y="2393894"/>
                          <a:pt x="1463040" y="2397760"/>
                        </a:cubicBezTo>
                        <a:cubicBezTo>
                          <a:pt x="1432511" y="2400668"/>
                          <a:pt x="1402080" y="2404533"/>
                          <a:pt x="1371600" y="2407920"/>
                        </a:cubicBezTo>
                        <a:cubicBezTo>
                          <a:pt x="1100667" y="2404533"/>
                          <a:pt x="829582" y="2407431"/>
                          <a:pt x="558800" y="2397760"/>
                        </a:cubicBezTo>
                        <a:cubicBezTo>
                          <a:pt x="543664" y="2397219"/>
                          <a:pt x="532341" y="2382758"/>
                          <a:pt x="518160" y="2377440"/>
                        </a:cubicBezTo>
                        <a:cubicBezTo>
                          <a:pt x="505085" y="2372537"/>
                          <a:pt x="491067" y="2370667"/>
                          <a:pt x="477520" y="2367280"/>
                        </a:cubicBezTo>
                        <a:cubicBezTo>
                          <a:pt x="470747" y="2357120"/>
                          <a:pt x="466735" y="2344428"/>
                          <a:pt x="457200" y="2336800"/>
                        </a:cubicBezTo>
                        <a:cubicBezTo>
                          <a:pt x="448837" y="2330110"/>
                          <a:pt x="437155" y="2329048"/>
                          <a:pt x="426720" y="2326640"/>
                        </a:cubicBezTo>
                        <a:cubicBezTo>
                          <a:pt x="393067" y="2318874"/>
                          <a:pt x="359187" y="2311998"/>
                          <a:pt x="325120" y="2306320"/>
                        </a:cubicBezTo>
                        <a:cubicBezTo>
                          <a:pt x="304800" y="2302933"/>
                          <a:pt x="284233" y="2300792"/>
                          <a:pt x="264160" y="2296160"/>
                        </a:cubicBezTo>
                        <a:cubicBezTo>
                          <a:pt x="240136" y="2290616"/>
                          <a:pt x="216959" y="2281820"/>
                          <a:pt x="193040" y="2275840"/>
                        </a:cubicBezTo>
                        <a:cubicBezTo>
                          <a:pt x="176287" y="2271652"/>
                          <a:pt x="159173" y="2269067"/>
                          <a:pt x="142240" y="2265680"/>
                        </a:cubicBezTo>
                        <a:cubicBezTo>
                          <a:pt x="128693" y="2258907"/>
                          <a:pt x="112310" y="2256070"/>
                          <a:pt x="101600" y="2245360"/>
                        </a:cubicBezTo>
                        <a:cubicBezTo>
                          <a:pt x="86651" y="2230411"/>
                          <a:pt x="64928" y="2155663"/>
                          <a:pt x="60960" y="2143760"/>
                        </a:cubicBezTo>
                        <a:cubicBezTo>
                          <a:pt x="41175" y="1827197"/>
                          <a:pt x="43783" y="1939290"/>
                          <a:pt x="60960" y="1432560"/>
                        </a:cubicBezTo>
                        <a:cubicBezTo>
                          <a:pt x="61466" y="1417638"/>
                          <a:pt x="76953" y="1358430"/>
                          <a:pt x="81280" y="1341120"/>
                        </a:cubicBezTo>
                        <a:cubicBezTo>
                          <a:pt x="77893" y="1188720"/>
                          <a:pt x="92678" y="1034826"/>
                          <a:pt x="71120" y="883920"/>
                        </a:cubicBezTo>
                        <a:cubicBezTo>
                          <a:pt x="67666" y="859744"/>
                          <a:pt x="27429" y="860549"/>
                          <a:pt x="10160" y="843280"/>
                        </a:cubicBezTo>
                        <a:lnTo>
                          <a:pt x="0" y="83312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 74"/>
                  <p:cNvSpPr/>
                  <p:nvPr/>
                </p:nvSpPr>
                <p:spPr>
                  <a:xfrm>
                    <a:off x="1879600" y="1910080"/>
                    <a:ext cx="1087120" cy="894080"/>
                  </a:xfrm>
                  <a:custGeom>
                    <a:avLst/>
                    <a:gdLst>
                      <a:gd name="connsiteX0" fmla="*/ 10160 w 701040"/>
                      <a:gd name="connsiteY0" fmla="*/ 182880 h 894080"/>
                      <a:gd name="connsiteX1" fmla="*/ 111760 w 701040"/>
                      <a:gd name="connsiteY1" fmla="*/ 91440 h 894080"/>
                      <a:gd name="connsiteX2" fmla="*/ 193040 w 701040"/>
                      <a:gd name="connsiteY2" fmla="*/ 40640 h 894080"/>
                      <a:gd name="connsiteX3" fmla="*/ 264160 w 701040"/>
                      <a:gd name="connsiteY3" fmla="*/ 30480 h 894080"/>
                      <a:gd name="connsiteX4" fmla="*/ 447040 w 701040"/>
                      <a:gd name="connsiteY4" fmla="*/ 10160 h 894080"/>
                      <a:gd name="connsiteX5" fmla="*/ 528320 w 701040"/>
                      <a:gd name="connsiteY5" fmla="*/ 0 h 894080"/>
                      <a:gd name="connsiteX6" fmla="*/ 660400 w 701040"/>
                      <a:gd name="connsiteY6" fmla="*/ 10160 h 894080"/>
                      <a:gd name="connsiteX7" fmla="*/ 670560 w 701040"/>
                      <a:gd name="connsiteY7" fmla="*/ 60960 h 894080"/>
                      <a:gd name="connsiteX8" fmla="*/ 680720 w 701040"/>
                      <a:gd name="connsiteY8" fmla="*/ 182880 h 894080"/>
                      <a:gd name="connsiteX9" fmla="*/ 701040 w 701040"/>
                      <a:gd name="connsiteY9" fmla="*/ 294640 h 894080"/>
                      <a:gd name="connsiteX10" fmla="*/ 690880 w 701040"/>
                      <a:gd name="connsiteY10" fmla="*/ 548640 h 894080"/>
                      <a:gd name="connsiteX11" fmla="*/ 660400 w 701040"/>
                      <a:gd name="connsiteY11" fmla="*/ 599440 h 894080"/>
                      <a:gd name="connsiteX12" fmla="*/ 609600 w 701040"/>
                      <a:gd name="connsiteY12" fmla="*/ 650240 h 894080"/>
                      <a:gd name="connsiteX13" fmla="*/ 568960 w 701040"/>
                      <a:gd name="connsiteY13" fmla="*/ 690880 h 894080"/>
                      <a:gd name="connsiteX14" fmla="*/ 538480 w 701040"/>
                      <a:gd name="connsiteY14" fmla="*/ 711200 h 894080"/>
                      <a:gd name="connsiteX15" fmla="*/ 487680 w 701040"/>
                      <a:gd name="connsiteY15" fmla="*/ 772160 h 894080"/>
                      <a:gd name="connsiteX16" fmla="*/ 457200 w 701040"/>
                      <a:gd name="connsiteY16" fmla="*/ 792480 h 894080"/>
                      <a:gd name="connsiteX17" fmla="*/ 396240 w 701040"/>
                      <a:gd name="connsiteY17" fmla="*/ 873760 h 894080"/>
                      <a:gd name="connsiteX18" fmla="*/ 365760 w 701040"/>
                      <a:gd name="connsiteY18" fmla="*/ 894080 h 894080"/>
                      <a:gd name="connsiteX19" fmla="*/ 203200 w 701040"/>
                      <a:gd name="connsiteY19" fmla="*/ 883920 h 894080"/>
                      <a:gd name="connsiteX20" fmla="*/ 182880 w 701040"/>
                      <a:gd name="connsiteY20" fmla="*/ 843280 h 894080"/>
                      <a:gd name="connsiteX21" fmla="*/ 142240 w 701040"/>
                      <a:gd name="connsiteY21" fmla="*/ 812800 h 894080"/>
                      <a:gd name="connsiteX22" fmla="*/ 132080 w 701040"/>
                      <a:gd name="connsiteY22" fmla="*/ 782320 h 894080"/>
                      <a:gd name="connsiteX23" fmla="*/ 81280 w 701040"/>
                      <a:gd name="connsiteY23" fmla="*/ 690880 h 894080"/>
                      <a:gd name="connsiteX24" fmla="*/ 60960 w 701040"/>
                      <a:gd name="connsiteY24" fmla="*/ 629920 h 894080"/>
                      <a:gd name="connsiteX25" fmla="*/ 40640 w 701040"/>
                      <a:gd name="connsiteY25" fmla="*/ 589280 h 894080"/>
                      <a:gd name="connsiteX26" fmla="*/ 30480 w 701040"/>
                      <a:gd name="connsiteY26" fmla="*/ 558800 h 894080"/>
                      <a:gd name="connsiteX27" fmla="*/ 0 w 701040"/>
                      <a:gd name="connsiteY27" fmla="*/ 518160 h 894080"/>
                      <a:gd name="connsiteX28" fmla="*/ 20320 w 701040"/>
                      <a:gd name="connsiteY28" fmla="*/ 406400 h 894080"/>
                      <a:gd name="connsiteX29" fmla="*/ 50800 w 701040"/>
                      <a:gd name="connsiteY29" fmla="*/ 355600 h 894080"/>
                      <a:gd name="connsiteX30" fmla="*/ 40640 w 701040"/>
                      <a:gd name="connsiteY30" fmla="*/ 203200 h 894080"/>
                      <a:gd name="connsiteX31" fmla="*/ 10160 w 701040"/>
                      <a:gd name="connsiteY31" fmla="*/ 182880 h 894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01040" h="894080">
                        <a:moveTo>
                          <a:pt x="10160" y="182880"/>
                        </a:moveTo>
                        <a:cubicBezTo>
                          <a:pt x="22013" y="164254"/>
                          <a:pt x="7661" y="156502"/>
                          <a:pt x="111760" y="91440"/>
                        </a:cubicBezTo>
                        <a:cubicBezTo>
                          <a:pt x="138853" y="74507"/>
                          <a:pt x="161411" y="45158"/>
                          <a:pt x="193040" y="40640"/>
                        </a:cubicBezTo>
                        <a:cubicBezTo>
                          <a:pt x="216747" y="37253"/>
                          <a:pt x="240383" y="33333"/>
                          <a:pt x="264160" y="30480"/>
                        </a:cubicBezTo>
                        <a:lnTo>
                          <a:pt x="447040" y="10160"/>
                        </a:lnTo>
                        <a:lnTo>
                          <a:pt x="528320" y="0"/>
                        </a:lnTo>
                        <a:lnTo>
                          <a:pt x="660400" y="10160"/>
                        </a:lnTo>
                        <a:cubicBezTo>
                          <a:pt x="676272" y="16962"/>
                          <a:pt x="668542" y="43810"/>
                          <a:pt x="670560" y="60960"/>
                        </a:cubicBezTo>
                        <a:cubicBezTo>
                          <a:pt x="675325" y="101462"/>
                          <a:pt x="676217" y="142349"/>
                          <a:pt x="680720" y="182880"/>
                        </a:cubicBezTo>
                        <a:cubicBezTo>
                          <a:pt x="683970" y="212128"/>
                          <a:pt x="695012" y="264502"/>
                          <a:pt x="701040" y="294640"/>
                        </a:cubicBezTo>
                        <a:cubicBezTo>
                          <a:pt x="697653" y="379307"/>
                          <a:pt x="702079" y="464649"/>
                          <a:pt x="690880" y="548640"/>
                        </a:cubicBezTo>
                        <a:cubicBezTo>
                          <a:pt x="688270" y="568214"/>
                          <a:pt x="670866" y="582694"/>
                          <a:pt x="660400" y="599440"/>
                        </a:cubicBezTo>
                        <a:cubicBezTo>
                          <a:pt x="626533" y="653627"/>
                          <a:pt x="657013" y="609600"/>
                          <a:pt x="609600" y="650240"/>
                        </a:cubicBezTo>
                        <a:cubicBezTo>
                          <a:pt x="595054" y="662708"/>
                          <a:pt x="583506" y="678412"/>
                          <a:pt x="568960" y="690880"/>
                        </a:cubicBezTo>
                        <a:cubicBezTo>
                          <a:pt x="559689" y="698827"/>
                          <a:pt x="547861" y="703383"/>
                          <a:pt x="538480" y="711200"/>
                        </a:cubicBezTo>
                        <a:cubicBezTo>
                          <a:pt x="438613" y="794422"/>
                          <a:pt x="567600" y="692240"/>
                          <a:pt x="487680" y="772160"/>
                        </a:cubicBezTo>
                        <a:cubicBezTo>
                          <a:pt x="479046" y="780794"/>
                          <a:pt x="467360" y="785707"/>
                          <a:pt x="457200" y="792480"/>
                        </a:cubicBezTo>
                        <a:cubicBezTo>
                          <a:pt x="438441" y="820619"/>
                          <a:pt x="420374" y="849626"/>
                          <a:pt x="396240" y="873760"/>
                        </a:cubicBezTo>
                        <a:cubicBezTo>
                          <a:pt x="387606" y="882394"/>
                          <a:pt x="375920" y="887307"/>
                          <a:pt x="365760" y="894080"/>
                        </a:cubicBezTo>
                        <a:cubicBezTo>
                          <a:pt x="311573" y="890693"/>
                          <a:pt x="255512" y="898451"/>
                          <a:pt x="203200" y="883920"/>
                        </a:cubicBezTo>
                        <a:cubicBezTo>
                          <a:pt x="188607" y="879866"/>
                          <a:pt x="192737" y="854779"/>
                          <a:pt x="182880" y="843280"/>
                        </a:cubicBezTo>
                        <a:cubicBezTo>
                          <a:pt x="171860" y="830423"/>
                          <a:pt x="155787" y="822960"/>
                          <a:pt x="142240" y="812800"/>
                        </a:cubicBezTo>
                        <a:cubicBezTo>
                          <a:pt x="138853" y="802640"/>
                          <a:pt x="136869" y="791899"/>
                          <a:pt x="132080" y="782320"/>
                        </a:cubicBezTo>
                        <a:cubicBezTo>
                          <a:pt x="106301" y="730763"/>
                          <a:pt x="100849" y="739803"/>
                          <a:pt x="81280" y="690880"/>
                        </a:cubicBezTo>
                        <a:cubicBezTo>
                          <a:pt x="73325" y="670993"/>
                          <a:pt x="68915" y="649807"/>
                          <a:pt x="60960" y="629920"/>
                        </a:cubicBezTo>
                        <a:cubicBezTo>
                          <a:pt x="55335" y="615858"/>
                          <a:pt x="46606" y="603201"/>
                          <a:pt x="40640" y="589280"/>
                        </a:cubicBezTo>
                        <a:cubicBezTo>
                          <a:pt x="36421" y="579436"/>
                          <a:pt x="35793" y="568099"/>
                          <a:pt x="30480" y="558800"/>
                        </a:cubicBezTo>
                        <a:cubicBezTo>
                          <a:pt x="22079" y="544098"/>
                          <a:pt x="10160" y="531707"/>
                          <a:pt x="0" y="518160"/>
                        </a:cubicBezTo>
                        <a:cubicBezTo>
                          <a:pt x="3502" y="490142"/>
                          <a:pt x="4658" y="437724"/>
                          <a:pt x="20320" y="406400"/>
                        </a:cubicBezTo>
                        <a:cubicBezTo>
                          <a:pt x="29151" y="388737"/>
                          <a:pt x="40640" y="372533"/>
                          <a:pt x="50800" y="355600"/>
                        </a:cubicBezTo>
                        <a:cubicBezTo>
                          <a:pt x="47413" y="304800"/>
                          <a:pt x="52301" y="252759"/>
                          <a:pt x="40640" y="203200"/>
                        </a:cubicBezTo>
                        <a:cubicBezTo>
                          <a:pt x="37843" y="191314"/>
                          <a:pt x="-1693" y="201506"/>
                          <a:pt x="10160" y="1828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2265680" y="2184400"/>
                    <a:ext cx="172720" cy="17272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6" name="矩形 65"/>
                <p:cNvSpPr/>
                <p:nvPr/>
              </p:nvSpPr>
              <p:spPr>
                <a:xfrm>
                  <a:off x="1590887" y="2240280"/>
                  <a:ext cx="5469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>
                      <a:latin typeface="Times New Roman" panose="02020603050405020304" pitchFamily="18" charset="0"/>
                    </a:rPr>
                    <a:t>+q</a:t>
                  </a:r>
                  <a:endParaRPr lang="zh-CN" altLang="en-US" sz="2400" dirty="0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617047" y="769846"/>
                  <a:ext cx="9781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 smtClean="0">
                      <a:latin typeface="Times New Roman" panose="02020603050405020304" pitchFamily="18" charset="0"/>
                    </a:rPr>
                    <a:t>+</a:t>
                  </a:r>
                  <a:r>
                    <a:rPr kumimoji="1" lang="en-US" altLang="zh-CN" sz="2400" i="1" dirty="0" err="1" smtClean="0">
                      <a:latin typeface="Times New Roman" panose="02020603050405020304" pitchFamily="18" charset="0"/>
                    </a:rPr>
                    <a:t>Q+q</a:t>
                  </a:r>
                  <a:endParaRPr lang="zh-CN" altLang="en-US" sz="2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6067586" y="249287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7586" y="2492878"/>
                    <a:ext cx="41069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矩形 78"/>
              <p:cNvSpPr/>
              <p:nvPr/>
            </p:nvSpPr>
            <p:spPr>
              <a:xfrm>
                <a:off x="5874783" y="863241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50790" y="1013060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602480" y="139263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308082" y="211318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80162" y="266754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44086" y="3429000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051376" y="3619625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5925921" y="3587134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81854" y="348194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408759" y="3237046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329061" y="2650004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7487399" y="224330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7578838" y="171017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368381" y="1131207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矩形 100"/>
                  <p:cNvSpPr/>
                  <p:nvPr/>
                </p:nvSpPr>
                <p:spPr>
                  <a:xfrm>
                    <a:off x="5384506" y="266612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1" name="矩形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4506" y="266612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矩形 101"/>
                  <p:cNvSpPr/>
                  <p:nvPr/>
                </p:nvSpPr>
                <p:spPr>
                  <a:xfrm>
                    <a:off x="5884727" y="2657427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2" name="矩形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727" y="2657427"/>
                    <a:ext cx="41069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6300301" y="229821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301" y="229821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矩形 103"/>
                  <p:cNvSpPr/>
                  <p:nvPr/>
                </p:nvSpPr>
                <p:spPr>
                  <a:xfrm>
                    <a:off x="6345069" y="1803585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4" name="矩形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069" y="1803585"/>
                    <a:ext cx="41069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矩形 104"/>
                  <p:cNvSpPr/>
                  <p:nvPr/>
                </p:nvSpPr>
                <p:spPr>
                  <a:xfrm>
                    <a:off x="5937202" y="154902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5" name="矩形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02" y="1549022"/>
                    <a:ext cx="41069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5407378" y="159876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7378" y="1598768"/>
                    <a:ext cx="41069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5033752" y="178281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752" y="178281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矩形 107"/>
                  <p:cNvSpPr/>
                  <p:nvPr/>
                </p:nvSpPr>
                <p:spPr>
                  <a:xfrm>
                    <a:off x="4972494" y="206658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8" name="矩形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2494" y="206658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5040426" y="2371747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426" y="2371747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右箭头 12"/>
            <p:cNvSpPr/>
            <p:nvPr/>
          </p:nvSpPr>
          <p:spPr>
            <a:xfrm>
              <a:off x="3708400" y="2243302"/>
              <a:ext cx="31776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21302" y="735443"/>
            <a:ext cx="4107382" cy="3771946"/>
            <a:chOff x="7721302" y="735443"/>
            <a:chExt cx="4107382" cy="377194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8100322" y="735443"/>
              <a:ext cx="3638834" cy="3253514"/>
              <a:chOff x="4280162" y="735443"/>
              <a:chExt cx="3638834" cy="3253514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4602480" y="735443"/>
                <a:ext cx="2987040" cy="2836954"/>
                <a:chOff x="650240" y="769846"/>
                <a:chExt cx="2987040" cy="2836954"/>
              </a:xfrm>
            </p:grpSpPr>
            <p:grpSp>
              <p:nvGrpSpPr>
                <p:cNvPr id="137" name="组合 136"/>
                <p:cNvGrpSpPr/>
                <p:nvPr/>
              </p:nvGrpSpPr>
              <p:grpSpPr>
                <a:xfrm>
                  <a:off x="650240" y="1198880"/>
                  <a:ext cx="2987040" cy="2407920"/>
                  <a:chOff x="1137920" y="1229360"/>
                  <a:chExt cx="2987040" cy="2407920"/>
                </a:xfrm>
              </p:grpSpPr>
              <p:sp>
                <p:nvSpPr>
                  <p:cNvPr id="140" name="任意多边形 139"/>
                  <p:cNvSpPr/>
                  <p:nvPr/>
                </p:nvSpPr>
                <p:spPr>
                  <a:xfrm>
                    <a:off x="1137920" y="1229360"/>
                    <a:ext cx="2987040" cy="2407920"/>
                  </a:xfrm>
                  <a:custGeom>
                    <a:avLst/>
                    <a:gdLst>
                      <a:gd name="connsiteX0" fmla="*/ 0 w 2987040"/>
                      <a:gd name="connsiteY0" fmla="*/ 833120 h 2407920"/>
                      <a:gd name="connsiteX1" fmla="*/ 60960 w 2987040"/>
                      <a:gd name="connsiteY1" fmla="*/ 751840 h 2407920"/>
                      <a:gd name="connsiteX2" fmla="*/ 162560 w 2987040"/>
                      <a:gd name="connsiteY2" fmla="*/ 660400 h 2407920"/>
                      <a:gd name="connsiteX3" fmla="*/ 213360 w 2987040"/>
                      <a:gd name="connsiteY3" fmla="*/ 629920 h 2407920"/>
                      <a:gd name="connsiteX4" fmla="*/ 436880 w 2987040"/>
                      <a:gd name="connsiteY4" fmla="*/ 457200 h 2407920"/>
                      <a:gd name="connsiteX5" fmla="*/ 640080 w 2987040"/>
                      <a:gd name="connsiteY5" fmla="*/ 325120 h 2407920"/>
                      <a:gd name="connsiteX6" fmla="*/ 863600 w 2987040"/>
                      <a:gd name="connsiteY6" fmla="*/ 172720 h 2407920"/>
                      <a:gd name="connsiteX7" fmla="*/ 1046480 w 2987040"/>
                      <a:gd name="connsiteY7" fmla="*/ 81280 h 2407920"/>
                      <a:gd name="connsiteX8" fmla="*/ 1188720 w 2987040"/>
                      <a:gd name="connsiteY8" fmla="*/ 40640 h 2407920"/>
                      <a:gd name="connsiteX9" fmla="*/ 1320800 w 2987040"/>
                      <a:gd name="connsiteY9" fmla="*/ 0 h 2407920"/>
                      <a:gd name="connsiteX10" fmla="*/ 2184400 w 2987040"/>
                      <a:gd name="connsiteY10" fmla="*/ 20320 h 2407920"/>
                      <a:gd name="connsiteX11" fmla="*/ 2286000 w 2987040"/>
                      <a:gd name="connsiteY11" fmla="*/ 30480 h 2407920"/>
                      <a:gd name="connsiteX12" fmla="*/ 2458720 w 2987040"/>
                      <a:gd name="connsiteY12" fmla="*/ 40640 h 2407920"/>
                      <a:gd name="connsiteX13" fmla="*/ 2611120 w 2987040"/>
                      <a:gd name="connsiteY13" fmla="*/ 60960 h 2407920"/>
                      <a:gd name="connsiteX14" fmla="*/ 2702560 w 2987040"/>
                      <a:gd name="connsiteY14" fmla="*/ 91440 h 2407920"/>
                      <a:gd name="connsiteX15" fmla="*/ 2733040 w 2987040"/>
                      <a:gd name="connsiteY15" fmla="*/ 121920 h 2407920"/>
                      <a:gd name="connsiteX16" fmla="*/ 2783840 w 2987040"/>
                      <a:gd name="connsiteY16" fmla="*/ 203200 h 2407920"/>
                      <a:gd name="connsiteX17" fmla="*/ 2804160 w 2987040"/>
                      <a:gd name="connsiteY17" fmla="*/ 233680 h 2407920"/>
                      <a:gd name="connsiteX18" fmla="*/ 2844800 w 2987040"/>
                      <a:gd name="connsiteY18" fmla="*/ 274320 h 2407920"/>
                      <a:gd name="connsiteX19" fmla="*/ 2895600 w 2987040"/>
                      <a:gd name="connsiteY19" fmla="*/ 406400 h 2407920"/>
                      <a:gd name="connsiteX20" fmla="*/ 2926080 w 2987040"/>
                      <a:gd name="connsiteY20" fmla="*/ 477520 h 2407920"/>
                      <a:gd name="connsiteX21" fmla="*/ 2956560 w 2987040"/>
                      <a:gd name="connsiteY21" fmla="*/ 619760 h 2407920"/>
                      <a:gd name="connsiteX22" fmla="*/ 2987040 w 2987040"/>
                      <a:gd name="connsiteY22" fmla="*/ 762000 h 2407920"/>
                      <a:gd name="connsiteX23" fmla="*/ 2966720 w 2987040"/>
                      <a:gd name="connsiteY23" fmla="*/ 1148080 h 2407920"/>
                      <a:gd name="connsiteX24" fmla="*/ 2936240 w 2987040"/>
                      <a:gd name="connsiteY24" fmla="*/ 1178560 h 2407920"/>
                      <a:gd name="connsiteX25" fmla="*/ 2875280 w 2987040"/>
                      <a:gd name="connsiteY25" fmla="*/ 1259840 h 2407920"/>
                      <a:gd name="connsiteX26" fmla="*/ 2814320 w 2987040"/>
                      <a:gd name="connsiteY26" fmla="*/ 1351280 h 2407920"/>
                      <a:gd name="connsiteX27" fmla="*/ 2783840 w 2987040"/>
                      <a:gd name="connsiteY27" fmla="*/ 1452880 h 2407920"/>
                      <a:gd name="connsiteX28" fmla="*/ 2794000 w 2987040"/>
                      <a:gd name="connsiteY28" fmla="*/ 1727200 h 2407920"/>
                      <a:gd name="connsiteX29" fmla="*/ 2814320 w 2987040"/>
                      <a:gd name="connsiteY29" fmla="*/ 1940560 h 2407920"/>
                      <a:gd name="connsiteX30" fmla="*/ 2824480 w 2987040"/>
                      <a:gd name="connsiteY30" fmla="*/ 2011680 h 2407920"/>
                      <a:gd name="connsiteX31" fmla="*/ 2854960 w 2987040"/>
                      <a:gd name="connsiteY31" fmla="*/ 2082800 h 2407920"/>
                      <a:gd name="connsiteX32" fmla="*/ 2865120 w 2987040"/>
                      <a:gd name="connsiteY32" fmla="*/ 2133600 h 2407920"/>
                      <a:gd name="connsiteX33" fmla="*/ 2844800 w 2987040"/>
                      <a:gd name="connsiteY33" fmla="*/ 2174240 h 2407920"/>
                      <a:gd name="connsiteX34" fmla="*/ 2824480 w 2987040"/>
                      <a:gd name="connsiteY34" fmla="*/ 2204720 h 2407920"/>
                      <a:gd name="connsiteX35" fmla="*/ 2712720 w 2987040"/>
                      <a:gd name="connsiteY35" fmla="*/ 2245360 h 2407920"/>
                      <a:gd name="connsiteX36" fmla="*/ 2621280 w 2987040"/>
                      <a:gd name="connsiteY36" fmla="*/ 2275840 h 2407920"/>
                      <a:gd name="connsiteX37" fmla="*/ 2377440 w 2987040"/>
                      <a:gd name="connsiteY37" fmla="*/ 2296160 h 2407920"/>
                      <a:gd name="connsiteX38" fmla="*/ 2225040 w 2987040"/>
                      <a:gd name="connsiteY38" fmla="*/ 2316480 h 2407920"/>
                      <a:gd name="connsiteX39" fmla="*/ 2062480 w 2987040"/>
                      <a:gd name="connsiteY39" fmla="*/ 2326640 h 2407920"/>
                      <a:gd name="connsiteX40" fmla="*/ 1737360 w 2987040"/>
                      <a:gd name="connsiteY40" fmla="*/ 2357120 h 2407920"/>
                      <a:gd name="connsiteX41" fmla="*/ 1584960 w 2987040"/>
                      <a:gd name="connsiteY41" fmla="*/ 2387600 h 2407920"/>
                      <a:gd name="connsiteX42" fmla="*/ 1463040 w 2987040"/>
                      <a:gd name="connsiteY42" fmla="*/ 2397760 h 2407920"/>
                      <a:gd name="connsiteX43" fmla="*/ 1371600 w 2987040"/>
                      <a:gd name="connsiteY43" fmla="*/ 2407920 h 2407920"/>
                      <a:gd name="connsiteX44" fmla="*/ 558800 w 2987040"/>
                      <a:gd name="connsiteY44" fmla="*/ 2397760 h 2407920"/>
                      <a:gd name="connsiteX45" fmla="*/ 518160 w 2987040"/>
                      <a:gd name="connsiteY45" fmla="*/ 2377440 h 2407920"/>
                      <a:gd name="connsiteX46" fmla="*/ 477520 w 2987040"/>
                      <a:gd name="connsiteY46" fmla="*/ 2367280 h 2407920"/>
                      <a:gd name="connsiteX47" fmla="*/ 457200 w 2987040"/>
                      <a:gd name="connsiteY47" fmla="*/ 2336800 h 2407920"/>
                      <a:gd name="connsiteX48" fmla="*/ 426720 w 2987040"/>
                      <a:gd name="connsiteY48" fmla="*/ 2326640 h 2407920"/>
                      <a:gd name="connsiteX49" fmla="*/ 325120 w 2987040"/>
                      <a:gd name="connsiteY49" fmla="*/ 2306320 h 2407920"/>
                      <a:gd name="connsiteX50" fmla="*/ 264160 w 2987040"/>
                      <a:gd name="connsiteY50" fmla="*/ 2296160 h 2407920"/>
                      <a:gd name="connsiteX51" fmla="*/ 193040 w 2987040"/>
                      <a:gd name="connsiteY51" fmla="*/ 2275840 h 2407920"/>
                      <a:gd name="connsiteX52" fmla="*/ 142240 w 2987040"/>
                      <a:gd name="connsiteY52" fmla="*/ 2265680 h 2407920"/>
                      <a:gd name="connsiteX53" fmla="*/ 101600 w 2987040"/>
                      <a:gd name="connsiteY53" fmla="*/ 2245360 h 2407920"/>
                      <a:gd name="connsiteX54" fmla="*/ 60960 w 2987040"/>
                      <a:gd name="connsiteY54" fmla="*/ 2143760 h 2407920"/>
                      <a:gd name="connsiteX55" fmla="*/ 60960 w 2987040"/>
                      <a:gd name="connsiteY55" fmla="*/ 1432560 h 2407920"/>
                      <a:gd name="connsiteX56" fmla="*/ 81280 w 2987040"/>
                      <a:gd name="connsiteY56" fmla="*/ 1341120 h 2407920"/>
                      <a:gd name="connsiteX57" fmla="*/ 71120 w 2987040"/>
                      <a:gd name="connsiteY57" fmla="*/ 883920 h 2407920"/>
                      <a:gd name="connsiteX58" fmla="*/ 10160 w 2987040"/>
                      <a:gd name="connsiteY58" fmla="*/ 843280 h 2407920"/>
                      <a:gd name="connsiteX59" fmla="*/ 0 w 2987040"/>
                      <a:gd name="connsiteY59" fmla="*/ 833120 h 24079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2987040" h="2407920">
                        <a:moveTo>
                          <a:pt x="0" y="833120"/>
                        </a:moveTo>
                        <a:cubicBezTo>
                          <a:pt x="20320" y="806027"/>
                          <a:pt x="39279" y="777857"/>
                          <a:pt x="60960" y="751840"/>
                        </a:cubicBezTo>
                        <a:cubicBezTo>
                          <a:pt x="82899" y="725513"/>
                          <a:pt x="138526" y="677879"/>
                          <a:pt x="162560" y="660400"/>
                        </a:cubicBezTo>
                        <a:cubicBezTo>
                          <a:pt x="178531" y="648785"/>
                          <a:pt x="197389" y="641535"/>
                          <a:pt x="213360" y="629920"/>
                        </a:cubicBezTo>
                        <a:cubicBezTo>
                          <a:pt x="388598" y="502475"/>
                          <a:pt x="93771" y="680221"/>
                          <a:pt x="436880" y="457200"/>
                        </a:cubicBezTo>
                        <a:cubicBezTo>
                          <a:pt x="504613" y="413173"/>
                          <a:pt x="574747" y="372635"/>
                          <a:pt x="640080" y="325120"/>
                        </a:cubicBezTo>
                        <a:cubicBezTo>
                          <a:pt x="742658" y="250518"/>
                          <a:pt x="756013" y="237272"/>
                          <a:pt x="863600" y="172720"/>
                        </a:cubicBezTo>
                        <a:cubicBezTo>
                          <a:pt x="913557" y="142746"/>
                          <a:pt x="990752" y="100664"/>
                          <a:pt x="1046480" y="81280"/>
                        </a:cubicBezTo>
                        <a:cubicBezTo>
                          <a:pt x="1093054" y="65080"/>
                          <a:pt x="1143396" y="60064"/>
                          <a:pt x="1188720" y="40640"/>
                        </a:cubicBezTo>
                        <a:cubicBezTo>
                          <a:pt x="1278775" y="2045"/>
                          <a:pt x="1234399" y="14400"/>
                          <a:pt x="1320800" y="0"/>
                        </a:cubicBezTo>
                        <a:lnTo>
                          <a:pt x="2184400" y="20320"/>
                        </a:lnTo>
                        <a:cubicBezTo>
                          <a:pt x="2218419" y="21394"/>
                          <a:pt x="2252057" y="27966"/>
                          <a:pt x="2286000" y="30480"/>
                        </a:cubicBezTo>
                        <a:cubicBezTo>
                          <a:pt x="2343515" y="34740"/>
                          <a:pt x="2401147" y="37253"/>
                          <a:pt x="2458720" y="40640"/>
                        </a:cubicBezTo>
                        <a:cubicBezTo>
                          <a:pt x="2467841" y="41780"/>
                          <a:pt x="2597099" y="57455"/>
                          <a:pt x="2611120" y="60960"/>
                        </a:cubicBezTo>
                        <a:cubicBezTo>
                          <a:pt x="2642289" y="68752"/>
                          <a:pt x="2702560" y="91440"/>
                          <a:pt x="2702560" y="91440"/>
                        </a:cubicBezTo>
                        <a:cubicBezTo>
                          <a:pt x="2712720" y="101600"/>
                          <a:pt x="2723842" y="110882"/>
                          <a:pt x="2733040" y="121920"/>
                        </a:cubicBezTo>
                        <a:cubicBezTo>
                          <a:pt x="2744647" y="135849"/>
                          <a:pt x="2778883" y="195269"/>
                          <a:pt x="2783840" y="203200"/>
                        </a:cubicBezTo>
                        <a:cubicBezTo>
                          <a:pt x="2790312" y="213555"/>
                          <a:pt x="2796213" y="224409"/>
                          <a:pt x="2804160" y="233680"/>
                        </a:cubicBezTo>
                        <a:cubicBezTo>
                          <a:pt x="2816628" y="248226"/>
                          <a:pt x="2833814" y="258625"/>
                          <a:pt x="2844800" y="274320"/>
                        </a:cubicBezTo>
                        <a:cubicBezTo>
                          <a:pt x="2881504" y="326755"/>
                          <a:pt x="2874250" y="346620"/>
                          <a:pt x="2895600" y="406400"/>
                        </a:cubicBezTo>
                        <a:cubicBezTo>
                          <a:pt x="2904275" y="430689"/>
                          <a:pt x="2917405" y="453231"/>
                          <a:pt x="2926080" y="477520"/>
                        </a:cubicBezTo>
                        <a:cubicBezTo>
                          <a:pt x="2960455" y="573769"/>
                          <a:pt x="2935652" y="522190"/>
                          <a:pt x="2956560" y="619760"/>
                        </a:cubicBezTo>
                        <a:cubicBezTo>
                          <a:pt x="2996908" y="808052"/>
                          <a:pt x="2960330" y="575030"/>
                          <a:pt x="2987040" y="762000"/>
                        </a:cubicBezTo>
                        <a:cubicBezTo>
                          <a:pt x="2980267" y="890693"/>
                          <a:pt x="2982320" y="1020156"/>
                          <a:pt x="2966720" y="1148080"/>
                        </a:cubicBezTo>
                        <a:cubicBezTo>
                          <a:pt x="2964981" y="1162343"/>
                          <a:pt x="2945339" y="1167439"/>
                          <a:pt x="2936240" y="1178560"/>
                        </a:cubicBezTo>
                        <a:cubicBezTo>
                          <a:pt x="2914794" y="1204771"/>
                          <a:pt x="2892704" y="1230800"/>
                          <a:pt x="2875280" y="1259840"/>
                        </a:cubicBezTo>
                        <a:cubicBezTo>
                          <a:pt x="2836088" y="1325160"/>
                          <a:pt x="2856648" y="1294842"/>
                          <a:pt x="2814320" y="1351280"/>
                        </a:cubicBezTo>
                        <a:cubicBezTo>
                          <a:pt x="2789584" y="1425487"/>
                          <a:pt x="2799195" y="1391460"/>
                          <a:pt x="2783840" y="1452880"/>
                        </a:cubicBezTo>
                        <a:cubicBezTo>
                          <a:pt x="2787227" y="1544320"/>
                          <a:pt x="2788292" y="1635875"/>
                          <a:pt x="2794000" y="1727200"/>
                        </a:cubicBezTo>
                        <a:cubicBezTo>
                          <a:pt x="2798456" y="1798503"/>
                          <a:pt x="2804217" y="1869836"/>
                          <a:pt x="2814320" y="1940560"/>
                        </a:cubicBezTo>
                        <a:cubicBezTo>
                          <a:pt x="2817707" y="1964267"/>
                          <a:pt x="2817901" y="1988654"/>
                          <a:pt x="2824480" y="2011680"/>
                        </a:cubicBezTo>
                        <a:cubicBezTo>
                          <a:pt x="2831566" y="2036480"/>
                          <a:pt x="2844800" y="2059093"/>
                          <a:pt x="2854960" y="2082800"/>
                        </a:cubicBezTo>
                        <a:cubicBezTo>
                          <a:pt x="2858347" y="2099733"/>
                          <a:pt x="2867027" y="2116437"/>
                          <a:pt x="2865120" y="2133600"/>
                        </a:cubicBezTo>
                        <a:cubicBezTo>
                          <a:pt x="2863447" y="2148653"/>
                          <a:pt x="2852314" y="2161090"/>
                          <a:pt x="2844800" y="2174240"/>
                        </a:cubicBezTo>
                        <a:cubicBezTo>
                          <a:pt x="2838742" y="2184842"/>
                          <a:pt x="2833114" y="2196086"/>
                          <a:pt x="2824480" y="2204720"/>
                        </a:cubicBezTo>
                        <a:cubicBezTo>
                          <a:pt x="2792532" y="2236668"/>
                          <a:pt x="2756059" y="2230914"/>
                          <a:pt x="2712720" y="2245360"/>
                        </a:cubicBezTo>
                        <a:cubicBezTo>
                          <a:pt x="2682240" y="2255520"/>
                          <a:pt x="2652720" y="2269221"/>
                          <a:pt x="2621280" y="2275840"/>
                        </a:cubicBezTo>
                        <a:cubicBezTo>
                          <a:pt x="2588351" y="2282773"/>
                          <a:pt x="2391667" y="2294688"/>
                          <a:pt x="2377440" y="2296160"/>
                        </a:cubicBezTo>
                        <a:cubicBezTo>
                          <a:pt x="2326462" y="2301434"/>
                          <a:pt x="2276051" y="2311543"/>
                          <a:pt x="2225040" y="2316480"/>
                        </a:cubicBezTo>
                        <a:cubicBezTo>
                          <a:pt x="2171000" y="2321710"/>
                          <a:pt x="2116549" y="2321725"/>
                          <a:pt x="2062480" y="2326640"/>
                        </a:cubicBezTo>
                        <a:cubicBezTo>
                          <a:pt x="1592927" y="2369327"/>
                          <a:pt x="2163889" y="2328685"/>
                          <a:pt x="1737360" y="2357120"/>
                        </a:cubicBezTo>
                        <a:cubicBezTo>
                          <a:pt x="1686560" y="2367280"/>
                          <a:pt x="1636207" y="2380008"/>
                          <a:pt x="1584960" y="2387600"/>
                        </a:cubicBezTo>
                        <a:cubicBezTo>
                          <a:pt x="1544619" y="2393576"/>
                          <a:pt x="1503637" y="2393894"/>
                          <a:pt x="1463040" y="2397760"/>
                        </a:cubicBezTo>
                        <a:cubicBezTo>
                          <a:pt x="1432511" y="2400668"/>
                          <a:pt x="1402080" y="2404533"/>
                          <a:pt x="1371600" y="2407920"/>
                        </a:cubicBezTo>
                        <a:cubicBezTo>
                          <a:pt x="1100667" y="2404533"/>
                          <a:pt x="829582" y="2407431"/>
                          <a:pt x="558800" y="2397760"/>
                        </a:cubicBezTo>
                        <a:cubicBezTo>
                          <a:pt x="543664" y="2397219"/>
                          <a:pt x="532341" y="2382758"/>
                          <a:pt x="518160" y="2377440"/>
                        </a:cubicBezTo>
                        <a:cubicBezTo>
                          <a:pt x="505085" y="2372537"/>
                          <a:pt x="491067" y="2370667"/>
                          <a:pt x="477520" y="2367280"/>
                        </a:cubicBezTo>
                        <a:cubicBezTo>
                          <a:pt x="470747" y="2357120"/>
                          <a:pt x="466735" y="2344428"/>
                          <a:pt x="457200" y="2336800"/>
                        </a:cubicBezTo>
                        <a:cubicBezTo>
                          <a:pt x="448837" y="2330110"/>
                          <a:pt x="437155" y="2329048"/>
                          <a:pt x="426720" y="2326640"/>
                        </a:cubicBezTo>
                        <a:cubicBezTo>
                          <a:pt x="393067" y="2318874"/>
                          <a:pt x="359187" y="2311998"/>
                          <a:pt x="325120" y="2306320"/>
                        </a:cubicBezTo>
                        <a:cubicBezTo>
                          <a:pt x="304800" y="2302933"/>
                          <a:pt x="284233" y="2300792"/>
                          <a:pt x="264160" y="2296160"/>
                        </a:cubicBezTo>
                        <a:cubicBezTo>
                          <a:pt x="240136" y="2290616"/>
                          <a:pt x="216959" y="2281820"/>
                          <a:pt x="193040" y="2275840"/>
                        </a:cubicBezTo>
                        <a:cubicBezTo>
                          <a:pt x="176287" y="2271652"/>
                          <a:pt x="159173" y="2269067"/>
                          <a:pt x="142240" y="2265680"/>
                        </a:cubicBezTo>
                        <a:cubicBezTo>
                          <a:pt x="128693" y="2258907"/>
                          <a:pt x="112310" y="2256070"/>
                          <a:pt x="101600" y="2245360"/>
                        </a:cubicBezTo>
                        <a:cubicBezTo>
                          <a:pt x="86651" y="2230411"/>
                          <a:pt x="64928" y="2155663"/>
                          <a:pt x="60960" y="2143760"/>
                        </a:cubicBezTo>
                        <a:cubicBezTo>
                          <a:pt x="41175" y="1827197"/>
                          <a:pt x="43783" y="1939290"/>
                          <a:pt x="60960" y="1432560"/>
                        </a:cubicBezTo>
                        <a:cubicBezTo>
                          <a:pt x="61466" y="1417638"/>
                          <a:pt x="76953" y="1358430"/>
                          <a:pt x="81280" y="1341120"/>
                        </a:cubicBezTo>
                        <a:cubicBezTo>
                          <a:pt x="77893" y="1188720"/>
                          <a:pt x="92678" y="1034826"/>
                          <a:pt x="71120" y="883920"/>
                        </a:cubicBezTo>
                        <a:cubicBezTo>
                          <a:pt x="67666" y="859744"/>
                          <a:pt x="27429" y="860549"/>
                          <a:pt x="10160" y="843280"/>
                        </a:cubicBezTo>
                        <a:lnTo>
                          <a:pt x="0" y="83312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任意多边形 140"/>
                  <p:cNvSpPr/>
                  <p:nvPr/>
                </p:nvSpPr>
                <p:spPr>
                  <a:xfrm>
                    <a:off x="1879600" y="1910080"/>
                    <a:ext cx="1087120" cy="894080"/>
                  </a:xfrm>
                  <a:custGeom>
                    <a:avLst/>
                    <a:gdLst>
                      <a:gd name="connsiteX0" fmla="*/ 10160 w 701040"/>
                      <a:gd name="connsiteY0" fmla="*/ 182880 h 894080"/>
                      <a:gd name="connsiteX1" fmla="*/ 111760 w 701040"/>
                      <a:gd name="connsiteY1" fmla="*/ 91440 h 894080"/>
                      <a:gd name="connsiteX2" fmla="*/ 193040 w 701040"/>
                      <a:gd name="connsiteY2" fmla="*/ 40640 h 894080"/>
                      <a:gd name="connsiteX3" fmla="*/ 264160 w 701040"/>
                      <a:gd name="connsiteY3" fmla="*/ 30480 h 894080"/>
                      <a:gd name="connsiteX4" fmla="*/ 447040 w 701040"/>
                      <a:gd name="connsiteY4" fmla="*/ 10160 h 894080"/>
                      <a:gd name="connsiteX5" fmla="*/ 528320 w 701040"/>
                      <a:gd name="connsiteY5" fmla="*/ 0 h 894080"/>
                      <a:gd name="connsiteX6" fmla="*/ 660400 w 701040"/>
                      <a:gd name="connsiteY6" fmla="*/ 10160 h 894080"/>
                      <a:gd name="connsiteX7" fmla="*/ 670560 w 701040"/>
                      <a:gd name="connsiteY7" fmla="*/ 60960 h 894080"/>
                      <a:gd name="connsiteX8" fmla="*/ 680720 w 701040"/>
                      <a:gd name="connsiteY8" fmla="*/ 182880 h 894080"/>
                      <a:gd name="connsiteX9" fmla="*/ 701040 w 701040"/>
                      <a:gd name="connsiteY9" fmla="*/ 294640 h 894080"/>
                      <a:gd name="connsiteX10" fmla="*/ 690880 w 701040"/>
                      <a:gd name="connsiteY10" fmla="*/ 548640 h 894080"/>
                      <a:gd name="connsiteX11" fmla="*/ 660400 w 701040"/>
                      <a:gd name="connsiteY11" fmla="*/ 599440 h 894080"/>
                      <a:gd name="connsiteX12" fmla="*/ 609600 w 701040"/>
                      <a:gd name="connsiteY12" fmla="*/ 650240 h 894080"/>
                      <a:gd name="connsiteX13" fmla="*/ 568960 w 701040"/>
                      <a:gd name="connsiteY13" fmla="*/ 690880 h 894080"/>
                      <a:gd name="connsiteX14" fmla="*/ 538480 w 701040"/>
                      <a:gd name="connsiteY14" fmla="*/ 711200 h 894080"/>
                      <a:gd name="connsiteX15" fmla="*/ 487680 w 701040"/>
                      <a:gd name="connsiteY15" fmla="*/ 772160 h 894080"/>
                      <a:gd name="connsiteX16" fmla="*/ 457200 w 701040"/>
                      <a:gd name="connsiteY16" fmla="*/ 792480 h 894080"/>
                      <a:gd name="connsiteX17" fmla="*/ 396240 w 701040"/>
                      <a:gd name="connsiteY17" fmla="*/ 873760 h 894080"/>
                      <a:gd name="connsiteX18" fmla="*/ 365760 w 701040"/>
                      <a:gd name="connsiteY18" fmla="*/ 894080 h 894080"/>
                      <a:gd name="connsiteX19" fmla="*/ 203200 w 701040"/>
                      <a:gd name="connsiteY19" fmla="*/ 883920 h 894080"/>
                      <a:gd name="connsiteX20" fmla="*/ 182880 w 701040"/>
                      <a:gd name="connsiteY20" fmla="*/ 843280 h 894080"/>
                      <a:gd name="connsiteX21" fmla="*/ 142240 w 701040"/>
                      <a:gd name="connsiteY21" fmla="*/ 812800 h 894080"/>
                      <a:gd name="connsiteX22" fmla="*/ 132080 w 701040"/>
                      <a:gd name="connsiteY22" fmla="*/ 782320 h 894080"/>
                      <a:gd name="connsiteX23" fmla="*/ 81280 w 701040"/>
                      <a:gd name="connsiteY23" fmla="*/ 690880 h 894080"/>
                      <a:gd name="connsiteX24" fmla="*/ 60960 w 701040"/>
                      <a:gd name="connsiteY24" fmla="*/ 629920 h 894080"/>
                      <a:gd name="connsiteX25" fmla="*/ 40640 w 701040"/>
                      <a:gd name="connsiteY25" fmla="*/ 589280 h 894080"/>
                      <a:gd name="connsiteX26" fmla="*/ 30480 w 701040"/>
                      <a:gd name="connsiteY26" fmla="*/ 558800 h 894080"/>
                      <a:gd name="connsiteX27" fmla="*/ 0 w 701040"/>
                      <a:gd name="connsiteY27" fmla="*/ 518160 h 894080"/>
                      <a:gd name="connsiteX28" fmla="*/ 20320 w 701040"/>
                      <a:gd name="connsiteY28" fmla="*/ 406400 h 894080"/>
                      <a:gd name="connsiteX29" fmla="*/ 50800 w 701040"/>
                      <a:gd name="connsiteY29" fmla="*/ 355600 h 894080"/>
                      <a:gd name="connsiteX30" fmla="*/ 40640 w 701040"/>
                      <a:gd name="connsiteY30" fmla="*/ 203200 h 894080"/>
                      <a:gd name="connsiteX31" fmla="*/ 10160 w 701040"/>
                      <a:gd name="connsiteY31" fmla="*/ 182880 h 894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01040" h="894080">
                        <a:moveTo>
                          <a:pt x="10160" y="182880"/>
                        </a:moveTo>
                        <a:cubicBezTo>
                          <a:pt x="22013" y="164254"/>
                          <a:pt x="7661" y="156502"/>
                          <a:pt x="111760" y="91440"/>
                        </a:cubicBezTo>
                        <a:cubicBezTo>
                          <a:pt x="138853" y="74507"/>
                          <a:pt x="161411" y="45158"/>
                          <a:pt x="193040" y="40640"/>
                        </a:cubicBezTo>
                        <a:cubicBezTo>
                          <a:pt x="216747" y="37253"/>
                          <a:pt x="240383" y="33333"/>
                          <a:pt x="264160" y="30480"/>
                        </a:cubicBezTo>
                        <a:lnTo>
                          <a:pt x="447040" y="10160"/>
                        </a:lnTo>
                        <a:lnTo>
                          <a:pt x="528320" y="0"/>
                        </a:lnTo>
                        <a:lnTo>
                          <a:pt x="660400" y="10160"/>
                        </a:lnTo>
                        <a:cubicBezTo>
                          <a:pt x="676272" y="16962"/>
                          <a:pt x="668542" y="43810"/>
                          <a:pt x="670560" y="60960"/>
                        </a:cubicBezTo>
                        <a:cubicBezTo>
                          <a:pt x="675325" y="101462"/>
                          <a:pt x="676217" y="142349"/>
                          <a:pt x="680720" y="182880"/>
                        </a:cubicBezTo>
                        <a:cubicBezTo>
                          <a:pt x="683970" y="212128"/>
                          <a:pt x="695012" y="264502"/>
                          <a:pt x="701040" y="294640"/>
                        </a:cubicBezTo>
                        <a:cubicBezTo>
                          <a:pt x="697653" y="379307"/>
                          <a:pt x="702079" y="464649"/>
                          <a:pt x="690880" y="548640"/>
                        </a:cubicBezTo>
                        <a:cubicBezTo>
                          <a:pt x="688270" y="568214"/>
                          <a:pt x="670866" y="582694"/>
                          <a:pt x="660400" y="599440"/>
                        </a:cubicBezTo>
                        <a:cubicBezTo>
                          <a:pt x="626533" y="653627"/>
                          <a:pt x="657013" y="609600"/>
                          <a:pt x="609600" y="650240"/>
                        </a:cubicBezTo>
                        <a:cubicBezTo>
                          <a:pt x="595054" y="662708"/>
                          <a:pt x="583506" y="678412"/>
                          <a:pt x="568960" y="690880"/>
                        </a:cubicBezTo>
                        <a:cubicBezTo>
                          <a:pt x="559689" y="698827"/>
                          <a:pt x="547861" y="703383"/>
                          <a:pt x="538480" y="711200"/>
                        </a:cubicBezTo>
                        <a:cubicBezTo>
                          <a:pt x="438613" y="794422"/>
                          <a:pt x="567600" y="692240"/>
                          <a:pt x="487680" y="772160"/>
                        </a:cubicBezTo>
                        <a:cubicBezTo>
                          <a:pt x="479046" y="780794"/>
                          <a:pt x="467360" y="785707"/>
                          <a:pt x="457200" y="792480"/>
                        </a:cubicBezTo>
                        <a:cubicBezTo>
                          <a:pt x="438441" y="820619"/>
                          <a:pt x="420374" y="849626"/>
                          <a:pt x="396240" y="873760"/>
                        </a:cubicBezTo>
                        <a:cubicBezTo>
                          <a:pt x="387606" y="882394"/>
                          <a:pt x="375920" y="887307"/>
                          <a:pt x="365760" y="894080"/>
                        </a:cubicBezTo>
                        <a:cubicBezTo>
                          <a:pt x="311573" y="890693"/>
                          <a:pt x="255512" y="898451"/>
                          <a:pt x="203200" y="883920"/>
                        </a:cubicBezTo>
                        <a:cubicBezTo>
                          <a:pt x="188607" y="879866"/>
                          <a:pt x="192737" y="854779"/>
                          <a:pt x="182880" y="843280"/>
                        </a:cubicBezTo>
                        <a:cubicBezTo>
                          <a:pt x="171860" y="830423"/>
                          <a:pt x="155787" y="822960"/>
                          <a:pt x="142240" y="812800"/>
                        </a:cubicBezTo>
                        <a:cubicBezTo>
                          <a:pt x="138853" y="802640"/>
                          <a:pt x="136869" y="791899"/>
                          <a:pt x="132080" y="782320"/>
                        </a:cubicBezTo>
                        <a:cubicBezTo>
                          <a:pt x="106301" y="730763"/>
                          <a:pt x="100849" y="739803"/>
                          <a:pt x="81280" y="690880"/>
                        </a:cubicBezTo>
                        <a:cubicBezTo>
                          <a:pt x="73325" y="670993"/>
                          <a:pt x="68915" y="649807"/>
                          <a:pt x="60960" y="629920"/>
                        </a:cubicBezTo>
                        <a:cubicBezTo>
                          <a:pt x="55335" y="615858"/>
                          <a:pt x="46606" y="603201"/>
                          <a:pt x="40640" y="589280"/>
                        </a:cubicBezTo>
                        <a:cubicBezTo>
                          <a:pt x="36421" y="579436"/>
                          <a:pt x="35793" y="568099"/>
                          <a:pt x="30480" y="558800"/>
                        </a:cubicBezTo>
                        <a:cubicBezTo>
                          <a:pt x="22079" y="544098"/>
                          <a:pt x="10160" y="531707"/>
                          <a:pt x="0" y="518160"/>
                        </a:cubicBezTo>
                        <a:cubicBezTo>
                          <a:pt x="3502" y="490142"/>
                          <a:pt x="4658" y="437724"/>
                          <a:pt x="20320" y="406400"/>
                        </a:cubicBezTo>
                        <a:cubicBezTo>
                          <a:pt x="29151" y="388737"/>
                          <a:pt x="40640" y="372533"/>
                          <a:pt x="50800" y="355600"/>
                        </a:cubicBezTo>
                        <a:cubicBezTo>
                          <a:pt x="47413" y="304800"/>
                          <a:pt x="52301" y="252759"/>
                          <a:pt x="40640" y="203200"/>
                        </a:cubicBezTo>
                        <a:cubicBezTo>
                          <a:pt x="37843" y="191314"/>
                          <a:pt x="-1693" y="201506"/>
                          <a:pt x="10160" y="1828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>
                  <a:xfrm>
                    <a:off x="2265680" y="2184400"/>
                    <a:ext cx="172720" cy="17272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8" name="矩形 137"/>
                <p:cNvSpPr/>
                <p:nvPr/>
              </p:nvSpPr>
              <p:spPr>
                <a:xfrm>
                  <a:off x="1590887" y="2240280"/>
                  <a:ext cx="5469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>
                      <a:latin typeface="Times New Roman" panose="02020603050405020304" pitchFamily="18" charset="0"/>
                    </a:rPr>
                    <a:t>+q</a:t>
                  </a:r>
                  <a:endParaRPr lang="zh-CN" altLang="en-US" sz="2400" dirty="0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2617047" y="769846"/>
                  <a:ext cx="9781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 smtClean="0">
                      <a:latin typeface="Times New Roman" panose="02020603050405020304" pitchFamily="18" charset="0"/>
                    </a:rPr>
                    <a:t>+</a:t>
                  </a:r>
                  <a:r>
                    <a:rPr kumimoji="1" lang="en-US" altLang="zh-CN" sz="2400" i="1" dirty="0" err="1" smtClean="0">
                      <a:latin typeface="Times New Roman" panose="02020603050405020304" pitchFamily="18" charset="0"/>
                    </a:rPr>
                    <a:t>Q+q</a:t>
                  </a:r>
                  <a:endParaRPr lang="zh-CN" altLang="en-US" sz="2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矩形 112"/>
                  <p:cNvSpPr/>
                  <p:nvPr/>
                </p:nvSpPr>
                <p:spPr>
                  <a:xfrm>
                    <a:off x="6067586" y="249287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3" name="矩形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7586" y="2492878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矩形 113"/>
              <p:cNvSpPr/>
              <p:nvPr/>
            </p:nvSpPr>
            <p:spPr>
              <a:xfrm>
                <a:off x="5874783" y="863241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250790" y="1013060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602480" y="139263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308082" y="211318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280162" y="266754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4344086" y="3429000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051376" y="3619625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925921" y="3587134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681854" y="3481943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408759" y="3237046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7329061" y="2650004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7487399" y="224330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578838" y="1710172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7368381" y="1131207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</a:rPr>
                  <a:t>+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矩形 127"/>
                  <p:cNvSpPr/>
                  <p:nvPr/>
                </p:nvSpPr>
                <p:spPr>
                  <a:xfrm>
                    <a:off x="5384506" y="266612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8" name="矩形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4506" y="266612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矩形 128"/>
                  <p:cNvSpPr/>
                  <p:nvPr/>
                </p:nvSpPr>
                <p:spPr>
                  <a:xfrm>
                    <a:off x="5884727" y="2657427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9" name="矩形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727" y="2657427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矩形 129"/>
                  <p:cNvSpPr/>
                  <p:nvPr/>
                </p:nvSpPr>
                <p:spPr>
                  <a:xfrm>
                    <a:off x="6300301" y="229821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0" name="矩形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301" y="229821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矩形 130"/>
                  <p:cNvSpPr/>
                  <p:nvPr/>
                </p:nvSpPr>
                <p:spPr>
                  <a:xfrm>
                    <a:off x="6345069" y="1803585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1" name="矩形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069" y="1803585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矩形 131"/>
                  <p:cNvSpPr/>
                  <p:nvPr/>
                </p:nvSpPr>
                <p:spPr>
                  <a:xfrm>
                    <a:off x="5937202" y="154902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2" name="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02" y="1549022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矩形 132"/>
                  <p:cNvSpPr/>
                  <p:nvPr/>
                </p:nvSpPr>
                <p:spPr>
                  <a:xfrm>
                    <a:off x="5407378" y="159876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3" name="矩形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7378" y="1598768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矩形 133"/>
                  <p:cNvSpPr/>
                  <p:nvPr/>
                </p:nvSpPr>
                <p:spPr>
                  <a:xfrm>
                    <a:off x="5033752" y="178281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4" name="矩形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752" y="178281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矩形 134"/>
                  <p:cNvSpPr/>
                  <p:nvPr/>
                </p:nvSpPr>
                <p:spPr>
                  <a:xfrm>
                    <a:off x="4972494" y="206658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5" name="矩形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2494" y="2066580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矩形 135"/>
                  <p:cNvSpPr/>
                  <p:nvPr/>
                </p:nvSpPr>
                <p:spPr>
                  <a:xfrm>
                    <a:off x="5040426" y="2371747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6" name="矩形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426" y="2371747"/>
                    <a:ext cx="41069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矩形 142"/>
            <p:cNvSpPr/>
            <p:nvPr/>
          </p:nvSpPr>
          <p:spPr>
            <a:xfrm>
              <a:off x="8064897" y="4045724"/>
              <a:ext cx="37637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FF"/>
                  </a:solidFill>
                </a:rPr>
                <a:t>Charges and charged surface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44" name="右箭头 143"/>
            <p:cNvSpPr/>
            <p:nvPr/>
          </p:nvSpPr>
          <p:spPr>
            <a:xfrm>
              <a:off x="7721302" y="2292237"/>
              <a:ext cx="31776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20236" y="4689869"/>
            <a:ext cx="3979807" cy="1204040"/>
            <a:chOff x="8020236" y="4689869"/>
            <a:chExt cx="3979807" cy="1204040"/>
          </a:xfrm>
        </p:grpSpPr>
        <p:sp>
          <p:nvSpPr>
            <p:cNvPr id="12" name="下箭头 11"/>
            <p:cNvSpPr/>
            <p:nvPr/>
          </p:nvSpPr>
          <p:spPr>
            <a:xfrm>
              <a:off x="9465406" y="4689869"/>
              <a:ext cx="613212" cy="508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矩形 144"/>
                <p:cNvSpPr/>
                <p:nvPr/>
              </p:nvSpPr>
              <p:spPr>
                <a:xfrm>
                  <a:off x="8020236" y="5387488"/>
                  <a:ext cx="3979807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Principle of superposition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236" y="5387488"/>
                  <a:ext cx="3979807" cy="5064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991" t="-1205" b="-265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61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Example4: Flat metal plates</a:t>
                </a:r>
              </a:p>
              <a:p>
                <a:r>
                  <a:rPr lang="en-US" altLang="zh-CN" sz="2400" dirty="0" smtClean="0"/>
                  <a:t>Two </a:t>
                </a:r>
                <a:r>
                  <a:rPr lang="en-US" altLang="zh-CN" sz="2400" dirty="0"/>
                  <a:t>large flat metal plates with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 </a:t>
                </a:r>
                <a:r>
                  <a:rPr lang="en-US" altLang="zh-CN" sz="2400" dirty="0" smtClean="0"/>
                  <a:t>Determine:</a:t>
                </a:r>
              </a:p>
              <a:p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a) charges on each surface; 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b) electric field between the plates</a:t>
                </a:r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8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65224" y="1831462"/>
            <a:ext cx="2609850" cy="4107505"/>
            <a:chOff x="565224" y="1831462"/>
            <a:chExt cx="2609850" cy="4107505"/>
          </a:xfrm>
        </p:grpSpPr>
        <p:grpSp>
          <p:nvGrpSpPr>
            <p:cNvPr id="3" name="组合 2"/>
            <p:cNvGrpSpPr/>
            <p:nvPr/>
          </p:nvGrpSpPr>
          <p:grpSpPr>
            <a:xfrm>
              <a:off x="565224" y="1831462"/>
              <a:ext cx="2609850" cy="3429000"/>
              <a:chOff x="652970" y="2270760"/>
              <a:chExt cx="2609850" cy="3429000"/>
            </a:xfrm>
          </p:grpSpPr>
          <p:grpSp>
            <p:nvGrpSpPr>
              <p:cNvPr id="85" name="Group 107"/>
              <p:cNvGrpSpPr>
                <a:grpSpLocks/>
              </p:cNvGrpSpPr>
              <p:nvPr/>
            </p:nvGrpSpPr>
            <p:grpSpPr bwMode="auto">
              <a:xfrm>
                <a:off x="1018095" y="2270760"/>
                <a:ext cx="2243138" cy="3429000"/>
                <a:chOff x="3024" y="1715"/>
                <a:chExt cx="1413" cy="2278"/>
              </a:xfrm>
            </p:grpSpPr>
            <p:sp>
              <p:nvSpPr>
                <p:cNvPr id="86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221" cy="192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109"/>
                <p:cNvSpPr>
                  <a:spLocks noChangeArrowheads="1"/>
                </p:cNvSpPr>
                <p:nvPr/>
              </p:nvSpPr>
              <p:spPr bwMode="auto">
                <a:xfrm>
                  <a:off x="4176" y="2064"/>
                  <a:ext cx="240" cy="192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88" name="Object 110"/>
                <p:cNvGraphicFramePr>
                  <a:graphicFrameLocks noChangeAspect="1"/>
                </p:cNvGraphicFramePr>
                <p:nvPr/>
              </p:nvGraphicFramePr>
              <p:xfrm>
                <a:off x="3024" y="1715"/>
                <a:ext cx="241" cy="3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0" name="Equation" r:id="rId4" imgW="68580" imgH="106710" progId="Equation.DSMT4">
                        <p:embed/>
                      </p:oleObj>
                    </mc:Choice>
                    <mc:Fallback>
                      <p:oleObj name="Equation" r:id="rId4" imgW="68580" imgH="1067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1715"/>
                              <a:ext cx="241" cy="3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111"/>
                <p:cNvGraphicFramePr>
                  <a:graphicFrameLocks noChangeAspect="1"/>
                </p:cNvGraphicFramePr>
                <p:nvPr/>
              </p:nvGraphicFramePr>
              <p:xfrm>
                <a:off x="4176" y="1715"/>
                <a:ext cx="261" cy="3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1" name="Equation" r:id="rId6" imgW="76186" imgH="106710" progId="Equation.DSMT4">
                        <p:embed/>
                      </p:oleObj>
                    </mc:Choice>
                    <mc:Fallback>
                      <p:oleObj name="Equation" r:id="rId6" imgW="76186" imgH="1067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1715"/>
                              <a:ext cx="261" cy="3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0" name="Group 117"/>
              <p:cNvGrpSpPr>
                <a:grpSpLocks/>
              </p:cNvGrpSpPr>
              <p:nvPr/>
            </p:nvGrpSpPr>
            <p:grpSpPr bwMode="auto">
              <a:xfrm>
                <a:off x="1033970" y="4097973"/>
                <a:ext cx="350838" cy="687387"/>
                <a:chOff x="597" y="1954"/>
                <a:chExt cx="221" cy="433"/>
              </a:xfrm>
            </p:grpSpPr>
            <p:graphicFrame>
              <p:nvGraphicFramePr>
                <p:cNvPr id="151" name="Object 118"/>
                <p:cNvGraphicFramePr>
                  <a:graphicFrameLocks noChangeAspect="1"/>
                </p:cNvGraphicFramePr>
                <p:nvPr/>
              </p:nvGraphicFramePr>
              <p:xfrm>
                <a:off x="597" y="1954"/>
                <a:ext cx="221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2" name="Equation" r:id="rId8" imgW="60974" imgH="106710" progId="Equation.DSMT4">
                        <p:embed/>
                      </p:oleObj>
                    </mc:Choice>
                    <mc:Fallback>
                      <p:oleObj name="Equation" r:id="rId8" imgW="60974" imgH="1067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7" y="1954"/>
                              <a:ext cx="221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2" name="Oval 119"/>
                <p:cNvSpPr>
                  <a:spLocks noChangeArrowheads="1"/>
                </p:cNvSpPr>
                <p:nvPr/>
              </p:nvSpPr>
              <p:spPr bwMode="auto">
                <a:xfrm>
                  <a:off x="703" y="2342"/>
                  <a:ext cx="45" cy="45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Group 120"/>
              <p:cNvGrpSpPr>
                <a:grpSpLocks/>
              </p:cNvGrpSpPr>
              <p:nvPr/>
            </p:nvGrpSpPr>
            <p:grpSpPr bwMode="auto">
              <a:xfrm>
                <a:off x="2880233" y="4082098"/>
                <a:ext cx="382587" cy="687387"/>
                <a:chOff x="1823" y="1954"/>
                <a:chExt cx="241" cy="433"/>
              </a:xfrm>
            </p:grpSpPr>
            <p:graphicFrame>
              <p:nvGraphicFramePr>
                <p:cNvPr id="154" name="Object 121"/>
                <p:cNvGraphicFramePr>
                  <a:graphicFrameLocks noChangeAspect="1"/>
                </p:cNvGraphicFramePr>
                <p:nvPr/>
              </p:nvGraphicFramePr>
              <p:xfrm>
                <a:off x="1823" y="1954"/>
                <a:ext cx="241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3" name="Equation" r:id="rId10" imgW="68580" imgH="106710" progId="Equation.DSMT4">
                        <p:embed/>
                      </p:oleObj>
                    </mc:Choice>
                    <mc:Fallback>
                      <p:oleObj name="Equation" r:id="rId10" imgW="68580" imgH="1067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3" y="1954"/>
                              <a:ext cx="241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5" name="Oval 122"/>
                <p:cNvSpPr>
                  <a:spLocks noChangeArrowheads="1"/>
                </p:cNvSpPr>
                <p:nvPr/>
              </p:nvSpPr>
              <p:spPr bwMode="auto">
                <a:xfrm>
                  <a:off x="1939" y="2342"/>
                  <a:ext cx="45" cy="45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56" name="Object 1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4805051"/>
                  </p:ext>
                </p:extLst>
              </p:nvPr>
            </p:nvGraphicFramePr>
            <p:xfrm>
              <a:off x="652970" y="3566160"/>
              <a:ext cx="319088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4" name="Equation" r:id="rId12" imgW="38155" imgH="68580" progId="Equation.DSMT4">
                      <p:embed/>
                    </p:oleObj>
                  </mc:Choice>
                  <mc:Fallback>
                    <p:oleObj name="Equation" r:id="rId12" imgW="38155" imgH="685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970" y="3566160"/>
                            <a:ext cx="319088" cy="382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4" name="矩形 223"/>
            <p:cNvSpPr/>
            <p:nvPr/>
          </p:nvSpPr>
          <p:spPr>
            <a:xfrm>
              <a:off x="1225070" y="5477302"/>
              <a:ext cx="1567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Initial state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08990" y="1831462"/>
            <a:ext cx="3670247" cy="4883543"/>
            <a:chOff x="3808990" y="1831462"/>
            <a:chExt cx="3670247" cy="4883543"/>
          </a:xfrm>
        </p:grpSpPr>
        <p:sp>
          <p:nvSpPr>
            <p:cNvPr id="195" name="右箭头 194"/>
            <p:cNvSpPr/>
            <p:nvPr/>
          </p:nvSpPr>
          <p:spPr>
            <a:xfrm>
              <a:off x="3808990" y="3439299"/>
              <a:ext cx="31776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43144" y="1831462"/>
              <a:ext cx="3235325" cy="3429000"/>
              <a:chOff x="4280090" y="2478006"/>
              <a:chExt cx="3235325" cy="3429000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4280090" y="2478006"/>
                <a:ext cx="3235325" cy="3429000"/>
                <a:chOff x="500570" y="2270760"/>
                <a:chExt cx="3235325" cy="3429000"/>
              </a:xfrm>
            </p:grpSpPr>
            <p:grpSp>
              <p:nvGrpSpPr>
                <p:cNvPr id="178" name="Group 107"/>
                <p:cNvGrpSpPr>
                  <a:grpSpLocks/>
                </p:cNvGrpSpPr>
                <p:nvPr/>
              </p:nvGrpSpPr>
              <p:grpSpPr bwMode="auto">
                <a:xfrm>
                  <a:off x="1018095" y="2270760"/>
                  <a:ext cx="2243138" cy="3429000"/>
                  <a:chOff x="3024" y="1715"/>
                  <a:chExt cx="1413" cy="2278"/>
                </a:xfrm>
              </p:grpSpPr>
              <p:sp>
                <p:nvSpPr>
                  <p:cNvPr id="19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64"/>
                    <a:ext cx="221" cy="192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64"/>
                    <a:ext cx="240" cy="192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93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5" name="Equation" r:id="rId14" imgW="68580" imgH="106710" progId="Equation.DSMT4">
                              <p:embed/>
                            </p:oleObj>
                          </mc:Choice>
                          <mc:Fallback>
                            <p:oleObj name="Equation" r:id="rId14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93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5" name="Equation" r:id="rId14" imgW="68580" imgH="106710" progId="Equation.DSMT4">
                              <p:embed/>
                            </p:oleObj>
                          </mc:Choice>
                          <mc:Fallback>
                            <p:oleObj name="Equation" r:id="rId14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94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6" name="Equation" r:id="rId15" imgW="76186" imgH="106710" progId="Equation.DSMT4">
                              <p:embed/>
                            </p:oleObj>
                          </mc:Choice>
                          <mc:Fallback>
                            <p:oleObj name="Equation" r:id="rId15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94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6" name="Equation" r:id="rId15" imgW="76186" imgH="106710" progId="Equation.DSMT4">
                              <p:embed/>
                            </p:oleObj>
                          </mc:Choice>
                          <mc:Fallback>
                            <p:oleObj name="Equation" r:id="rId15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179" name="Group 112"/>
                <p:cNvGrpSpPr>
                  <a:grpSpLocks/>
                </p:cNvGrpSpPr>
                <p:nvPr/>
              </p:nvGrpSpPr>
              <p:grpSpPr bwMode="auto">
                <a:xfrm>
                  <a:off x="500570" y="2880360"/>
                  <a:ext cx="3235325" cy="533400"/>
                  <a:chOff x="526" y="2534"/>
                  <a:chExt cx="2038" cy="33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87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7" name="Equation" r:id="rId16" imgW="68580" imgH="106710" progId="Equation.DSMT4">
                              <p:embed/>
                            </p:oleObj>
                          </mc:Choice>
                          <mc:Fallback>
                            <p:oleObj name="Equation" r:id="rId16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87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7" name="Equation" r:id="rId16" imgW="68580" imgH="106710" progId="Equation.DSMT4">
                              <p:embed/>
                            </p:oleObj>
                          </mc:Choice>
                          <mc:Fallback>
                            <p:oleObj name="Equation" r:id="rId16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88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8" name="Equation" r:id="rId18" imgW="76186" imgH="106710" progId="Equation.DSMT4">
                              <p:embed/>
                            </p:oleObj>
                          </mc:Choice>
                          <mc:Fallback>
                            <p:oleObj name="Equation" r:id="rId18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88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8" name="Equation" r:id="rId18" imgW="76186" imgH="106710" progId="Equation.DSMT4">
                              <p:embed/>
                            </p:oleObj>
                          </mc:Choice>
                          <mc:Fallback>
                            <p:oleObj name="Equation" r:id="rId18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89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9" name="Equation" r:id="rId20" imgW="76186" imgH="106710" progId="Equation.DSMT4">
                              <p:embed/>
                            </p:oleObj>
                          </mc:Choice>
                          <mc:Fallback>
                            <p:oleObj name="Equation" r:id="rId20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1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89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19" name="Equation" r:id="rId20" imgW="76186" imgH="106710" progId="Equation.DSMT4">
                              <p:embed/>
                            </p:oleObj>
                          </mc:Choice>
                          <mc:Fallback>
                            <p:oleObj name="Equation" r:id="rId20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90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0" name="Equation" r:id="rId22" imgW="76186" imgH="106710" progId="Equation.DSMT4">
                              <p:embed/>
                            </p:oleObj>
                          </mc:Choice>
                          <mc:Fallback>
                            <p:oleObj name="Equation" r:id="rId2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90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0" name="Equation" r:id="rId22" imgW="76186" imgH="106710" progId="Equation.DSMT4">
                              <p:embed/>
                            </p:oleObj>
                          </mc:Choice>
                          <mc:Fallback>
                            <p:oleObj name="Equation" r:id="rId2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180" name="Group 117"/>
                <p:cNvGrpSpPr>
                  <a:grpSpLocks/>
                </p:cNvGrpSpPr>
                <p:nvPr/>
              </p:nvGrpSpPr>
              <p:grpSpPr bwMode="auto">
                <a:xfrm>
                  <a:off x="1033970" y="4097973"/>
                  <a:ext cx="350838" cy="687387"/>
                  <a:chOff x="597" y="1954"/>
                  <a:chExt cx="22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85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1" name="Equation" r:id="rId24" imgW="60974" imgH="106710" progId="Equation.DSMT4">
                              <p:embed/>
                            </p:oleObj>
                          </mc:Choice>
                          <mc:Fallback>
                            <p:oleObj name="Equation" r:id="rId24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85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1" name="Equation" r:id="rId24" imgW="60974" imgH="106710" progId="Equation.DSMT4">
                              <p:embed/>
                            </p:oleObj>
                          </mc:Choice>
                          <mc:Fallback>
                            <p:oleObj name="Equation" r:id="rId24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186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1" name="Group 120"/>
                <p:cNvGrpSpPr>
                  <a:grpSpLocks/>
                </p:cNvGrpSpPr>
                <p:nvPr/>
              </p:nvGrpSpPr>
              <p:grpSpPr bwMode="auto">
                <a:xfrm>
                  <a:off x="2880233" y="4082098"/>
                  <a:ext cx="382587" cy="687387"/>
                  <a:chOff x="1823" y="1954"/>
                  <a:chExt cx="24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183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2" name="Equation" r:id="rId25" imgW="68580" imgH="106710" progId="Equation.DSMT4">
                              <p:embed/>
                            </p:oleObj>
                          </mc:Choice>
                          <mc:Fallback>
                            <p:oleObj name="Equation" r:id="rId25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183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2" name="Equation" r:id="rId25" imgW="68580" imgH="106710" progId="Equation.DSMT4">
                              <p:embed/>
                            </p:oleObj>
                          </mc:Choice>
                          <mc:Fallback>
                            <p:oleObj name="Equation" r:id="rId25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18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39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182" name="Object 1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44805051"/>
                        </p:ext>
                      </p:extLst>
                    </p:nvPr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423" name="Equation" r:id="rId26" imgW="38155" imgH="68580" progId="Equation.DSMT4">
                            <p:embed/>
                          </p:oleObj>
                        </mc:Choice>
                        <mc:Fallback>
                          <p:oleObj name="Equation" r:id="rId26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182" name="Object 1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44805051"/>
                        </p:ext>
                      </p:extLst>
                    </p:nvPr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423" name="Equation" r:id="rId26" imgW="38155" imgH="68580" progId="Equation.DSMT4">
                            <p:embed/>
                          </p:oleObj>
                        </mc:Choice>
                        <mc:Fallback>
                          <p:oleObj name="Equation" r:id="rId26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cxnSp>
            <p:nvCxnSpPr>
              <p:cNvPr id="18" name="直接连接符 17"/>
              <p:cNvCxnSpPr/>
              <p:nvPr/>
            </p:nvCxnSpPr>
            <p:spPr>
              <a:xfrm>
                <a:off x="4797615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5148453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662720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700804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矩形 224"/>
                <p:cNvSpPr/>
                <p:nvPr/>
              </p:nvSpPr>
              <p:spPr>
                <a:xfrm>
                  <a:off x="4254315" y="5514676"/>
                  <a:ext cx="3224922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Electrostatic equilibrium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sz="2400" dirty="0" smtClean="0">
                    <a:solidFill>
                      <a:srgbClr val="0000FF"/>
                    </a:solidFill>
                  </a:endParaRPr>
                </a:p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Charge redistribution</a:t>
                  </a:r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25" name="矩形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315" y="5514676"/>
                  <a:ext cx="3224922" cy="120032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268" t="-4061" r="-2079" b="-10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7872990" y="1831462"/>
            <a:ext cx="3669479" cy="4877909"/>
            <a:chOff x="7872990" y="1831462"/>
            <a:chExt cx="3669479" cy="4877909"/>
          </a:xfrm>
        </p:grpSpPr>
        <p:sp>
          <p:nvSpPr>
            <p:cNvPr id="200" name="右箭头 199"/>
            <p:cNvSpPr/>
            <p:nvPr/>
          </p:nvSpPr>
          <p:spPr>
            <a:xfrm>
              <a:off x="7872990" y="3439299"/>
              <a:ext cx="31776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8307144" y="1831462"/>
              <a:ext cx="3235325" cy="3429000"/>
              <a:chOff x="4280090" y="2478006"/>
              <a:chExt cx="3235325" cy="3429000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4280090" y="2478006"/>
                <a:ext cx="3235325" cy="3429000"/>
                <a:chOff x="500570" y="2270760"/>
                <a:chExt cx="3235325" cy="3429000"/>
              </a:xfrm>
            </p:grpSpPr>
            <p:grpSp>
              <p:nvGrpSpPr>
                <p:cNvPr id="207" name="Group 107"/>
                <p:cNvGrpSpPr>
                  <a:grpSpLocks/>
                </p:cNvGrpSpPr>
                <p:nvPr/>
              </p:nvGrpSpPr>
              <p:grpSpPr bwMode="auto">
                <a:xfrm>
                  <a:off x="1018095" y="2270760"/>
                  <a:ext cx="2243138" cy="3429000"/>
                  <a:chOff x="3024" y="1715"/>
                  <a:chExt cx="1413" cy="2278"/>
                </a:xfrm>
              </p:grpSpPr>
              <p:sp>
                <p:nvSpPr>
                  <p:cNvPr id="22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64"/>
                    <a:ext cx="221" cy="1929"/>
                  </a:xfrm>
                  <a:prstGeom prst="rect">
                    <a:avLst/>
                  </a:prstGeom>
                  <a:noFill/>
                  <a:ln w="1905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64"/>
                    <a:ext cx="240" cy="1929"/>
                  </a:xfrm>
                  <a:prstGeom prst="rect">
                    <a:avLst/>
                  </a:prstGeom>
                  <a:noFill/>
                  <a:ln w="1905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22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4" name="Equation" r:id="rId28" imgW="68580" imgH="106710" progId="Equation.DSMT4">
                              <p:embed/>
                            </p:oleObj>
                          </mc:Choice>
                          <mc:Fallback>
                            <p:oleObj name="Equation" r:id="rId2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22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4" name="Equation" r:id="rId28" imgW="68580" imgH="106710" progId="Equation.DSMT4">
                              <p:embed/>
                            </p:oleObj>
                          </mc:Choice>
                          <mc:Fallback>
                            <p:oleObj name="Equation" r:id="rId2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23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5" name="Equation" r:id="rId29" imgW="76186" imgH="106710" progId="Equation.DSMT4">
                              <p:embed/>
                            </p:oleObj>
                          </mc:Choice>
                          <mc:Fallback>
                            <p:oleObj name="Equation" r:id="rId29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23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5" name="Equation" r:id="rId29" imgW="76186" imgH="106710" progId="Equation.DSMT4">
                              <p:embed/>
                            </p:oleObj>
                          </mc:Choice>
                          <mc:Fallback>
                            <p:oleObj name="Equation" r:id="rId29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208" name="Group 112"/>
                <p:cNvGrpSpPr>
                  <a:grpSpLocks/>
                </p:cNvGrpSpPr>
                <p:nvPr/>
              </p:nvGrpSpPr>
              <p:grpSpPr bwMode="auto">
                <a:xfrm>
                  <a:off x="500570" y="2880360"/>
                  <a:ext cx="3235325" cy="533400"/>
                  <a:chOff x="526" y="2534"/>
                  <a:chExt cx="2038" cy="33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6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6" name="Equation" r:id="rId30" imgW="68580" imgH="106710" progId="Equation.DSMT4">
                              <p:embed/>
                            </p:oleObj>
                          </mc:Choice>
                          <mc:Fallback>
                            <p:oleObj name="Equation" r:id="rId30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6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6" name="Equation" r:id="rId30" imgW="68580" imgH="106710" progId="Equation.DSMT4">
                              <p:embed/>
                            </p:oleObj>
                          </mc:Choice>
                          <mc:Fallback>
                            <p:oleObj name="Equation" r:id="rId30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7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7" name="Equation" r:id="rId31" imgW="76186" imgH="106710" progId="Equation.DSMT4">
                              <p:embed/>
                            </p:oleObj>
                          </mc:Choice>
                          <mc:Fallback>
                            <p:oleObj name="Equation" r:id="rId31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7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7" name="Equation" r:id="rId31" imgW="76186" imgH="106710" progId="Equation.DSMT4">
                              <p:embed/>
                            </p:oleObj>
                          </mc:Choice>
                          <mc:Fallback>
                            <p:oleObj name="Equation" r:id="rId31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8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8" name="Equation" r:id="rId32" imgW="76186" imgH="106710" progId="Equation.DSMT4">
                              <p:embed/>
                            </p:oleObj>
                          </mc:Choice>
                          <mc:Fallback>
                            <p:oleObj name="Equation" r:id="rId3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1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8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8" name="Equation" r:id="rId32" imgW="76186" imgH="106710" progId="Equation.DSMT4">
                              <p:embed/>
                            </p:oleObj>
                          </mc:Choice>
                          <mc:Fallback>
                            <p:oleObj name="Equation" r:id="rId3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9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9" name="Equation" r:id="rId33" imgW="76186" imgH="106710" progId="Equation.DSMT4">
                              <p:embed/>
                            </p:oleObj>
                          </mc:Choice>
                          <mc:Fallback>
                            <p:oleObj name="Equation" r:id="rId33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9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29" name="Equation" r:id="rId33" imgW="76186" imgH="106710" progId="Equation.DSMT4">
                              <p:embed/>
                            </p:oleObj>
                          </mc:Choice>
                          <mc:Fallback>
                            <p:oleObj name="Equation" r:id="rId33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209" name="Group 117"/>
                <p:cNvGrpSpPr>
                  <a:grpSpLocks/>
                </p:cNvGrpSpPr>
                <p:nvPr/>
              </p:nvGrpSpPr>
              <p:grpSpPr bwMode="auto">
                <a:xfrm>
                  <a:off x="1033970" y="4097973"/>
                  <a:ext cx="350838" cy="687387"/>
                  <a:chOff x="597" y="1954"/>
                  <a:chExt cx="22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4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30" name="Equation" r:id="rId34" imgW="60974" imgH="106710" progId="Equation.DSMT4">
                              <p:embed/>
                            </p:oleObj>
                          </mc:Choice>
                          <mc:Fallback>
                            <p:oleObj name="Equation" r:id="rId34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4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30" name="Equation" r:id="rId34" imgW="60974" imgH="106710" progId="Equation.DSMT4">
                              <p:embed/>
                            </p:oleObj>
                          </mc:Choice>
                          <mc:Fallback>
                            <p:oleObj name="Equation" r:id="rId34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215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" name="Group 120"/>
                <p:cNvGrpSpPr>
                  <a:grpSpLocks/>
                </p:cNvGrpSpPr>
                <p:nvPr/>
              </p:nvGrpSpPr>
              <p:grpSpPr bwMode="auto">
                <a:xfrm>
                  <a:off x="2880233" y="4082098"/>
                  <a:ext cx="382587" cy="687387"/>
                  <a:chOff x="1823" y="1954"/>
                  <a:chExt cx="24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2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31" name="Equation" r:id="rId35" imgW="68580" imgH="106710" progId="Equation.DSMT4">
                              <p:embed/>
                            </p:oleObj>
                          </mc:Choice>
                          <mc:Fallback>
                            <p:oleObj name="Equation" r:id="rId35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2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431" name="Equation" r:id="rId35" imgW="68580" imgH="106710" progId="Equation.DSMT4">
                              <p:embed/>
                            </p:oleObj>
                          </mc:Choice>
                          <mc:Fallback>
                            <p:oleObj name="Equation" r:id="rId35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21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39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211" name="Object 1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44805051"/>
                        </p:ext>
                      </p:extLst>
                    </p:nvPr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432" name="Equation" r:id="rId36" imgW="38155" imgH="68580" progId="Equation.DSMT4">
                            <p:embed/>
                          </p:oleObj>
                        </mc:Choice>
                        <mc:Fallback>
                          <p:oleObj name="Equation" r:id="rId36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211" name="Object 1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44805051"/>
                        </p:ext>
                      </p:extLst>
                    </p:nvPr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432" name="Equation" r:id="rId36" imgW="38155" imgH="68580" progId="Equation.DSMT4">
                            <p:embed/>
                          </p:oleObj>
                        </mc:Choice>
                        <mc:Fallback>
                          <p:oleObj name="Equation" r:id="rId36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cxnSp>
            <p:nvCxnSpPr>
              <p:cNvPr id="203" name="直接连接符 202"/>
              <p:cNvCxnSpPr/>
              <p:nvPr/>
            </p:nvCxnSpPr>
            <p:spPr>
              <a:xfrm>
                <a:off x="4797615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5148453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62720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700804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矩形 225"/>
                <p:cNvSpPr/>
                <p:nvPr/>
              </p:nvSpPr>
              <p:spPr>
                <a:xfrm>
                  <a:off x="8558390" y="5477302"/>
                  <a:ext cx="2799741" cy="1232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Four charged surface</a:t>
                  </a:r>
                </a:p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&amp;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26" name="矩形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390" y="5477302"/>
                  <a:ext cx="2799741" cy="123206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050" t="-3960" r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38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095" y="169682"/>
                <a:ext cx="116798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Example4: Flat metal plates</a:t>
                </a:r>
              </a:p>
              <a:p>
                <a:r>
                  <a:rPr lang="en-US" altLang="zh-CN" sz="2400" dirty="0" smtClean="0"/>
                  <a:t>Two </a:t>
                </a:r>
                <a:r>
                  <a:rPr lang="en-US" altLang="zh-CN" sz="2400" dirty="0"/>
                  <a:t>large flat metal plates with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 </a:t>
                </a:r>
                <a:r>
                  <a:rPr lang="en-US" altLang="zh-CN" sz="2400" dirty="0" smtClean="0"/>
                  <a:t>Determine:</a:t>
                </a:r>
              </a:p>
              <a:p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a) charges on each surface; 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b) electric field between the plates</a:t>
                </a:r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" y="169682"/>
                <a:ext cx="1167981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8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8307144" y="1831462"/>
            <a:ext cx="3235325" cy="4877909"/>
            <a:chOff x="8307144" y="1831462"/>
            <a:chExt cx="3235325" cy="4877909"/>
          </a:xfrm>
        </p:grpSpPr>
        <p:grpSp>
          <p:nvGrpSpPr>
            <p:cNvPr id="201" name="组合 200"/>
            <p:cNvGrpSpPr/>
            <p:nvPr/>
          </p:nvGrpSpPr>
          <p:grpSpPr>
            <a:xfrm>
              <a:off x="8307144" y="1831462"/>
              <a:ext cx="3235325" cy="3429000"/>
              <a:chOff x="4280090" y="2478006"/>
              <a:chExt cx="3235325" cy="3429000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4280090" y="2478006"/>
                <a:ext cx="3235325" cy="3429000"/>
                <a:chOff x="500570" y="2270760"/>
                <a:chExt cx="3235325" cy="3429000"/>
              </a:xfrm>
            </p:grpSpPr>
            <p:grpSp>
              <p:nvGrpSpPr>
                <p:cNvPr id="207" name="Group 107"/>
                <p:cNvGrpSpPr>
                  <a:grpSpLocks/>
                </p:cNvGrpSpPr>
                <p:nvPr/>
              </p:nvGrpSpPr>
              <p:grpSpPr bwMode="auto">
                <a:xfrm>
                  <a:off x="1018095" y="2270760"/>
                  <a:ext cx="2243138" cy="3429000"/>
                  <a:chOff x="3024" y="1715"/>
                  <a:chExt cx="1413" cy="2278"/>
                </a:xfrm>
              </p:grpSpPr>
              <p:sp>
                <p:nvSpPr>
                  <p:cNvPr id="22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64"/>
                    <a:ext cx="221" cy="1929"/>
                  </a:xfrm>
                  <a:prstGeom prst="rect">
                    <a:avLst/>
                  </a:prstGeom>
                  <a:noFill/>
                  <a:ln w="1905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64"/>
                    <a:ext cx="240" cy="1929"/>
                  </a:xfrm>
                  <a:prstGeom prst="rect">
                    <a:avLst/>
                  </a:prstGeom>
                  <a:noFill/>
                  <a:ln w="1905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22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29" name="Equation" r:id="rId4" imgW="68580" imgH="106710" progId="Equation.DSMT4">
                              <p:embed/>
                            </p:oleObj>
                          </mc:Choice>
                          <mc:Fallback>
                            <p:oleObj name="Equation" r:id="rId4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22" name="Object 11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024" y="1715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29" name="Equation" r:id="rId4" imgW="68580" imgH="106710" progId="Equation.DSMT4">
                              <p:embed/>
                            </p:oleObj>
                          </mc:Choice>
                          <mc:Fallback>
                            <p:oleObj name="Equation" r:id="rId4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" y="1715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23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0" name="Equation" r:id="rId6" imgW="76186" imgH="106710" progId="Equation.DSMT4">
                              <p:embed/>
                            </p:oleObj>
                          </mc:Choice>
                          <mc:Fallback>
                            <p:oleObj name="Equation" r:id="rId6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23" name="Object 11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176" y="1715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0" name="Equation" r:id="rId6" imgW="76186" imgH="106710" progId="Equation.DSMT4">
                              <p:embed/>
                            </p:oleObj>
                          </mc:Choice>
                          <mc:Fallback>
                            <p:oleObj name="Equation" r:id="rId6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176" y="1715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208" name="Group 112"/>
                <p:cNvGrpSpPr>
                  <a:grpSpLocks/>
                </p:cNvGrpSpPr>
                <p:nvPr/>
              </p:nvGrpSpPr>
              <p:grpSpPr bwMode="auto">
                <a:xfrm>
                  <a:off x="500570" y="2880360"/>
                  <a:ext cx="3235325" cy="533400"/>
                  <a:chOff x="526" y="2534"/>
                  <a:chExt cx="2038" cy="33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6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1" name="Equation" r:id="rId8" imgW="68580" imgH="106710" progId="Equation.DSMT4">
                              <p:embed/>
                            </p:oleObj>
                          </mc:Choice>
                          <mc:Fallback>
                            <p:oleObj name="Equation" r:id="rId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6" name="Object 11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6" y="2534"/>
                      <a:ext cx="24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1" name="Equation" r:id="rId8" imgW="68580" imgH="106710" progId="Equation.DSMT4">
                              <p:embed/>
                            </p:oleObj>
                          </mc:Choice>
                          <mc:Fallback>
                            <p:oleObj name="Equation" r:id="rId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6" y="2534"/>
                                    <a:ext cx="24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7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2" name="Equation" r:id="rId10" imgW="76186" imgH="106710" progId="Equation.DSMT4">
                              <p:embed/>
                            </p:oleObj>
                          </mc:Choice>
                          <mc:Fallback>
                            <p:oleObj name="Equation" r:id="rId10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7" name="Object 11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103" y="2534"/>
                      <a:ext cx="262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2" name="Equation" r:id="rId10" imgW="76186" imgH="106710" progId="Equation.DSMT4">
                              <p:embed/>
                            </p:oleObj>
                          </mc:Choice>
                          <mc:Fallback>
                            <p:oleObj name="Equation" r:id="rId10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3" y="2534"/>
                                    <a:ext cx="262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8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3" name="Equation" r:id="rId12" imgW="76186" imgH="106710" progId="Equation.DSMT4">
                              <p:embed/>
                            </p:oleObj>
                          </mc:Choice>
                          <mc:Fallback>
                            <p:oleObj name="Equation" r:id="rId1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8" name="Object 115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728" y="2544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3" name="Equation" r:id="rId12" imgW="76186" imgH="106710" progId="Equation.DSMT4">
                              <p:embed/>
                            </p:oleObj>
                          </mc:Choice>
                          <mc:Fallback>
                            <p:oleObj name="Equation" r:id="rId12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728" y="2544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9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4" name="Equation" r:id="rId14" imgW="76186" imgH="106710" progId="Equation.DSMT4">
                              <p:embed/>
                            </p:oleObj>
                          </mc:Choice>
                          <mc:Fallback>
                            <p:oleObj name="Equation" r:id="rId14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9" name="Object 11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2303" y="2569"/>
                      <a:ext cx="261" cy="301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4" name="Equation" r:id="rId14" imgW="76186" imgH="106710" progId="Equation.DSMT4">
                              <p:embed/>
                            </p:oleObj>
                          </mc:Choice>
                          <mc:Fallback>
                            <p:oleObj name="Equation" r:id="rId14" imgW="76186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303" y="2569"/>
                                    <a:ext cx="261" cy="30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209" name="Group 117"/>
                <p:cNvGrpSpPr>
                  <a:grpSpLocks/>
                </p:cNvGrpSpPr>
                <p:nvPr/>
              </p:nvGrpSpPr>
              <p:grpSpPr bwMode="auto">
                <a:xfrm>
                  <a:off x="1033970" y="4097973"/>
                  <a:ext cx="350838" cy="687387"/>
                  <a:chOff x="597" y="1954"/>
                  <a:chExt cx="22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4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5" name="Equation" r:id="rId16" imgW="60974" imgH="106710" progId="Equation.DSMT4">
                              <p:embed/>
                            </p:oleObj>
                          </mc:Choice>
                          <mc:Fallback>
                            <p:oleObj name="Equation" r:id="rId16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4" name="Object 11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97" y="1954"/>
                      <a:ext cx="22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5" name="Equation" r:id="rId16" imgW="60974" imgH="106710" progId="Equation.DSMT4">
                              <p:embed/>
                            </p:oleObj>
                          </mc:Choice>
                          <mc:Fallback>
                            <p:oleObj name="Equation" r:id="rId16" imgW="60974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97" y="1954"/>
                                    <a:ext cx="22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215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" name="Group 120"/>
                <p:cNvGrpSpPr>
                  <a:grpSpLocks/>
                </p:cNvGrpSpPr>
                <p:nvPr/>
              </p:nvGrpSpPr>
              <p:grpSpPr bwMode="auto">
                <a:xfrm>
                  <a:off x="2880233" y="4082098"/>
                  <a:ext cx="382587" cy="687387"/>
                  <a:chOff x="1823" y="1954"/>
                  <a:chExt cx="241" cy="43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212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6" name="Equation" r:id="rId18" imgW="68580" imgH="106710" progId="Equation.DSMT4">
                              <p:embed/>
                            </p:oleObj>
                          </mc:Choice>
                          <mc:Fallback>
                            <p:oleObj name="Equation" r:id="rId1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212" name="Object 12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3" y="1954"/>
                      <a:ext cx="241" cy="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336" name="Equation" r:id="rId18" imgW="68580" imgH="106710" progId="Equation.DSMT4">
                              <p:embed/>
                            </p:oleObj>
                          </mc:Choice>
                          <mc:Fallback>
                            <p:oleObj name="Equation" r:id="rId18" imgW="68580" imgH="10671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3" y="1954"/>
                                    <a:ext cx="241" cy="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21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39" y="2342"/>
                    <a:ext cx="45" cy="4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211" name="Object 1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337" name="Equation" r:id="rId20" imgW="38155" imgH="68580" progId="Equation.DSMT4">
                            <p:embed/>
                          </p:oleObj>
                        </mc:Choice>
                        <mc:Fallback>
                          <p:oleObj name="Equation" r:id="rId20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211" name="Object 1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52970" y="3566160"/>
                    <a:ext cx="319088" cy="382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337" name="Equation" r:id="rId20" imgW="38155" imgH="68580" progId="Equation.DSMT4">
                            <p:embed/>
                          </p:oleObj>
                        </mc:Choice>
                        <mc:Fallback>
                          <p:oleObj name="Equation" r:id="rId20" imgW="38155" imgH="685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2970" y="3566160"/>
                                  <a:ext cx="319088" cy="382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cxnSp>
            <p:nvCxnSpPr>
              <p:cNvPr id="203" name="直接连接符 202"/>
              <p:cNvCxnSpPr/>
              <p:nvPr/>
            </p:nvCxnSpPr>
            <p:spPr>
              <a:xfrm>
                <a:off x="4797615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5148453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62720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7008049" y="3003344"/>
                <a:ext cx="15875" cy="2903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矩形 225"/>
                <p:cNvSpPr/>
                <p:nvPr/>
              </p:nvSpPr>
              <p:spPr>
                <a:xfrm>
                  <a:off x="8558390" y="5477302"/>
                  <a:ext cx="2799741" cy="1232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Four charged surface</a:t>
                  </a:r>
                </a:p>
                <a:p>
                  <a:pPr algn="ctr"/>
                  <a:r>
                    <a:rPr lang="en-US" altLang="zh-CN" sz="2400" dirty="0" smtClean="0">
                      <a:solidFill>
                        <a:srgbClr val="0000FF"/>
                      </a:solidFill>
                    </a:rPr>
                    <a:t>&amp;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26" name="矩形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390" y="5477302"/>
                  <a:ext cx="2799741" cy="123206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050" t="-3960" r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124"/>
          <p:cNvGrpSpPr>
            <a:grpSpLocks/>
          </p:cNvGrpSpPr>
          <p:nvPr/>
        </p:nvGrpSpPr>
        <p:grpSpPr bwMode="auto">
          <a:xfrm>
            <a:off x="9064008" y="3869812"/>
            <a:ext cx="854075" cy="449263"/>
            <a:chOff x="748" y="2087"/>
            <a:chExt cx="538" cy="283"/>
          </a:xfrm>
        </p:grpSpPr>
        <p:sp>
          <p:nvSpPr>
            <p:cNvPr id="71" name="Line 125"/>
            <p:cNvSpPr>
              <a:spLocks noChangeShapeType="1"/>
            </p:cNvSpPr>
            <p:nvPr/>
          </p:nvSpPr>
          <p:spPr bwMode="auto">
            <a:xfrm>
              <a:off x="748" y="2359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2" name="Object 126"/>
            <p:cNvGraphicFramePr>
              <a:graphicFrameLocks noChangeAspect="1"/>
            </p:cNvGraphicFramePr>
            <p:nvPr/>
          </p:nvGraphicFramePr>
          <p:xfrm>
            <a:off x="1087" y="2087"/>
            <a:ext cx="19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8" name="Equation" r:id="rId23" imgW="68580" imgH="137160" progId="Equation.DSMT4">
                    <p:embed/>
                  </p:oleObj>
                </mc:Choice>
                <mc:Fallback>
                  <p:oleObj name="Equation" r:id="rId23" imgW="68580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2087"/>
                          <a:ext cx="19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127"/>
          <p:cNvGrpSpPr>
            <a:grpSpLocks/>
          </p:cNvGrpSpPr>
          <p:nvPr/>
        </p:nvGrpSpPr>
        <p:grpSpPr bwMode="auto">
          <a:xfrm>
            <a:off x="8073408" y="3717412"/>
            <a:ext cx="969963" cy="1155700"/>
            <a:chOff x="92" y="1996"/>
            <a:chExt cx="611" cy="728"/>
          </a:xfrm>
        </p:grpSpPr>
        <p:sp>
          <p:nvSpPr>
            <p:cNvPr id="74" name="Line 128"/>
            <p:cNvSpPr>
              <a:spLocks noChangeShapeType="1"/>
            </p:cNvSpPr>
            <p:nvPr/>
          </p:nvSpPr>
          <p:spPr bwMode="auto">
            <a:xfrm flipH="1">
              <a:off x="295" y="2323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129"/>
            <p:cNvSpPr>
              <a:spLocks noChangeShapeType="1"/>
            </p:cNvSpPr>
            <p:nvPr/>
          </p:nvSpPr>
          <p:spPr bwMode="auto">
            <a:xfrm flipH="1">
              <a:off x="295" y="2369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30"/>
            <p:cNvSpPr>
              <a:spLocks noChangeShapeType="1"/>
            </p:cNvSpPr>
            <p:nvPr/>
          </p:nvSpPr>
          <p:spPr bwMode="auto">
            <a:xfrm flipH="1">
              <a:off x="295" y="2414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7" name="Object 131"/>
            <p:cNvGraphicFramePr>
              <a:graphicFrameLocks noChangeAspect="1"/>
            </p:cNvGraphicFramePr>
            <p:nvPr/>
          </p:nvGraphicFramePr>
          <p:xfrm>
            <a:off x="184" y="1996"/>
            <a:ext cx="21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9" name="Equation" r:id="rId25" imgW="76186" imgH="137160" progId="Equation.DSMT4">
                    <p:embed/>
                  </p:oleObj>
                </mc:Choice>
                <mc:Fallback>
                  <p:oleObj name="Equation" r:id="rId25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1996"/>
                          <a:ext cx="21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32"/>
            <p:cNvGraphicFramePr>
              <a:graphicFrameLocks noChangeAspect="1"/>
            </p:cNvGraphicFramePr>
            <p:nvPr/>
          </p:nvGraphicFramePr>
          <p:xfrm>
            <a:off x="92" y="2219"/>
            <a:ext cx="21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" name="Equation" r:id="rId27" imgW="76186" imgH="137160" progId="Equation.DSMT4">
                    <p:embed/>
                  </p:oleObj>
                </mc:Choice>
                <mc:Fallback>
                  <p:oleObj name="Equation" r:id="rId27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2219"/>
                          <a:ext cx="21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133"/>
            <p:cNvGraphicFramePr>
              <a:graphicFrameLocks noChangeAspect="1"/>
            </p:cNvGraphicFramePr>
            <p:nvPr/>
          </p:nvGraphicFramePr>
          <p:xfrm>
            <a:off x="229" y="2446"/>
            <a:ext cx="21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1" name="Equation" r:id="rId29" imgW="76186" imgH="137160" progId="Equation.DSMT4">
                    <p:embed/>
                  </p:oleObj>
                </mc:Choice>
                <mc:Fallback>
                  <p:oleObj name="Equation" r:id="rId29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446"/>
                          <a:ext cx="21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134"/>
          <p:cNvGrpSpPr>
            <a:grpSpLocks/>
          </p:cNvGrpSpPr>
          <p:nvPr/>
        </p:nvGrpSpPr>
        <p:grpSpPr bwMode="auto">
          <a:xfrm>
            <a:off x="10927733" y="3774562"/>
            <a:ext cx="1123950" cy="1098550"/>
            <a:chOff x="1973" y="2040"/>
            <a:chExt cx="708" cy="692"/>
          </a:xfrm>
        </p:grpSpPr>
        <p:sp>
          <p:nvSpPr>
            <p:cNvPr id="81" name="Line 135"/>
            <p:cNvSpPr>
              <a:spLocks noChangeShapeType="1"/>
            </p:cNvSpPr>
            <p:nvPr/>
          </p:nvSpPr>
          <p:spPr bwMode="auto">
            <a:xfrm>
              <a:off x="1973" y="2314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2" name="Object 136"/>
            <p:cNvGraphicFramePr>
              <a:graphicFrameLocks noChangeAspect="1"/>
            </p:cNvGraphicFramePr>
            <p:nvPr/>
          </p:nvGraphicFramePr>
          <p:xfrm>
            <a:off x="2315" y="2040"/>
            <a:ext cx="19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" name="Equation" r:id="rId31" imgW="68580" imgH="137160" progId="Equation.DSMT4">
                    <p:embed/>
                  </p:oleObj>
                </mc:Choice>
                <mc:Fallback>
                  <p:oleObj name="Equation" r:id="rId31" imgW="68580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040"/>
                          <a:ext cx="19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137"/>
            <p:cNvSpPr>
              <a:spLocks noChangeShapeType="1"/>
            </p:cNvSpPr>
            <p:nvPr/>
          </p:nvSpPr>
          <p:spPr bwMode="auto">
            <a:xfrm>
              <a:off x="1973" y="2360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138"/>
            <p:cNvSpPr>
              <a:spLocks noChangeShapeType="1"/>
            </p:cNvSpPr>
            <p:nvPr/>
          </p:nvSpPr>
          <p:spPr bwMode="auto">
            <a:xfrm>
              <a:off x="1973" y="2414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0" name="Object 139"/>
            <p:cNvGraphicFramePr>
              <a:graphicFrameLocks noChangeAspect="1"/>
            </p:cNvGraphicFramePr>
            <p:nvPr/>
          </p:nvGraphicFramePr>
          <p:xfrm>
            <a:off x="2466" y="2221"/>
            <a:ext cx="2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name="Equation" r:id="rId33" imgW="76186" imgH="137160" progId="Equation.DSMT4">
                    <p:embed/>
                  </p:oleObj>
                </mc:Choice>
                <mc:Fallback>
                  <p:oleObj name="Equation" r:id="rId33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2221"/>
                          <a:ext cx="21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40"/>
            <p:cNvGraphicFramePr>
              <a:graphicFrameLocks noChangeAspect="1"/>
            </p:cNvGraphicFramePr>
            <p:nvPr/>
          </p:nvGraphicFramePr>
          <p:xfrm>
            <a:off x="2262" y="2449"/>
            <a:ext cx="2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" name="Equation" r:id="rId35" imgW="76186" imgH="137160" progId="Equation.DSMT4">
                    <p:embed/>
                  </p:oleObj>
                </mc:Choice>
                <mc:Fallback>
                  <p:oleObj name="Equation" r:id="rId35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449"/>
                          <a:ext cx="21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Group 141"/>
          <p:cNvGrpSpPr>
            <a:grpSpLocks/>
          </p:cNvGrpSpPr>
          <p:nvPr/>
        </p:nvGrpSpPr>
        <p:grpSpPr bwMode="auto">
          <a:xfrm>
            <a:off x="10013333" y="3882512"/>
            <a:ext cx="873125" cy="449263"/>
            <a:chOff x="1377" y="2085"/>
            <a:chExt cx="550" cy="283"/>
          </a:xfrm>
        </p:grpSpPr>
        <p:graphicFrame>
          <p:nvGraphicFramePr>
            <p:cNvPr id="93" name="Object 142"/>
            <p:cNvGraphicFramePr>
              <a:graphicFrameLocks noChangeAspect="1"/>
            </p:cNvGraphicFramePr>
            <p:nvPr/>
          </p:nvGraphicFramePr>
          <p:xfrm>
            <a:off x="1377" y="2085"/>
            <a:ext cx="21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" name="Equation" r:id="rId37" imgW="76186" imgH="137160" progId="Equation.DSMT4">
                    <p:embed/>
                  </p:oleObj>
                </mc:Choice>
                <mc:Fallback>
                  <p:oleObj name="Equation" r:id="rId37" imgW="76186" imgH="13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085"/>
                          <a:ext cx="21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Line 143"/>
            <p:cNvSpPr>
              <a:spLocks noChangeShapeType="1"/>
            </p:cNvSpPr>
            <p:nvPr/>
          </p:nvSpPr>
          <p:spPr bwMode="auto">
            <a:xfrm flipH="1">
              <a:off x="1565" y="2341"/>
              <a:ext cx="36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文本框 5"/>
          <p:cNvSpPr txBox="1">
            <a:spLocks noChangeArrowheads="1"/>
          </p:cNvSpPr>
          <p:nvPr/>
        </p:nvSpPr>
        <p:spPr bwMode="auto">
          <a:xfrm>
            <a:off x="550621" y="1885437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55313"/>
              </p:ext>
            </p:extLst>
          </p:nvPr>
        </p:nvGraphicFramePr>
        <p:xfrm>
          <a:off x="1998421" y="1937824"/>
          <a:ext cx="205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39" imgW="761986" imgH="137160" progId="Equation.DSMT4">
                  <p:embed/>
                </p:oleObj>
              </mc:Choice>
              <mc:Fallback>
                <p:oleObj name="Equation" r:id="rId39" imgW="761986" imgH="13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421" y="1937824"/>
                        <a:ext cx="205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4378"/>
              </p:ext>
            </p:extLst>
          </p:nvPr>
        </p:nvGraphicFramePr>
        <p:xfrm>
          <a:off x="1998421" y="2457376"/>
          <a:ext cx="2057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41" imgW="792535" imgH="137160" progId="Equation.DSMT4">
                  <p:embed/>
                </p:oleObj>
              </mc:Choice>
              <mc:Fallback>
                <p:oleObj name="Equation" r:id="rId41" imgW="792535" imgH="13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421" y="2457376"/>
                        <a:ext cx="2057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693"/>
              </p:ext>
            </p:extLst>
          </p:nvPr>
        </p:nvGraphicFramePr>
        <p:xfrm>
          <a:off x="1979943" y="2919189"/>
          <a:ext cx="320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43" imgW="1287808" imgH="297226" progId="Equation.DSMT4">
                  <p:embed/>
                </p:oleObj>
              </mc:Choice>
              <mc:Fallback>
                <p:oleObj name="Equation" r:id="rId43" imgW="1287808" imgH="2972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943" y="2919189"/>
                        <a:ext cx="3200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43586"/>
              </p:ext>
            </p:extLst>
          </p:nvPr>
        </p:nvGraphicFramePr>
        <p:xfrm>
          <a:off x="1979943" y="3909789"/>
          <a:ext cx="3200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45" imgW="1287808" imgH="297226" progId="Equation.DSMT4">
                  <p:embed/>
                </p:oleObj>
              </mc:Choice>
              <mc:Fallback>
                <p:oleObj name="Equation" r:id="rId45" imgW="1287808" imgH="2972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943" y="3909789"/>
                        <a:ext cx="3200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27115"/>
              </p:ext>
            </p:extLst>
          </p:nvPr>
        </p:nvGraphicFramePr>
        <p:xfrm>
          <a:off x="1410946" y="4818851"/>
          <a:ext cx="2422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47" imgW="876328" imgH="266639" progId="Equation.DSMT4">
                  <p:embed/>
                </p:oleObj>
              </mc:Choice>
              <mc:Fallback>
                <p:oleObj name="Equation" r:id="rId47" imgW="876328" imgH="266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946" y="4818851"/>
                        <a:ext cx="24225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49425"/>
              </p:ext>
            </p:extLst>
          </p:nvPr>
        </p:nvGraphicFramePr>
        <p:xfrm>
          <a:off x="1404596" y="5753889"/>
          <a:ext cx="25812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49" imgW="944908" imgH="266639" progId="Equation.DSMT4">
                  <p:embed/>
                </p:oleObj>
              </mc:Choice>
              <mc:Fallback>
                <p:oleObj name="Equation" r:id="rId49" imgW="944908" imgH="266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96" y="5753889"/>
                        <a:ext cx="25812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AutoShape 51"/>
          <p:cNvSpPr>
            <a:spLocks/>
          </p:cNvSpPr>
          <p:nvPr/>
        </p:nvSpPr>
        <p:spPr bwMode="auto">
          <a:xfrm>
            <a:off x="1242671" y="5199851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" name="Rectangle 53"/>
          <p:cNvSpPr>
            <a:spLocks noChangeArrowheads="1"/>
          </p:cNvSpPr>
          <p:nvPr/>
        </p:nvSpPr>
        <p:spPr bwMode="auto">
          <a:xfrm>
            <a:off x="404471" y="4818851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(a)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88146"/>
              </p:ext>
            </p:extLst>
          </p:nvPr>
        </p:nvGraphicFramePr>
        <p:xfrm>
          <a:off x="5385771" y="5449177"/>
          <a:ext cx="11445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51" imgW="373325" imgH="335219" progId="Equation.DSMT4">
                  <p:embed/>
                </p:oleObj>
              </mc:Choice>
              <mc:Fallback>
                <p:oleObj name="Equation" r:id="rId51" imgW="373325" imgH="3352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771" y="5449177"/>
                        <a:ext cx="11445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55"/>
          <p:cNvSpPr>
            <a:spLocks noChangeArrowheads="1"/>
          </p:cNvSpPr>
          <p:nvPr/>
        </p:nvSpPr>
        <p:spPr bwMode="auto">
          <a:xfrm>
            <a:off x="4647583" y="4793250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(b)  </a:t>
            </a:r>
            <a:r>
              <a:rPr lang="en-US" altLang="zh-CN" sz="2400" b="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0" dirty="0">
                <a:latin typeface="Times New Roman" panose="02020603050405020304" pitchFamily="18" charset="0"/>
              </a:rPr>
              <a:t> between plates: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83552"/>
              </p:ext>
            </p:extLst>
          </p:nvPr>
        </p:nvGraphicFramePr>
        <p:xfrm>
          <a:off x="6449396" y="5474577"/>
          <a:ext cx="1441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53" imgW="495272" imgH="335219" progId="Equation.DSMT4">
                  <p:embed/>
                </p:oleObj>
              </mc:Choice>
              <mc:Fallback>
                <p:oleObj name="Equation" r:id="rId53" imgW="495272" imgH="3352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396" y="5474577"/>
                        <a:ext cx="14414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35407" y="1091539"/>
            <a:ext cx="6308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Each charged plane generates two uniform field! </a:t>
            </a:r>
          </a:p>
        </p:txBody>
      </p:sp>
    </p:spTree>
    <p:extLst>
      <p:ext uri="{BB962C8B-B14F-4D97-AF65-F5344CB8AC3E}">
        <p14:creationId xmlns:p14="http://schemas.microsoft.com/office/powerpoint/2010/main" val="39073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02" grpId="0" animBg="1"/>
      <p:bldP spid="103" grpId="0"/>
      <p:bldP spid="105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515</Words>
  <Application>Microsoft Office PowerPoint</Application>
  <PresentationFormat>宽屏</PresentationFormat>
  <Paragraphs>192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Electric field involving conductors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YD</dc:creator>
  <cp:lastModifiedBy>LiuYD</cp:lastModifiedBy>
  <cp:revision>242</cp:revision>
  <dcterms:created xsi:type="dcterms:W3CDTF">2025-09-08T02:12:42Z</dcterms:created>
  <dcterms:modified xsi:type="dcterms:W3CDTF">2025-09-09T13:39:01Z</dcterms:modified>
</cp:coreProperties>
</file>