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109" d="100"/>
          <a:sy n="109"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2/24/19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2/24/19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 Id="rId4" Type="http://schemas.openxmlformats.org/officeDocument/2006/relationships/hyperlink" Target="https://cocl.us/Geospatial_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E250-C781-F245-BB84-3FB07485C245}"/>
              </a:ext>
            </a:extLst>
          </p:cNvPr>
          <p:cNvSpPr>
            <a:spLocks noGrp="1"/>
          </p:cNvSpPr>
          <p:nvPr>
            <p:ph type="ctrTitle"/>
          </p:nvPr>
        </p:nvSpPr>
        <p:spPr/>
        <p:txBody>
          <a:bodyPr/>
          <a:lstStyle/>
          <a:p>
            <a:r>
              <a:rPr lang="en-US" dirty="0"/>
              <a:t>New York &amp; Toronto</a:t>
            </a:r>
          </a:p>
        </p:txBody>
      </p:sp>
      <p:sp>
        <p:nvSpPr>
          <p:cNvPr id="3" name="Subtitle 2">
            <a:extLst>
              <a:ext uri="{FF2B5EF4-FFF2-40B4-BE49-F238E27FC236}">
                <a16:creationId xmlns:a16="http://schemas.microsoft.com/office/drawing/2014/main" id="{4FD96C03-5318-F64C-994E-E86C39A86CF0}"/>
              </a:ext>
            </a:extLst>
          </p:cNvPr>
          <p:cNvSpPr>
            <a:spLocks noGrp="1"/>
          </p:cNvSpPr>
          <p:nvPr>
            <p:ph type="subTitle" idx="1"/>
          </p:nvPr>
        </p:nvSpPr>
        <p:spPr/>
        <p:txBody>
          <a:bodyPr/>
          <a:lstStyle/>
          <a:p>
            <a:r>
              <a:rPr lang="en-US" dirty="0"/>
              <a:t>Are they similar?</a:t>
            </a:r>
          </a:p>
        </p:txBody>
      </p:sp>
    </p:spTree>
    <p:extLst>
      <p:ext uri="{BB962C8B-B14F-4D97-AF65-F5344CB8AC3E}">
        <p14:creationId xmlns:p14="http://schemas.microsoft.com/office/powerpoint/2010/main" val="360480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8FF7-109F-A346-A766-8FF395EC86B9}"/>
              </a:ext>
            </a:extLst>
          </p:cNvPr>
          <p:cNvSpPr>
            <a:spLocks noGrp="1"/>
          </p:cNvSpPr>
          <p:nvPr>
            <p:ph type="title"/>
          </p:nvPr>
        </p:nvSpPr>
        <p:spPr/>
        <p:txBody>
          <a:bodyPr/>
          <a:lstStyle/>
          <a:p>
            <a:r>
              <a:rPr lang="en-US" dirty="0"/>
              <a:t>The Cities</a:t>
            </a:r>
          </a:p>
        </p:txBody>
      </p:sp>
      <p:sp>
        <p:nvSpPr>
          <p:cNvPr id="3" name="Content Placeholder 2">
            <a:extLst>
              <a:ext uri="{FF2B5EF4-FFF2-40B4-BE49-F238E27FC236}">
                <a16:creationId xmlns:a16="http://schemas.microsoft.com/office/drawing/2014/main" id="{F5A0C5C1-8C2F-3C46-986F-7B600DEA6AC7}"/>
              </a:ext>
            </a:extLst>
          </p:cNvPr>
          <p:cNvSpPr>
            <a:spLocks noGrp="1"/>
          </p:cNvSpPr>
          <p:nvPr>
            <p:ph idx="1"/>
          </p:nvPr>
        </p:nvSpPr>
        <p:spPr>
          <a:xfrm>
            <a:off x="1451579" y="2015732"/>
            <a:ext cx="9603275" cy="2157683"/>
          </a:xfrm>
        </p:spPr>
        <p:txBody>
          <a:bodyPr/>
          <a:lstStyle/>
          <a:p>
            <a:r>
              <a:rPr lang="en-US" dirty="0"/>
              <a:t>New York &amp; Toronto are both big cities. Both being the largest cities in the United States and Canada. </a:t>
            </a:r>
          </a:p>
          <a:p>
            <a:r>
              <a:rPr lang="en-US" dirty="0"/>
              <a:t>Will their large populations, while not similar to each other are both the largest for their country</a:t>
            </a:r>
          </a:p>
        </p:txBody>
      </p:sp>
    </p:spTree>
    <p:extLst>
      <p:ext uri="{BB962C8B-B14F-4D97-AF65-F5344CB8AC3E}">
        <p14:creationId xmlns:p14="http://schemas.microsoft.com/office/powerpoint/2010/main" val="156271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964E-3969-C84F-8E85-9B4D5B7A3119}"/>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DA3545E7-97DA-3E48-9483-195492864475}"/>
              </a:ext>
            </a:extLst>
          </p:cNvPr>
          <p:cNvSpPr>
            <a:spLocks noGrp="1"/>
          </p:cNvSpPr>
          <p:nvPr>
            <p:ph idx="1"/>
          </p:nvPr>
        </p:nvSpPr>
        <p:spPr/>
        <p:txBody>
          <a:bodyPr/>
          <a:lstStyle/>
          <a:p>
            <a:r>
              <a:rPr lang="en-US" dirty="0"/>
              <a:t>New York: (</a:t>
            </a:r>
            <a:r>
              <a:rPr lang="en-US" dirty="0">
                <a:hlinkClick r:id="rId2"/>
              </a:rPr>
              <a:t>https://geo.nyu.edu/catalog/nyu_2451_34572</a:t>
            </a:r>
            <a:r>
              <a:rPr lang="en-US" dirty="0"/>
              <a:t>)</a:t>
            </a:r>
          </a:p>
          <a:p>
            <a:r>
              <a:rPr lang="en-US" dirty="0"/>
              <a:t>Toronto Zip Code Wikipedia: (</a:t>
            </a:r>
            <a:r>
              <a:rPr lang="en-US" dirty="0">
                <a:hlinkClick r:id="rId3"/>
              </a:rPr>
              <a:t>https://en.wikipedia.org/wiki/List_of_postal_codes_of_Canada:_M</a:t>
            </a:r>
            <a:r>
              <a:rPr lang="en-US" dirty="0"/>
              <a:t>)</a:t>
            </a:r>
          </a:p>
          <a:p>
            <a:r>
              <a:rPr lang="en-US" dirty="0"/>
              <a:t>Toronto Zip Code CSV: (</a:t>
            </a:r>
            <a:r>
              <a:rPr lang="en-US" dirty="0">
                <a:hlinkClick r:id="rId4"/>
              </a:rPr>
              <a:t>https://cocl.us/Geospatial_data</a:t>
            </a:r>
            <a:r>
              <a:rPr lang="en-US" dirty="0"/>
              <a:t>)</a:t>
            </a:r>
          </a:p>
        </p:txBody>
      </p:sp>
    </p:spTree>
    <p:extLst>
      <p:ext uri="{BB962C8B-B14F-4D97-AF65-F5344CB8AC3E}">
        <p14:creationId xmlns:p14="http://schemas.microsoft.com/office/powerpoint/2010/main" val="22355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36A9-FE94-AC48-93FB-050E49C71010}"/>
              </a:ext>
            </a:extLst>
          </p:cNvPr>
          <p:cNvSpPr>
            <a:spLocks noGrp="1"/>
          </p:cNvSpPr>
          <p:nvPr>
            <p:ph type="title"/>
          </p:nvPr>
        </p:nvSpPr>
        <p:spPr>
          <a:xfrm>
            <a:off x="1451580" y="804519"/>
            <a:ext cx="4960944" cy="1049235"/>
          </a:xfrm>
        </p:spPr>
        <p:txBody>
          <a:bodyPr/>
          <a:lstStyle/>
          <a:p>
            <a:r>
              <a:rPr lang="en-US" dirty="0"/>
              <a:t>New York </a:t>
            </a:r>
            <a:br>
              <a:rPr lang="en-US" dirty="0"/>
            </a:br>
            <a:r>
              <a:rPr lang="en-US" dirty="0"/>
              <a:t>Clusters</a:t>
            </a:r>
          </a:p>
        </p:txBody>
      </p:sp>
      <p:pic>
        <p:nvPicPr>
          <p:cNvPr id="5" name="Content Placeholder 4">
            <a:extLst>
              <a:ext uri="{FF2B5EF4-FFF2-40B4-BE49-F238E27FC236}">
                <a16:creationId xmlns:a16="http://schemas.microsoft.com/office/drawing/2014/main" id="{84CCB6B0-FB92-0546-90E5-4AFCE9A48FC1}"/>
              </a:ext>
            </a:extLst>
          </p:cNvPr>
          <p:cNvPicPr>
            <a:picLocks noGrp="1" noChangeAspect="1"/>
          </p:cNvPicPr>
          <p:nvPr>
            <p:ph idx="1"/>
          </p:nvPr>
        </p:nvPicPr>
        <p:blipFill>
          <a:blip r:embed="rId2"/>
          <a:stretch>
            <a:fillRect/>
          </a:stretch>
        </p:blipFill>
        <p:spPr>
          <a:xfrm>
            <a:off x="4630617" y="243671"/>
            <a:ext cx="7197968" cy="5903595"/>
          </a:xfrm>
        </p:spPr>
      </p:pic>
      <p:sp>
        <p:nvSpPr>
          <p:cNvPr id="6" name="TextBox 5">
            <a:extLst>
              <a:ext uri="{FF2B5EF4-FFF2-40B4-BE49-F238E27FC236}">
                <a16:creationId xmlns:a16="http://schemas.microsoft.com/office/drawing/2014/main" id="{8FB7FF61-F8C0-A94F-86B9-3D3D0E6849E9}"/>
              </a:ext>
            </a:extLst>
          </p:cNvPr>
          <p:cNvSpPr txBox="1"/>
          <p:nvPr/>
        </p:nvSpPr>
        <p:spPr>
          <a:xfrm>
            <a:off x="363415" y="2086707"/>
            <a:ext cx="403273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One cluster dominates in New York</a:t>
            </a:r>
          </a:p>
          <a:p>
            <a:pPr marL="285750" indent="-285750">
              <a:buFont typeface="Arial" panose="020B0604020202020204" pitchFamily="34" charset="0"/>
              <a:buChar char="•"/>
            </a:pPr>
            <a:r>
              <a:rPr lang="en-US" dirty="0"/>
              <a:t>There is one cluster that is mainly in Staten Island, with one exception.</a:t>
            </a:r>
          </a:p>
          <a:p>
            <a:pPr marL="285750" indent="-285750">
              <a:buFont typeface="Arial" panose="020B0604020202020204" pitchFamily="34" charset="0"/>
              <a:buChar char="•"/>
            </a:pPr>
            <a:r>
              <a:rPr lang="en-US" dirty="0"/>
              <a:t>I would have expected to see some clusters based in some of the boroughs.</a:t>
            </a:r>
          </a:p>
        </p:txBody>
      </p:sp>
    </p:spTree>
    <p:extLst>
      <p:ext uri="{BB962C8B-B14F-4D97-AF65-F5344CB8AC3E}">
        <p14:creationId xmlns:p14="http://schemas.microsoft.com/office/powerpoint/2010/main" val="92674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36A9-FE94-AC48-93FB-050E49C71010}"/>
              </a:ext>
            </a:extLst>
          </p:cNvPr>
          <p:cNvSpPr>
            <a:spLocks noGrp="1"/>
          </p:cNvSpPr>
          <p:nvPr>
            <p:ph type="title"/>
          </p:nvPr>
        </p:nvSpPr>
        <p:spPr>
          <a:xfrm>
            <a:off x="1451580" y="804519"/>
            <a:ext cx="4960944" cy="1049235"/>
          </a:xfrm>
        </p:spPr>
        <p:txBody>
          <a:bodyPr/>
          <a:lstStyle/>
          <a:p>
            <a:r>
              <a:rPr lang="en-US" dirty="0"/>
              <a:t>Toronto</a:t>
            </a:r>
            <a:br>
              <a:rPr lang="en-US" dirty="0"/>
            </a:br>
            <a:r>
              <a:rPr lang="en-US" dirty="0"/>
              <a:t>Clusters</a:t>
            </a:r>
          </a:p>
        </p:txBody>
      </p:sp>
      <p:pic>
        <p:nvPicPr>
          <p:cNvPr id="7" name="Content Placeholder 6">
            <a:extLst>
              <a:ext uri="{FF2B5EF4-FFF2-40B4-BE49-F238E27FC236}">
                <a16:creationId xmlns:a16="http://schemas.microsoft.com/office/drawing/2014/main" id="{D2AB8591-0F5E-8C4B-9443-D922EEEC1694}"/>
              </a:ext>
            </a:extLst>
          </p:cNvPr>
          <p:cNvPicPr>
            <a:picLocks noGrp="1" noChangeAspect="1"/>
          </p:cNvPicPr>
          <p:nvPr>
            <p:ph idx="1"/>
          </p:nvPr>
        </p:nvPicPr>
        <p:blipFill>
          <a:blip r:embed="rId2"/>
          <a:stretch>
            <a:fillRect/>
          </a:stretch>
        </p:blipFill>
        <p:spPr>
          <a:xfrm>
            <a:off x="4421385" y="365913"/>
            <a:ext cx="7547877" cy="5687568"/>
          </a:xfrm>
        </p:spPr>
      </p:pic>
      <p:sp>
        <p:nvSpPr>
          <p:cNvPr id="8" name="TextBox 7">
            <a:extLst>
              <a:ext uri="{FF2B5EF4-FFF2-40B4-BE49-F238E27FC236}">
                <a16:creationId xmlns:a16="http://schemas.microsoft.com/office/drawing/2014/main" id="{D5036B28-9FAD-6346-A098-1C34D2E4DD03}"/>
              </a:ext>
            </a:extLst>
          </p:cNvPr>
          <p:cNvSpPr txBox="1"/>
          <p:nvPr/>
        </p:nvSpPr>
        <p:spPr>
          <a:xfrm>
            <a:off x="222738" y="2262554"/>
            <a:ext cx="406790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Toronto, comparatively, has a lot less cluster points.</a:t>
            </a:r>
          </a:p>
          <a:p>
            <a:pPr marL="285750" indent="-285750">
              <a:buFont typeface="Arial" panose="020B0604020202020204" pitchFamily="34" charset="0"/>
              <a:buChar char="•"/>
            </a:pPr>
            <a:r>
              <a:rPr lang="en-US" dirty="0"/>
              <a:t>There is also a predominate cluster.</a:t>
            </a:r>
          </a:p>
          <a:p>
            <a:pPr marL="285750" indent="-285750">
              <a:buFont typeface="Arial" panose="020B0604020202020204" pitchFamily="34" charset="0"/>
              <a:buChar char="•"/>
            </a:pPr>
            <a:r>
              <a:rPr lang="en-US" dirty="0"/>
              <a:t>Since some of the neighborhoods were grouped together,  some areas that are bare on the map, may be in other points. </a:t>
            </a:r>
          </a:p>
        </p:txBody>
      </p:sp>
    </p:spTree>
    <p:extLst>
      <p:ext uri="{BB962C8B-B14F-4D97-AF65-F5344CB8AC3E}">
        <p14:creationId xmlns:p14="http://schemas.microsoft.com/office/powerpoint/2010/main" val="200671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492C-D33D-6047-9B6B-9FC082A954D8}"/>
              </a:ext>
            </a:extLst>
          </p:cNvPr>
          <p:cNvSpPr>
            <a:spLocks noGrp="1"/>
          </p:cNvSpPr>
          <p:nvPr>
            <p:ph type="title"/>
          </p:nvPr>
        </p:nvSpPr>
        <p:spPr/>
        <p:txBody>
          <a:bodyPr/>
          <a:lstStyle/>
          <a:p>
            <a:r>
              <a:rPr lang="en-US" dirty="0"/>
              <a:t>Conclusion &amp; Further areas to explore</a:t>
            </a:r>
          </a:p>
        </p:txBody>
      </p:sp>
      <p:sp>
        <p:nvSpPr>
          <p:cNvPr id="3" name="Content Placeholder 2">
            <a:extLst>
              <a:ext uri="{FF2B5EF4-FFF2-40B4-BE49-F238E27FC236}">
                <a16:creationId xmlns:a16="http://schemas.microsoft.com/office/drawing/2014/main" id="{57E6ECEA-F3A4-D446-9FDF-208662EE1EDE}"/>
              </a:ext>
            </a:extLst>
          </p:cNvPr>
          <p:cNvSpPr>
            <a:spLocks noGrp="1"/>
          </p:cNvSpPr>
          <p:nvPr>
            <p:ph idx="1"/>
          </p:nvPr>
        </p:nvSpPr>
        <p:spPr/>
        <p:txBody>
          <a:bodyPr/>
          <a:lstStyle/>
          <a:p>
            <a:r>
              <a:rPr lang="en-US" dirty="0"/>
              <a:t>Looking at New York and Toronto with this data resulted in determining that the two are not similar.  It would be interesting to see how the results would be if the Toronto neighborhoods were not grouped together.</a:t>
            </a:r>
          </a:p>
          <a:p>
            <a:r>
              <a:rPr lang="en-US" dirty="0"/>
              <a:t>Another comparison could be for one section of a larger city and compare the clustering with one borough in New York at a time</a:t>
            </a:r>
          </a:p>
          <a:p>
            <a:endParaRPr lang="en-US" dirty="0"/>
          </a:p>
        </p:txBody>
      </p:sp>
    </p:spTree>
    <p:extLst>
      <p:ext uri="{BB962C8B-B14F-4D97-AF65-F5344CB8AC3E}">
        <p14:creationId xmlns:p14="http://schemas.microsoft.com/office/powerpoint/2010/main" val="25705576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TotalTime>
  <Words>264</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New York &amp; Toronto</vt:lpstr>
      <vt:lpstr>The Cities</vt:lpstr>
      <vt:lpstr>Data </vt:lpstr>
      <vt:lpstr>New York  Clusters</vt:lpstr>
      <vt:lpstr>Toronto Clusters</vt:lpstr>
      <vt:lpstr>Conclusion &amp; Further areas to explore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&amp; Toronto</dc:title>
  <dc:creator>Microsoft Office User</dc:creator>
  <cp:lastModifiedBy>Microsoft Office User</cp:lastModifiedBy>
  <cp:revision>7</cp:revision>
  <dcterms:created xsi:type="dcterms:W3CDTF">2019-02-25T03:41:42Z</dcterms:created>
  <dcterms:modified xsi:type="dcterms:W3CDTF">2019-02-25T04:52:24Z</dcterms:modified>
</cp:coreProperties>
</file>