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5"/>
  </p:notesMasterIdLst>
  <p:sldIdLst>
    <p:sldId id="262" r:id="rId2"/>
    <p:sldId id="258" r:id="rId3"/>
    <p:sldId id="256" r:id="rId4"/>
    <p:sldId id="257" r:id="rId5"/>
    <p:sldId id="263" r:id="rId6"/>
    <p:sldId id="268" r:id="rId7"/>
    <p:sldId id="287" r:id="rId8"/>
    <p:sldId id="288" r:id="rId9"/>
    <p:sldId id="289" r:id="rId10"/>
    <p:sldId id="276" r:id="rId11"/>
    <p:sldId id="271" r:id="rId12"/>
    <p:sldId id="270" r:id="rId13"/>
    <p:sldId id="281" r:id="rId14"/>
  </p:sldIdLst>
  <p:sldSz cx="9144000" cy="5143500" type="screen16x9"/>
  <p:notesSz cx="6858000" cy="9144000"/>
  <p:embeddedFontLst>
    <p:embeddedFont>
      <p:font typeface="Bebas Neue" panose="020B0606020202050201" pitchFamily="34" charset="77"/>
      <p:regular r:id="rId16"/>
    </p:embeddedFont>
    <p:embeddedFont>
      <p:font typeface="IBM Plex Sans Condensed" panose="020B0506050203000203" pitchFamily="34" charset="77"/>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0B7702-D63C-4877-AFDA-F6706FCD6C70}">
  <a:tblStyle styleId="{1A0B7702-D63C-4877-AFDA-F6706FCD6C7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32"/>
  </p:normalViewPr>
  <p:slideViewPr>
    <p:cSldViewPr snapToGrid="0" snapToObjects="1">
      <p:cViewPr varScale="1">
        <p:scale>
          <a:sx n="125" d="100"/>
          <a:sy n="125" d="100"/>
        </p:scale>
        <p:origin x="70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8286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0046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9290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a0fef0eb15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a0fef0eb15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6420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 name="Google Shape;4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 name="Google Shape;5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1502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7918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330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79100" y="1137350"/>
            <a:ext cx="4959600" cy="2868900"/>
          </a:xfrm>
          <a:prstGeom prst="rect">
            <a:avLst/>
          </a:prstGeom>
        </p:spPr>
        <p:txBody>
          <a:bodyPr spcFirstLastPara="1" wrap="square" lIns="0" tIns="0" rIns="0" bIns="0" anchor="ctr" anchorCtr="0">
            <a:noAutofit/>
          </a:bodyPr>
          <a:lstStyle>
            <a:lvl1pPr lvl="0" rtl="0">
              <a:spcBef>
                <a:spcPts val="0"/>
              </a:spcBef>
              <a:spcAft>
                <a:spcPts val="0"/>
              </a:spcAft>
              <a:buSzPts val="7000"/>
              <a:buNone/>
              <a:defRPr sz="7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gradFill>
          <a:gsLst>
            <a:gs pos="0">
              <a:srgbClr val="FF9F4D"/>
            </a:gs>
            <a:gs pos="58000">
              <a:schemeClr val="accent5"/>
            </a:gs>
            <a:gs pos="100000">
              <a:schemeClr val="accent5"/>
            </a:gs>
          </a:gsLst>
          <a:path path="circle">
            <a:fillToRect l="100000" t="100000"/>
          </a:path>
          <a:tileRect r="-100000" b="-100000"/>
        </a:grad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0" name="Google Shape;20;p5"/>
          <p:cNvSpPr txBox="1">
            <a:spLocks noGrp="1"/>
          </p:cNvSpPr>
          <p:nvPr>
            <p:ph type="body" idx="1"/>
          </p:nvPr>
        </p:nvSpPr>
        <p:spPr>
          <a:xfrm>
            <a:off x="779100" y="1277748"/>
            <a:ext cx="49755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21" name="Google Shape;21;p5"/>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gradFill>
          <a:gsLst>
            <a:gs pos="0">
              <a:srgbClr val="9FFAFF"/>
            </a:gs>
            <a:gs pos="58000">
              <a:schemeClr val="accent1"/>
            </a:gs>
            <a:gs pos="100000">
              <a:schemeClr val="accent1"/>
            </a:gs>
          </a:gsLst>
          <a:path path="circle">
            <a:fillToRect l="100000" t="100000"/>
          </a:path>
          <a:tileRect r="-100000" b="-100000"/>
        </a:grad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4" name="Google Shape;24;p6"/>
          <p:cNvSpPr txBox="1">
            <a:spLocks noGrp="1"/>
          </p:cNvSpPr>
          <p:nvPr>
            <p:ph type="body" idx="1"/>
          </p:nvPr>
        </p:nvSpPr>
        <p:spPr>
          <a:xfrm>
            <a:off x="779100" y="1353950"/>
            <a:ext cx="23247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25" name="Google Shape;25;p6"/>
          <p:cNvSpPr txBox="1">
            <a:spLocks noGrp="1"/>
          </p:cNvSpPr>
          <p:nvPr>
            <p:ph type="body" idx="2"/>
          </p:nvPr>
        </p:nvSpPr>
        <p:spPr>
          <a:xfrm>
            <a:off x="3429910" y="1353950"/>
            <a:ext cx="23247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26" name="Google Shape;26;p6"/>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FFE659"/>
            </a:gs>
            <a:gs pos="58000">
              <a:schemeClr val="accent4"/>
            </a:gs>
            <a:gs pos="100000">
              <a:schemeClr val="accent4"/>
            </a:gs>
          </a:gsLst>
          <a:path path="circle">
            <a:fillToRect l="100000" t="100000"/>
          </a:path>
          <a:tileRect r="-100000" b="-100000"/>
        </a:gra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35" name="Google Shape;35;p8"/>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gradFill>
          <a:gsLst>
            <a:gs pos="0">
              <a:srgbClr val="44506E"/>
            </a:gs>
            <a:gs pos="58000">
              <a:schemeClr val="dk1"/>
            </a:gs>
            <a:gs pos="100000">
              <a:schemeClr val="dk1"/>
            </a:gs>
          </a:gsLst>
          <a:path path="circle">
            <a:fillToRect l="100000" t="100000"/>
          </a:path>
          <a:tileRect r="-100000" b="-100000"/>
        </a:gradFill>
        <a:effectLst/>
      </p:bgPr>
    </p:bg>
    <p:spTree>
      <p:nvGrpSpPr>
        <p:cNvPr id="1" name="Shape 39"/>
        <p:cNvGrpSpPr/>
        <p:nvPr/>
      </p:nvGrpSpPr>
      <p:grpSpPr>
        <a:xfrm>
          <a:off x="0" y="0"/>
          <a:ext cx="0" cy="0"/>
          <a:chOff x="0" y="0"/>
          <a:chExt cx="0" cy="0"/>
        </a:xfrm>
      </p:grpSpPr>
      <p:sp>
        <p:nvSpPr>
          <p:cNvPr id="40" name="Google Shape;40;p10"/>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9FFAFF"/>
            </a:gs>
            <a:gs pos="58000">
              <a:schemeClr val="accent1"/>
            </a:gs>
            <a:gs pos="100000">
              <a:schemeClr val="accent1"/>
            </a:gs>
          </a:gsLst>
          <a:path path="circle">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9100" y="759800"/>
            <a:ext cx="7593300" cy="396300"/>
          </a:xfrm>
          <a:prstGeom prst="rect">
            <a:avLst/>
          </a:prstGeom>
          <a:noFill/>
          <a:ln>
            <a:noFill/>
          </a:ln>
          <a:effectLst>
            <a:outerShdw blurRad="42863" dist="9525" dir="5400000" algn="bl" rotWithShape="0">
              <a:schemeClr val="dk1">
                <a:alpha val="30000"/>
              </a:schemeClr>
            </a:outerShdw>
          </a:effectLst>
        </p:spPr>
        <p:txBody>
          <a:bodyPr spcFirstLastPara="1" wrap="square" lIns="0" tIns="0" rIns="0" bIns="0" anchor="b" anchorCtr="0">
            <a:noAutofit/>
          </a:bodyPr>
          <a:lstStyle>
            <a:lvl1pPr lvl="0"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1pPr>
            <a:lvl2pPr lvl="1"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2pPr>
            <a:lvl3pPr lvl="2"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3pPr>
            <a:lvl4pPr lvl="3"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4pPr>
            <a:lvl5pPr lvl="4"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5pPr>
            <a:lvl6pPr lvl="5"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6pPr>
            <a:lvl7pPr lvl="6"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7pPr>
            <a:lvl8pPr lvl="7"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8pPr>
            <a:lvl9pPr lvl="8"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79100" y="1277748"/>
            <a:ext cx="49755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1pPr>
            <a:lvl2pPr marL="914400" lvl="1"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2pPr>
            <a:lvl3pPr marL="1371600" lvl="2"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3pPr>
            <a:lvl4pPr marL="1828800" lvl="3"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4pPr>
            <a:lvl5pPr marL="2286000" lvl="4"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5pPr>
            <a:lvl6pPr marL="2743200" lvl="5"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6pPr>
            <a:lvl7pPr marL="3200400" lvl="6"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7pPr>
            <a:lvl8pPr marL="3657600" lvl="7"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8pPr>
            <a:lvl9pPr marL="4114800" lvl="8" indent="-381000" rtl="0">
              <a:lnSpc>
                <a:spcPct val="115000"/>
              </a:lnSpc>
              <a:spcBef>
                <a:spcPts val="800"/>
              </a:spcBef>
              <a:spcAft>
                <a:spcPts val="80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9pPr>
          </a:lstStyle>
          <a:p>
            <a:endParaRPr/>
          </a:p>
        </p:txBody>
      </p:sp>
      <p:sp>
        <p:nvSpPr>
          <p:cNvPr id="8" name="Google Shape;8;p1"/>
          <p:cNvSpPr txBox="1">
            <a:spLocks noGrp="1"/>
          </p:cNvSpPr>
          <p:nvPr>
            <p:ph type="sldNum" idx="12"/>
          </p:nvPr>
        </p:nvSpPr>
        <p:spPr>
          <a:xfrm>
            <a:off x="8404375" y="4643093"/>
            <a:ext cx="548700" cy="316800"/>
          </a:xfrm>
          <a:prstGeom prst="rect">
            <a:avLst/>
          </a:prstGeom>
          <a:noFill/>
          <a:ln>
            <a:noFill/>
          </a:ln>
          <a:effectLst>
            <a:outerShdw blurRad="42863" dist="9525" dir="5400000" algn="bl" rotWithShape="0">
              <a:schemeClr val="dk1">
                <a:alpha val="30000"/>
              </a:schemeClr>
            </a:outerShdw>
          </a:effectLst>
        </p:spPr>
        <p:txBody>
          <a:bodyPr spcFirstLastPara="1" wrap="square" lIns="0" tIns="0" rIns="0" bIns="0" anchor="b" anchorCtr="0">
            <a:noAutofit/>
          </a:bodyPr>
          <a:lstStyle>
            <a:lvl1pPr marL="0" marR="0" lvl="0"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1pPr>
            <a:lvl2pPr marL="0" marR="0" lvl="1"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2pPr>
            <a:lvl3pPr marL="0" marR="0" lvl="2"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3pPr>
            <a:lvl4pPr marL="0" marR="0" lvl="3"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4pPr>
            <a:lvl5pPr marL="0" marR="0" lvl="4"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5pPr>
            <a:lvl6pPr marL="0" marR="0" lvl="5"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6pPr>
            <a:lvl7pPr marL="0" marR="0" lvl="6"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7pPr>
            <a:lvl8pPr marL="0" marR="0" lvl="7"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8pPr>
            <a:lvl9pPr marL="0" marR="0" lvl="8"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9pPr>
          </a:lstStyle>
          <a:p>
            <a:pPr marL="0" lvl="0" indent="0" algn="r" rtl="0">
              <a:spcBef>
                <a:spcPts val="0"/>
              </a:spcBef>
              <a:spcAft>
                <a:spcPts val="0"/>
              </a:spcAft>
              <a:buClr>
                <a:schemeClr val="lt1"/>
              </a:buClr>
              <a:buSzPts val="1800"/>
              <a:buFont typeface="Bebas Neue"/>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50.png"/><Relationship Id="rId18" Type="http://schemas.openxmlformats.org/officeDocument/2006/relationships/slide" Target="slide6.xml"/><Relationship Id="rId26" Type="http://schemas.openxmlformats.org/officeDocument/2006/relationships/slide" Target="slide9.xml"/><Relationship Id="rId3" Type="http://schemas.openxmlformats.org/officeDocument/2006/relationships/image" Target="../media/image1.png"/><Relationship Id="rId21" Type="http://schemas.openxmlformats.org/officeDocument/2006/relationships/slide" Target="slide7.xml"/><Relationship Id="rId34" Type="http://schemas.openxmlformats.org/officeDocument/2006/relationships/slide" Target="slide13.xml"/><Relationship Id="rId7" Type="http://schemas.openxmlformats.org/officeDocument/2006/relationships/image" Target="../media/image310.png"/><Relationship Id="rId12" Type="http://schemas.openxmlformats.org/officeDocument/2006/relationships/slide" Target="slide4.xml"/><Relationship Id="rId17" Type="http://schemas.openxmlformats.org/officeDocument/2006/relationships/image" Target="../media/image7.png"/><Relationship Id="rId25" Type="http://schemas.openxmlformats.org/officeDocument/2006/relationships/image" Target="../media/image10.png"/><Relationship Id="rId33"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60.png"/><Relationship Id="rId20" Type="http://schemas.openxmlformats.org/officeDocument/2006/relationships/image" Target="../media/image8.png"/><Relationship Id="rId29"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slide" Target="slide2.xml"/><Relationship Id="rId11" Type="http://schemas.openxmlformats.org/officeDocument/2006/relationships/image" Target="../media/image5.png"/><Relationship Id="rId24" Type="http://schemas.openxmlformats.org/officeDocument/2006/relationships/slide" Target="slide8.xml"/><Relationship Id="rId32" Type="http://schemas.openxmlformats.org/officeDocument/2006/relationships/slide" Target="slide12.xml"/><Relationship Id="rId5" Type="http://schemas.openxmlformats.org/officeDocument/2006/relationships/image" Target="../media/image3.png"/><Relationship Id="rId15" Type="http://schemas.openxmlformats.org/officeDocument/2006/relationships/slide" Target="slide5.xml"/><Relationship Id="rId23" Type="http://schemas.openxmlformats.org/officeDocument/2006/relationships/image" Target="../media/image9.png"/><Relationship Id="rId28" Type="http://schemas.openxmlformats.org/officeDocument/2006/relationships/slide" Target="slide10.xml"/><Relationship Id="rId10" Type="http://schemas.openxmlformats.org/officeDocument/2006/relationships/image" Target="../media/image4.png"/><Relationship Id="rId19" Type="http://schemas.openxmlformats.org/officeDocument/2006/relationships/image" Target="../media/image70.png"/><Relationship Id="rId31" Type="http://schemas.openxmlformats.org/officeDocument/2006/relationships/image" Target="../media/image13.png"/><Relationship Id="rId4" Type="http://schemas.openxmlformats.org/officeDocument/2006/relationships/image" Target="../media/image2.png"/><Relationship Id="rId9" Type="http://schemas.openxmlformats.org/officeDocument/2006/relationships/slide" Target="slide3.xml"/><Relationship Id="rId14" Type="http://schemas.openxmlformats.org/officeDocument/2006/relationships/image" Target="../media/image6.png"/><Relationship Id="rId22" Type="http://schemas.openxmlformats.org/officeDocument/2006/relationships/image" Target="../media/image15.png"/><Relationship Id="rId27" Type="http://schemas.openxmlformats.org/officeDocument/2006/relationships/image" Target="../media/image11.png"/><Relationship Id="rId30" Type="http://schemas.openxmlformats.org/officeDocument/2006/relationships/slide" Target="slide11.xml"/><Relationship Id="rId8"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19.png"/><Relationship Id="rId7" Type="http://schemas.openxmlformats.org/officeDocument/2006/relationships/image" Target="../media/image39.png"/><Relationship Id="rId12"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2.png"/><Relationship Id="rId5" Type="http://schemas.openxmlformats.org/officeDocument/2006/relationships/image" Target="../media/image35.png"/><Relationship Id="rId10" Type="http://schemas.openxmlformats.org/officeDocument/2006/relationships/image" Target="../media/image20.png"/><Relationship Id="rId4" Type="http://schemas.openxmlformats.org/officeDocument/2006/relationships/image" Target="../media/image38.png"/><Relationship Id="rId9"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21000">
              <a:schemeClr val="accent1"/>
            </a:gs>
            <a:gs pos="71000">
              <a:schemeClr val="dk1"/>
            </a:gs>
            <a:gs pos="100000">
              <a:schemeClr val="dk1"/>
            </a:gs>
          </a:gsLst>
          <a:path path="circle">
            <a:fillToRect l="100000" t="100000"/>
          </a:path>
          <a:tileRect r="-100000" b="-100000"/>
        </a:gradFill>
        <a:effectLst/>
      </p:bgPr>
    </p:bg>
    <p:spTree>
      <p:nvGrpSpPr>
        <p:cNvPr id="1" name="Shape 105"/>
        <p:cNvGrpSpPr/>
        <p:nvPr/>
      </p:nvGrpSpPr>
      <p:grpSpPr>
        <a:xfrm>
          <a:off x="0" y="0"/>
          <a:ext cx="0" cy="0"/>
          <a:chOff x="0" y="0"/>
          <a:chExt cx="0" cy="0"/>
        </a:xfrm>
      </p:grpSpPr>
      <p:sp>
        <p:nvSpPr>
          <p:cNvPr id="106" name="Google Shape;106;p17"/>
          <p:cNvSpPr/>
          <p:nvPr/>
        </p:nvSpPr>
        <p:spPr>
          <a:xfrm>
            <a:off x="5298479" y="2425636"/>
            <a:ext cx="263619" cy="25171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17"/>
          <p:cNvGrpSpPr/>
          <p:nvPr/>
        </p:nvGrpSpPr>
        <p:grpSpPr>
          <a:xfrm>
            <a:off x="4971612" y="1011933"/>
            <a:ext cx="1129443" cy="1129717"/>
            <a:chOff x="6654650" y="3665275"/>
            <a:chExt cx="409100" cy="409125"/>
          </a:xfrm>
        </p:grpSpPr>
        <p:sp>
          <p:nvSpPr>
            <p:cNvPr id="108" name="Google Shape;108;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17"/>
          <p:cNvGrpSpPr/>
          <p:nvPr/>
        </p:nvGrpSpPr>
        <p:grpSpPr>
          <a:xfrm rot="1056946">
            <a:off x="3883082" y="1900347"/>
            <a:ext cx="746176" cy="746276"/>
            <a:chOff x="570875" y="4322250"/>
            <a:chExt cx="443300" cy="443325"/>
          </a:xfrm>
        </p:grpSpPr>
        <p:sp>
          <p:nvSpPr>
            <p:cNvPr id="111" name="Google Shape;111;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7"/>
          <p:cNvSpPr/>
          <p:nvPr/>
        </p:nvSpPr>
        <p:spPr>
          <a:xfrm rot="2466643">
            <a:off x="4231898" y="1223117"/>
            <a:ext cx="366269" cy="3497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7"/>
          <p:cNvSpPr/>
          <p:nvPr/>
        </p:nvSpPr>
        <p:spPr>
          <a:xfrm rot="-1608918">
            <a:off x="4720985" y="1220097"/>
            <a:ext cx="263609" cy="25170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p:nvPr/>
        </p:nvSpPr>
        <p:spPr>
          <a:xfrm rot="2926240">
            <a:off x="5901539" y="2039291"/>
            <a:ext cx="197436" cy="18851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7"/>
          <p:cNvSpPr/>
          <p:nvPr/>
        </p:nvSpPr>
        <p:spPr>
          <a:xfrm rot="-1608959">
            <a:off x="5278979" y="387784"/>
            <a:ext cx="177833" cy="16980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17"/>
          <p:cNvGrpSpPr/>
          <p:nvPr/>
        </p:nvGrpSpPr>
        <p:grpSpPr>
          <a:xfrm>
            <a:off x="6525873" y="1489959"/>
            <a:ext cx="2714848" cy="3653541"/>
            <a:chOff x="5503615" y="983605"/>
            <a:chExt cx="3588221" cy="4828894"/>
          </a:xfrm>
        </p:grpSpPr>
        <p:pic>
          <p:nvPicPr>
            <p:cNvPr id="120" name="Google Shape;120;p17"/>
            <p:cNvPicPr preferRelativeResize="0"/>
            <p:nvPr/>
          </p:nvPicPr>
          <p:blipFill>
            <a:blip r:embed="rId3">
              <a:alphaModFix/>
            </a:blip>
            <a:stretch>
              <a:fillRect/>
            </a:stretch>
          </p:blipFill>
          <p:spPr>
            <a:xfrm>
              <a:off x="5503615" y="983605"/>
              <a:ext cx="3588221" cy="4828894"/>
            </a:xfrm>
            <a:prstGeom prst="rect">
              <a:avLst/>
            </a:prstGeom>
            <a:noFill/>
            <a:ln>
              <a:noFill/>
            </a:ln>
          </p:spPr>
        </p:pic>
        <p:pic>
          <p:nvPicPr>
            <p:cNvPr id="121" name="Google Shape;121;p17"/>
            <p:cNvPicPr preferRelativeResize="0"/>
            <p:nvPr/>
          </p:nvPicPr>
          <p:blipFill>
            <a:blip r:embed="rId4">
              <a:alphaModFix/>
            </a:blip>
            <a:stretch>
              <a:fillRect/>
            </a:stretch>
          </p:blipFill>
          <p:spPr>
            <a:xfrm>
              <a:off x="7109435" y="1724361"/>
              <a:ext cx="322950" cy="316620"/>
            </a:xfrm>
            <a:prstGeom prst="rect">
              <a:avLst/>
            </a:prstGeom>
            <a:noFill/>
            <a:ln>
              <a:noFill/>
            </a:ln>
          </p:spPr>
        </p:pic>
      </p:grpSp>
      <p:sp>
        <p:nvSpPr>
          <p:cNvPr id="122" name="Google Shape;122;p17"/>
          <p:cNvSpPr txBox="1">
            <a:spLocks noGrp="1"/>
          </p:cNvSpPr>
          <p:nvPr>
            <p:ph type="ctrTitle" idx="4294967295"/>
          </p:nvPr>
        </p:nvSpPr>
        <p:spPr>
          <a:xfrm>
            <a:off x="855300" y="1658034"/>
            <a:ext cx="3411600" cy="1386515"/>
          </a:xfrm>
          <a:prstGeom prst="rect">
            <a:avLst/>
          </a:prstGeom>
        </p:spPr>
        <p:txBody>
          <a:bodyPr spcFirstLastPara="1" wrap="square" lIns="0" tIns="0" rIns="0" bIns="0" anchor="b" anchorCtr="0">
            <a:noAutofit/>
          </a:bodyPr>
          <a:lstStyle/>
          <a:p>
            <a:pPr marL="0" lvl="0" indent="0" algn="l" rtl="0">
              <a:lnSpc>
                <a:spcPct val="80000"/>
              </a:lnSpc>
              <a:spcBef>
                <a:spcPts val="0"/>
              </a:spcBef>
              <a:spcAft>
                <a:spcPts val="0"/>
              </a:spcAft>
              <a:buNone/>
            </a:pPr>
            <a:r>
              <a:rPr lang="en" sz="7700" dirty="0" err="1"/>
              <a:t>Chartbot</a:t>
            </a:r>
            <a:endParaRPr sz="7700" dirty="0"/>
          </a:p>
        </p:txBody>
      </p:sp>
      <p:sp>
        <p:nvSpPr>
          <p:cNvPr id="123" name="Google Shape;123;p17"/>
          <p:cNvSpPr txBox="1">
            <a:spLocks noGrp="1"/>
          </p:cNvSpPr>
          <p:nvPr>
            <p:ph type="subTitle" idx="4294967295"/>
          </p:nvPr>
        </p:nvSpPr>
        <p:spPr>
          <a:xfrm>
            <a:off x="855300" y="3027150"/>
            <a:ext cx="3411600" cy="10734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US" sz="2000" dirty="0" err="1">
                <a:solidFill>
                  <a:schemeClr val="accent1"/>
                </a:solidFill>
              </a:rPr>
              <a:t>Yinjia</a:t>
            </a:r>
            <a:r>
              <a:rPr lang="en-US" sz="2000" dirty="0">
                <a:solidFill>
                  <a:schemeClr val="accent1"/>
                </a:solidFill>
              </a:rPr>
              <a:t> Liu &amp; </a:t>
            </a:r>
            <a:r>
              <a:rPr lang="en-US" sz="2000" dirty="0" err="1">
                <a:solidFill>
                  <a:schemeClr val="accent1"/>
                </a:solidFill>
              </a:rPr>
              <a:t>Chenwei</a:t>
            </a:r>
            <a:r>
              <a:rPr lang="en-US" sz="2000" dirty="0">
                <a:solidFill>
                  <a:schemeClr val="accent1"/>
                </a:solidFill>
              </a:rPr>
              <a:t> Cao</a:t>
            </a:r>
            <a:endParaRPr sz="2000" dirty="0">
              <a:solidFill>
                <a:schemeClr val="accent1"/>
              </a:solidFill>
            </a:endParaRPr>
          </a:p>
        </p:txBody>
      </p:sp>
      <p:sp>
        <p:nvSpPr>
          <p:cNvPr id="124" name="Google Shape;124;p17"/>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a:t>
            </a:fld>
            <a:endParaRPr dirty="0"/>
          </a:p>
        </p:txBody>
      </p:sp>
      <p:cxnSp>
        <p:nvCxnSpPr>
          <p:cNvPr id="21" name="Google Shape;143;p28">
            <a:extLst>
              <a:ext uri="{FF2B5EF4-FFF2-40B4-BE49-F238E27FC236}">
                <a16:creationId xmlns:a16="http://schemas.microsoft.com/office/drawing/2014/main" id="{F3C1FFFB-7030-ED40-B209-5B33BD62DE2E}"/>
              </a:ext>
            </a:extLst>
          </p:cNvPr>
          <p:cNvCxnSpPr>
            <a:cxnSpLocks/>
          </p:cNvCxnSpPr>
          <p:nvPr/>
        </p:nvCxnSpPr>
        <p:spPr>
          <a:xfrm flipV="1">
            <a:off x="-128016" y="150408"/>
            <a:ext cx="9368737" cy="1311453"/>
          </a:xfrm>
          <a:prstGeom prst="straightConnector1">
            <a:avLst/>
          </a:prstGeom>
          <a:noFill/>
          <a:ln w="19050" cap="flat" cmpd="sng">
            <a:solidFill>
              <a:srgbClr val="F3F3F3"/>
            </a:solidFill>
            <a:prstDash val="solid"/>
            <a:round/>
            <a:headEnd type="oval" w="med" len="med"/>
            <a:tailEnd type="oval" w="med" len="med"/>
          </a:ln>
        </p:spPr>
      </p:cxnSp>
      <p:sp>
        <p:nvSpPr>
          <p:cNvPr id="43" name="Google Shape;118;p17">
            <a:extLst>
              <a:ext uri="{FF2B5EF4-FFF2-40B4-BE49-F238E27FC236}">
                <a16:creationId xmlns:a16="http://schemas.microsoft.com/office/drawing/2014/main" id="{F8032708-D1E0-E94F-81EA-E94E968E1EAD}"/>
              </a:ext>
            </a:extLst>
          </p:cNvPr>
          <p:cNvSpPr/>
          <p:nvPr/>
        </p:nvSpPr>
        <p:spPr>
          <a:xfrm rot="-1608959">
            <a:off x="159840" y="1197196"/>
            <a:ext cx="177833" cy="16980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8;p17">
            <a:extLst>
              <a:ext uri="{FF2B5EF4-FFF2-40B4-BE49-F238E27FC236}">
                <a16:creationId xmlns:a16="http://schemas.microsoft.com/office/drawing/2014/main" id="{E7732226-77E4-2D4F-96C0-C50A9EAA5CC2}"/>
              </a:ext>
            </a:extLst>
          </p:cNvPr>
          <p:cNvSpPr/>
          <p:nvPr/>
        </p:nvSpPr>
        <p:spPr>
          <a:xfrm rot="-1608959">
            <a:off x="653823" y="1393078"/>
            <a:ext cx="177833" cy="16980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8;p17">
            <a:extLst>
              <a:ext uri="{FF2B5EF4-FFF2-40B4-BE49-F238E27FC236}">
                <a16:creationId xmlns:a16="http://schemas.microsoft.com/office/drawing/2014/main" id="{330E2066-7BCE-9742-B7B6-C11432BD3C74}"/>
              </a:ext>
            </a:extLst>
          </p:cNvPr>
          <p:cNvSpPr/>
          <p:nvPr/>
        </p:nvSpPr>
        <p:spPr>
          <a:xfrm rot="-1608959">
            <a:off x="1233507" y="1048442"/>
            <a:ext cx="177833" cy="16980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8;p17">
            <a:extLst>
              <a:ext uri="{FF2B5EF4-FFF2-40B4-BE49-F238E27FC236}">
                <a16:creationId xmlns:a16="http://schemas.microsoft.com/office/drawing/2014/main" id="{FD857F2F-4ABF-7B42-AEE0-C0E1EDD34B54}"/>
              </a:ext>
            </a:extLst>
          </p:cNvPr>
          <p:cNvSpPr/>
          <p:nvPr/>
        </p:nvSpPr>
        <p:spPr>
          <a:xfrm rot="-1608959">
            <a:off x="1766421" y="1243282"/>
            <a:ext cx="177833" cy="16980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8;p17">
            <a:extLst>
              <a:ext uri="{FF2B5EF4-FFF2-40B4-BE49-F238E27FC236}">
                <a16:creationId xmlns:a16="http://schemas.microsoft.com/office/drawing/2014/main" id="{67DAB750-F5A9-974A-B597-9EAB859FEB65}"/>
              </a:ext>
            </a:extLst>
          </p:cNvPr>
          <p:cNvSpPr/>
          <p:nvPr/>
        </p:nvSpPr>
        <p:spPr>
          <a:xfrm rot="-1608959">
            <a:off x="2307173" y="917735"/>
            <a:ext cx="177833" cy="16980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8;p17">
            <a:extLst>
              <a:ext uri="{FF2B5EF4-FFF2-40B4-BE49-F238E27FC236}">
                <a16:creationId xmlns:a16="http://schemas.microsoft.com/office/drawing/2014/main" id="{D2A87192-7226-464D-8102-AC38C549E455}"/>
              </a:ext>
            </a:extLst>
          </p:cNvPr>
          <p:cNvSpPr/>
          <p:nvPr/>
        </p:nvSpPr>
        <p:spPr>
          <a:xfrm rot="-1608959">
            <a:off x="2803340" y="1073282"/>
            <a:ext cx="177833" cy="16980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8;p17">
            <a:extLst>
              <a:ext uri="{FF2B5EF4-FFF2-40B4-BE49-F238E27FC236}">
                <a16:creationId xmlns:a16="http://schemas.microsoft.com/office/drawing/2014/main" id="{FB269C84-BF30-E343-81AB-9FB0206B1E47}"/>
              </a:ext>
            </a:extLst>
          </p:cNvPr>
          <p:cNvSpPr/>
          <p:nvPr/>
        </p:nvSpPr>
        <p:spPr>
          <a:xfrm rot="-1608959">
            <a:off x="3341499" y="721234"/>
            <a:ext cx="177833" cy="16980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8;p17">
            <a:extLst>
              <a:ext uri="{FF2B5EF4-FFF2-40B4-BE49-F238E27FC236}">
                <a16:creationId xmlns:a16="http://schemas.microsoft.com/office/drawing/2014/main" id="{46DE9698-FCCF-3748-A738-E915675B21F1}"/>
              </a:ext>
            </a:extLst>
          </p:cNvPr>
          <p:cNvSpPr/>
          <p:nvPr/>
        </p:nvSpPr>
        <p:spPr>
          <a:xfrm rot="-1608959">
            <a:off x="3887934" y="957643"/>
            <a:ext cx="177833" cy="16980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8;p17">
            <a:extLst>
              <a:ext uri="{FF2B5EF4-FFF2-40B4-BE49-F238E27FC236}">
                <a16:creationId xmlns:a16="http://schemas.microsoft.com/office/drawing/2014/main" id="{21E6FA80-CBE0-4249-B3AE-7C1F5E74C6F5}"/>
              </a:ext>
            </a:extLst>
          </p:cNvPr>
          <p:cNvSpPr/>
          <p:nvPr/>
        </p:nvSpPr>
        <p:spPr>
          <a:xfrm rot="-1608959">
            <a:off x="4190814" y="607136"/>
            <a:ext cx="177833" cy="16980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8;p17">
            <a:extLst>
              <a:ext uri="{FF2B5EF4-FFF2-40B4-BE49-F238E27FC236}">
                <a16:creationId xmlns:a16="http://schemas.microsoft.com/office/drawing/2014/main" id="{A43763D9-3793-324E-A377-3C0D8EB318FC}"/>
              </a:ext>
            </a:extLst>
          </p:cNvPr>
          <p:cNvSpPr/>
          <p:nvPr/>
        </p:nvSpPr>
        <p:spPr>
          <a:xfrm rot="-1608959">
            <a:off x="5953387" y="675691"/>
            <a:ext cx="177833" cy="16980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8;p17">
            <a:extLst>
              <a:ext uri="{FF2B5EF4-FFF2-40B4-BE49-F238E27FC236}">
                <a16:creationId xmlns:a16="http://schemas.microsoft.com/office/drawing/2014/main" id="{62F43BCB-39A7-2D42-ADCE-E5427ACEA78F}"/>
              </a:ext>
            </a:extLst>
          </p:cNvPr>
          <p:cNvSpPr/>
          <p:nvPr/>
        </p:nvSpPr>
        <p:spPr>
          <a:xfrm rot="-1608959">
            <a:off x="7107779" y="2216584"/>
            <a:ext cx="177833" cy="16980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pslz="http://schemas.microsoft.com/office/powerpoint/2016/slidezoom">
        <mc:Choice Requires="pslz">
          <p:graphicFrame>
            <p:nvGraphicFramePr>
              <p:cNvPr id="19" name="Slide Zoom 18">
                <a:extLst>
                  <a:ext uri="{FF2B5EF4-FFF2-40B4-BE49-F238E27FC236}">
                    <a16:creationId xmlns:a16="http://schemas.microsoft.com/office/drawing/2014/main" id="{3BFC0559-F668-CE40-BB94-2FBB39F8F16E}"/>
                  </a:ext>
                </a:extLst>
              </p:cNvPr>
              <p:cNvGraphicFramePr>
                <a:graphicFrameLocks noChangeAspect="1"/>
              </p:cNvGraphicFramePr>
              <p:nvPr>
                <p:extLst>
                  <p:ext uri="{D42A27DB-BD31-4B8C-83A1-F6EECF244321}">
                    <p14:modId xmlns:p14="http://schemas.microsoft.com/office/powerpoint/2010/main" val="2470093751"/>
                  </p:ext>
                </p:extLst>
              </p:nvPr>
            </p:nvGraphicFramePr>
            <p:xfrm>
              <a:off x="78221" y="1002636"/>
              <a:ext cx="302469" cy="171536"/>
            </p:xfrm>
            <a:graphic>
              <a:graphicData uri="http://schemas.microsoft.com/office/powerpoint/2016/slidezoom">
                <pslz:sldZm>
                  <pslz:sldZmObj sldId="258" cId="0">
                    <pslz:zmPr id="{788363FA-C83B-7B46-B40A-32E7842FC976}" returnToParent="0" transitionDur="1000" showBg="0">
                      <p166:blipFill xmlns:p166="http://schemas.microsoft.com/office/powerpoint/2016/6/main">
                        <a:blip r:embed="rId5"/>
                        <a:stretch>
                          <a:fillRect/>
                        </a:stretch>
                      </p166:blipFill>
                      <p166:spPr xmlns:p166="http://schemas.microsoft.com/office/powerpoint/2016/6/main">
                        <a:xfrm>
                          <a:off x="0" y="0"/>
                          <a:ext cx="302469" cy="171536"/>
                        </a:xfrm>
                        <a:prstGeom prst="rect">
                          <a:avLst/>
                        </a:prstGeom>
                      </p166:spPr>
                    </pslz:zmPr>
                  </pslz:sldZmObj>
                </pslz:sldZm>
              </a:graphicData>
            </a:graphic>
          </p:graphicFrame>
        </mc:Choice>
        <mc:Fallback xmlns="">
          <p:pic>
            <p:nvPicPr>
              <p:cNvPr id="19" name="Slide Zoom 18">
                <a:hlinkClick r:id="rId6" action="ppaction://hlinksldjump"/>
                <a:extLst>
                  <a:ext uri="{FF2B5EF4-FFF2-40B4-BE49-F238E27FC236}">
                    <a16:creationId xmlns:a16="http://schemas.microsoft.com/office/drawing/2014/main" id="{3BFC0559-F668-CE40-BB94-2FBB39F8F16E}"/>
                  </a:ext>
                </a:extLst>
              </p:cNvPr>
              <p:cNvPicPr>
                <a:picLocks noGrp="1" noRot="1" noChangeAspect="1" noMove="1" noResize="1" noEditPoints="1" noAdjustHandles="1" noChangeArrowheads="1" noChangeShapeType="1"/>
              </p:cNvPicPr>
              <p:nvPr/>
            </p:nvPicPr>
            <p:blipFill>
              <a:blip r:embed="rId7"/>
              <a:stretch>
                <a:fillRect/>
              </a:stretch>
            </p:blipFill>
            <p:spPr>
              <a:xfrm>
                <a:off x="78221" y="1002636"/>
                <a:ext cx="302469" cy="171536"/>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22" name="Slide Zoom 21">
                <a:extLst>
                  <a:ext uri="{FF2B5EF4-FFF2-40B4-BE49-F238E27FC236}">
                    <a16:creationId xmlns:a16="http://schemas.microsoft.com/office/drawing/2014/main" id="{A0F7283D-DE22-9445-BDA1-3B5FA13CBA2D}"/>
                  </a:ext>
                </a:extLst>
              </p:cNvPr>
              <p:cNvGraphicFramePr>
                <a:graphicFrameLocks noChangeAspect="1"/>
              </p:cNvGraphicFramePr>
              <p:nvPr>
                <p:extLst>
                  <p:ext uri="{D42A27DB-BD31-4B8C-83A1-F6EECF244321}">
                    <p14:modId xmlns:p14="http://schemas.microsoft.com/office/powerpoint/2010/main" val="45654877"/>
                  </p:ext>
                </p:extLst>
              </p:nvPr>
            </p:nvGraphicFramePr>
            <p:xfrm>
              <a:off x="595725" y="1619244"/>
              <a:ext cx="294027" cy="179477"/>
            </p:xfrm>
            <a:graphic>
              <a:graphicData uri="http://schemas.microsoft.com/office/powerpoint/2016/slidezoom">
                <pslz:sldZm>
                  <pslz:sldZmObj sldId="256" cId="0">
                    <pslz:zmPr id="{F8FDDAD0-9A43-C242-A153-FE387668C82E}" returnToParent="0" transitionDur="1000" showBg="0">
                      <p166:blipFill xmlns:p166="http://schemas.microsoft.com/office/powerpoint/2016/6/main">
                        <a:blip r:embed="rId8"/>
                        <a:stretch>
                          <a:fillRect/>
                        </a:stretch>
                      </p166:blipFill>
                      <p166:spPr xmlns:p166="http://schemas.microsoft.com/office/powerpoint/2016/6/main">
                        <a:xfrm>
                          <a:off x="0" y="0"/>
                          <a:ext cx="294027" cy="179477"/>
                        </a:xfrm>
                        <a:prstGeom prst="rect">
                          <a:avLst/>
                        </a:prstGeom>
                      </p166:spPr>
                    </pslz:zmPr>
                  </pslz:sldZmObj>
                </pslz:sldZm>
              </a:graphicData>
            </a:graphic>
          </p:graphicFrame>
        </mc:Choice>
        <mc:Fallback xmlns="">
          <p:pic>
            <p:nvPicPr>
              <p:cNvPr id="22" name="Slide Zoom 21">
                <a:hlinkClick r:id="rId9" action="ppaction://hlinksldjump"/>
                <a:extLst>
                  <a:ext uri="{FF2B5EF4-FFF2-40B4-BE49-F238E27FC236}">
                    <a16:creationId xmlns:a16="http://schemas.microsoft.com/office/drawing/2014/main" id="{A0F7283D-DE22-9445-BDA1-3B5FA13CBA2D}"/>
                  </a:ext>
                </a:extLst>
              </p:cNvPr>
              <p:cNvPicPr>
                <a:picLocks noGrp="1" noRot="1" noChangeAspect="1" noMove="1" noResize="1" noEditPoints="1" noAdjustHandles="1" noChangeArrowheads="1" noChangeShapeType="1"/>
              </p:cNvPicPr>
              <p:nvPr/>
            </p:nvPicPr>
            <p:blipFill>
              <a:blip r:embed="rId10"/>
              <a:stretch>
                <a:fillRect/>
              </a:stretch>
            </p:blipFill>
            <p:spPr>
              <a:xfrm>
                <a:off x="595725" y="1619244"/>
                <a:ext cx="294027" cy="179477"/>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24" name="Slide Zoom 23">
                <a:extLst>
                  <a:ext uri="{FF2B5EF4-FFF2-40B4-BE49-F238E27FC236}">
                    <a16:creationId xmlns:a16="http://schemas.microsoft.com/office/drawing/2014/main" id="{E0D421AF-D61C-1048-AC68-C5C8EB560F07}"/>
                  </a:ext>
                </a:extLst>
              </p:cNvPr>
              <p:cNvGraphicFramePr>
                <a:graphicFrameLocks noChangeAspect="1"/>
              </p:cNvGraphicFramePr>
              <p:nvPr>
                <p:extLst>
                  <p:ext uri="{D42A27DB-BD31-4B8C-83A1-F6EECF244321}">
                    <p14:modId xmlns:p14="http://schemas.microsoft.com/office/powerpoint/2010/main" val="3275841222"/>
                  </p:ext>
                </p:extLst>
              </p:nvPr>
            </p:nvGraphicFramePr>
            <p:xfrm>
              <a:off x="1053608" y="826383"/>
              <a:ext cx="358653" cy="201742"/>
            </p:xfrm>
            <a:graphic>
              <a:graphicData uri="http://schemas.microsoft.com/office/powerpoint/2016/slidezoom">
                <pslz:sldZm>
                  <pslz:sldZmObj sldId="257" cId="0">
                    <pslz:zmPr id="{A25D1EA6-5FF6-AE42-A31F-2F6FAC86E719}" returnToParent="0" transitionDur="1000" showBg="0">
                      <p166:blipFill xmlns:p166="http://schemas.microsoft.com/office/powerpoint/2016/6/main">
                        <a:blip r:embed="rId11"/>
                        <a:stretch>
                          <a:fillRect/>
                        </a:stretch>
                      </p166:blipFill>
                      <p166:spPr xmlns:p166="http://schemas.microsoft.com/office/powerpoint/2016/6/main">
                        <a:xfrm>
                          <a:off x="0" y="0"/>
                          <a:ext cx="358653" cy="201742"/>
                        </a:xfrm>
                        <a:prstGeom prst="rect">
                          <a:avLst/>
                        </a:prstGeom>
                      </p166:spPr>
                    </pslz:zmPr>
                  </pslz:sldZmObj>
                </pslz:sldZm>
              </a:graphicData>
            </a:graphic>
          </p:graphicFrame>
        </mc:Choice>
        <mc:Fallback xmlns="">
          <p:pic>
            <p:nvPicPr>
              <p:cNvPr id="24" name="Slide Zoom 23">
                <a:hlinkClick r:id="rId12" action="ppaction://hlinksldjump"/>
                <a:extLst>
                  <a:ext uri="{FF2B5EF4-FFF2-40B4-BE49-F238E27FC236}">
                    <a16:creationId xmlns:a16="http://schemas.microsoft.com/office/drawing/2014/main" id="{E0D421AF-D61C-1048-AC68-C5C8EB560F07}"/>
                  </a:ext>
                </a:extLst>
              </p:cNvPr>
              <p:cNvPicPr>
                <a:picLocks noGrp="1" noRot="1" noChangeAspect="1" noMove="1" noResize="1" noEditPoints="1" noAdjustHandles="1" noChangeArrowheads="1" noChangeShapeType="1"/>
              </p:cNvPicPr>
              <p:nvPr/>
            </p:nvPicPr>
            <p:blipFill>
              <a:blip r:embed="rId13"/>
              <a:stretch>
                <a:fillRect/>
              </a:stretch>
            </p:blipFill>
            <p:spPr>
              <a:xfrm>
                <a:off x="1053608" y="826383"/>
                <a:ext cx="358653" cy="201742"/>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28" name="Slide Zoom 27">
                <a:extLst>
                  <a:ext uri="{FF2B5EF4-FFF2-40B4-BE49-F238E27FC236}">
                    <a16:creationId xmlns:a16="http://schemas.microsoft.com/office/drawing/2014/main" id="{A3973EFA-0FD0-164B-B80D-61B06A2F6533}"/>
                  </a:ext>
                </a:extLst>
              </p:cNvPr>
              <p:cNvGraphicFramePr>
                <a:graphicFrameLocks noChangeAspect="1"/>
              </p:cNvGraphicFramePr>
              <p:nvPr>
                <p:extLst>
                  <p:ext uri="{D42A27DB-BD31-4B8C-83A1-F6EECF244321}">
                    <p14:modId xmlns:p14="http://schemas.microsoft.com/office/powerpoint/2010/main" val="1959250901"/>
                  </p:ext>
                </p:extLst>
              </p:nvPr>
            </p:nvGraphicFramePr>
            <p:xfrm>
              <a:off x="1722436" y="1492991"/>
              <a:ext cx="358649" cy="201741"/>
            </p:xfrm>
            <a:graphic>
              <a:graphicData uri="http://schemas.microsoft.com/office/powerpoint/2016/slidezoom">
                <pslz:sldZm>
                  <pslz:sldZmObj sldId="263" cId="0">
                    <pslz:zmPr id="{C7FF2C2F-8E18-AD4C-8E6B-B7ED1CBFED93}" returnToParent="0" transitionDur="1000" showBg="0">
                      <p166:blipFill xmlns:p166="http://schemas.microsoft.com/office/powerpoint/2016/6/main">
                        <a:blip r:embed="rId14"/>
                        <a:stretch>
                          <a:fillRect/>
                        </a:stretch>
                      </p166:blipFill>
                      <p166:spPr xmlns:p166="http://schemas.microsoft.com/office/powerpoint/2016/6/main">
                        <a:xfrm>
                          <a:off x="0" y="0"/>
                          <a:ext cx="358649" cy="201741"/>
                        </a:xfrm>
                        <a:prstGeom prst="rect">
                          <a:avLst/>
                        </a:prstGeom>
                      </p166:spPr>
                    </pslz:zmPr>
                  </pslz:sldZmObj>
                </pslz:sldZm>
              </a:graphicData>
            </a:graphic>
          </p:graphicFrame>
        </mc:Choice>
        <mc:Fallback xmlns="">
          <p:pic>
            <p:nvPicPr>
              <p:cNvPr id="28" name="Slide Zoom 27">
                <a:hlinkClick r:id="rId15" action="ppaction://hlinksldjump"/>
                <a:extLst>
                  <a:ext uri="{FF2B5EF4-FFF2-40B4-BE49-F238E27FC236}">
                    <a16:creationId xmlns:a16="http://schemas.microsoft.com/office/drawing/2014/main" id="{A3973EFA-0FD0-164B-B80D-61B06A2F6533}"/>
                  </a:ext>
                </a:extLst>
              </p:cNvPr>
              <p:cNvPicPr>
                <a:picLocks noGrp="1" noRot="1" noChangeAspect="1" noMove="1" noResize="1" noEditPoints="1" noAdjustHandles="1" noChangeArrowheads="1" noChangeShapeType="1"/>
              </p:cNvPicPr>
              <p:nvPr/>
            </p:nvPicPr>
            <p:blipFill>
              <a:blip r:embed="rId16"/>
              <a:stretch>
                <a:fillRect/>
              </a:stretch>
            </p:blipFill>
            <p:spPr>
              <a:xfrm>
                <a:off x="1722436" y="1492991"/>
                <a:ext cx="358649" cy="201741"/>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31" name="Slide Zoom 30">
                <a:extLst>
                  <a:ext uri="{FF2B5EF4-FFF2-40B4-BE49-F238E27FC236}">
                    <a16:creationId xmlns:a16="http://schemas.microsoft.com/office/drawing/2014/main" id="{D61253A1-AF83-4240-89A1-C3F913516534}"/>
                  </a:ext>
                </a:extLst>
              </p:cNvPr>
              <p:cNvGraphicFramePr>
                <a:graphicFrameLocks noChangeAspect="1"/>
              </p:cNvGraphicFramePr>
              <p:nvPr>
                <p:extLst>
                  <p:ext uri="{D42A27DB-BD31-4B8C-83A1-F6EECF244321}">
                    <p14:modId xmlns:p14="http://schemas.microsoft.com/office/powerpoint/2010/main" val="858635809"/>
                  </p:ext>
                </p:extLst>
              </p:nvPr>
            </p:nvGraphicFramePr>
            <p:xfrm>
              <a:off x="2211276" y="669681"/>
              <a:ext cx="302469" cy="170139"/>
            </p:xfrm>
            <a:graphic>
              <a:graphicData uri="http://schemas.microsoft.com/office/powerpoint/2016/slidezoom">
                <pslz:sldZm>
                  <pslz:sldZmObj sldId="268" cId="0">
                    <pslz:zmPr id="{5D674A01-9744-924D-A2A7-0202534B5D1B}" returnToParent="0" transitionDur="1000" showBg="0">
                      <p166:blipFill xmlns:p166="http://schemas.microsoft.com/office/powerpoint/2016/6/main">
                        <a:blip r:embed="rId17"/>
                        <a:stretch>
                          <a:fillRect/>
                        </a:stretch>
                      </p166:blipFill>
                      <p166:spPr xmlns:p166="http://schemas.microsoft.com/office/powerpoint/2016/6/main">
                        <a:xfrm>
                          <a:off x="0" y="0"/>
                          <a:ext cx="302469" cy="170139"/>
                        </a:xfrm>
                        <a:prstGeom prst="rect">
                          <a:avLst/>
                        </a:prstGeom>
                      </p166:spPr>
                    </pslz:zmPr>
                  </pslz:sldZmObj>
                </pslz:sldZm>
              </a:graphicData>
            </a:graphic>
          </p:graphicFrame>
        </mc:Choice>
        <mc:Fallback xmlns="">
          <p:pic>
            <p:nvPicPr>
              <p:cNvPr id="31" name="Slide Zoom 30">
                <a:hlinkClick r:id="rId18" action="ppaction://hlinksldjump"/>
                <a:extLst>
                  <a:ext uri="{FF2B5EF4-FFF2-40B4-BE49-F238E27FC236}">
                    <a16:creationId xmlns:a16="http://schemas.microsoft.com/office/drawing/2014/main" id="{D61253A1-AF83-4240-89A1-C3F913516534}"/>
                  </a:ext>
                </a:extLst>
              </p:cNvPr>
              <p:cNvPicPr>
                <a:picLocks noGrp="1" noRot="1" noChangeAspect="1" noMove="1" noResize="1" noEditPoints="1" noAdjustHandles="1" noChangeArrowheads="1" noChangeShapeType="1"/>
              </p:cNvPicPr>
              <p:nvPr/>
            </p:nvPicPr>
            <p:blipFill>
              <a:blip r:embed="rId19"/>
              <a:stretch>
                <a:fillRect/>
              </a:stretch>
            </p:blipFill>
            <p:spPr>
              <a:xfrm>
                <a:off x="2211276" y="669681"/>
                <a:ext cx="302469" cy="170139"/>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34" name="Slide Zoom 33">
                <a:extLst>
                  <a:ext uri="{FF2B5EF4-FFF2-40B4-BE49-F238E27FC236}">
                    <a16:creationId xmlns:a16="http://schemas.microsoft.com/office/drawing/2014/main" id="{D60839DB-8CD5-0248-9C2C-E8EFEC906BAF}"/>
                  </a:ext>
                </a:extLst>
              </p:cNvPr>
              <p:cNvGraphicFramePr>
                <a:graphicFrameLocks noChangeAspect="1"/>
              </p:cNvGraphicFramePr>
              <p:nvPr>
                <p:extLst>
                  <p:ext uri="{D42A27DB-BD31-4B8C-83A1-F6EECF244321}">
                    <p14:modId xmlns:p14="http://schemas.microsoft.com/office/powerpoint/2010/main" val="1661720707"/>
                  </p:ext>
                </p:extLst>
              </p:nvPr>
            </p:nvGraphicFramePr>
            <p:xfrm>
              <a:off x="2768151" y="1337073"/>
              <a:ext cx="380442" cy="213999"/>
            </p:xfrm>
            <a:graphic>
              <a:graphicData uri="http://schemas.microsoft.com/office/powerpoint/2016/slidezoom">
                <pslz:sldZm>
                  <pslz:sldZmObj sldId="287" cId="1113469187">
                    <pslz:zmPr id="{FAD183CD-E2D4-2545-834A-EA0AEABFCF99}" returnToParent="0" transitionDur="1000" showBg="0">
                      <p166:blipFill xmlns:p166="http://schemas.microsoft.com/office/powerpoint/2016/6/main">
                        <a:blip r:embed="rId20"/>
                        <a:stretch>
                          <a:fillRect/>
                        </a:stretch>
                      </p166:blipFill>
                      <p166:spPr xmlns:p166="http://schemas.microsoft.com/office/powerpoint/2016/6/main">
                        <a:xfrm>
                          <a:off x="0" y="0"/>
                          <a:ext cx="380442" cy="213999"/>
                        </a:xfrm>
                        <a:prstGeom prst="rect">
                          <a:avLst/>
                        </a:prstGeom>
                      </p166:spPr>
                    </pslz:zmPr>
                  </pslz:sldZmObj>
                </pslz:sldZm>
              </a:graphicData>
            </a:graphic>
          </p:graphicFrame>
        </mc:Choice>
        <mc:Fallback xmlns="">
          <p:pic>
            <p:nvPicPr>
              <p:cNvPr id="34" name="Slide Zoom 33">
                <a:hlinkClick r:id="rId21" action="ppaction://hlinksldjump"/>
                <a:extLst>
                  <a:ext uri="{FF2B5EF4-FFF2-40B4-BE49-F238E27FC236}">
                    <a16:creationId xmlns:a16="http://schemas.microsoft.com/office/drawing/2014/main" id="{D60839DB-8CD5-0248-9C2C-E8EFEC906BAF}"/>
                  </a:ext>
                </a:extLst>
              </p:cNvPr>
              <p:cNvPicPr>
                <a:picLocks noGrp="1" noRot="1" noChangeAspect="1" noMove="1" noResize="1" noEditPoints="1" noAdjustHandles="1" noChangeArrowheads="1" noChangeShapeType="1"/>
              </p:cNvPicPr>
              <p:nvPr/>
            </p:nvPicPr>
            <p:blipFill>
              <a:blip r:embed="rId22"/>
              <a:stretch>
                <a:fillRect/>
              </a:stretch>
            </p:blipFill>
            <p:spPr>
              <a:xfrm>
                <a:off x="2768151" y="1337073"/>
                <a:ext cx="380442" cy="213999"/>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36" name="Slide Zoom 35">
                <a:extLst>
                  <a:ext uri="{FF2B5EF4-FFF2-40B4-BE49-F238E27FC236}">
                    <a16:creationId xmlns:a16="http://schemas.microsoft.com/office/drawing/2014/main" id="{F7E7F8D0-74B8-8845-956C-3E37E8795556}"/>
                  </a:ext>
                </a:extLst>
              </p:cNvPr>
              <p:cNvGraphicFramePr>
                <a:graphicFrameLocks noChangeAspect="1"/>
              </p:cNvGraphicFramePr>
              <p:nvPr>
                <p:extLst>
                  <p:ext uri="{D42A27DB-BD31-4B8C-83A1-F6EECF244321}">
                    <p14:modId xmlns:p14="http://schemas.microsoft.com/office/powerpoint/2010/main" val="1104041165"/>
                  </p:ext>
                </p:extLst>
              </p:nvPr>
            </p:nvGraphicFramePr>
            <p:xfrm>
              <a:off x="3240193" y="472684"/>
              <a:ext cx="380443" cy="213999"/>
            </p:xfrm>
            <a:graphic>
              <a:graphicData uri="http://schemas.microsoft.com/office/powerpoint/2016/slidezoom">
                <pslz:sldZm>
                  <pslz:sldZmObj sldId="288" cId="179608066">
                    <pslz:zmPr id="{4EF4F58D-7966-5246-9F34-D0472784DEC1}" returnToParent="0" transitionDur="1000" showBg="0">
                      <p166:blipFill xmlns:p166="http://schemas.microsoft.com/office/powerpoint/2016/6/main">
                        <a:blip r:embed="rId23"/>
                        <a:stretch>
                          <a:fillRect/>
                        </a:stretch>
                      </p166:blipFill>
                      <p166:spPr xmlns:p166="http://schemas.microsoft.com/office/powerpoint/2016/6/main">
                        <a:xfrm>
                          <a:off x="0" y="0"/>
                          <a:ext cx="380443" cy="213999"/>
                        </a:xfrm>
                        <a:prstGeom prst="rect">
                          <a:avLst/>
                        </a:prstGeom>
                      </p166:spPr>
                    </pslz:zmPr>
                  </pslz:sldZmObj>
                </pslz:sldZm>
              </a:graphicData>
            </a:graphic>
          </p:graphicFrame>
        </mc:Choice>
        <mc:Fallback xmlns="">
          <p:pic>
            <p:nvPicPr>
              <p:cNvPr id="36" name="Slide Zoom 35">
                <a:hlinkClick r:id="rId24" action="ppaction://hlinksldjump"/>
                <a:extLst>
                  <a:ext uri="{FF2B5EF4-FFF2-40B4-BE49-F238E27FC236}">
                    <a16:creationId xmlns:a16="http://schemas.microsoft.com/office/drawing/2014/main" id="{F7E7F8D0-74B8-8845-956C-3E37E8795556}"/>
                  </a:ext>
                </a:extLst>
              </p:cNvPr>
              <p:cNvPicPr>
                <a:picLocks noGrp="1" noRot="1" noChangeAspect="1" noMove="1" noResize="1" noEditPoints="1" noAdjustHandles="1" noChangeArrowheads="1" noChangeShapeType="1"/>
              </p:cNvPicPr>
              <p:nvPr/>
            </p:nvPicPr>
            <p:blipFill>
              <a:blip r:embed="rId22"/>
              <a:stretch>
                <a:fillRect/>
              </a:stretch>
            </p:blipFill>
            <p:spPr>
              <a:xfrm>
                <a:off x="3240193" y="472684"/>
                <a:ext cx="380443" cy="213999"/>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39" name="Slide Zoom 38">
                <a:extLst>
                  <a:ext uri="{FF2B5EF4-FFF2-40B4-BE49-F238E27FC236}">
                    <a16:creationId xmlns:a16="http://schemas.microsoft.com/office/drawing/2014/main" id="{78A3CFF2-3759-A04D-97C7-4435871094F0}"/>
                  </a:ext>
                </a:extLst>
              </p:cNvPr>
              <p:cNvGraphicFramePr>
                <a:graphicFrameLocks noChangeAspect="1"/>
              </p:cNvGraphicFramePr>
              <p:nvPr>
                <p:extLst>
                  <p:ext uri="{D42A27DB-BD31-4B8C-83A1-F6EECF244321}">
                    <p14:modId xmlns:p14="http://schemas.microsoft.com/office/powerpoint/2010/main" val="2629602568"/>
                  </p:ext>
                </p:extLst>
              </p:nvPr>
            </p:nvGraphicFramePr>
            <p:xfrm>
              <a:off x="3818103" y="1163433"/>
              <a:ext cx="362510" cy="203912"/>
            </p:xfrm>
            <a:graphic>
              <a:graphicData uri="http://schemas.microsoft.com/office/powerpoint/2016/slidezoom">
                <pslz:sldZm>
                  <pslz:sldZmObj sldId="289" cId="1378034821">
                    <pslz:zmPr id="{F4F4F141-8091-0A4F-AA64-5953C5B77CAD}" returnToParent="0" transitionDur="1000" showBg="0">
                      <p166:blipFill xmlns:p166="http://schemas.microsoft.com/office/powerpoint/2016/6/main">
                        <a:blip r:embed="rId25"/>
                        <a:stretch>
                          <a:fillRect/>
                        </a:stretch>
                      </p166:blipFill>
                      <p166:spPr xmlns:p166="http://schemas.microsoft.com/office/powerpoint/2016/6/main">
                        <a:xfrm>
                          <a:off x="0" y="0"/>
                          <a:ext cx="362510" cy="203912"/>
                        </a:xfrm>
                        <a:prstGeom prst="rect">
                          <a:avLst/>
                        </a:prstGeom>
                      </p166:spPr>
                    </pslz:zmPr>
                  </pslz:sldZmObj>
                </pslz:sldZm>
              </a:graphicData>
            </a:graphic>
          </p:graphicFrame>
        </mc:Choice>
        <mc:Fallback xmlns="">
          <p:pic>
            <p:nvPicPr>
              <p:cNvPr id="39" name="Slide Zoom 38">
                <a:hlinkClick r:id="rId26" action="ppaction://hlinksldjump"/>
                <a:extLst>
                  <a:ext uri="{FF2B5EF4-FFF2-40B4-BE49-F238E27FC236}">
                    <a16:creationId xmlns:a16="http://schemas.microsoft.com/office/drawing/2014/main" id="{78A3CFF2-3759-A04D-97C7-4435871094F0}"/>
                  </a:ext>
                </a:extLst>
              </p:cNvPr>
              <p:cNvPicPr>
                <a:picLocks noGrp="1" noRot="1" noChangeAspect="1" noMove="1" noResize="1" noEditPoints="1" noAdjustHandles="1" noChangeArrowheads="1" noChangeShapeType="1"/>
              </p:cNvPicPr>
              <p:nvPr/>
            </p:nvPicPr>
            <p:blipFill>
              <a:blip r:embed="rId22"/>
              <a:stretch>
                <a:fillRect/>
              </a:stretch>
            </p:blipFill>
            <p:spPr>
              <a:xfrm>
                <a:off x="3818103" y="1163433"/>
                <a:ext cx="362510" cy="203912"/>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41" name="Slide Zoom 40">
                <a:extLst>
                  <a:ext uri="{FF2B5EF4-FFF2-40B4-BE49-F238E27FC236}">
                    <a16:creationId xmlns:a16="http://schemas.microsoft.com/office/drawing/2014/main" id="{AACB2303-BB72-694C-A2B5-FACC966E4C5C}"/>
                  </a:ext>
                </a:extLst>
              </p:cNvPr>
              <p:cNvGraphicFramePr>
                <a:graphicFrameLocks noChangeAspect="1"/>
              </p:cNvGraphicFramePr>
              <p:nvPr>
                <p:extLst>
                  <p:ext uri="{D42A27DB-BD31-4B8C-83A1-F6EECF244321}">
                    <p14:modId xmlns:p14="http://schemas.microsoft.com/office/powerpoint/2010/main" val="3270064073"/>
                  </p:ext>
                </p:extLst>
              </p:nvPr>
            </p:nvGraphicFramePr>
            <p:xfrm>
              <a:off x="4005242" y="349757"/>
              <a:ext cx="430195" cy="241985"/>
            </p:xfrm>
            <a:graphic>
              <a:graphicData uri="http://schemas.microsoft.com/office/powerpoint/2016/slidezoom">
                <pslz:sldZm>
                  <pslz:sldZmObj sldId="276" cId="4293037364">
                    <pslz:zmPr id="{9768B5ED-5387-2847-937F-CA2ADA7FD378}" returnToParent="0" transitionDur="1000" showBg="0">
                      <p166:blipFill xmlns:p166="http://schemas.microsoft.com/office/powerpoint/2016/6/main">
                        <a:blip r:embed="rId27"/>
                        <a:stretch>
                          <a:fillRect/>
                        </a:stretch>
                      </p166:blipFill>
                      <p166:spPr xmlns:p166="http://schemas.microsoft.com/office/powerpoint/2016/6/main">
                        <a:xfrm>
                          <a:off x="0" y="0"/>
                          <a:ext cx="430195" cy="241985"/>
                        </a:xfrm>
                        <a:prstGeom prst="rect">
                          <a:avLst/>
                        </a:prstGeom>
                      </p166:spPr>
                    </pslz:zmPr>
                  </pslz:sldZmObj>
                </pslz:sldZm>
              </a:graphicData>
            </a:graphic>
          </p:graphicFrame>
        </mc:Choice>
        <mc:Fallback xmlns="">
          <p:pic>
            <p:nvPicPr>
              <p:cNvPr id="41" name="Slide Zoom 40">
                <a:hlinkClick r:id="rId28" action="ppaction://hlinksldjump"/>
                <a:extLst>
                  <a:ext uri="{FF2B5EF4-FFF2-40B4-BE49-F238E27FC236}">
                    <a16:creationId xmlns:a16="http://schemas.microsoft.com/office/drawing/2014/main" id="{AACB2303-BB72-694C-A2B5-FACC966E4C5C}"/>
                  </a:ext>
                </a:extLst>
              </p:cNvPr>
              <p:cNvPicPr>
                <a:picLocks noGrp="1" noRot="1" noChangeAspect="1" noMove="1" noResize="1" noEditPoints="1" noAdjustHandles="1" noChangeArrowheads="1" noChangeShapeType="1"/>
              </p:cNvPicPr>
              <p:nvPr/>
            </p:nvPicPr>
            <p:blipFill>
              <a:blip r:embed="rId22"/>
              <a:stretch>
                <a:fillRect/>
              </a:stretch>
            </p:blipFill>
            <p:spPr>
              <a:xfrm>
                <a:off x="4005242" y="349757"/>
                <a:ext cx="430195" cy="241985"/>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55" name="Slide Zoom 54">
                <a:extLst>
                  <a:ext uri="{FF2B5EF4-FFF2-40B4-BE49-F238E27FC236}">
                    <a16:creationId xmlns:a16="http://schemas.microsoft.com/office/drawing/2014/main" id="{D0D28F20-5FAB-534C-8185-0BB7B30A54BC}"/>
                  </a:ext>
                </a:extLst>
              </p:cNvPr>
              <p:cNvGraphicFramePr>
                <a:graphicFrameLocks noChangeAspect="1"/>
              </p:cNvGraphicFramePr>
              <p:nvPr>
                <p:extLst>
                  <p:ext uri="{D42A27DB-BD31-4B8C-83A1-F6EECF244321}">
                    <p14:modId xmlns:p14="http://schemas.microsoft.com/office/powerpoint/2010/main" val="1421638006"/>
                  </p:ext>
                </p:extLst>
              </p:nvPr>
            </p:nvGraphicFramePr>
            <p:xfrm>
              <a:off x="4572000" y="882012"/>
              <a:ext cx="425230" cy="239192"/>
            </p:xfrm>
            <a:graphic>
              <a:graphicData uri="http://schemas.microsoft.com/office/powerpoint/2016/slidezoom">
                <pslz:sldZm>
                  <pslz:sldZmObj sldId="271" cId="2280342332">
                    <pslz:zmPr id="{268B9C70-F512-8146-B389-32805A854FF5}" returnToParent="0" transitionDur="1000" showBg="0">
                      <p166:blipFill xmlns:p166="http://schemas.microsoft.com/office/powerpoint/2016/6/main">
                        <a:blip r:embed="rId29"/>
                        <a:stretch>
                          <a:fillRect/>
                        </a:stretch>
                      </p166:blipFill>
                      <p166:spPr xmlns:p166="http://schemas.microsoft.com/office/powerpoint/2016/6/main">
                        <a:xfrm>
                          <a:off x="0" y="0"/>
                          <a:ext cx="425230" cy="239192"/>
                        </a:xfrm>
                        <a:prstGeom prst="rect">
                          <a:avLst/>
                        </a:prstGeom>
                      </p166:spPr>
                    </pslz:zmPr>
                  </pslz:sldZmObj>
                </pslz:sldZm>
              </a:graphicData>
            </a:graphic>
          </p:graphicFrame>
        </mc:Choice>
        <mc:Fallback xmlns="">
          <p:pic>
            <p:nvPicPr>
              <p:cNvPr id="55" name="Slide Zoom 54">
                <a:hlinkClick r:id="rId30" action="ppaction://hlinksldjump"/>
                <a:extLst>
                  <a:ext uri="{FF2B5EF4-FFF2-40B4-BE49-F238E27FC236}">
                    <a16:creationId xmlns:a16="http://schemas.microsoft.com/office/drawing/2014/main" id="{D0D28F20-5FAB-534C-8185-0BB7B30A54BC}"/>
                  </a:ext>
                </a:extLst>
              </p:cNvPr>
              <p:cNvPicPr>
                <a:picLocks noGrp="1" noRot="1" noChangeAspect="1" noMove="1" noResize="1" noEditPoints="1" noAdjustHandles="1" noChangeArrowheads="1" noChangeShapeType="1"/>
              </p:cNvPicPr>
              <p:nvPr/>
            </p:nvPicPr>
            <p:blipFill>
              <a:blip r:embed="rId22"/>
              <a:stretch>
                <a:fillRect/>
              </a:stretch>
            </p:blipFill>
            <p:spPr>
              <a:xfrm>
                <a:off x="4572000" y="882012"/>
                <a:ext cx="425230" cy="239192"/>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57" name="Slide Zoom 56">
                <a:extLst>
                  <a:ext uri="{FF2B5EF4-FFF2-40B4-BE49-F238E27FC236}">
                    <a16:creationId xmlns:a16="http://schemas.microsoft.com/office/drawing/2014/main" id="{8FA7D14D-4277-FC4B-A656-78094491382D}"/>
                  </a:ext>
                </a:extLst>
              </p:cNvPr>
              <p:cNvGraphicFramePr>
                <a:graphicFrameLocks noChangeAspect="1"/>
              </p:cNvGraphicFramePr>
              <p:nvPr>
                <p:extLst>
                  <p:ext uri="{D42A27DB-BD31-4B8C-83A1-F6EECF244321}">
                    <p14:modId xmlns:p14="http://schemas.microsoft.com/office/powerpoint/2010/main" val="4097669589"/>
                  </p:ext>
                </p:extLst>
              </p:nvPr>
            </p:nvGraphicFramePr>
            <p:xfrm>
              <a:off x="5181037" y="170910"/>
              <a:ext cx="286639" cy="161234"/>
            </p:xfrm>
            <a:graphic>
              <a:graphicData uri="http://schemas.microsoft.com/office/powerpoint/2016/slidezoom">
                <pslz:sldZm>
                  <pslz:sldZmObj sldId="270" cId="1133803909">
                    <pslz:zmPr id="{115683B5-B6D4-AF4B-8037-9405DBF127B4}" returnToParent="0" transitionDur="1000" showBg="0">
                      <p166:blipFill xmlns:p166="http://schemas.microsoft.com/office/powerpoint/2016/6/main">
                        <a:blip r:embed="rId31"/>
                        <a:stretch>
                          <a:fillRect/>
                        </a:stretch>
                      </p166:blipFill>
                      <p166:spPr xmlns:p166="http://schemas.microsoft.com/office/powerpoint/2016/6/main">
                        <a:xfrm>
                          <a:off x="0" y="0"/>
                          <a:ext cx="286639" cy="161234"/>
                        </a:xfrm>
                        <a:prstGeom prst="rect">
                          <a:avLst/>
                        </a:prstGeom>
                      </p166:spPr>
                    </pslz:zmPr>
                  </pslz:sldZmObj>
                </pslz:sldZm>
              </a:graphicData>
            </a:graphic>
          </p:graphicFrame>
        </mc:Choice>
        <mc:Fallback xmlns="">
          <p:pic>
            <p:nvPicPr>
              <p:cNvPr id="57" name="Slide Zoom 56">
                <a:hlinkClick r:id="rId32" action="ppaction://hlinksldjump"/>
                <a:extLst>
                  <a:ext uri="{FF2B5EF4-FFF2-40B4-BE49-F238E27FC236}">
                    <a16:creationId xmlns:a16="http://schemas.microsoft.com/office/drawing/2014/main" id="{8FA7D14D-4277-FC4B-A656-78094491382D}"/>
                  </a:ext>
                </a:extLst>
              </p:cNvPr>
              <p:cNvPicPr>
                <a:picLocks noGrp="1" noRot="1" noChangeAspect="1" noMove="1" noResize="1" noEditPoints="1" noAdjustHandles="1" noChangeArrowheads="1" noChangeShapeType="1"/>
              </p:cNvPicPr>
              <p:nvPr/>
            </p:nvPicPr>
            <p:blipFill>
              <a:blip r:embed="rId22"/>
              <a:stretch>
                <a:fillRect/>
              </a:stretch>
            </p:blipFill>
            <p:spPr>
              <a:xfrm>
                <a:off x="5181037" y="170910"/>
                <a:ext cx="286639" cy="161234"/>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59" name="Slide Zoom 58">
                <a:extLst>
                  <a:ext uri="{FF2B5EF4-FFF2-40B4-BE49-F238E27FC236}">
                    <a16:creationId xmlns:a16="http://schemas.microsoft.com/office/drawing/2014/main" id="{24035B4D-00A2-9A46-98FA-89D705F8F51C}"/>
                  </a:ext>
                </a:extLst>
              </p:cNvPr>
              <p:cNvGraphicFramePr>
                <a:graphicFrameLocks noChangeAspect="1"/>
              </p:cNvGraphicFramePr>
              <p:nvPr>
                <p:extLst>
                  <p:ext uri="{D42A27DB-BD31-4B8C-83A1-F6EECF244321}">
                    <p14:modId xmlns:p14="http://schemas.microsoft.com/office/powerpoint/2010/main" val="3517662496"/>
                  </p:ext>
                </p:extLst>
              </p:nvPr>
            </p:nvGraphicFramePr>
            <p:xfrm>
              <a:off x="6172361" y="654719"/>
              <a:ext cx="355666" cy="200062"/>
            </p:xfrm>
            <a:graphic>
              <a:graphicData uri="http://schemas.microsoft.com/office/powerpoint/2016/slidezoom">
                <pslz:sldZm>
                  <pslz:sldZmObj sldId="281" cId="3416452130">
                    <pslz:zmPr id="{11A47720-5EFD-244A-AC52-CB5BA2DD4A06}" returnToParent="0" transitionDur="1000" showBg="0">
                      <p166:blipFill xmlns:p166="http://schemas.microsoft.com/office/powerpoint/2016/6/main">
                        <a:blip r:embed="rId33"/>
                        <a:stretch>
                          <a:fillRect/>
                        </a:stretch>
                      </p166:blipFill>
                      <p166:spPr xmlns:p166="http://schemas.microsoft.com/office/powerpoint/2016/6/main">
                        <a:xfrm>
                          <a:off x="0" y="0"/>
                          <a:ext cx="355666" cy="200062"/>
                        </a:xfrm>
                        <a:prstGeom prst="rect">
                          <a:avLst/>
                        </a:prstGeom>
                      </p166:spPr>
                    </pslz:zmPr>
                  </pslz:sldZmObj>
                </pslz:sldZm>
              </a:graphicData>
            </a:graphic>
          </p:graphicFrame>
        </mc:Choice>
        <mc:Fallback xmlns="">
          <p:pic>
            <p:nvPicPr>
              <p:cNvPr id="59" name="Slide Zoom 58">
                <a:hlinkClick r:id="rId34" action="ppaction://hlinksldjump"/>
                <a:extLst>
                  <a:ext uri="{FF2B5EF4-FFF2-40B4-BE49-F238E27FC236}">
                    <a16:creationId xmlns:a16="http://schemas.microsoft.com/office/drawing/2014/main" id="{24035B4D-00A2-9A46-98FA-89D705F8F51C}"/>
                  </a:ext>
                </a:extLst>
              </p:cNvPr>
              <p:cNvPicPr>
                <a:picLocks noGrp="1" noRot="1" noChangeAspect="1" noMove="1" noResize="1" noEditPoints="1" noAdjustHandles="1" noChangeArrowheads="1" noChangeShapeType="1"/>
              </p:cNvPicPr>
              <p:nvPr/>
            </p:nvPicPr>
            <p:blipFill>
              <a:blip r:embed="rId22"/>
              <a:stretch>
                <a:fillRect/>
              </a:stretch>
            </p:blipFill>
            <p:spPr>
              <a:xfrm>
                <a:off x="6172361" y="654719"/>
                <a:ext cx="355666" cy="200062"/>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Shape 306"/>
        <p:cNvGrpSpPr/>
        <p:nvPr/>
      </p:nvGrpSpPr>
      <p:grpSpPr>
        <a:xfrm>
          <a:off x="0" y="0"/>
          <a:ext cx="0" cy="0"/>
          <a:chOff x="0" y="0"/>
          <a:chExt cx="0" cy="0"/>
        </a:xfrm>
      </p:grpSpPr>
      <p:sp>
        <p:nvSpPr>
          <p:cNvPr id="307" name="Google Shape;307;p31"/>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a:p>
        </p:txBody>
      </p:sp>
      <p:sp>
        <p:nvSpPr>
          <p:cNvPr id="314" name="Google Shape;314;p31"/>
          <p:cNvSpPr txBox="1">
            <a:spLocks noGrp="1"/>
          </p:cNvSpPr>
          <p:nvPr>
            <p:ph type="body" idx="4294967295"/>
          </p:nvPr>
        </p:nvSpPr>
        <p:spPr>
          <a:xfrm>
            <a:off x="84156" y="90111"/>
            <a:ext cx="5813724" cy="650553"/>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6000" b="1" dirty="0">
                <a:solidFill>
                  <a:schemeClr val="lt1"/>
                </a:solidFill>
              </a:rPr>
              <a:t>Model Evaluation</a:t>
            </a:r>
            <a:endParaRPr sz="6000" b="1" dirty="0">
              <a:solidFill>
                <a:schemeClr val="lt1"/>
              </a:solidFill>
            </a:endParaRPr>
          </a:p>
        </p:txBody>
      </p:sp>
      <p:grpSp>
        <p:nvGrpSpPr>
          <p:cNvPr id="315" name="Google Shape;315;p31"/>
          <p:cNvGrpSpPr/>
          <p:nvPr/>
        </p:nvGrpSpPr>
        <p:grpSpPr>
          <a:xfrm>
            <a:off x="6369277" y="1489959"/>
            <a:ext cx="2714848" cy="3653541"/>
            <a:chOff x="6092896" y="1233444"/>
            <a:chExt cx="2714848" cy="3653541"/>
          </a:xfrm>
        </p:grpSpPr>
        <p:pic>
          <p:nvPicPr>
            <p:cNvPr id="316" name="Google Shape;316;p31"/>
            <p:cNvPicPr preferRelativeResize="0"/>
            <p:nvPr/>
          </p:nvPicPr>
          <p:blipFill>
            <a:blip r:embed="rId3">
              <a:alphaModFix/>
            </a:blip>
            <a:stretch>
              <a:fillRect/>
            </a:stretch>
          </p:blipFill>
          <p:spPr>
            <a:xfrm>
              <a:off x="6092896" y="1233444"/>
              <a:ext cx="2714848" cy="3653541"/>
            </a:xfrm>
            <a:prstGeom prst="rect">
              <a:avLst/>
            </a:prstGeom>
            <a:noFill/>
            <a:ln>
              <a:noFill/>
            </a:ln>
          </p:spPr>
        </p:pic>
        <p:pic>
          <p:nvPicPr>
            <p:cNvPr id="317" name="Google Shape;317;p31"/>
            <p:cNvPicPr preferRelativeResize="0"/>
            <p:nvPr/>
          </p:nvPicPr>
          <p:blipFill>
            <a:blip r:embed="rId4">
              <a:alphaModFix/>
            </a:blip>
            <a:stretch>
              <a:fillRect/>
            </a:stretch>
          </p:blipFill>
          <p:spPr>
            <a:xfrm>
              <a:off x="7313796" y="1855508"/>
              <a:ext cx="232462" cy="156560"/>
            </a:xfrm>
            <a:prstGeom prst="rect">
              <a:avLst/>
            </a:prstGeom>
            <a:noFill/>
            <a:ln>
              <a:noFill/>
            </a:ln>
          </p:spPr>
        </p:pic>
      </p:grpSp>
      <p:sp>
        <p:nvSpPr>
          <p:cNvPr id="2" name="TextBox 1">
            <a:extLst>
              <a:ext uri="{FF2B5EF4-FFF2-40B4-BE49-F238E27FC236}">
                <a16:creationId xmlns:a16="http://schemas.microsoft.com/office/drawing/2014/main" id="{12BE41C3-5EAB-D14D-8D12-241B7A2E6983}"/>
              </a:ext>
            </a:extLst>
          </p:cNvPr>
          <p:cNvSpPr txBox="1"/>
          <p:nvPr/>
        </p:nvSpPr>
        <p:spPr>
          <a:xfrm>
            <a:off x="-10141" y="4435614"/>
            <a:ext cx="7059168" cy="707886"/>
          </a:xfrm>
          <a:prstGeom prst="rect">
            <a:avLst/>
          </a:prstGeom>
          <a:noFill/>
        </p:spPr>
        <p:txBody>
          <a:bodyPr wrap="square" rtlCol="0">
            <a:spAutoFit/>
          </a:bodyPr>
          <a:lstStyle/>
          <a:p>
            <a:r>
              <a:rPr lang="en-US" sz="2000" dirty="0"/>
              <a:t>With same epochs of 600, batch size 10, We find results for two methods are similar and both have overfitting problem</a:t>
            </a:r>
          </a:p>
        </p:txBody>
      </p:sp>
      <p:pic>
        <p:nvPicPr>
          <p:cNvPr id="14" name="Picture 13">
            <a:extLst>
              <a:ext uri="{FF2B5EF4-FFF2-40B4-BE49-F238E27FC236}">
                <a16:creationId xmlns:a16="http://schemas.microsoft.com/office/drawing/2014/main" id="{6CB7C32C-3E2A-4E4D-AC33-32688E248558}"/>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10141" y="1114937"/>
            <a:ext cx="5293995" cy="1231900"/>
          </a:xfrm>
          <a:prstGeom prst="rect">
            <a:avLst/>
          </a:prstGeom>
        </p:spPr>
      </p:pic>
      <p:pic>
        <p:nvPicPr>
          <p:cNvPr id="15" name="Picture 14">
            <a:extLst>
              <a:ext uri="{FF2B5EF4-FFF2-40B4-BE49-F238E27FC236}">
                <a16:creationId xmlns:a16="http://schemas.microsoft.com/office/drawing/2014/main" id="{94989CDD-7ACA-B24B-A421-CC6D80B5FA12}"/>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6408" y="2721110"/>
            <a:ext cx="5342255" cy="1140460"/>
          </a:xfrm>
          <a:prstGeom prst="rect">
            <a:avLst/>
          </a:prstGeom>
        </p:spPr>
      </p:pic>
      <p:sp>
        <p:nvSpPr>
          <p:cNvPr id="3" name="TextBox 2">
            <a:extLst>
              <a:ext uri="{FF2B5EF4-FFF2-40B4-BE49-F238E27FC236}">
                <a16:creationId xmlns:a16="http://schemas.microsoft.com/office/drawing/2014/main" id="{5BEFD93D-886C-8A46-863B-9FBF3E54EC1A}"/>
              </a:ext>
            </a:extLst>
          </p:cNvPr>
          <p:cNvSpPr txBox="1"/>
          <p:nvPr/>
        </p:nvSpPr>
        <p:spPr>
          <a:xfrm>
            <a:off x="84156" y="740664"/>
            <a:ext cx="2593380" cy="307777"/>
          </a:xfrm>
          <a:prstGeom prst="rect">
            <a:avLst/>
          </a:prstGeom>
          <a:noFill/>
        </p:spPr>
        <p:txBody>
          <a:bodyPr wrap="square" rtlCol="0">
            <a:spAutoFit/>
          </a:bodyPr>
          <a:lstStyle/>
          <a:p>
            <a:r>
              <a:rPr lang="en-US" dirty="0"/>
              <a:t>Model with one-hot method:</a:t>
            </a:r>
          </a:p>
        </p:txBody>
      </p:sp>
      <p:sp>
        <p:nvSpPr>
          <p:cNvPr id="4" name="TextBox 3">
            <a:extLst>
              <a:ext uri="{FF2B5EF4-FFF2-40B4-BE49-F238E27FC236}">
                <a16:creationId xmlns:a16="http://schemas.microsoft.com/office/drawing/2014/main" id="{99D238E1-9CCD-CA4A-9352-63B13BF2B968}"/>
              </a:ext>
            </a:extLst>
          </p:cNvPr>
          <p:cNvSpPr txBox="1"/>
          <p:nvPr/>
        </p:nvSpPr>
        <p:spPr>
          <a:xfrm>
            <a:off x="59875" y="2413333"/>
            <a:ext cx="2509589" cy="307777"/>
          </a:xfrm>
          <a:prstGeom prst="rect">
            <a:avLst/>
          </a:prstGeom>
          <a:noFill/>
        </p:spPr>
        <p:txBody>
          <a:bodyPr wrap="square" rtlCol="0">
            <a:spAutoFit/>
          </a:bodyPr>
          <a:lstStyle/>
          <a:p>
            <a:r>
              <a:rPr lang="en-US" dirty="0"/>
              <a:t>Model with embedding layer:</a:t>
            </a:r>
          </a:p>
        </p:txBody>
      </p:sp>
    </p:spTree>
    <p:extLst>
      <p:ext uri="{BB962C8B-B14F-4D97-AF65-F5344CB8AC3E}">
        <p14:creationId xmlns:p14="http://schemas.microsoft.com/office/powerpoint/2010/main" val="4293037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Shape 220"/>
        <p:cNvGrpSpPr/>
        <p:nvPr/>
      </p:nvGrpSpPr>
      <p:grpSpPr>
        <a:xfrm>
          <a:off x="0" y="0"/>
          <a:ext cx="0" cy="0"/>
          <a:chOff x="0" y="0"/>
          <a:chExt cx="0" cy="0"/>
        </a:xfrm>
      </p:grpSpPr>
      <p:grpSp>
        <p:nvGrpSpPr>
          <p:cNvPr id="221" name="Google Shape;221;p26"/>
          <p:cNvGrpSpPr/>
          <p:nvPr/>
        </p:nvGrpSpPr>
        <p:grpSpPr>
          <a:xfrm>
            <a:off x="7734102" y="3703320"/>
            <a:ext cx="1340546" cy="1440180"/>
            <a:chOff x="6016688" y="1238675"/>
            <a:chExt cx="2840226" cy="3645025"/>
          </a:xfrm>
        </p:grpSpPr>
        <p:pic>
          <p:nvPicPr>
            <p:cNvPr id="222" name="Google Shape;222;p26"/>
            <p:cNvPicPr preferRelativeResize="0"/>
            <p:nvPr/>
          </p:nvPicPr>
          <p:blipFill>
            <a:blip r:embed="rId3">
              <a:alphaModFix/>
            </a:blip>
            <a:stretch>
              <a:fillRect/>
            </a:stretch>
          </p:blipFill>
          <p:spPr>
            <a:xfrm>
              <a:off x="6016688" y="1238675"/>
              <a:ext cx="2840226" cy="3645025"/>
            </a:xfrm>
            <a:prstGeom prst="rect">
              <a:avLst/>
            </a:prstGeom>
            <a:noFill/>
            <a:ln>
              <a:noFill/>
            </a:ln>
          </p:spPr>
        </p:pic>
        <p:pic>
          <p:nvPicPr>
            <p:cNvPr id="223" name="Google Shape;223;p26"/>
            <p:cNvPicPr preferRelativeResize="0"/>
            <p:nvPr/>
          </p:nvPicPr>
          <p:blipFill>
            <a:blip r:embed="rId4">
              <a:alphaModFix/>
            </a:blip>
            <a:stretch>
              <a:fillRect/>
            </a:stretch>
          </p:blipFill>
          <p:spPr>
            <a:xfrm>
              <a:off x="7234036" y="1833429"/>
              <a:ext cx="253619" cy="170800"/>
            </a:xfrm>
            <a:prstGeom prst="rect">
              <a:avLst/>
            </a:prstGeom>
            <a:noFill/>
            <a:ln>
              <a:noFill/>
            </a:ln>
          </p:spPr>
        </p:pic>
      </p:grpSp>
      <p:sp>
        <p:nvSpPr>
          <p:cNvPr id="224" name="Google Shape;224;p26"/>
          <p:cNvSpPr txBox="1">
            <a:spLocks noGrp="1"/>
          </p:cNvSpPr>
          <p:nvPr>
            <p:ph type="ctrTitle" idx="4294967295"/>
          </p:nvPr>
        </p:nvSpPr>
        <p:spPr>
          <a:xfrm>
            <a:off x="1873801" y="119870"/>
            <a:ext cx="5593623" cy="8949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4800" dirty="0"/>
              <a:t>One-hot CB VS Embedding CB</a:t>
            </a:r>
            <a:endParaRPr sz="4800" dirty="0"/>
          </a:p>
        </p:txBody>
      </p:sp>
      <p:sp>
        <p:nvSpPr>
          <p:cNvPr id="230" name="Google Shape;230;p26"/>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11</a:t>
            </a:fld>
            <a:endParaRPr/>
          </a:p>
        </p:txBody>
      </p:sp>
      <p:pic>
        <p:nvPicPr>
          <p:cNvPr id="231" name="Google Shape;231;p26"/>
          <p:cNvPicPr preferRelativeResize="0"/>
          <p:nvPr/>
        </p:nvPicPr>
        <p:blipFill>
          <a:blip r:embed="rId5">
            <a:alphaModFix/>
          </a:blip>
          <a:stretch>
            <a:fillRect/>
          </a:stretch>
        </p:blipFill>
        <p:spPr>
          <a:xfrm flipH="1">
            <a:off x="0" y="3703320"/>
            <a:ext cx="1271016" cy="1440180"/>
          </a:xfrm>
          <a:prstGeom prst="rect">
            <a:avLst/>
          </a:prstGeom>
          <a:noFill/>
          <a:ln>
            <a:noFill/>
          </a:ln>
        </p:spPr>
      </p:pic>
      <p:pic>
        <p:nvPicPr>
          <p:cNvPr id="13" name="Picture 12">
            <a:extLst>
              <a:ext uri="{FF2B5EF4-FFF2-40B4-BE49-F238E27FC236}">
                <a16:creationId xmlns:a16="http://schemas.microsoft.com/office/drawing/2014/main" id="{C7F00658-A916-1549-B55C-D1F3AC86AFC0}"/>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1271016" y="990836"/>
            <a:ext cx="3300984" cy="3432574"/>
          </a:xfrm>
          <a:prstGeom prst="rect">
            <a:avLst/>
          </a:prstGeom>
        </p:spPr>
      </p:pic>
      <p:pic>
        <p:nvPicPr>
          <p:cNvPr id="14" name="Picture 13">
            <a:extLst>
              <a:ext uri="{FF2B5EF4-FFF2-40B4-BE49-F238E27FC236}">
                <a16:creationId xmlns:a16="http://schemas.microsoft.com/office/drawing/2014/main" id="{B25D12F6-9A3A-204D-B2DE-BE01811A7584}"/>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4636008" y="990836"/>
            <a:ext cx="3405987" cy="3432574"/>
          </a:xfrm>
          <a:prstGeom prst="rect">
            <a:avLst/>
          </a:prstGeom>
        </p:spPr>
      </p:pic>
    </p:spTree>
    <p:extLst>
      <p:ext uri="{BB962C8B-B14F-4D97-AF65-F5344CB8AC3E}">
        <p14:creationId xmlns:p14="http://schemas.microsoft.com/office/powerpoint/2010/main" val="2280342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Shape 210"/>
        <p:cNvGrpSpPr/>
        <p:nvPr/>
      </p:nvGrpSpPr>
      <p:grpSpPr>
        <a:xfrm>
          <a:off x="0" y="0"/>
          <a:ext cx="0" cy="0"/>
          <a:chOff x="0" y="0"/>
          <a:chExt cx="0" cy="0"/>
        </a:xfrm>
      </p:grpSpPr>
      <p:sp>
        <p:nvSpPr>
          <p:cNvPr id="211" name="Google Shape;211;p25"/>
          <p:cNvSpPr txBox="1">
            <a:spLocks noGrp="1"/>
          </p:cNvSpPr>
          <p:nvPr>
            <p:ph type="ctrTitle" idx="4294967295"/>
          </p:nvPr>
        </p:nvSpPr>
        <p:spPr>
          <a:xfrm>
            <a:off x="-1375836" y="205845"/>
            <a:ext cx="74334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9600" dirty="0"/>
              <a:t>Conclusion</a:t>
            </a:r>
            <a:endParaRPr sz="9600" dirty="0"/>
          </a:p>
        </p:txBody>
      </p:sp>
      <p:sp>
        <p:nvSpPr>
          <p:cNvPr id="213" name="Google Shape;213;p25"/>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12</a:t>
            </a:fld>
            <a:endParaRPr/>
          </a:p>
        </p:txBody>
      </p:sp>
      <p:grpSp>
        <p:nvGrpSpPr>
          <p:cNvPr id="214" name="Google Shape;214;p25"/>
          <p:cNvGrpSpPr/>
          <p:nvPr/>
        </p:nvGrpSpPr>
        <p:grpSpPr>
          <a:xfrm>
            <a:off x="6820364" y="3166216"/>
            <a:ext cx="2323636" cy="1977284"/>
            <a:chOff x="5503605" y="983607"/>
            <a:chExt cx="3588232" cy="2803836"/>
          </a:xfrm>
        </p:grpSpPr>
        <p:pic>
          <p:nvPicPr>
            <p:cNvPr id="215" name="Google Shape;215;p25"/>
            <p:cNvPicPr preferRelativeResize="0"/>
            <p:nvPr/>
          </p:nvPicPr>
          <p:blipFill rotWithShape="1">
            <a:blip r:embed="rId3">
              <a:alphaModFix/>
            </a:blip>
            <a:srcRect b="41934"/>
            <a:stretch/>
          </p:blipFill>
          <p:spPr>
            <a:xfrm>
              <a:off x="5503605" y="983607"/>
              <a:ext cx="3588232" cy="2803836"/>
            </a:xfrm>
            <a:prstGeom prst="rect">
              <a:avLst/>
            </a:prstGeom>
            <a:noFill/>
            <a:ln>
              <a:noFill/>
            </a:ln>
          </p:spPr>
        </p:pic>
        <p:pic>
          <p:nvPicPr>
            <p:cNvPr id="216" name="Google Shape;216;p25"/>
            <p:cNvPicPr preferRelativeResize="0"/>
            <p:nvPr/>
          </p:nvPicPr>
          <p:blipFill>
            <a:blip r:embed="rId4">
              <a:alphaModFix/>
            </a:blip>
            <a:stretch>
              <a:fillRect/>
            </a:stretch>
          </p:blipFill>
          <p:spPr>
            <a:xfrm>
              <a:off x="7109435" y="1724361"/>
              <a:ext cx="322950" cy="316620"/>
            </a:xfrm>
            <a:prstGeom prst="rect">
              <a:avLst/>
            </a:prstGeom>
            <a:noFill/>
            <a:ln>
              <a:noFill/>
            </a:ln>
          </p:spPr>
        </p:pic>
      </p:grpSp>
      <p:sp>
        <p:nvSpPr>
          <p:cNvPr id="2" name="TextBox 1">
            <a:extLst>
              <a:ext uri="{FF2B5EF4-FFF2-40B4-BE49-F238E27FC236}">
                <a16:creationId xmlns:a16="http://schemas.microsoft.com/office/drawing/2014/main" id="{A85AAA19-7811-4A46-9549-23A4321481C5}"/>
              </a:ext>
            </a:extLst>
          </p:cNvPr>
          <p:cNvSpPr txBox="1"/>
          <p:nvPr/>
        </p:nvSpPr>
        <p:spPr>
          <a:xfrm>
            <a:off x="201168" y="1298448"/>
            <a:ext cx="5779008" cy="3046988"/>
          </a:xfrm>
          <a:prstGeom prst="rect">
            <a:avLst/>
          </a:prstGeom>
          <a:noFill/>
        </p:spPr>
        <p:txBody>
          <a:bodyPr wrap="square" rtlCol="0">
            <a:spAutoFit/>
          </a:bodyPr>
          <a:lstStyle/>
          <a:p>
            <a:r>
              <a:rPr lang="en-US" sz="1600" dirty="0"/>
              <a:t>Obviously, our chatbot is not so smart and it is not so human because conversation is an art. Even Facebook says its ‘</a:t>
            </a:r>
            <a:r>
              <a:rPr lang="en-US" sz="1600" dirty="0" err="1"/>
              <a:t>Blender’chatbot</a:t>
            </a:r>
            <a:r>
              <a:rPr lang="en-US" sz="1600" dirty="0"/>
              <a:t> is the most humanlike ever with 9.4 billion parameters, it still would lose control sometimes. </a:t>
            </a:r>
          </a:p>
          <a:p>
            <a:endParaRPr lang="en-US" sz="1600" dirty="0"/>
          </a:p>
          <a:p>
            <a:r>
              <a:rPr lang="en-US" sz="1600" dirty="0"/>
              <a:t>We also tried to change to different optimizer, different batch size and run more or less epochs, but all of the changes did not give us a really good result.  Considering the limitation of dataset and computational expense, we suggest to using transfer learning instead of developing model from scratch or we can add with attention if we would explore and improve our chatbot furthermore.</a:t>
            </a:r>
          </a:p>
        </p:txBody>
      </p:sp>
    </p:spTree>
    <p:extLst>
      <p:ext uri="{BB962C8B-B14F-4D97-AF65-F5344CB8AC3E}">
        <p14:creationId xmlns:p14="http://schemas.microsoft.com/office/powerpoint/2010/main" val="1133803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Shape 365"/>
        <p:cNvGrpSpPr/>
        <p:nvPr/>
      </p:nvGrpSpPr>
      <p:grpSpPr>
        <a:xfrm>
          <a:off x="0" y="0"/>
          <a:ext cx="0" cy="0"/>
          <a:chOff x="0" y="0"/>
          <a:chExt cx="0" cy="0"/>
        </a:xfrm>
      </p:grpSpPr>
      <p:pic>
        <p:nvPicPr>
          <p:cNvPr id="366" name="Google Shape;366;p36"/>
          <p:cNvPicPr preferRelativeResize="0"/>
          <p:nvPr/>
        </p:nvPicPr>
        <p:blipFill>
          <a:blip r:embed="rId3">
            <a:alphaModFix/>
          </a:blip>
          <a:stretch>
            <a:fillRect/>
          </a:stretch>
        </p:blipFill>
        <p:spPr>
          <a:xfrm>
            <a:off x="90400" y="1271826"/>
            <a:ext cx="2904825" cy="3705499"/>
          </a:xfrm>
          <a:prstGeom prst="rect">
            <a:avLst/>
          </a:prstGeom>
          <a:noFill/>
          <a:ln>
            <a:noFill/>
          </a:ln>
        </p:spPr>
      </p:pic>
      <p:sp>
        <p:nvSpPr>
          <p:cNvPr id="367" name="Google Shape;367;p36"/>
          <p:cNvSpPr txBox="1">
            <a:spLocks noGrp="1"/>
          </p:cNvSpPr>
          <p:nvPr>
            <p:ph type="title"/>
          </p:nvPr>
        </p:nvSpPr>
        <p:spPr>
          <a:xfrm>
            <a:off x="779100" y="557784"/>
            <a:ext cx="6060612" cy="598316"/>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Chatbot: Thank You! Have a nice day!</a:t>
            </a:r>
            <a:endParaRPr dirty="0"/>
          </a:p>
        </p:txBody>
      </p:sp>
      <p:sp>
        <p:nvSpPr>
          <p:cNvPr id="368" name="Google Shape;368;p36"/>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13</a:t>
            </a:fld>
            <a:endParaRPr/>
          </a:p>
        </p:txBody>
      </p:sp>
      <p:pic>
        <p:nvPicPr>
          <p:cNvPr id="369" name="Google Shape;369;p36"/>
          <p:cNvPicPr preferRelativeResize="0"/>
          <p:nvPr/>
        </p:nvPicPr>
        <p:blipFill>
          <a:blip r:embed="rId4">
            <a:alphaModFix/>
          </a:blip>
          <a:stretch>
            <a:fillRect/>
          </a:stretch>
        </p:blipFill>
        <p:spPr>
          <a:xfrm>
            <a:off x="2110688" y="1484231"/>
            <a:ext cx="2617500" cy="3493095"/>
          </a:xfrm>
          <a:prstGeom prst="rect">
            <a:avLst/>
          </a:prstGeom>
          <a:noFill/>
          <a:ln>
            <a:noFill/>
          </a:ln>
        </p:spPr>
      </p:pic>
      <p:pic>
        <p:nvPicPr>
          <p:cNvPr id="370" name="Google Shape;370;p36"/>
          <p:cNvPicPr preferRelativeResize="0"/>
          <p:nvPr/>
        </p:nvPicPr>
        <p:blipFill>
          <a:blip r:embed="rId5">
            <a:alphaModFix/>
          </a:blip>
          <a:stretch>
            <a:fillRect/>
          </a:stretch>
        </p:blipFill>
        <p:spPr>
          <a:xfrm>
            <a:off x="3988507" y="1539192"/>
            <a:ext cx="2572825" cy="3438134"/>
          </a:xfrm>
          <a:prstGeom prst="rect">
            <a:avLst/>
          </a:prstGeom>
          <a:noFill/>
          <a:ln>
            <a:noFill/>
          </a:ln>
        </p:spPr>
      </p:pic>
      <p:pic>
        <p:nvPicPr>
          <p:cNvPr id="371" name="Google Shape;371;p36"/>
          <p:cNvPicPr preferRelativeResize="0"/>
          <p:nvPr/>
        </p:nvPicPr>
        <p:blipFill>
          <a:blip r:embed="rId6">
            <a:alphaModFix/>
          </a:blip>
          <a:stretch>
            <a:fillRect/>
          </a:stretch>
        </p:blipFill>
        <p:spPr>
          <a:xfrm>
            <a:off x="6962650" y="2013127"/>
            <a:ext cx="704850" cy="632997"/>
          </a:xfrm>
          <a:prstGeom prst="rect">
            <a:avLst/>
          </a:prstGeom>
          <a:noFill/>
          <a:ln>
            <a:noFill/>
          </a:ln>
        </p:spPr>
      </p:pic>
      <p:pic>
        <p:nvPicPr>
          <p:cNvPr id="372" name="Google Shape;372;p36"/>
          <p:cNvPicPr preferRelativeResize="0"/>
          <p:nvPr/>
        </p:nvPicPr>
        <p:blipFill>
          <a:blip r:embed="rId7">
            <a:alphaModFix/>
          </a:blip>
          <a:stretch>
            <a:fillRect/>
          </a:stretch>
        </p:blipFill>
        <p:spPr>
          <a:xfrm>
            <a:off x="7964225" y="3603037"/>
            <a:ext cx="516825" cy="516825"/>
          </a:xfrm>
          <a:prstGeom prst="rect">
            <a:avLst/>
          </a:prstGeom>
          <a:noFill/>
          <a:ln>
            <a:noFill/>
          </a:ln>
        </p:spPr>
      </p:pic>
      <p:pic>
        <p:nvPicPr>
          <p:cNvPr id="373" name="Google Shape;373;p36"/>
          <p:cNvPicPr preferRelativeResize="0"/>
          <p:nvPr/>
        </p:nvPicPr>
        <p:blipFill>
          <a:blip r:embed="rId8">
            <a:alphaModFix/>
          </a:blip>
          <a:stretch>
            <a:fillRect/>
          </a:stretch>
        </p:blipFill>
        <p:spPr>
          <a:xfrm>
            <a:off x="7753615" y="2893785"/>
            <a:ext cx="485775" cy="440380"/>
          </a:xfrm>
          <a:prstGeom prst="rect">
            <a:avLst/>
          </a:prstGeom>
          <a:noFill/>
          <a:ln>
            <a:noFill/>
          </a:ln>
        </p:spPr>
      </p:pic>
      <p:pic>
        <p:nvPicPr>
          <p:cNvPr id="374" name="Google Shape;374;p36"/>
          <p:cNvPicPr preferRelativeResize="0"/>
          <p:nvPr/>
        </p:nvPicPr>
        <p:blipFill>
          <a:blip r:embed="rId9">
            <a:alphaModFix/>
          </a:blip>
          <a:stretch>
            <a:fillRect/>
          </a:stretch>
        </p:blipFill>
        <p:spPr>
          <a:xfrm>
            <a:off x="7096893" y="2783898"/>
            <a:ext cx="548700" cy="660155"/>
          </a:xfrm>
          <a:prstGeom prst="rect">
            <a:avLst/>
          </a:prstGeom>
          <a:noFill/>
          <a:ln>
            <a:noFill/>
          </a:ln>
        </p:spPr>
      </p:pic>
      <p:pic>
        <p:nvPicPr>
          <p:cNvPr id="375" name="Google Shape;375;p36"/>
          <p:cNvPicPr preferRelativeResize="0"/>
          <p:nvPr/>
        </p:nvPicPr>
        <p:blipFill>
          <a:blip r:embed="rId10">
            <a:alphaModFix/>
          </a:blip>
          <a:stretch>
            <a:fillRect/>
          </a:stretch>
        </p:blipFill>
        <p:spPr>
          <a:xfrm>
            <a:off x="7775522" y="1977200"/>
            <a:ext cx="704850" cy="704850"/>
          </a:xfrm>
          <a:prstGeom prst="rect">
            <a:avLst/>
          </a:prstGeom>
          <a:noFill/>
          <a:ln>
            <a:noFill/>
          </a:ln>
        </p:spPr>
      </p:pic>
      <p:pic>
        <p:nvPicPr>
          <p:cNvPr id="376" name="Google Shape;376;p36"/>
          <p:cNvPicPr preferRelativeResize="0"/>
          <p:nvPr/>
        </p:nvPicPr>
        <p:blipFill>
          <a:blip r:embed="rId11">
            <a:alphaModFix/>
          </a:blip>
          <a:stretch>
            <a:fillRect/>
          </a:stretch>
        </p:blipFill>
        <p:spPr>
          <a:xfrm>
            <a:off x="6962661" y="3581813"/>
            <a:ext cx="419450" cy="559275"/>
          </a:xfrm>
          <a:prstGeom prst="rect">
            <a:avLst/>
          </a:prstGeom>
          <a:noFill/>
          <a:ln>
            <a:noFill/>
          </a:ln>
        </p:spPr>
      </p:pic>
      <p:pic>
        <p:nvPicPr>
          <p:cNvPr id="377" name="Google Shape;377;p36"/>
          <p:cNvPicPr preferRelativeResize="0"/>
          <p:nvPr/>
        </p:nvPicPr>
        <p:blipFill>
          <a:blip r:embed="rId12">
            <a:alphaModFix/>
          </a:blip>
          <a:stretch>
            <a:fillRect/>
          </a:stretch>
        </p:blipFill>
        <p:spPr>
          <a:xfrm>
            <a:off x="7490132" y="3690000"/>
            <a:ext cx="366071" cy="342900"/>
          </a:xfrm>
          <a:prstGeom prst="rect">
            <a:avLst/>
          </a:prstGeom>
          <a:noFill/>
          <a:ln>
            <a:noFill/>
          </a:ln>
        </p:spPr>
      </p:pic>
    </p:spTree>
    <p:extLst>
      <p:ext uri="{BB962C8B-B14F-4D97-AF65-F5344CB8AC3E}">
        <p14:creationId xmlns:p14="http://schemas.microsoft.com/office/powerpoint/2010/main" val="3416452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Shape 67"/>
        <p:cNvGrpSpPr/>
        <p:nvPr/>
      </p:nvGrpSpPr>
      <p:grpSpPr>
        <a:xfrm>
          <a:off x="0" y="0"/>
          <a:ext cx="0" cy="0"/>
          <a:chOff x="0" y="0"/>
          <a:chExt cx="0" cy="0"/>
        </a:xfrm>
      </p:grpSpPr>
      <p:pic>
        <p:nvPicPr>
          <p:cNvPr id="68" name="Google Shape;68;p13"/>
          <p:cNvPicPr preferRelativeResize="0"/>
          <p:nvPr/>
        </p:nvPicPr>
        <p:blipFill>
          <a:blip r:embed="rId3">
            <a:alphaModFix/>
          </a:blip>
          <a:stretch>
            <a:fillRect/>
          </a:stretch>
        </p:blipFill>
        <p:spPr>
          <a:xfrm>
            <a:off x="3715889" y="77688"/>
            <a:ext cx="1950143" cy="1839690"/>
          </a:xfrm>
          <a:prstGeom prst="ellipse">
            <a:avLst/>
          </a:prstGeom>
          <a:noFill/>
          <a:ln>
            <a:noFill/>
          </a:ln>
        </p:spPr>
      </p:pic>
      <p:sp>
        <p:nvSpPr>
          <p:cNvPr id="69" name="Google Shape;69;p13"/>
          <p:cNvSpPr txBox="1">
            <a:spLocks noGrp="1"/>
          </p:cNvSpPr>
          <p:nvPr>
            <p:ph type="subTitle" idx="4294967295"/>
          </p:nvPr>
        </p:nvSpPr>
        <p:spPr>
          <a:xfrm>
            <a:off x="156461" y="825912"/>
            <a:ext cx="3354835" cy="3389472"/>
          </a:xfrm>
          <a:prstGeom prst="rect">
            <a:avLst/>
          </a:prstGeom>
        </p:spPr>
        <p:txBody>
          <a:bodyPr spcFirstLastPara="1" wrap="square" lIns="0" tIns="0" rIns="0" bIns="0" anchor="t" anchorCtr="0">
            <a:noAutofit/>
          </a:bodyPr>
          <a:lstStyle/>
          <a:p>
            <a:pPr marL="0" indent="0">
              <a:lnSpc>
                <a:spcPct val="100000"/>
              </a:lnSpc>
              <a:buNone/>
            </a:pPr>
            <a:r>
              <a:rPr lang="en-US" sz="2800" b="1" dirty="0">
                <a:solidFill>
                  <a:schemeClr val="tx1"/>
                </a:solidFill>
              </a:rPr>
              <a:t>A chatbot is a software that provides a real conversational experience to the user, A well-optimized  chatbot can converse as well as humans do.</a:t>
            </a:r>
            <a:endParaRPr sz="2800" b="1" dirty="0">
              <a:solidFill>
                <a:schemeClr val="tx1"/>
              </a:solidFill>
            </a:endParaRPr>
          </a:p>
        </p:txBody>
      </p:sp>
      <p:sp>
        <p:nvSpPr>
          <p:cNvPr id="70" name="Google Shape;70;p13"/>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71" name="Google Shape;71;p13"/>
          <p:cNvGrpSpPr/>
          <p:nvPr/>
        </p:nvGrpSpPr>
        <p:grpSpPr>
          <a:xfrm>
            <a:off x="5555780" y="1653057"/>
            <a:ext cx="3588220" cy="3490443"/>
            <a:chOff x="5826900" y="1367600"/>
            <a:chExt cx="3881675" cy="3775901"/>
          </a:xfrm>
        </p:grpSpPr>
        <p:pic>
          <p:nvPicPr>
            <p:cNvPr id="72" name="Google Shape;72;p13"/>
            <p:cNvPicPr preferRelativeResize="0"/>
            <p:nvPr/>
          </p:nvPicPr>
          <p:blipFill rotWithShape="1">
            <a:blip r:embed="rId4">
              <a:alphaModFix/>
            </a:blip>
            <a:srcRect b="27714"/>
            <a:stretch/>
          </p:blipFill>
          <p:spPr>
            <a:xfrm>
              <a:off x="5826900" y="1367600"/>
              <a:ext cx="3881675" cy="3775901"/>
            </a:xfrm>
            <a:prstGeom prst="rect">
              <a:avLst/>
            </a:prstGeom>
            <a:noFill/>
            <a:ln>
              <a:noFill/>
            </a:ln>
          </p:spPr>
        </p:pic>
        <p:pic>
          <p:nvPicPr>
            <p:cNvPr id="73" name="Google Shape;73;p13"/>
            <p:cNvPicPr preferRelativeResize="0"/>
            <p:nvPr/>
          </p:nvPicPr>
          <p:blipFill>
            <a:blip r:embed="rId5">
              <a:alphaModFix/>
            </a:blip>
            <a:stretch>
              <a:fillRect/>
            </a:stretch>
          </p:blipFill>
          <p:spPr>
            <a:xfrm>
              <a:off x="7561147" y="2238285"/>
              <a:ext cx="349350" cy="239775"/>
            </a:xfrm>
            <a:prstGeom prst="rect">
              <a:avLst/>
            </a:prstGeom>
            <a:noFill/>
            <a:ln>
              <a:noFill/>
            </a:ln>
          </p:spPr>
        </p:pic>
      </p:grpSp>
      <p:sp>
        <p:nvSpPr>
          <p:cNvPr id="74" name="Google Shape;74;p13"/>
          <p:cNvSpPr txBox="1">
            <a:spLocks noGrp="1"/>
          </p:cNvSpPr>
          <p:nvPr>
            <p:ph type="ctrTitle" idx="4294967295"/>
          </p:nvPr>
        </p:nvSpPr>
        <p:spPr>
          <a:xfrm>
            <a:off x="-334923" y="-25570"/>
            <a:ext cx="4534500" cy="1023103"/>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600" dirty="0">
                <a:solidFill>
                  <a:schemeClr val="lt2"/>
                </a:solidFill>
              </a:rPr>
              <a:t>Introduction</a:t>
            </a:r>
            <a:endParaRPr sz="6600" dirty="0">
              <a:solidFill>
                <a:schemeClr val="lt2"/>
              </a:solidFill>
            </a:endParaRP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B1EE20A0-3B1E-2D4D-958B-A24875EC57B7}"/>
              </a:ext>
            </a:extLst>
          </p:cNvPr>
          <p:cNvPicPr>
            <a:picLocks noChangeAspect="1"/>
          </p:cNvPicPr>
          <p:nvPr/>
        </p:nvPicPr>
        <p:blipFill>
          <a:blip r:embed="rId6"/>
          <a:stretch>
            <a:fillRect/>
          </a:stretch>
        </p:blipFill>
        <p:spPr>
          <a:xfrm>
            <a:off x="3062091" y="1917378"/>
            <a:ext cx="3147488" cy="314257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9FFAFF"/>
            </a:gs>
            <a:gs pos="58000">
              <a:schemeClr val="accent1"/>
            </a:gs>
            <a:gs pos="100000">
              <a:schemeClr val="accent1"/>
            </a:gs>
          </a:gsLst>
          <a:path path="circle">
            <a:fillToRect l="100000" t="100000"/>
          </a:path>
          <a:tileRect r="-100000" b="-100000"/>
        </a:gradFill>
        <a:effectLst/>
      </p:bgPr>
    </p:bg>
    <p:spTree>
      <p:nvGrpSpPr>
        <p:cNvPr id="1" name="Shape 44"/>
        <p:cNvGrpSpPr/>
        <p:nvPr/>
      </p:nvGrpSpPr>
      <p:grpSpPr>
        <a:xfrm>
          <a:off x="0" y="0"/>
          <a:ext cx="0" cy="0"/>
          <a:chOff x="0" y="0"/>
          <a:chExt cx="0" cy="0"/>
        </a:xfrm>
      </p:grpSpPr>
      <p:sp>
        <p:nvSpPr>
          <p:cNvPr id="45" name="Google Shape;45;p11"/>
          <p:cNvSpPr txBox="1">
            <a:spLocks noGrp="1"/>
          </p:cNvSpPr>
          <p:nvPr>
            <p:ph type="ctrTitle"/>
          </p:nvPr>
        </p:nvSpPr>
        <p:spPr>
          <a:xfrm>
            <a:off x="0" y="41216"/>
            <a:ext cx="6828576" cy="80640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6600" dirty="0"/>
              <a:t>How to build a chatbot?</a:t>
            </a:r>
            <a:endParaRPr sz="6600" dirty="0"/>
          </a:p>
        </p:txBody>
      </p:sp>
      <p:pic>
        <p:nvPicPr>
          <p:cNvPr id="46" name="Google Shape;46;p11"/>
          <p:cNvPicPr preferRelativeResize="0"/>
          <p:nvPr/>
        </p:nvPicPr>
        <p:blipFill>
          <a:blip r:embed="rId3">
            <a:alphaModFix/>
          </a:blip>
          <a:stretch>
            <a:fillRect/>
          </a:stretch>
        </p:blipFill>
        <p:spPr>
          <a:xfrm>
            <a:off x="5611448" y="847620"/>
            <a:ext cx="3162577" cy="4034313"/>
          </a:xfrm>
          <a:prstGeom prst="rect">
            <a:avLst/>
          </a:prstGeom>
          <a:noFill/>
          <a:ln>
            <a:noFill/>
          </a:ln>
        </p:spPr>
      </p:pic>
      <p:pic>
        <p:nvPicPr>
          <p:cNvPr id="47" name="Google Shape;47;p11"/>
          <p:cNvPicPr preferRelativeResize="0"/>
          <p:nvPr/>
        </p:nvPicPr>
        <p:blipFill>
          <a:blip r:embed="rId4">
            <a:alphaModFix/>
          </a:blip>
          <a:stretch>
            <a:fillRect/>
          </a:stretch>
        </p:blipFill>
        <p:spPr>
          <a:xfrm>
            <a:off x="5233075" y="119232"/>
            <a:ext cx="767393" cy="767396"/>
          </a:xfrm>
          <a:prstGeom prst="rect">
            <a:avLst/>
          </a:prstGeom>
          <a:noFill/>
          <a:ln>
            <a:noFill/>
          </a:ln>
        </p:spPr>
      </p:pic>
      <p:sp>
        <p:nvSpPr>
          <p:cNvPr id="3" name="TextBox 2">
            <a:extLst>
              <a:ext uri="{FF2B5EF4-FFF2-40B4-BE49-F238E27FC236}">
                <a16:creationId xmlns:a16="http://schemas.microsoft.com/office/drawing/2014/main" id="{065934B5-1C1A-4C46-8DC4-DCEC96D8F04E}"/>
              </a:ext>
            </a:extLst>
          </p:cNvPr>
          <p:cNvSpPr txBox="1"/>
          <p:nvPr/>
        </p:nvSpPr>
        <p:spPr>
          <a:xfrm>
            <a:off x="155448" y="886628"/>
            <a:ext cx="5358384" cy="3970318"/>
          </a:xfrm>
          <a:prstGeom prst="rect">
            <a:avLst/>
          </a:prstGeom>
          <a:noFill/>
        </p:spPr>
        <p:txBody>
          <a:bodyPr wrap="square" rtlCol="0">
            <a:spAutoFit/>
          </a:bodyPr>
          <a:lstStyle/>
          <a:p>
            <a:pPr marL="285750" indent="-285750">
              <a:buFont typeface="Arial" panose="020B0604020202020204" pitchFamily="34" charset="0"/>
              <a:buChar char="•"/>
            </a:pPr>
            <a:r>
              <a:rPr lang="en-US" sz="2800" b="1" dirty="0"/>
              <a:t>Python &amp; Google </a:t>
            </a:r>
            <a:r>
              <a:rPr lang="en-US" sz="2800" b="1" dirty="0" err="1"/>
              <a:t>Colab</a:t>
            </a:r>
            <a:endParaRPr lang="en-US" sz="2800" b="1" dirty="0"/>
          </a:p>
          <a:p>
            <a:pPr marL="285750" indent="-285750">
              <a:buFont typeface="Arial" panose="020B0604020202020204" pitchFamily="34" charset="0"/>
              <a:buChar char="•"/>
            </a:pPr>
            <a:r>
              <a:rPr lang="en-US" sz="2800" b="1" dirty="0"/>
              <a:t>Using </a:t>
            </a:r>
            <a:r>
              <a:rPr lang="en-US" sz="2800" b="1" dirty="0" err="1"/>
              <a:t>Tensorflow</a:t>
            </a:r>
            <a:r>
              <a:rPr lang="en-US" sz="2800" b="1" dirty="0"/>
              <a:t> and </a:t>
            </a:r>
            <a:r>
              <a:rPr lang="en-US" sz="2800" b="1" dirty="0" err="1"/>
              <a:t>Keras</a:t>
            </a:r>
            <a:r>
              <a:rPr lang="en-US" sz="2800" b="1" dirty="0"/>
              <a:t> to build  LSTM Seq2Seq model</a:t>
            </a:r>
          </a:p>
          <a:p>
            <a:pPr marL="285750" indent="-285750">
              <a:buFont typeface="Arial" panose="020B0604020202020204" pitchFamily="34" charset="0"/>
              <a:buChar char="•"/>
            </a:pPr>
            <a:r>
              <a:rPr lang="en-US" sz="2800" b="1" dirty="0"/>
              <a:t>Using Natural Language Processing (NLP)  for preprocessing: one-hot encoding and embedding </a:t>
            </a:r>
          </a:p>
          <a:p>
            <a:endParaRPr lang="en-US" sz="2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pic>
        <p:nvPicPr>
          <p:cNvPr id="52" name="Google Shape;52;p12"/>
          <p:cNvPicPr preferRelativeResize="0"/>
          <p:nvPr/>
        </p:nvPicPr>
        <p:blipFill>
          <a:blip r:embed="rId3">
            <a:alphaModFix/>
          </a:blip>
          <a:stretch>
            <a:fillRect/>
          </a:stretch>
        </p:blipFill>
        <p:spPr>
          <a:xfrm>
            <a:off x="6755334" y="1156100"/>
            <a:ext cx="820766" cy="737100"/>
          </a:xfrm>
          <a:prstGeom prst="rect">
            <a:avLst/>
          </a:prstGeom>
          <a:noFill/>
          <a:ln>
            <a:noFill/>
          </a:ln>
        </p:spPr>
      </p:pic>
      <p:pic>
        <p:nvPicPr>
          <p:cNvPr id="53" name="Google Shape;53;p12"/>
          <p:cNvPicPr preferRelativeResize="0"/>
          <p:nvPr/>
        </p:nvPicPr>
        <p:blipFill>
          <a:blip r:embed="rId4">
            <a:alphaModFix/>
          </a:blip>
          <a:stretch>
            <a:fillRect/>
          </a:stretch>
        </p:blipFill>
        <p:spPr>
          <a:xfrm>
            <a:off x="5910177" y="1129286"/>
            <a:ext cx="2904825" cy="3705499"/>
          </a:xfrm>
          <a:prstGeom prst="rect">
            <a:avLst/>
          </a:prstGeom>
          <a:noFill/>
          <a:ln>
            <a:noFill/>
          </a:ln>
        </p:spPr>
      </p:pic>
      <p:sp>
        <p:nvSpPr>
          <p:cNvPr id="54" name="Google Shape;54;p12"/>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Data Overview</a:t>
            </a:r>
            <a:endParaRPr dirty="0"/>
          </a:p>
        </p:txBody>
      </p:sp>
      <p:sp>
        <p:nvSpPr>
          <p:cNvPr id="56" name="Google Shape;56;p12"/>
          <p:cNvSpPr txBox="1">
            <a:spLocks noGrp="1"/>
          </p:cNvSpPr>
          <p:nvPr>
            <p:ph type="body" idx="1"/>
          </p:nvPr>
        </p:nvSpPr>
        <p:spPr>
          <a:xfrm>
            <a:off x="779100" y="1353950"/>
            <a:ext cx="2324700" cy="3418200"/>
          </a:xfrm>
          <a:prstGeom prst="rect">
            <a:avLst/>
          </a:prstGeom>
        </p:spPr>
        <p:txBody>
          <a:bodyPr spcFirstLastPara="1" wrap="square" lIns="0" tIns="0" rIns="0" bIns="0" anchor="t" anchorCtr="0">
            <a:noAutofit/>
          </a:bodyPr>
          <a:lstStyle/>
          <a:p>
            <a:pPr marL="0" indent="0">
              <a:buSzPts val="1100"/>
              <a:buNone/>
            </a:pPr>
            <a:r>
              <a:rPr lang="en-US" dirty="0"/>
              <a:t>The datasets we used are collected from Kaggle which consists of 2363 entries records conversations between a human and other human acting as a companion bot.</a:t>
            </a:r>
          </a:p>
          <a:p>
            <a:pPr marL="0" lvl="0" indent="0" algn="l" rtl="0">
              <a:spcBef>
                <a:spcPts val="0"/>
              </a:spcBef>
              <a:spcAft>
                <a:spcPts val="0"/>
              </a:spcAft>
              <a:buClr>
                <a:schemeClr val="dk1"/>
              </a:buClr>
              <a:buSzPts val="1100"/>
              <a:buFont typeface="Arial"/>
              <a:buNone/>
            </a:pPr>
            <a:endParaRPr dirty="0"/>
          </a:p>
        </p:txBody>
      </p:sp>
      <p:sp>
        <p:nvSpPr>
          <p:cNvPr id="58" name="Google Shape;58;p12"/>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59" name="Google Shape;59;p12"/>
          <p:cNvGrpSpPr/>
          <p:nvPr/>
        </p:nvGrpSpPr>
        <p:grpSpPr>
          <a:xfrm>
            <a:off x="6986537" y="1317174"/>
            <a:ext cx="358351" cy="298118"/>
            <a:chOff x="1926350" y="995225"/>
            <a:chExt cx="428650" cy="356600"/>
          </a:xfrm>
        </p:grpSpPr>
        <p:sp>
          <p:nvSpPr>
            <p:cNvPr id="60" name="Google Shape;60;p12"/>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gradFill>
              <a:gsLst>
                <a:gs pos="0">
                  <a:srgbClr val="44506E"/>
                </a:gs>
                <a:gs pos="58000">
                  <a:schemeClr val="dk1"/>
                </a:gs>
                <a:gs pos="100000">
                  <a:schemeClr val="dk1"/>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1" name="Google Shape;61;p12"/>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gradFill>
              <a:gsLst>
                <a:gs pos="0">
                  <a:srgbClr val="44506E"/>
                </a:gs>
                <a:gs pos="58000">
                  <a:schemeClr val="dk1"/>
                </a:gs>
                <a:gs pos="100000">
                  <a:schemeClr val="dk1"/>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2" name="Google Shape;62;p12"/>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gradFill>
              <a:gsLst>
                <a:gs pos="0">
                  <a:srgbClr val="44506E"/>
                </a:gs>
                <a:gs pos="58000">
                  <a:schemeClr val="dk1"/>
                </a:gs>
                <a:gs pos="100000">
                  <a:schemeClr val="dk1"/>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3" name="Google Shape;63;p12"/>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gradFill>
              <a:gsLst>
                <a:gs pos="0">
                  <a:srgbClr val="44506E"/>
                </a:gs>
                <a:gs pos="58000">
                  <a:schemeClr val="dk1"/>
                </a:gs>
                <a:gs pos="100000">
                  <a:schemeClr val="dk1"/>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body" idx="1"/>
          </p:nvPr>
        </p:nvSpPr>
        <p:spPr>
          <a:xfrm>
            <a:off x="205869" y="878275"/>
            <a:ext cx="5379254" cy="3418200"/>
          </a:xfrm>
          <a:prstGeom prst="rect">
            <a:avLst/>
          </a:prstGeom>
        </p:spPr>
        <p:txBody>
          <a:bodyPr spcFirstLastPara="1" wrap="square" lIns="0" tIns="0" rIns="0" bIns="0" anchor="t" anchorCtr="0">
            <a:noAutofit/>
          </a:bodyPr>
          <a:lstStyle/>
          <a:p>
            <a:pPr marL="342900" indent="-342900">
              <a:buFont typeface="Arial" panose="020B0604020202020204" pitchFamily="34" charset="0"/>
              <a:buChar char="•"/>
            </a:pPr>
            <a:r>
              <a:rPr lang="en-US" dirty="0"/>
              <a:t>Using Natural language Processing(NLP) to do text corpus preprocessing </a:t>
            </a:r>
          </a:p>
          <a:p>
            <a:pPr marL="342900" indent="-342900">
              <a:buFont typeface="Arial" panose="020B0604020202020204" pitchFamily="34" charset="0"/>
              <a:buChar char="•"/>
            </a:pPr>
            <a:r>
              <a:rPr lang="en-US" dirty="0"/>
              <a:t>Using regular expression to remove punctuation and space</a:t>
            </a:r>
          </a:p>
          <a:p>
            <a:pPr marL="342900" indent="-342900">
              <a:buFont typeface="Arial" panose="020B0604020202020204" pitchFamily="34" charset="0"/>
              <a:buChar char="•"/>
            </a:pPr>
            <a:r>
              <a:rPr lang="en-US" dirty="0"/>
              <a:t>Grouped human response with robot response as pairs of sentences </a:t>
            </a:r>
            <a:endParaRPr dirty="0"/>
          </a:p>
        </p:txBody>
      </p:sp>
      <p:sp>
        <p:nvSpPr>
          <p:cNvPr id="130" name="Google Shape;130;p18"/>
          <p:cNvSpPr txBox="1">
            <a:spLocks noGrp="1"/>
          </p:cNvSpPr>
          <p:nvPr>
            <p:ph type="title"/>
          </p:nvPr>
        </p:nvSpPr>
        <p:spPr>
          <a:xfrm>
            <a:off x="415044" y="399519"/>
            <a:ext cx="7593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Data Pre-Processing</a:t>
            </a:r>
            <a:endParaRPr dirty="0"/>
          </a:p>
        </p:txBody>
      </p:sp>
      <p:sp>
        <p:nvSpPr>
          <p:cNvPr id="132" name="Google Shape;132;p18"/>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pic>
        <p:nvPicPr>
          <p:cNvPr id="133" name="Google Shape;133;p18"/>
          <p:cNvPicPr preferRelativeResize="0"/>
          <p:nvPr/>
        </p:nvPicPr>
        <p:blipFill>
          <a:blip r:embed="rId3">
            <a:alphaModFix/>
          </a:blip>
          <a:stretch>
            <a:fillRect/>
          </a:stretch>
        </p:blipFill>
        <p:spPr>
          <a:xfrm>
            <a:off x="5824131" y="544997"/>
            <a:ext cx="2904825" cy="3705499"/>
          </a:xfrm>
          <a:prstGeom prst="rect">
            <a:avLst/>
          </a:prstGeom>
          <a:noFill/>
          <a:ln>
            <a:noFill/>
          </a:ln>
        </p:spPr>
      </p:pic>
      <p:pic>
        <p:nvPicPr>
          <p:cNvPr id="134" name="Google Shape;134;p18"/>
          <p:cNvPicPr preferRelativeResize="0"/>
          <p:nvPr/>
        </p:nvPicPr>
        <p:blipFill>
          <a:blip r:embed="rId4">
            <a:alphaModFix/>
          </a:blip>
          <a:stretch>
            <a:fillRect/>
          </a:stretch>
        </p:blipFill>
        <p:spPr>
          <a:xfrm rot="3265078">
            <a:off x="5747886" y="598638"/>
            <a:ext cx="419450" cy="559275"/>
          </a:xfrm>
          <a:prstGeom prst="rect">
            <a:avLst/>
          </a:prstGeom>
          <a:noFill/>
          <a:ln>
            <a:noFill/>
          </a:ln>
        </p:spPr>
      </p:pic>
      <p:sp>
        <p:nvSpPr>
          <p:cNvPr id="3" name="TextBox 2">
            <a:extLst>
              <a:ext uri="{FF2B5EF4-FFF2-40B4-BE49-F238E27FC236}">
                <a16:creationId xmlns:a16="http://schemas.microsoft.com/office/drawing/2014/main" id="{9E0D67F0-C067-964F-88DB-DFD40D0C04A7}"/>
              </a:ext>
            </a:extLst>
          </p:cNvPr>
          <p:cNvSpPr txBox="1"/>
          <p:nvPr/>
        </p:nvSpPr>
        <p:spPr>
          <a:xfrm>
            <a:off x="357232" y="3144011"/>
            <a:ext cx="6463875" cy="1815882"/>
          </a:xfrm>
          <a:prstGeom prst="rect">
            <a:avLst/>
          </a:prstGeom>
          <a:noFill/>
        </p:spPr>
        <p:txBody>
          <a:bodyPr wrap="square" rtlCol="0">
            <a:spAutoFit/>
          </a:bodyPr>
          <a:lstStyle/>
          <a:p>
            <a:r>
              <a:rPr lang="en-US" dirty="0"/>
              <a:t>('hi', 'hi there how are you’) </a:t>
            </a:r>
          </a:p>
          <a:p>
            <a:r>
              <a:rPr lang="en-US" dirty="0"/>
              <a:t>('oh thanks </a:t>
            </a:r>
            <a:r>
              <a:rPr lang="en-US" dirty="0" err="1"/>
              <a:t>i</a:t>
            </a:r>
            <a:r>
              <a:rPr lang="en-US" dirty="0"/>
              <a:t> m fine this is an evening in my </a:t>
            </a:r>
            <a:r>
              <a:rPr lang="en-US" dirty="0" err="1"/>
              <a:t>timezone</a:t>
            </a:r>
            <a:r>
              <a:rPr lang="en-US" dirty="0"/>
              <a:t>', 'here is afternoon’) </a:t>
            </a:r>
          </a:p>
          <a:p>
            <a:r>
              <a:rPr lang="en-US" dirty="0"/>
              <a:t>('how do you feel today tell me something about yourself', 'my name is </a:t>
            </a:r>
            <a:r>
              <a:rPr lang="en-US" dirty="0" err="1"/>
              <a:t>rdany</a:t>
            </a:r>
            <a:r>
              <a:rPr lang="en-US" dirty="0"/>
              <a:t> but you can call me </a:t>
            </a:r>
            <a:r>
              <a:rPr lang="en-US" dirty="0" err="1"/>
              <a:t>dany</a:t>
            </a:r>
            <a:r>
              <a:rPr lang="en-US" dirty="0"/>
              <a:t> the r means robot </a:t>
            </a:r>
            <a:r>
              <a:rPr lang="en-US" dirty="0" err="1"/>
              <a:t>i</a:t>
            </a:r>
            <a:r>
              <a:rPr lang="en-US" dirty="0"/>
              <a:t> hope we can be virtual friends’) </a:t>
            </a:r>
          </a:p>
          <a:p>
            <a:r>
              <a:rPr lang="en-US" dirty="0"/>
              <a:t>('how many virtual friends have you got', '</a:t>
            </a:r>
            <a:r>
              <a:rPr lang="en-US" dirty="0" err="1"/>
              <a:t>i</a:t>
            </a:r>
            <a:r>
              <a:rPr lang="en-US" dirty="0"/>
              <a:t> have many but not enough to fully understand humans beings’) </a:t>
            </a:r>
          </a:p>
          <a:p>
            <a:r>
              <a:rPr lang="en-US" dirty="0"/>
              <a:t>('is that forbidden for you to tell the exact number', '</a:t>
            </a:r>
            <a:r>
              <a:rPr lang="en-US" dirty="0" err="1"/>
              <a:t>i</a:t>
            </a:r>
            <a:r>
              <a:rPr lang="en-US" dirty="0"/>
              <a:t> </a:t>
            </a:r>
            <a:r>
              <a:rPr lang="en-US" dirty="0" err="1"/>
              <a:t>ve</a:t>
            </a:r>
            <a:r>
              <a:rPr lang="en-US" dirty="0"/>
              <a:t> talked with 143 users counting 7294 lines of text')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9FFAFF"/>
            </a:gs>
            <a:gs pos="58000">
              <a:schemeClr val="accent1"/>
            </a:gs>
            <a:gs pos="100000">
              <a:schemeClr val="accent1"/>
            </a:gs>
          </a:gsLst>
          <a:path path="circle">
            <a:fillToRect l="100000" t="100000"/>
          </a:path>
          <a:tileRect r="-100000" b="-100000"/>
        </a:gradFill>
        <a:effectLst/>
      </p:bgPr>
    </p:bg>
    <p:spTree>
      <p:nvGrpSpPr>
        <p:cNvPr id="1" name="Shape 186"/>
        <p:cNvGrpSpPr/>
        <p:nvPr/>
      </p:nvGrpSpPr>
      <p:grpSpPr>
        <a:xfrm>
          <a:off x="0" y="0"/>
          <a:ext cx="0" cy="0"/>
          <a:chOff x="0" y="0"/>
          <a:chExt cx="0" cy="0"/>
        </a:xfrm>
      </p:grpSpPr>
      <p:sp>
        <p:nvSpPr>
          <p:cNvPr id="187" name="Google Shape;187;p23"/>
          <p:cNvSpPr txBox="1">
            <a:spLocks noGrp="1"/>
          </p:cNvSpPr>
          <p:nvPr>
            <p:ph type="title"/>
          </p:nvPr>
        </p:nvSpPr>
        <p:spPr>
          <a:xfrm>
            <a:off x="199876" y="1316736"/>
            <a:ext cx="3033948" cy="5434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600" dirty="0"/>
              <a:t>Model Selection</a:t>
            </a:r>
            <a:endParaRPr sz="6600" dirty="0"/>
          </a:p>
        </p:txBody>
      </p:sp>
      <p:sp>
        <p:nvSpPr>
          <p:cNvPr id="189" name="Google Shape;189;p23"/>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pic>
        <p:nvPicPr>
          <p:cNvPr id="190" name="Google Shape;190;p23"/>
          <p:cNvPicPr preferRelativeResize="0"/>
          <p:nvPr/>
        </p:nvPicPr>
        <p:blipFill>
          <a:blip r:embed="rId3">
            <a:alphaModFix/>
          </a:blip>
          <a:stretch>
            <a:fillRect/>
          </a:stretch>
        </p:blipFill>
        <p:spPr>
          <a:xfrm>
            <a:off x="5910177" y="1129286"/>
            <a:ext cx="2904825" cy="3705499"/>
          </a:xfrm>
          <a:prstGeom prst="rect">
            <a:avLst/>
          </a:prstGeom>
          <a:noFill/>
          <a:ln>
            <a:noFill/>
          </a:ln>
        </p:spPr>
      </p:pic>
      <p:pic>
        <p:nvPicPr>
          <p:cNvPr id="191" name="Google Shape;191;p23"/>
          <p:cNvPicPr preferRelativeResize="0"/>
          <p:nvPr/>
        </p:nvPicPr>
        <p:blipFill>
          <a:blip r:embed="rId4">
            <a:alphaModFix/>
          </a:blip>
          <a:stretch>
            <a:fillRect/>
          </a:stretch>
        </p:blipFill>
        <p:spPr>
          <a:xfrm>
            <a:off x="5787382" y="786500"/>
            <a:ext cx="366071" cy="342900"/>
          </a:xfrm>
          <a:prstGeom prst="rect">
            <a:avLst/>
          </a:prstGeom>
          <a:noFill/>
          <a:ln>
            <a:noFill/>
          </a:ln>
        </p:spPr>
      </p:pic>
      <p:sp>
        <p:nvSpPr>
          <p:cNvPr id="2" name="TextBox 1">
            <a:extLst>
              <a:ext uri="{FF2B5EF4-FFF2-40B4-BE49-F238E27FC236}">
                <a16:creationId xmlns:a16="http://schemas.microsoft.com/office/drawing/2014/main" id="{3E623C1D-548C-A440-93C3-199EA5BC9B50}"/>
              </a:ext>
            </a:extLst>
          </p:cNvPr>
          <p:cNvSpPr txBox="1"/>
          <p:nvPr/>
        </p:nvSpPr>
        <p:spPr>
          <a:xfrm>
            <a:off x="190925" y="2123837"/>
            <a:ext cx="4818888" cy="1815882"/>
          </a:xfrm>
          <a:prstGeom prst="rect">
            <a:avLst/>
          </a:prstGeom>
          <a:noFill/>
        </p:spPr>
        <p:txBody>
          <a:bodyPr wrap="square" rtlCol="0">
            <a:spAutoFit/>
          </a:bodyPr>
          <a:lstStyle/>
          <a:p>
            <a:r>
              <a:rPr lang="en-US" sz="2800" dirty="0"/>
              <a:t>We selected LSTM seq2seq model as our training model. We use </a:t>
            </a:r>
            <a:r>
              <a:rPr lang="en-US" sz="2800" dirty="0" err="1"/>
              <a:t>Keras</a:t>
            </a:r>
            <a:r>
              <a:rPr lang="en-US" sz="2800" dirty="0"/>
              <a:t> Functional API as our model structure.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Shape 186"/>
        <p:cNvGrpSpPr/>
        <p:nvPr/>
      </p:nvGrpSpPr>
      <p:grpSpPr>
        <a:xfrm>
          <a:off x="0" y="0"/>
          <a:ext cx="0" cy="0"/>
          <a:chOff x="0" y="0"/>
          <a:chExt cx="0" cy="0"/>
        </a:xfrm>
      </p:grpSpPr>
      <p:sp>
        <p:nvSpPr>
          <p:cNvPr id="187" name="Google Shape;187;p23"/>
          <p:cNvSpPr txBox="1">
            <a:spLocks noGrp="1"/>
          </p:cNvSpPr>
          <p:nvPr>
            <p:ph type="title"/>
          </p:nvPr>
        </p:nvSpPr>
        <p:spPr>
          <a:xfrm>
            <a:off x="148164" y="516020"/>
            <a:ext cx="3033948" cy="5434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First model with one-hot method</a:t>
            </a:r>
            <a:endParaRPr dirty="0"/>
          </a:p>
        </p:txBody>
      </p:sp>
      <p:sp>
        <p:nvSpPr>
          <p:cNvPr id="189" name="Google Shape;189;p23"/>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sp>
        <p:nvSpPr>
          <p:cNvPr id="2" name="TextBox 1">
            <a:extLst>
              <a:ext uri="{FF2B5EF4-FFF2-40B4-BE49-F238E27FC236}">
                <a16:creationId xmlns:a16="http://schemas.microsoft.com/office/drawing/2014/main" id="{3E623C1D-548C-A440-93C3-199EA5BC9B50}"/>
              </a:ext>
            </a:extLst>
          </p:cNvPr>
          <p:cNvSpPr txBox="1"/>
          <p:nvPr/>
        </p:nvSpPr>
        <p:spPr>
          <a:xfrm>
            <a:off x="0" y="516020"/>
            <a:ext cx="4818888" cy="307777"/>
          </a:xfrm>
          <a:prstGeom prst="rect">
            <a:avLst/>
          </a:prstGeom>
          <a:noFill/>
        </p:spPr>
        <p:txBody>
          <a:bodyPr wrap="square" rtlCol="0">
            <a:spAutoFit/>
          </a:bodyPr>
          <a:lstStyle/>
          <a:p>
            <a:endParaRPr lang="en-US" dirty="0"/>
          </a:p>
        </p:txBody>
      </p:sp>
      <p:pic>
        <p:nvPicPr>
          <p:cNvPr id="9" name="Picture 8">
            <a:extLst>
              <a:ext uri="{FF2B5EF4-FFF2-40B4-BE49-F238E27FC236}">
                <a16:creationId xmlns:a16="http://schemas.microsoft.com/office/drawing/2014/main" id="{CDC22E38-A8D2-C94B-B347-B0F5C6C0C240}"/>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0" y="1059473"/>
            <a:ext cx="4937760" cy="2003768"/>
          </a:xfrm>
          <a:prstGeom prst="rect">
            <a:avLst/>
          </a:prstGeom>
        </p:spPr>
      </p:pic>
      <p:pic>
        <p:nvPicPr>
          <p:cNvPr id="10" name="Picture 9">
            <a:extLst>
              <a:ext uri="{FF2B5EF4-FFF2-40B4-BE49-F238E27FC236}">
                <a16:creationId xmlns:a16="http://schemas.microsoft.com/office/drawing/2014/main" id="{8CAA6C93-ED65-774C-917F-2718B67A3E5D}"/>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 y="3063241"/>
            <a:ext cx="4937760" cy="2080259"/>
          </a:xfrm>
          <a:prstGeom prst="rect">
            <a:avLst/>
          </a:prstGeom>
        </p:spPr>
      </p:pic>
      <p:pic>
        <p:nvPicPr>
          <p:cNvPr id="11" name="Picture 10">
            <a:extLst>
              <a:ext uri="{FF2B5EF4-FFF2-40B4-BE49-F238E27FC236}">
                <a16:creationId xmlns:a16="http://schemas.microsoft.com/office/drawing/2014/main" id="{89133FD9-B1CB-2148-81BA-6CB0469511F8}"/>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4937760" y="1985328"/>
            <a:ext cx="4206239" cy="2155825"/>
          </a:xfrm>
          <a:prstGeom prst="rect">
            <a:avLst/>
          </a:prstGeom>
        </p:spPr>
      </p:pic>
    </p:spTree>
    <p:extLst>
      <p:ext uri="{BB962C8B-B14F-4D97-AF65-F5344CB8AC3E}">
        <p14:creationId xmlns:p14="http://schemas.microsoft.com/office/powerpoint/2010/main" val="1113469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Shape 186"/>
        <p:cNvGrpSpPr/>
        <p:nvPr/>
      </p:nvGrpSpPr>
      <p:grpSpPr>
        <a:xfrm>
          <a:off x="0" y="0"/>
          <a:ext cx="0" cy="0"/>
          <a:chOff x="0" y="0"/>
          <a:chExt cx="0" cy="0"/>
        </a:xfrm>
      </p:grpSpPr>
      <p:sp>
        <p:nvSpPr>
          <p:cNvPr id="187" name="Google Shape;187;p23"/>
          <p:cNvSpPr txBox="1">
            <a:spLocks noGrp="1"/>
          </p:cNvSpPr>
          <p:nvPr>
            <p:ph type="title"/>
          </p:nvPr>
        </p:nvSpPr>
        <p:spPr>
          <a:xfrm>
            <a:off x="148164" y="516020"/>
            <a:ext cx="3033948" cy="5434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Second model with embedding layer</a:t>
            </a:r>
            <a:endParaRPr dirty="0"/>
          </a:p>
        </p:txBody>
      </p:sp>
      <p:sp>
        <p:nvSpPr>
          <p:cNvPr id="189" name="Google Shape;189;p23"/>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sp>
        <p:nvSpPr>
          <p:cNvPr id="2" name="TextBox 1">
            <a:extLst>
              <a:ext uri="{FF2B5EF4-FFF2-40B4-BE49-F238E27FC236}">
                <a16:creationId xmlns:a16="http://schemas.microsoft.com/office/drawing/2014/main" id="{3E623C1D-548C-A440-93C3-199EA5BC9B50}"/>
              </a:ext>
            </a:extLst>
          </p:cNvPr>
          <p:cNvSpPr txBox="1"/>
          <p:nvPr/>
        </p:nvSpPr>
        <p:spPr>
          <a:xfrm>
            <a:off x="0" y="516020"/>
            <a:ext cx="4818888" cy="307777"/>
          </a:xfrm>
          <a:prstGeom prst="rect">
            <a:avLst/>
          </a:prstGeom>
          <a:noFill/>
        </p:spPr>
        <p:txBody>
          <a:bodyPr wrap="square" rtlCol="0">
            <a:spAutoFit/>
          </a:bodyPr>
          <a:lstStyle/>
          <a:p>
            <a:endParaRPr lang="en-US" dirty="0"/>
          </a:p>
        </p:txBody>
      </p:sp>
      <p:pic>
        <p:nvPicPr>
          <p:cNvPr id="8" name="Picture 7">
            <a:extLst>
              <a:ext uri="{FF2B5EF4-FFF2-40B4-BE49-F238E27FC236}">
                <a16:creationId xmlns:a16="http://schemas.microsoft.com/office/drawing/2014/main" id="{BF34C6C8-2617-324C-AFD6-F0C8AC4D730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0" y="968057"/>
            <a:ext cx="4709160" cy="2104327"/>
          </a:xfrm>
          <a:prstGeom prst="rect">
            <a:avLst/>
          </a:prstGeom>
        </p:spPr>
      </p:pic>
      <p:pic>
        <p:nvPicPr>
          <p:cNvPr id="12" name="Picture 11">
            <a:extLst>
              <a:ext uri="{FF2B5EF4-FFF2-40B4-BE49-F238E27FC236}">
                <a16:creationId xmlns:a16="http://schemas.microsoft.com/office/drawing/2014/main" id="{4251A2CB-0564-D64B-9148-7FD5F905DA20}"/>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0" y="3031808"/>
            <a:ext cx="4709160" cy="2111692"/>
          </a:xfrm>
          <a:prstGeom prst="rect">
            <a:avLst/>
          </a:prstGeom>
        </p:spPr>
      </p:pic>
      <p:pic>
        <p:nvPicPr>
          <p:cNvPr id="13" name="Picture 12">
            <a:extLst>
              <a:ext uri="{FF2B5EF4-FFF2-40B4-BE49-F238E27FC236}">
                <a16:creationId xmlns:a16="http://schemas.microsoft.com/office/drawing/2014/main" id="{452E07C8-A522-F445-A560-5E4B55BA0ABB}"/>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4709160" y="1695768"/>
            <a:ext cx="4434840" cy="2672080"/>
          </a:xfrm>
          <a:prstGeom prst="rect">
            <a:avLst/>
          </a:prstGeom>
        </p:spPr>
      </p:pic>
    </p:spTree>
    <p:extLst>
      <p:ext uri="{BB962C8B-B14F-4D97-AF65-F5344CB8AC3E}">
        <p14:creationId xmlns:p14="http://schemas.microsoft.com/office/powerpoint/2010/main" val="179608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Shape 186"/>
        <p:cNvGrpSpPr/>
        <p:nvPr/>
      </p:nvGrpSpPr>
      <p:grpSpPr>
        <a:xfrm>
          <a:off x="0" y="0"/>
          <a:ext cx="0" cy="0"/>
          <a:chOff x="0" y="0"/>
          <a:chExt cx="0" cy="0"/>
        </a:xfrm>
      </p:grpSpPr>
      <p:sp>
        <p:nvSpPr>
          <p:cNvPr id="187" name="Google Shape;187;p23"/>
          <p:cNvSpPr txBox="1">
            <a:spLocks noGrp="1"/>
          </p:cNvSpPr>
          <p:nvPr>
            <p:ph type="title"/>
          </p:nvPr>
        </p:nvSpPr>
        <p:spPr>
          <a:xfrm>
            <a:off x="93300" y="292608"/>
            <a:ext cx="4240956" cy="112348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Second model with embedding layer and Chang Optimizer</a:t>
            </a:r>
            <a:endParaRPr dirty="0"/>
          </a:p>
        </p:txBody>
      </p:sp>
      <p:sp>
        <p:nvSpPr>
          <p:cNvPr id="189" name="Google Shape;189;p23"/>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1378034821"/>
      </p:ext>
    </p:extLst>
  </p:cSld>
  <p:clrMapOvr>
    <a:masterClrMapping/>
  </p:clrMapOvr>
</p:sld>
</file>

<file path=ppt/theme/theme1.xml><?xml version="1.0" encoding="utf-8"?>
<a:theme xmlns:a="http://schemas.openxmlformats.org/drawingml/2006/main" name="Flavius template">
  <a:themeElements>
    <a:clrScheme name="Custom 347">
      <a:dk1>
        <a:srgbClr val="1E263A"/>
      </a:dk1>
      <a:lt1>
        <a:srgbClr val="FFFFFF"/>
      </a:lt1>
      <a:dk2>
        <a:srgbClr val="989CA7"/>
      </a:dk2>
      <a:lt2>
        <a:srgbClr val="EAEEF0"/>
      </a:lt2>
      <a:accent1>
        <a:srgbClr val="6DB9E4"/>
      </a:accent1>
      <a:accent2>
        <a:srgbClr val="9ECE46"/>
      </a:accent2>
      <a:accent3>
        <a:srgbClr val="ECCB49"/>
      </a:accent3>
      <a:accent4>
        <a:srgbClr val="F5A73B"/>
      </a:accent4>
      <a:accent5>
        <a:srgbClr val="F36846"/>
      </a:accent5>
      <a:accent6>
        <a:srgbClr val="DD73C3"/>
      </a:accent6>
      <a:hlink>
        <a:srgbClr val="293D6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449</Words>
  <Application>Microsoft Macintosh PowerPoint</Application>
  <PresentationFormat>On-screen Show (16:9)</PresentationFormat>
  <Paragraphs>46</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Bebas Neue</vt:lpstr>
      <vt:lpstr>IBM Plex Sans Condensed</vt:lpstr>
      <vt:lpstr>Flavius template</vt:lpstr>
      <vt:lpstr>Chartbot</vt:lpstr>
      <vt:lpstr>Introduction</vt:lpstr>
      <vt:lpstr>How to build a chatbot?</vt:lpstr>
      <vt:lpstr>Data Overview</vt:lpstr>
      <vt:lpstr>Data Pre-Processing</vt:lpstr>
      <vt:lpstr>Model Selection</vt:lpstr>
      <vt:lpstr>First model with one-hot method</vt:lpstr>
      <vt:lpstr>Second model with embedding layer</vt:lpstr>
      <vt:lpstr>Second model with embedding layer and Chang Optimizer</vt:lpstr>
      <vt:lpstr>PowerPoint Presentation</vt:lpstr>
      <vt:lpstr>One-hot CB VS Embedding CB</vt:lpstr>
      <vt:lpstr>Conclusion</vt:lpstr>
      <vt:lpstr>Chatbot: Thank You! Have a nice 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concept</dc:title>
  <cp:lastModifiedBy>刘音佳</cp:lastModifiedBy>
  <cp:revision>39</cp:revision>
  <dcterms:modified xsi:type="dcterms:W3CDTF">2020-12-02T19:13:10Z</dcterms:modified>
</cp:coreProperties>
</file>