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62" r:id="rId2"/>
    <p:sldId id="258" r:id="rId3"/>
    <p:sldId id="256" r:id="rId4"/>
    <p:sldId id="257" r:id="rId5"/>
    <p:sldId id="263" r:id="rId6"/>
    <p:sldId id="268" r:id="rId7"/>
    <p:sldId id="287" r:id="rId8"/>
    <p:sldId id="288" r:id="rId9"/>
    <p:sldId id="289" r:id="rId10"/>
    <p:sldId id="276" r:id="rId11"/>
    <p:sldId id="271" r:id="rId12"/>
    <p:sldId id="270" r:id="rId13"/>
    <p:sldId id="281" r:id="rId14"/>
  </p:sldIdLst>
  <p:sldSz cx="9144000" cy="5143500" type="screen16x9"/>
  <p:notesSz cx="6858000" cy="9144000"/>
  <p:embeddedFontLst>
    <p:embeddedFont>
      <p:font typeface="Bebas Neue" panose="020B0606020202050201" pitchFamily="34" charset="77"/>
      <p:regular r:id="rId16"/>
    </p:embeddedFont>
    <p:embeddedFont>
      <p:font typeface="IBM Plex Sans Condensed" panose="020B0506050203000203" pitchFamily="34"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0B7702-D63C-4877-AFDA-F6706FCD6C70}">
  <a:tblStyle styleId="{1A0B7702-D63C-4877-AFDA-F6706FCD6C7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39" d="100"/>
          <a:sy n="139" d="100"/>
        </p:scale>
        <p:origin x="17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28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4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290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0fef0eb15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0fef0eb1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42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502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91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3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7.png"/><Relationship Id="rId18" Type="http://schemas.openxmlformats.org/officeDocument/2006/relationships/slide" Target="slide9.xml"/><Relationship Id="rId3" Type="http://schemas.openxmlformats.org/officeDocument/2006/relationships/image" Target="../media/image1.png"/><Relationship Id="rId21" Type="http://schemas.openxmlformats.org/officeDocument/2006/relationships/slide" Target="slide12.xml"/><Relationship Id="rId7" Type="http://schemas.openxmlformats.org/officeDocument/2006/relationships/image" Target="../media/image4.png"/><Relationship Id="rId12" Type="http://schemas.openxmlformats.org/officeDocument/2006/relationships/slide" Target="slide5.xml"/><Relationship Id="rId17" Type="http://schemas.openxmlformats.org/officeDocument/2006/relationships/slide" Target="slide8.xml"/><Relationship Id="rId2" Type="http://schemas.openxmlformats.org/officeDocument/2006/relationships/notesSlide" Target="../notesSlides/notesSlide1.xml"/><Relationship Id="rId16" Type="http://schemas.openxmlformats.org/officeDocument/2006/relationships/slide" Target="slide7.xml"/><Relationship Id="rId20" Type="http://schemas.openxmlformats.org/officeDocument/2006/relationships/slide" Target="slide11.xml"/><Relationship Id="rId1" Type="http://schemas.openxmlformats.org/officeDocument/2006/relationships/slideLayout" Target="../slideLayouts/slideLayout5.xml"/><Relationship Id="rId6" Type="http://schemas.openxmlformats.org/officeDocument/2006/relationships/slide" Target="slide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slide" Target="slide4.xml"/><Relationship Id="rId19" Type="http://schemas.openxmlformats.org/officeDocument/2006/relationships/slide" Target="slide10.xml"/><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slide" Target="slide6.xml"/><Relationship Id="rId22" Type="http://schemas.openxmlformats.org/officeDocument/2006/relationships/slide" Target="slide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2.png"/><Relationship Id="rId7" Type="http://schemas.openxmlformats.org/officeDocument/2006/relationships/image" Target="../media/image32.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28.png"/><Relationship Id="rId10" Type="http://schemas.openxmlformats.org/officeDocument/2006/relationships/image" Target="../media/image13.png"/><Relationship Id="rId4" Type="http://schemas.openxmlformats.org/officeDocument/2006/relationships/image" Target="../media/image31.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1000">
              <a:schemeClr val="accent1"/>
            </a:gs>
            <a:gs pos="71000">
              <a:schemeClr val="dk1"/>
            </a:gs>
            <a:gs pos="100000">
              <a:schemeClr val="dk1"/>
            </a:gs>
          </a:gsLst>
          <a:path path="circle">
            <a:fillToRect l="100000" t="100000"/>
          </a:path>
          <a:tileRect r="-100000" b="-100000"/>
        </a:gradFill>
        <a:effectLst/>
      </p:bgPr>
    </p:bg>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7"/>
          <p:cNvGrpSpPr/>
          <p:nvPr/>
        </p:nvGrpSpPr>
        <p:grpSpPr>
          <a:xfrm>
            <a:off x="4971612" y="1011933"/>
            <a:ext cx="1129443" cy="1129717"/>
            <a:chOff x="6654650" y="3665275"/>
            <a:chExt cx="409100" cy="409125"/>
          </a:xfrm>
        </p:grpSpPr>
        <p:sp>
          <p:nvSpPr>
            <p:cNvPr id="108" name="Google Shape;108;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4231898" y="1223117"/>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720985" y="1220097"/>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608959">
            <a:off x="5278979" y="3877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7"/>
          <p:cNvGrpSpPr/>
          <p:nvPr/>
        </p:nvGrpSpPr>
        <p:grpSpPr>
          <a:xfrm>
            <a:off x="6525873" y="1489959"/>
            <a:ext cx="2714848" cy="3653541"/>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2" name="Google Shape;122;p17"/>
          <p:cNvSpPr txBox="1">
            <a:spLocks noGrp="1"/>
          </p:cNvSpPr>
          <p:nvPr>
            <p:ph type="ctrTitle" idx="4294967295"/>
          </p:nvPr>
        </p:nvSpPr>
        <p:spPr>
          <a:xfrm>
            <a:off x="855300" y="1658034"/>
            <a:ext cx="3411600" cy="1386515"/>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700" dirty="0" err="1"/>
              <a:t>Chartbot</a:t>
            </a:r>
            <a:endParaRPr sz="7700" dirty="0"/>
          </a:p>
        </p:txBody>
      </p:sp>
      <p:sp>
        <p:nvSpPr>
          <p:cNvPr id="123" name="Google Shape;123;p17"/>
          <p:cNvSpPr txBox="1">
            <a:spLocks noGrp="1"/>
          </p:cNvSpPr>
          <p:nvPr>
            <p:ph type="subTitle" idx="4294967295"/>
          </p:nvPr>
        </p:nvSpPr>
        <p:spPr>
          <a:xfrm>
            <a:off x="855300" y="3027150"/>
            <a:ext cx="3411600" cy="1073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err="1">
                <a:solidFill>
                  <a:schemeClr val="accent1"/>
                </a:solidFill>
              </a:rPr>
              <a:t>Yinjia</a:t>
            </a:r>
            <a:r>
              <a:rPr lang="en-US" sz="2000" dirty="0">
                <a:solidFill>
                  <a:schemeClr val="accent1"/>
                </a:solidFill>
              </a:rPr>
              <a:t> Liu &amp; </a:t>
            </a:r>
            <a:r>
              <a:rPr lang="en-US" sz="2000" dirty="0" err="1">
                <a:solidFill>
                  <a:schemeClr val="accent1"/>
                </a:solidFill>
              </a:rPr>
              <a:t>Chenwei</a:t>
            </a:r>
            <a:r>
              <a:rPr lang="en-US" sz="2000" dirty="0">
                <a:solidFill>
                  <a:schemeClr val="accent1"/>
                </a:solidFill>
              </a:rPr>
              <a:t> Cao</a:t>
            </a:r>
            <a:endParaRPr sz="2000" dirty="0">
              <a:solidFill>
                <a:schemeClr val="accent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a:t>
            </a:fld>
            <a:endParaRPr dirty="0"/>
          </a:p>
        </p:txBody>
      </p:sp>
      <p:cxnSp>
        <p:nvCxnSpPr>
          <p:cNvPr id="21" name="Google Shape;143;p28">
            <a:extLst>
              <a:ext uri="{FF2B5EF4-FFF2-40B4-BE49-F238E27FC236}">
                <a16:creationId xmlns:a16="http://schemas.microsoft.com/office/drawing/2014/main" id="{F3C1FFFB-7030-ED40-B209-5B33BD62DE2E}"/>
              </a:ext>
            </a:extLst>
          </p:cNvPr>
          <p:cNvCxnSpPr>
            <a:cxnSpLocks/>
          </p:cNvCxnSpPr>
          <p:nvPr/>
        </p:nvCxnSpPr>
        <p:spPr>
          <a:xfrm flipV="1">
            <a:off x="-128016" y="150408"/>
            <a:ext cx="9368737" cy="1311453"/>
          </a:xfrm>
          <a:prstGeom prst="straightConnector1">
            <a:avLst/>
          </a:prstGeom>
          <a:noFill/>
          <a:ln w="19050" cap="flat" cmpd="sng">
            <a:solidFill>
              <a:srgbClr val="F3F3F3"/>
            </a:solidFill>
            <a:prstDash val="solid"/>
            <a:round/>
            <a:headEnd type="oval" w="med" len="med"/>
            <a:tailEnd type="oval" w="med" len="med"/>
          </a:ln>
        </p:spPr>
      </p:cxnSp>
      <p:sp>
        <p:nvSpPr>
          <p:cNvPr id="43" name="Google Shape;118;p17">
            <a:extLst>
              <a:ext uri="{FF2B5EF4-FFF2-40B4-BE49-F238E27FC236}">
                <a16:creationId xmlns:a16="http://schemas.microsoft.com/office/drawing/2014/main" id="{F8032708-D1E0-E94F-81EA-E94E968E1EAD}"/>
              </a:ext>
            </a:extLst>
          </p:cNvPr>
          <p:cNvSpPr/>
          <p:nvPr/>
        </p:nvSpPr>
        <p:spPr>
          <a:xfrm rot="-1608959">
            <a:off x="159840" y="1197196"/>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p17">
            <a:extLst>
              <a:ext uri="{FF2B5EF4-FFF2-40B4-BE49-F238E27FC236}">
                <a16:creationId xmlns:a16="http://schemas.microsoft.com/office/drawing/2014/main" id="{E7732226-77E4-2D4F-96C0-C50A9EAA5CC2}"/>
              </a:ext>
            </a:extLst>
          </p:cNvPr>
          <p:cNvSpPr/>
          <p:nvPr/>
        </p:nvSpPr>
        <p:spPr>
          <a:xfrm rot="-1608959">
            <a:off x="653823" y="1393078"/>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p17">
            <a:extLst>
              <a:ext uri="{FF2B5EF4-FFF2-40B4-BE49-F238E27FC236}">
                <a16:creationId xmlns:a16="http://schemas.microsoft.com/office/drawing/2014/main" id="{330E2066-7BCE-9742-B7B6-C11432BD3C74}"/>
              </a:ext>
            </a:extLst>
          </p:cNvPr>
          <p:cNvSpPr/>
          <p:nvPr/>
        </p:nvSpPr>
        <p:spPr>
          <a:xfrm rot="-1608959">
            <a:off x="1233507" y="1048442"/>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p17">
            <a:extLst>
              <a:ext uri="{FF2B5EF4-FFF2-40B4-BE49-F238E27FC236}">
                <a16:creationId xmlns:a16="http://schemas.microsoft.com/office/drawing/2014/main" id="{FD857F2F-4ABF-7B42-AEE0-C0E1EDD34B54}"/>
              </a:ext>
            </a:extLst>
          </p:cNvPr>
          <p:cNvSpPr/>
          <p:nvPr/>
        </p:nvSpPr>
        <p:spPr>
          <a:xfrm rot="-1608959">
            <a:off x="1766421" y="1243282"/>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p17">
            <a:extLst>
              <a:ext uri="{FF2B5EF4-FFF2-40B4-BE49-F238E27FC236}">
                <a16:creationId xmlns:a16="http://schemas.microsoft.com/office/drawing/2014/main" id="{67DAB750-F5A9-974A-B597-9EAB859FEB65}"/>
              </a:ext>
            </a:extLst>
          </p:cNvPr>
          <p:cNvSpPr/>
          <p:nvPr/>
        </p:nvSpPr>
        <p:spPr>
          <a:xfrm rot="-1608959">
            <a:off x="2307173" y="917735"/>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8;p17">
            <a:extLst>
              <a:ext uri="{FF2B5EF4-FFF2-40B4-BE49-F238E27FC236}">
                <a16:creationId xmlns:a16="http://schemas.microsoft.com/office/drawing/2014/main" id="{D2A87192-7226-464D-8102-AC38C549E455}"/>
              </a:ext>
            </a:extLst>
          </p:cNvPr>
          <p:cNvSpPr/>
          <p:nvPr/>
        </p:nvSpPr>
        <p:spPr>
          <a:xfrm rot="-1608959">
            <a:off x="2803340" y="1073282"/>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8;p17">
            <a:extLst>
              <a:ext uri="{FF2B5EF4-FFF2-40B4-BE49-F238E27FC236}">
                <a16:creationId xmlns:a16="http://schemas.microsoft.com/office/drawing/2014/main" id="{FB269C84-BF30-E343-81AB-9FB0206B1E47}"/>
              </a:ext>
            </a:extLst>
          </p:cNvPr>
          <p:cNvSpPr/>
          <p:nvPr/>
        </p:nvSpPr>
        <p:spPr>
          <a:xfrm rot="-1608959">
            <a:off x="3341499" y="72123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8;p17">
            <a:extLst>
              <a:ext uri="{FF2B5EF4-FFF2-40B4-BE49-F238E27FC236}">
                <a16:creationId xmlns:a16="http://schemas.microsoft.com/office/drawing/2014/main" id="{46DE9698-FCCF-3748-A738-E915675B21F1}"/>
              </a:ext>
            </a:extLst>
          </p:cNvPr>
          <p:cNvSpPr/>
          <p:nvPr/>
        </p:nvSpPr>
        <p:spPr>
          <a:xfrm rot="-1608959">
            <a:off x="3887934" y="957643"/>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p17">
            <a:extLst>
              <a:ext uri="{FF2B5EF4-FFF2-40B4-BE49-F238E27FC236}">
                <a16:creationId xmlns:a16="http://schemas.microsoft.com/office/drawing/2014/main" id="{21E6FA80-CBE0-4249-B3AE-7C1F5E74C6F5}"/>
              </a:ext>
            </a:extLst>
          </p:cNvPr>
          <p:cNvSpPr/>
          <p:nvPr/>
        </p:nvSpPr>
        <p:spPr>
          <a:xfrm rot="-1608959">
            <a:off x="4190814" y="607136"/>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p17">
            <a:extLst>
              <a:ext uri="{FF2B5EF4-FFF2-40B4-BE49-F238E27FC236}">
                <a16:creationId xmlns:a16="http://schemas.microsoft.com/office/drawing/2014/main" id="{A43763D9-3793-324E-A377-3C0D8EB318FC}"/>
              </a:ext>
            </a:extLst>
          </p:cNvPr>
          <p:cNvSpPr/>
          <p:nvPr/>
        </p:nvSpPr>
        <p:spPr>
          <a:xfrm rot="-1608959">
            <a:off x="5953387" y="675691"/>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p17">
            <a:extLst>
              <a:ext uri="{FF2B5EF4-FFF2-40B4-BE49-F238E27FC236}">
                <a16:creationId xmlns:a16="http://schemas.microsoft.com/office/drawing/2014/main" id="{62F43BCB-39A7-2D42-ADCE-E5427ACEA78F}"/>
              </a:ext>
            </a:extLst>
          </p:cNvPr>
          <p:cNvSpPr/>
          <p:nvPr/>
        </p:nvSpPr>
        <p:spPr>
          <a:xfrm rot="-1608959">
            <a:off x="7107779" y="22165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pslz="http://schemas.microsoft.com/office/powerpoint/2016/slidezoom" Requires="pslz">
          <p:graphicFrame>
            <p:nvGraphicFramePr>
              <p:cNvPr id="19" name="Slide Zoom 18">
                <a:extLst>
                  <a:ext uri="{FF2B5EF4-FFF2-40B4-BE49-F238E27FC236}">
                    <a16:creationId xmlns:a16="http://schemas.microsoft.com/office/drawing/2014/main" id="{3BFC0559-F668-CE40-BB94-2FBB39F8F16E}"/>
                  </a:ext>
                </a:extLst>
              </p:cNvPr>
              <p:cNvGraphicFramePr>
                <a:graphicFrameLocks noChangeAspect="1"/>
              </p:cNvGraphicFramePr>
              <p:nvPr>
                <p:extLst>
                  <p:ext uri="{D42A27DB-BD31-4B8C-83A1-F6EECF244321}">
                    <p14:modId xmlns:p14="http://schemas.microsoft.com/office/powerpoint/2010/main" val="2470093751"/>
                  </p:ext>
                </p:extLst>
              </p:nvPr>
            </p:nvGraphicFramePr>
            <p:xfrm>
              <a:off x="78221" y="1002636"/>
              <a:ext cx="302469" cy="171536"/>
            </p:xfrm>
            <a:graphic>
              <a:graphicData uri="http://schemas.microsoft.com/office/powerpoint/2016/slidezoom">
                <pslz:sldZm>
                  <pslz:sldZmObj sldId="258" cId="0">
                    <pslz:zmPr id="{788363FA-C83B-7B46-B40A-32E7842FC976}" returnToParent="0" transitionDur="1000" showBg="0">
                      <p166:blipFill xmlns:p166="http://schemas.microsoft.com/office/powerpoint/2016/6/main">
                        <a:blip r:embed="rId5"/>
                        <a:stretch>
                          <a:fillRect/>
                        </a:stretch>
                      </p166:blipFill>
                      <p166:spPr xmlns:p166="http://schemas.microsoft.com/office/powerpoint/2016/6/main">
                        <a:xfrm>
                          <a:off x="0" y="0"/>
                          <a:ext cx="302469" cy="171536"/>
                        </a:xfrm>
                        <a:prstGeom prst="rect">
                          <a:avLst/>
                        </a:prstGeom>
                      </p166:spPr>
                    </pslz:zmPr>
                  </pslz:sldZmObj>
                </pslz:sldZm>
              </a:graphicData>
            </a:graphic>
          </p:graphicFrame>
        </mc:Choice>
        <mc:Fallback>
          <p:pic>
            <p:nvPicPr>
              <p:cNvPr id="19" name="Slide Zoom 18">
                <a:hlinkClick r:id="rId6" action="ppaction://hlinksldjump"/>
                <a:extLst>
                  <a:ext uri="{FF2B5EF4-FFF2-40B4-BE49-F238E27FC236}">
                    <a16:creationId xmlns:a16="http://schemas.microsoft.com/office/drawing/2014/main" id="{3BFC0559-F668-CE40-BB94-2FBB39F8F16E}"/>
                  </a:ext>
                </a:extLst>
              </p:cNvPr>
              <p:cNvPicPr>
                <a:picLocks noGrp="1" noRot="1" noChangeAspect="1" noMove="1" noResize="1" noEditPoints="1" noAdjustHandles="1" noChangeArrowheads="1" noChangeShapeType="1"/>
              </p:cNvPicPr>
              <p:nvPr/>
            </p:nvPicPr>
            <p:blipFill>
              <a:blip r:embed="rId5"/>
              <a:stretch>
                <a:fillRect/>
              </a:stretch>
            </p:blipFill>
            <p:spPr>
              <a:xfrm>
                <a:off x="78221" y="1002636"/>
                <a:ext cx="302469" cy="171536"/>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A0F7283D-DE22-9445-BDA1-3B5FA13CBA2D}"/>
                  </a:ext>
                </a:extLst>
              </p:cNvPr>
              <p:cNvGraphicFramePr>
                <a:graphicFrameLocks noChangeAspect="1"/>
              </p:cNvGraphicFramePr>
              <p:nvPr>
                <p:extLst>
                  <p:ext uri="{D42A27DB-BD31-4B8C-83A1-F6EECF244321}">
                    <p14:modId xmlns:p14="http://schemas.microsoft.com/office/powerpoint/2010/main" val="45654877"/>
                  </p:ext>
                </p:extLst>
              </p:nvPr>
            </p:nvGraphicFramePr>
            <p:xfrm>
              <a:off x="595725" y="1619244"/>
              <a:ext cx="294027" cy="179477"/>
            </p:xfrm>
            <a:graphic>
              <a:graphicData uri="http://schemas.microsoft.com/office/powerpoint/2016/slidezoom">
                <pslz:sldZm>
                  <pslz:sldZmObj sldId="256" cId="0">
                    <pslz:zmPr id="{F8FDDAD0-9A43-C242-A153-FE387668C82E}" returnToParent="0" transitionDur="1000" showBg="0">
                      <p166:blipFill xmlns:p166="http://schemas.microsoft.com/office/powerpoint/2016/6/main">
                        <a:blip r:embed="rId7"/>
                        <a:stretch>
                          <a:fillRect/>
                        </a:stretch>
                      </p166:blipFill>
                      <p166:spPr xmlns:p166="http://schemas.microsoft.com/office/powerpoint/2016/6/main">
                        <a:xfrm>
                          <a:off x="0" y="0"/>
                          <a:ext cx="294027" cy="179477"/>
                        </a:xfrm>
                        <a:prstGeom prst="rect">
                          <a:avLst/>
                        </a:prstGeom>
                      </p166:spPr>
                    </pslz:zmPr>
                  </pslz:sldZmObj>
                </pslz:sldZm>
              </a:graphicData>
            </a:graphic>
          </p:graphicFrame>
        </mc:Choice>
        <mc:Fallback>
          <p:pic>
            <p:nvPicPr>
              <p:cNvPr id="22" name="Slide Zoom 21">
                <a:hlinkClick r:id="rId8" action="ppaction://hlinksldjump"/>
                <a:extLst>
                  <a:ext uri="{FF2B5EF4-FFF2-40B4-BE49-F238E27FC236}">
                    <a16:creationId xmlns:a16="http://schemas.microsoft.com/office/drawing/2014/main" id="{A0F7283D-DE22-9445-BDA1-3B5FA13CBA2D}"/>
                  </a:ext>
                </a:extLst>
              </p:cNvPr>
              <p:cNvPicPr>
                <a:picLocks noGrp="1" noRot="1" noChangeAspect="1" noMove="1" noResize="1" noEditPoints="1" noAdjustHandles="1" noChangeArrowheads="1" noChangeShapeType="1"/>
              </p:cNvPicPr>
              <p:nvPr/>
            </p:nvPicPr>
            <p:blipFill>
              <a:blip r:embed="rId7"/>
              <a:stretch>
                <a:fillRect/>
              </a:stretch>
            </p:blipFill>
            <p:spPr>
              <a:xfrm>
                <a:off x="595725" y="1619244"/>
                <a:ext cx="294027" cy="179477"/>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E0D421AF-D61C-1048-AC68-C5C8EB560F07}"/>
                  </a:ext>
                </a:extLst>
              </p:cNvPr>
              <p:cNvGraphicFramePr>
                <a:graphicFrameLocks noChangeAspect="1"/>
              </p:cNvGraphicFramePr>
              <p:nvPr>
                <p:extLst>
                  <p:ext uri="{D42A27DB-BD31-4B8C-83A1-F6EECF244321}">
                    <p14:modId xmlns:p14="http://schemas.microsoft.com/office/powerpoint/2010/main" val="3275841222"/>
                  </p:ext>
                </p:extLst>
              </p:nvPr>
            </p:nvGraphicFramePr>
            <p:xfrm>
              <a:off x="1053608" y="826383"/>
              <a:ext cx="358653" cy="201742"/>
            </p:xfrm>
            <a:graphic>
              <a:graphicData uri="http://schemas.microsoft.com/office/powerpoint/2016/slidezoom">
                <pslz:sldZm>
                  <pslz:sldZmObj sldId="257" cId="0">
                    <pslz:zmPr id="{A25D1EA6-5FF6-AE42-A31F-2F6FAC86E719}" returnToParent="0" transitionDur="1000" showBg="0">
                      <p166:blipFill xmlns:p166="http://schemas.microsoft.com/office/powerpoint/2016/6/main">
                        <a:blip r:embed="rId9"/>
                        <a:stretch>
                          <a:fillRect/>
                        </a:stretch>
                      </p166:blipFill>
                      <p166:spPr xmlns:p166="http://schemas.microsoft.com/office/powerpoint/2016/6/main">
                        <a:xfrm>
                          <a:off x="0" y="0"/>
                          <a:ext cx="358653" cy="201742"/>
                        </a:xfrm>
                        <a:prstGeom prst="rect">
                          <a:avLst/>
                        </a:prstGeom>
                      </p166:spPr>
                    </pslz:zmPr>
                  </pslz:sldZmObj>
                </pslz:sldZm>
              </a:graphicData>
            </a:graphic>
          </p:graphicFrame>
        </mc:Choice>
        <mc:Fallback>
          <p:pic>
            <p:nvPicPr>
              <p:cNvPr id="24" name="Slide Zoom 23">
                <a:hlinkClick r:id="rId10" action="ppaction://hlinksldjump"/>
                <a:extLst>
                  <a:ext uri="{FF2B5EF4-FFF2-40B4-BE49-F238E27FC236}">
                    <a16:creationId xmlns:a16="http://schemas.microsoft.com/office/drawing/2014/main" id="{E0D421AF-D61C-1048-AC68-C5C8EB560F07}"/>
                  </a:ext>
                </a:extLst>
              </p:cNvPr>
              <p:cNvPicPr>
                <a:picLocks noGrp="1" noRot="1" noChangeAspect="1" noMove="1" noResize="1" noEditPoints="1" noAdjustHandles="1" noChangeArrowheads="1" noChangeShapeType="1"/>
              </p:cNvPicPr>
              <p:nvPr/>
            </p:nvPicPr>
            <p:blipFill>
              <a:blip r:embed="rId9"/>
              <a:stretch>
                <a:fillRect/>
              </a:stretch>
            </p:blipFill>
            <p:spPr>
              <a:xfrm>
                <a:off x="1053608" y="826383"/>
                <a:ext cx="358653" cy="201742"/>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A3973EFA-0FD0-164B-B80D-61B06A2F6533}"/>
                  </a:ext>
                </a:extLst>
              </p:cNvPr>
              <p:cNvGraphicFramePr>
                <a:graphicFrameLocks noChangeAspect="1"/>
              </p:cNvGraphicFramePr>
              <p:nvPr>
                <p:extLst>
                  <p:ext uri="{D42A27DB-BD31-4B8C-83A1-F6EECF244321}">
                    <p14:modId xmlns:p14="http://schemas.microsoft.com/office/powerpoint/2010/main" val="1959250901"/>
                  </p:ext>
                </p:extLst>
              </p:nvPr>
            </p:nvGraphicFramePr>
            <p:xfrm>
              <a:off x="1722436" y="1492991"/>
              <a:ext cx="358649" cy="201741"/>
            </p:xfrm>
            <a:graphic>
              <a:graphicData uri="http://schemas.microsoft.com/office/powerpoint/2016/slidezoom">
                <pslz:sldZm>
                  <pslz:sldZmObj sldId="263" cId="0">
                    <pslz:zmPr id="{C7FF2C2F-8E18-AD4C-8E6B-B7ED1CBFED93}" returnToParent="0" transitionDur="1000" showBg="0">
                      <p166:blipFill xmlns:p166="http://schemas.microsoft.com/office/powerpoint/2016/6/main">
                        <a:blip r:embed="rId11"/>
                        <a:stretch>
                          <a:fillRect/>
                        </a:stretch>
                      </p166:blipFill>
                      <p166:spPr xmlns:p166="http://schemas.microsoft.com/office/powerpoint/2016/6/main">
                        <a:xfrm>
                          <a:off x="0" y="0"/>
                          <a:ext cx="358649" cy="201741"/>
                        </a:xfrm>
                        <a:prstGeom prst="rect">
                          <a:avLst/>
                        </a:prstGeom>
                      </p166:spPr>
                    </pslz:zmPr>
                  </pslz:sldZmObj>
                </pslz:sldZm>
              </a:graphicData>
            </a:graphic>
          </p:graphicFrame>
        </mc:Choice>
        <mc:Fallback>
          <p:pic>
            <p:nvPicPr>
              <p:cNvPr id="28" name="Slide Zoom 27">
                <a:hlinkClick r:id="rId12" action="ppaction://hlinksldjump"/>
                <a:extLst>
                  <a:ext uri="{FF2B5EF4-FFF2-40B4-BE49-F238E27FC236}">
                    <a16:creationId xmlns:a16="http://schemas.microsoft.com/office/drawing/2014/main" id="{A3973EFA-0FD0-164B-B80D-61B06A2F6533}"/>
                  </a:ext>
                </a:extLst>
              </p:cNvPr>
              <p:cNvPicPr>
                <a:picLocks noGrp="1" noRot="1" noChangeAspect="1" noMove="1" noResize="1" noEditPoints="1" noAdjustHandles="1" noChangeArrowheads="1" noChangeShapeType="1"/>
              </p:cNvPicPr>
              <p:nvPr/>
            </p:nvPicPr>
            <p:blipFill>
              <a:blip r:embed="rId11"/>
              <a:stretch>
                <a:fillRect/>
              </a:stretch>
            </p:blipFill>
            <p:spPr>
              <a:xfrm>
                <a:off x="1722436" y="1492991"/>
                <a:ext cx="358649" cy="201741"/>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31" name="Slide Zoom 30">
                <a:extLst>
                  <a:ext uri="{FF2B5EF4-FFF2-40B4-BE49-F238E27FC236}">
                    <a16:creationId xmlns:a16="http://schemas.microsoft.com/office/drawing/2014/main" id="{D61253A1-AF83-4240-89A1-C3F913516534}"/>
                  </a:ext>
                </a:extLst>
              </p:cNvPr>
              <p:cNvGraphicFramePr>
                <a:graphicFrameLocks noChangeAspect="1"/>
              </p:cNvGraphicFramePr>
              <p:nvPr>
                <p:extLst>
                  <p:ext uri="{D42A27DB-BD31-4B8C-83A1-F6EECF244321}">
                    <p14:modId xmlns:p14="http://schemas.microsoft.com/office/powerpoint/2010/main" val="858635809"/>
                  </p:ext>
                </p:extLst>
              </p:nvPr>
            </p:nvGraphicFramePr>
            <p:xfrm>
              <a:off x="2211276" y="669681"/>
              <a:ext cx="302469" cy="170139"/>
            </p:xfrm>
            <a:graphic>
              <a:graphicData uri="http://schemas.microsoft.com/office/powerpoint/2016/slidezoom">
                <pslz:sldZm>
                  <pslz:sldZmObj sldId="268" cId="0">
                    <pslz:zmPr id="{5D674A01-9744-924D-A2A7-0202534B5D1B}" returnToParent="0" transitionDur="1000" showBg="0">
                      <p166:blipFill xmlns:p166="http://schemas.microsoft.com/office/powerpoint/2016/6/main">
                        <a:blip r:embed="rId13"/>
                        <a:stretch>
                          <a:fillRect/>
                        </a:stretch>
                      </p166:blipFill>
                      <p166:spPr xmlns:p166="http://schemas.microsoft.com/office/powerpoint/2016/6/main">
                        <a:xfrm>
                          <a:off x="0" y="0"/>
                          <a:ext cx="302469" cy="170139"/>
                        </a:xfrm>
                        <a:prstGeom prst="rect">
                          <a:avLst/>
                        </a:prstGeom>
                      </p166:spPr>
                    </pslz:zmPr>
                  </pslz:sldZmObj>
                </pslz:sldZm>
              </a:graphicData>
            </a:graphic>
          </p:graphicFrame>
        </mc:Choice>
        <mc:Fallback>
          <p:pic>
            <p:nvPicPr>
              <p:cNvPr id="31" name="Slide Zoom 30">
                <a:hlinkClick r:id="rId14" action="ppaction://hlinksldjump"/>
                <a:extLst>
                  <a:ext uri="{FF2B5EF4-FFF2-40B4-BE49-F238E27FC236}">
                    <a16:creationId xmlns:a16="http://schemas.microsoft.com/office/drawing/2014/main" id="{D61253A1-AF83-4240-89A1-C3F913516534}"/>
                  </a:ext>
                </a:extLst>
              </p:cNvPr>
              <p:cNvPicPr>
                <a:picLocks noGrp="1" noRot="1" noChangeAspect="1" noMove="1" noResize="1" noEditPoints="1" noAdjustHandles="1" noChangeArrowheads="1" noChangeShapeType="1"/>
              </p:cNvPicPr>
              <p:nvPr/>
            </p:nvPicPr>
            <p:blipFill>
              <a:blip r:embed="rId13"/>
              <a:stretch>
                <a:fillRect/>
              </a:stretch>
            </p:blipFill>
            <p:spPr>
              <a:xfrm>
                <a:off x="2211276" y="669681"/>
                <a:ext cx="302469" cy="170139"/>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D60839DB-8CD5-0248-9C2C-E8EFEC906BAF}"/>
                  </a:ext>
                </a:extLst>
              </p:cNvPr>
              <p:cNvGraphicFramePr>
                <a:graphicFrameLocks noChangeAspect="1"/>
              </p:cNvGraphicFramePr>
              <p:nvPr>
                <p:extLst>
                  <p:ext uri="{D42A27DB-BD31-4B8C-83A1-F6EECF244321}">
                    <p14:modId xmlns:p14="http://schemas.microsoft.com/office/powerpoint/2010/main" val="1661720707"/>
                  </p:ext>
                </p:extLst>
              </p:nvPr>
            </p:nvGraphicFramePr>
            <p:xfrm>
              <a:off x="2768151" y="1337073"/>
              <a:ext cx="380442" cy="213999"/>
            </p:xfrm>
            <a:graphic>
              <a:graphicData uri="http://schemas.microsoft.com/office/powerpoint/2016/slidezoom">
                <pslz:sldZm>
                  <pslz:sldZmObj sldId="287" cId="1113469187">
                    <pslz:zmPr id="{FAD183CD-E2D4-2545-834A-EA0AEABFCF99}" returnToParent="0" transitionDur="1000" showBg="0">
                      <p166:blipFill xmlns:p166="http://schemas.microsoft.com/office/powerpoint/2016/6/main">
                        <a:blip r:embed="rId15"/>
                        <a:stretch>
                          <a:fillRect/>
                        </a:stretch>
                      </p166:blipFill>
                      <p166:spPr xmlns:p166="http://schemas.microsoft.com/office/powerpoint/2016/6/main">
                        <a:xfrm>
                          <a:off x="0" y="0"/>
                          <a:ext cx="380442" cy="213999"/>
                        </a:xfrm>
                        <a:prstGeom prst="rect">
                          <a:avLst/>
                        </a:prstGeom>
                      </p166:spPr>
                    </pslz:zmPr>
                  </pslz:sldZmObj>
                </pslz:sldZm>
              </a:graphicData>
            </a:graphic>
          </p:graphicFrame>
        </mc:Choice>
        <mc:Fallback>
          <p:pic>
            <p:nvPicPr>
              <p:cNvPr id="34" name="Slide Zoom 33">
                <a:hlinkClick r:id="rId16" action="ppaction://hlinksldjump"/>
                <a:extLst>
                  <a:ext uri="{FF2B5EF4-FFF2-40B4-BE49-F238E27FC236}">
                    <a16:creationId xmlns:a16="http://schemas.microsoft.com/office/drawing/2014/main" id="{D60839DB-8CD5-0248-9C2C-E8EFEC906BAF}"/>
                  </a:ext>
                </a:extLst>
              </p:cNvPr>
              <p:cNvPicPr>
                <a:picLocks noGrp="1" noRot="1" noChangeAspect="1" noMove="1" noResize="1" noEditPoints="1" noAdjustHandles="1" noChangeArrowheads="1" noChangeShapeType="1"/>
              </p:cNvPicPr>
              <p:nvPr/>
            </p:nvPicPr>
            <p:blipFill>
              <a:blip r:embed="rId15"/>
              <a:stretch>
                <a:fillRect/>
              </a:stretch>
            </p:blipFill>
            <p:spPr>
              <a:xfrm>
                <a:off x="2768151" y="1337073"/>
                <a:ext cx="380442" cy="213999"/>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F7E7F8D0-74B8-8845-956C-3E37E8795556}"/>
                  </a:ext>
                </a:extLst>
              </p:cNvPr>
              <p:cNvGraphicFramePr>
                <a:graphicFrameLocks noChangeAspect="1"/>
              </p:cNvGraphicFramePr>
              <p:nvPr>
                <p:extLst>
                  <p:ext uri="{D42A27DB-BD31-4B8C-83A1-F6EECF244321}">
                    <p14:modId xmlns:p14="http://schemas.microsoft.com/office/powerpoint/2010/main" val="1104041165"/>
                  </p:ext>
                </p:extLst>
              </p:nvPr>
            </p:nvGraphicFramePr>
            <p:xfrm>
              <a:off x="3240193" y="472684"/>
              <a:ext cx="380443" cy="213999"/>
            </p:xfrm>
            <a:graphic>
              <a:graphicData uri="http://schemas.microsoft.com/office/powerpoint/2016/slidezoom">
                <pslz:sldZm>
                  <pslz:sldZmObj sldId="288" cId="179608066">
                    <pslz:zmPr id="{4EF4F58D-7966-5246-9F34-D0472784DEC1}" returnToParent="0" transitionDur="1000" showBg="0">
                      <p166:blipFill xmlns:p166="http://schemas.microsoft.com/office/powerpoint/2016/6/main">
                        <a:blip r:embed="rId15"/>
                        <a:stretch>
                          <a:fillRect/>
                        </a:stretch>
                      </p166:blipFill>
                      <p166:spPr xmlns:p166="http://schemas.microsoft.com/office/powerpoint/2016/6/main">
                        <a:xfrm>
                          <a:off x="0" y="0"/>
                          <a:ext cx="380443" cy="213999"/>
                        </a:xfrm>
                        <a:prstGeom prst="rect">
                          <a:avLst/>
                        </a:prstGeom>
                      </p166:spPr>
                    </pslz:zmPr>
                  </pslz:sldZmObj>
                </pslz:sldZm>
              </a:graphicData>
            </a:graphic>
          </p:graphicFrame>
        </mc:Choice>
        <mc:Fallback>
          <p:pic>
            <p:nvPicPr>
              <p:cNvPr id="36" name="Slide Zoom 35">
                <a:hlinkClick r:id="rId17" action="ppaction://hlinksldjump"/>
                <a:extLst>
                  <a:ext uri="{FF2B5EF4-FFF2-40B4-BE49-F238E27FC236}">
                    <a16:creationId xmlns:a16="http://schemas.microsoft.com/office/drawing/2014/main" id="{F7E7F8D0-74B8-8845-956C-3E37E8795556}"/>
                  </a:ext>
                </a:extLst>
              </p:cNvPr>
              <p:cNvPicPr>
                <a:picLocks noGrp="1" noRot="1" noChangeAspect="1" noMove="1" noResize="1" noEditPoints="1" noAdjustHandles="1" noChangeArrowheads="1" noChangeShapeType="1"/>
              </p:cNvPicPr>
              <p:nvPr/>
            </p:nvPicPr>
            <p:blipFill>
              <a:blip r:embed="rId15"/>
              <a:stretch>
                <a:fillRect/>
              </a:stretch>
            </p:blipFill>
            <p:spPr>
              <a:xfrm>
                <a:off x="3240193" y="472684"/>
                <a:ext cx="380443" cy="213999"/>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39" name="Slide Zoom 38">
                <a:extLst>
                  <a:ext uri="{FF2B5EF4-FFF2-40B4-BE49-F238E27FC236}">
                    <a16:creationId xmlns:a16="http://schemas.microsoft.com/office/drawing/2014/main" id="{78A3CFF2-3759-A04D-97C7-4435871094F0}"/>
                  </a:ext>
                </a:extLst>
              </p:cNvPr>
              <p:cNvGraphicFramePr>
                <a:graphicFrameLocks noChangeAspect="1"/>
              </p:cNvGraphicFramePr>
              <p:nvPr>
                <p:extLst>
                  <p:ext uri="{D42A27DB-BD31-4B8C-83A1-F6EECF244321}">
                    <p14:modId xmlns:p14="http://schemas.microsoft.com/office/powerpoint/2010/main" val="2629602568"/>
                  </p:ext>
                </p:extLst>
              </p:nvPr>
            </p:nvGraphicFramePr>
            <p:xfrm>
              <a:off x="3818103" y="1163433"/>
              <a:ext cx="362510" cy="203912"/>
            </p:xfrm>
            <a:graphic>
              <a:graphicData uri="http://schemas.microsoft.com/office/powerpoint/2016/slidezoom">
                <pslz:sldZm>
                  <pslz:sldZmObj sldId="289" cId="1378034821">
                    <pslz:zmPr id="{F4F4F141-8091-0A4F-AA64-5953C5B77CAD}" returnToParent="0" transitionDur="1000" showBg="0">
                      <p166:blipFill xmlns:p166="http://schemas.microsoft.com/office/powerpoint/2016/6/main">
                        <a:blip r:embed="rId15"/>
                        <a:stretch>
                          <a:fillRect/>
                        </a:stretch>
                      </p166:blipFill>
                      <p166:spPr xmlns:p166="http://schemas.microsoft.com/office/powerpoint/2016/6/main">
                        <a:xfrm>
                          <a:off x="0" y="0"/>
                          <a:ext cx="362510" cy="203912"/>
                        </a:xfrm>
                        <a:prstGeom prst="rect">
                          <a:avLst/>
                        </a:prstGeom>
                      </p166:spPr>
                    </pslz:zmPr>
                  </pslz:sldZmObj>
                </pslz:sldZm>
              </a:graphicData>
            </a:graphic>
          </p:graphicFrame>
        </mc:Choice>
        <mc:Fallback>
          <p:pic>
            <p:nvPicPr>
              <p:cNvPr id="39" name="Slide Zoom 38">
                <a:hlinkClick r:id="rId18" action="ppaction://hlinksldjump"/>
                <a:extLst>
                  <a:ext uri="{FF2B5EF4-FFF2-40B4-BE49-F238E27FC236}">
                    <a16:creationId xmlns:a16="http://schemas.microsoft.com/office/drawing/2014/main" id="{78A3CFF2-3759-A04D-97C7-4435871094F0}"/>
                  </a:ext>
                </a:extLst>
              </p:cNvPr>
              <p:cNvPicPr>
                <a:picLocks noGrp="1" noRot="1" noChangeAspect="1" noMove="1" noResize="1" noEditPoints="1" noAdjustHandles="1" noChangeArrowheads="1" noChangeShapeType="1"/>
              </p:cNvPicPr>
              <p:nvPr/>
            </p:nvPicPr>
            <p:blipFill>
              <a:blip r:embed="rId15"/>
              <a:stretch>
                <a:fillRect/>
              </a:stretch>
            </p:blipFill>
            <p:spPr>
              <a:xfrm>
                <a:off x="3818103" y="1163433"/>
                <a:ext cx="362510" cy="203912"/>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41" name="Slide Zoom 40">
                <a:extLst>
                  <a:ext uri="{FF2B5EF4-FFF2-40B4-BE49-F238E27FC236}">
                    <a16:creationId xmlns:a16="http://schemas.microsoft.com/office/drawing/2014/main" id="{AACB2303-BB72-694C-A2B5-FACC966E4C5C}"/>
                  </a:ext>
                </a:extLst>
              </p:cNvPr>
              <p:cNvGraphicFramePr>
                <a:graphicFrameLocks noChangeAspect="1"/>
              </p:cNvGraphicFramePr>
              <p:nvPr>
                <p:extLst>
                  <p:ext uri="{D42A27DB-BD31-4B8C-83A1-F6EECF244321}">
                    <p14:modId xmlns:p14="http://schemas.microsoft.com/office/powerpoint/2010/main" val="3270064073"/>
                  </p:ext>
                </p:extLst>
              </p:nvPr>
            </p:nvGraphicFramePr>
            <p:xfrm>
              <a:off x="4005242" y="349757"/>
              <a:ext cx="430195" cy="241985"/>
            </p:xfrm>
            <a:graphic>
              <a:graphicData uri="http://schemas.microsoft.com/office/powerpoint/2016/slidezoom">
                <pslz:sldZm>
                  <pslz:sldZmObj sldId="276" cId="4293037364">
                    <pslz:zmPr id="{9768B5ED-5387-2847-937F-CA2ADA7FD378}" returnToParent="0" transitionDur="1000" showBg="0">
                      <p166:blipFill xmlns:p166="http://schemas.microsoft.com/office/powerpoint/2016/6/main">
                        <a:blip r:embed="rId15"/>
                        <a:stretch>
                          <a:fillRect/>
                        </a:stretch>
                      </p166:blipFill>
                      <p166:spPr xmlns:p166="http://schemas.microsoft.com/office/powerpoint/2016/6/main">
                        <a:xfrm>
                          <a:off x="0" y="0"/>
                          <a:ext cx="430195" cy="241985"/>
                        </a:xfrm>
                        <a:prstGeom prst="rect">
                          <a:avLst/>
                        </a:prstGeom>
                      </p166:spPr>
                    </pslz:zmPr>
                  </pslz:sldZmObj>
                </pslz:sldZm>
              </a:graphicData>
            </a:graphic>
          </p:graphicFrame>
        </mc:Choice>
        <mc:Fallback>
          <p:pic>
            <p:nvPicPr>
              <p:cNvPr id="41" name="Slide Zoom 40">
                <a:hlinkClick r:id="rId19" action="ppaction://hlinksldjump"/>
                <a:extLst>
                  <a:ext uri="{FF2B5EF4-FFF2-40B4-BE49-F238E27FC236}">
                    <a16:creationId xmlns:a16="http://schemas.microsoft.com/office/drawing/2014/main" id="{AACB2303-BB72-694C-A2B5-FACC966E4C5C}"/>
                  </a:ext>
                </a:extLst>
              </p:cNvPr>
              <p:cNvPicPr>
                <a:picLocks noGrp="1" noRot="1" noChangeAspect="1" noMove="1" noResize="1" noEditPoints="1" noAdjustHandles="1" noChangeArrowheads="1" noChangeShapeType="1"/>
              </p:cNvPicPr>
              <p:nvPr/>
            </p:nvPicPr>
            <p:blipFill>
              <a:blip r:embed="rId15"/>
              <a:stretch>
                <a:fillRect/>
              </a:stretch>
            </p:blipFill>
            <p:spPr>
              <a:xfrm>
                <a:off x="4005242" y="349757"/>
                <a:ext cx="430195" cy="241985"/>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55" name="Slide Zoom 54">
                <a:extLst>
                  <a:ext uri="{FF2B5EF4-FFF2-40B4-BE49-F238E27FC236}">
                    <a16:creationId xmlns:a16="http://schemas.microsoft.com/office/drawing/2014/main" id="{D0D28F20-5FAB-534C-8185-0BB7B30A54BC}"/>
                  </a:ext>
                </a:extLst>
              </p:cNvPr>
              <p:cNvGraphicFramePr>
                <a:graphicFrameLocks noChangeAspect="1"/>
              </p:cNvGraphicFramePr>
              <p:nvPr>
                <p:extLst>
                  <p:ext uri="{D42A27DB-BD31-4B8C-83A1-F6EECF244321}">
                    <p14:modId xmlns:p14="http://schemas.microsoft.com/office/powerpoint/2010/main" val="1421638006"/>
                  </p:ext>
                </p:extLst>
              </p:nvPr>
            </p:nvGraphicFramePr>
            <p:xfrm>
              <a:off x="4572000" y="882012"/>
              <a:ext cx="425230" cy="239192"/>
            </p:xfrm>
            <a:graphic>
              <a:graphicData uri="http://schemas.microsoft.com/office/powerpoint/2016/slidezoom">
                <pslz:sldZm>
                  <pslz:sldZmObj sldId="271" cId="2280342332">
                    <pslz:zmPr id="{268B9C70-F512-8146-B389-32805A854FF5}" returnToParent="0" transitionDur="1000" showBg="0">
                      <p166:blipFill xmlns:p166="http://schemas.microsoft.com/office/powerpoint/2016/6/main">
                        <a:blip r:embed="rId15"/>
                        <a:stretch>
                          <a:fillRect/>
                        </a:stretch>
                      </p166:blipFill>
                      <p166:spPr xmlns:p166="http://schemas.microsoft.com/office/powerpoint/2016/6/main">
                        <a:xfrm>
                          <a:off x="0" y="0"/>
                          <a:ext cx="425230" cy="239192"/>
                        </a:xfrm>
                        <a:prstGeom prst="rect">
                          <a:avLst/>
                        </a:prstGeom>
                      </p166:spPr>
                    </pslz:zmPr>
                  </pslz:sldZmObj>
                </pslz:sldZm>
              </a:graphicData>
            </a:graphic>
          </p:graphicFrame>
        </mc:Choice>
        <mc:Fallback>
          <p:pic>
            <p:nvPicPr>
              <p:cNvPr id="55" name="Slide Zoom 54">
                <a:hlinkClick r:id="rId20" action="ppaction://hlinksldjump"/>
                <a:extLst>
                  <a:ext uri="{FF2B5EF4-FFF2-40B4-BE49-F238E27FC236}">
                    <a16:creationId xmlns:a16="http://schemas.microsoft.com/office/drawing/2014/main" id="{D0D28F20-5FAB-534C-8185-0BB7B30A54BC}"/>
                  </a:ext>
                </a:extLst>
              </p:cNvPr>
              <p:cNvPicPr>
                <a:picLocks noGrp="1" noRot="1" noChangeAspect="1" noMove="1" noResize="1" noEditPoints="1" noAdjustHandles="1" noChangeArrowheads="1" noChangeShapeType="1"/>
              </p:cNvPicPr>
              <p:nvPr/>
            </p:nvPicPr>
            <p:blipFill>
              <a:blip r:embed="rId15"/>
              <a:stretch>
                <a:fillRect/>
              </a:stretch>
            </p:blipFill>
            <p:spPr>
              <a:xfrm>
                <a:off x="4572000" y="882012"/>
                <a:ext cx="425230" cy="239192"/>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57" name="Slide Zoom 56">
                <a:extLst>
                  <a:ext uri="{FF2B5EF4-FFF2-40B4-BE49-F238E27FC236}">
                    <a16:creationId xmlns:a16="http://schemas.microsoft.com/office/drawing/2014/main" id="{8FA7D14D-4277-FC4B-A656-78094491382D}"/>
                  </a:ext>
                </a:extLst>
              </p:cNvPr>
              <p:cNvGraphicFramePr>
                <a:graphicFrameLocks noChangeAspect="1"/>
              </p:cNvGraphicFramePr>
              <p:nvPr>
                <p:extLst>
                  <p:ext uri="{D42A27DB-BD31-4B8C-83A1-F6EECF244321}">
                    <p14:modId xmlns:p14="http://schemas.microsoft.com/office/powerpoint/2010/main" val="4097669589"/>
                  </p:ext>
                </p:extLst>
              </p:nvPr>
            </p:nvGraphicFramePr>
            <p:xfrm>
              <a:off x="5181037" y="170910"/>
              <a:ext cx="286639" cy="161234"/>
            </p:xfrm>
            <a:graphic>
              <a:graphicData uri="http://schemas.microsoft.com/office/powerpoint/2016/slidezoom">
                <pslz:sldZm>
                  <pslz:sldZmObj sldId="270" cId="1133803909">
                    <pslz:zmPr id="{115683B5-B6D4-AF4B-8037-9405DBF127B4}" returnToParent="0" transitionDur="1000" showBg="0">
                      <p166:blipFill xmlns:p166="http://schemas.microsoft.com/office/powerpoint/2016/6/main">
                        <a:blip r:embed="rId15"/>
                        <a:stretch>
                          <a:fillRect/>
                        </a:stretch>
                      </p166:blipFill>
                      <p166:spPr xmlns:p166="http://schemas.microsoft.com/office/powerpoint/2016/6/main">
                        <a:xfrm>
                          <a:off x="0" y="0"/>
                          <a:ext cx="286639" cy="161234"/>
                        </a:xfrm>
                        <a:prstGeom prst="rect">
                          <a:avLst/>
                        </a:prstGeom>
                      </p166:spPr>
                    </pslz:zmPr>
                  </pslz:sldZmObj>
                </pslz:sldZm>
              </a:graphicData>
            </a:graphic>
          </p:graphicFrame>
        </mc:Choice>
        <mc:Fallback>
          <p:pic>
            <p:nvPicPr>
              <p:cNvPr id="57" name="Slide Zoom 56">
                <a:hlinkClick r:id="rId21" action="ppaction://hlinksldjump"/>
                <a:extLst>
                  <a:ext uri="{FF2B5EF4-FFF2-40B4-BE49-F238E27FC236}">
                    <a16:creationId xmlns:a16="http://schemas.microsoft.com/office/drawing/2014/main" id="{8FA7D14D-4277-FC4B-A656-78094491382D}"/>
                  </a:ext>
                </a:extLst>
              </p:cNvPr>
              <p:cNvPicPr>
                <a:picLocks noGrp="1" noRot="1" noChangeAspect="1" noMove="1" noResize="1" noEditPoints="1" noAdjustHandles="1" noChangeArrowheads="1" noChangeShapeType="1"/>
              </p:cNvPicPr>
              <p:nvPr/>
            </p:nvPicPr>
            <p:blipFill>
              <a:blip r:embed="rId15"/>
              <a:stretch>
                <a:fillRect/>
              </a:stretch>
            </p:blipFill>
            <p:spPr>
              <a:xfrm>
                <a:off x="5181037" y="170910"/>
                <a:ext cx="286639" cy="161234"/>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59" name="Slide Zoom 58">
                <a:extLst>
                  <a:ext uri="{FF2B5EF4-FFF2-40B4-BE49-F238E27FC236}">
                    <a16:creationId xmlns:a16="http://schemas.microsoft.com/office/drawing/2014/main" id="{24035B4D-00A2-9A46-98FA-89D705F8F51C}"/>
                  </a:ext>
                </a:extLst>
              </p:cNvPr>
              <p:cNvGraphicFramePr>
                <a:graphicFrameLocks noChangeAspect="1"/>
              </p:cNvGraphicFramePr>
              <p:nvPr>
                <p:extLst>
                  <p:ext uri="{D42A27DB-BD31-4B8C-83A1-F6EECF244321}">
                    <p14:modId xmlns:p14="http://schemas.microsoft.com/office/powerpoint/2010/main" val="3517662496"/>
                  </p:ext>
                </p:extLst>
              </p:nvPr>
            </p:nvGraphicFramePr>
            <p:xfrm>
              <a:off x="6172361" y="654719"/>
              <a:ext cx="355666" cy="200062"/>
            </p:xfrm>
            <a:graphic>
              <a:graphicData uri="http://schemas.microsoft.com/office/powerpoint/2016/slidezoom">
                <pslz:sldZm>
                  <pslz:sldZmObj sldId="281" cId="3416452130">
                    <pslz:zmPr id="{11A47720-5EFD-244A-AC52-CB5BA2DD4A06}" returnToParent="0" transitionDur="1000" showBg="0">
                      <p166:blipFill xmlns:p166="http://schemas.microsoft.com/office/powerpoint/2016/6/main">
                        <a:blip r:embed="rId15"/>
                        <a:stretch>
                          <a:fillRect/>
                        </a:stretch>
                      </p166:blipFill>
                      <p166:spPr xmlns:p166="http://schemas.microsoft.com/office/powerpoint/2016/6/main">
                        <a:xfrm>
                          <a:off x="0" y="0"/>
                          <a:ext cx="355666" cy="200062"/>
                        </a:xfrm>
                        <a:prstGeom prst="rect">
                          <a:avLst/>
                        </a:prstGeom>
                      </p166:spPr>
                    </pslz:zmPr>
                  </pslz:sldZmObj>
                </pslz:sldZm>
              </a:graphicData>
            </a:graphic>
          </p:graphicFrame>
        </mc:Choice>
        <mc:Fallback>
          <p:pic>
            <p:nvPicPr>
              <p:cNvPr id="59" name="Slide Zoom 58">
                <a:hlinkClick r:id="rId22" action="ppaction://hlinksldjump"/>
                <a:extLst>
                  <a:ext uri="{FF2B5EF4-FFF2-40B4-BE49-F238E27FC236}">
                    <a16:creationId xmlns:a16="http://schemas.microsoft.com/office/drawing/2014/main" id="{24035B4D-00A2-9A46-98FA-89D705F8F51C}"/>
                  </a:ext>
                </a:extLst>
              </p:cNvPr>
              <p:cNvPicPr>
                <a:picLocks noGrp="1" noRot="1" noChangeAspect="1" noMove="1" noResize="1" noEditPoints="1" noAdjustHandles="1" noChangeArrowheads="1" noChangeShapeType="1"/>
              </p:cNvPicPr>
              <p:nvPr/>
            </p:nvPicPr>
            <p:blipFill>
              <a:blip r:embed="rId15"/>
              <a:stretch>
                <a:fillRect/>
              </a:stretch>
            </p:blipFill>
            <p:spPr>
              <a:xfrm>
                <a:off x="6172361" y="654719"/>
                <a:ext cx="355666" cy="200062"/>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306"/>
        <p:cNvGrpSpPr/>
        <p:nvPr/>
      </p:nvGrpSpPr>
      <p:grpSpPr>
        <a:xfrm>
          <a:off x="0" y="0"/>
          <a:ext cx="0" cy="0"/>
          <a:chOff x="0" y="0"/>
          <a:chExt cx="0" cy="0"/>
        </a:xfrm>
      </p:grpSpPr>
      <p:sp>
        <p:nvSpPr>
          <p:cNvPr id="307" name="Google Shape;307;p3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314" name="Google Shape;314;p31"/>
          <p:cNvSpPr txBox="1">
            <a:spLocks noGrp="1"/>
          </p:cNvSpPr>
          <p:nvPr>
            <p:ph type="body" idx="4294967295"/>
          </p:nvPr>
        </p:nvSpPr>
        <p:spPr>
          <a:xfrm>
            <a:off x="84156" y="90111"/>
            <a:ext cx="5813724" cy="65055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6000" b="1" dirty="0">
                <a:solidFill>
                  <a:schemeClr val="lt1"/>
                </a:solidFill>
              </a:rPr>
              <a:t>Model Evaluation</a:t>
            </a:r>
            <a:endParaRPr sz="6000" b="1" dirty="0">
              <a:solidFill>
                <a:schemeClr val="lt1"/>
              </a:solidFill>
            </a:endParaRPr>
          </a:p>
        </p:txBody>
      </p:sp>
      <p:grpSp>
        <p:nvGrpSpPr>
          <p:cNvPr id="315" name="Google Shape;315;p31"/>
          <p:cNvGrpSpPr/>
          <p:nvPr/>
        </p:nvGrpSpPr>
        <p:grpSpPr>
          <a:xfrm>
            <a:off x="6369277" y="1489959"/>
            <a:ext cx="2714848" cy="3653541"/>
            <a:chOff x="6092896" y="1233444"/>
            <a:chExt cx="2714848" cy="3653541"/>
          </a:xfrm>
        </p:grpSpPr>
        <p:pic>
          <p:nvPicPr>
            <p:cNvPr id="316" name="Google Shape;316;p31"/>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17" name="Google Shape;317;p31"/>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2" name="TextBox 1">
            <a:extLst>
              <a:ext uri="{FF2B5EF4-FFF2-40B4-BE49-F238E27FC236}">
                <a16:creationId xmlns:a16="http://schemas.microsoft.com/office/drawing/2014/main" id="{12BE41C3-5EAB-D14D-8D12-241B7A2E6983}"/>
              </a:ext>
            </a:extLst>
          </p:cNvPr>
          <p:cNvSpPr txBox="1"/>
          <p:nvPr/>
        </p:nvSpPr>
        <p:spPr>
          <a:xfrm>
            <a:off x="-10141" y="4435614"/>
            <a:ext cx="7059168" cy="707886"/>
          </a:xfrm>
          <a:prstGeom prst="rect">
            <a:avLst/>
          </a:prstGeom>
          <a:noFill/>
        </p:spPr>
        <p:txBody>
          <a:bodyPr wrap="square" rtlCol="0">
            <a:spAutoFit/>
          </a:bodyPr>
          <a:lstStyle/>
          <a:p>
            <a:r>
              <a:rPr lang="en-US" sz="2000" dirty="0"/>
              <a:t>With same epochs of 600, batch size 10, We find results for two methods are similar and both have overfitting problem</a:t>
            </a:r>
          </a:p>
        </p:txBody>
      </p:sp>
      <p:pic>
        <p:nvPicPr>
          <p:cNvPr id="14" name="Picture 13">
            <a:extLst>
              <a:ext uri="{FF2B5EF4-FFF2-40B4-BE49-F238E27FC236}">
                <a16:creationId xmlns:a16="http://schemas.microsoft.com/office/drawing/2014/main" id="{6CB7C32C-3E2A-4E4D-AC33-32688E24855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141" y="1114937"/>
            <a:ext cx="5293995" cy="1231900"/>
          </a:xfrm>
          <a:prstGeom prst="rect">
            <a:avLst/>
          </a:prstGeom>
        </p:spPr>
      </p:pic>
      <p:pic>
        <p:nvPicPr>
          <p:cNvPr id="15" name="Picture 14">
            <a:extLst>
              <a:ext uri="{FF2B5EF4-FFF2-40B4-BE49-F238E27FC236}">
                <a16:creationId xmlns:a16="http://schemas.microsoft.com/office/drawing/2014/main" id="{94989CDD-7ACA-B24B-A421-CC6D80B5FA12}"/>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408" y="2721110"/>
            <a:ext cx="5342255" cy="1140460"/>
          </a:xfrm>
          <a:prstGeom prst="rect">
            <a:avLst/>
          </a:prstGeom>
        </p:spPr>
      </p:pic>
      <p:sp>
        <p:nvSpPr>
          <p:cNvPr id="3" name="TextBox 2">
            <a:extLst>
              <a:ext uri="{FF2B5EF4-FFF2-40B4-BE49-F238E27FC236}">
                <a16:creationId xmlns:a16="http://schemas.microsoft.com/office/drawing/2014/main" id="{5BEFD93D-886C-8A46-863B-9FBF3E54EC1A}"/>
              </a:ext>
            </a:extLst>
          </p:cNvPr>
          <p:cNvSpPr txBox="1"/>
          <p:nvPr/>
        </p:nvSpPr>
        <p:spPr>
          <a:xfrm>
            <a:off x="84156" y="740664"/>
            <a:ext cx="2593380" cy="307777"/>
          </a:xfrm>
          <a:prstGeom prst="rect">
            <a:avLst/>
          </a:prstGeom>
          <a:noFill/>
        </p:spPr>
        <p:txBody>
          <a:bodyPr wrap="square" rtlCol="0">
            <a:spAutoFit/>
          </a:bodyPr>
          <a:lstStyle/>
          <a:p>
            <a:r>
              <a:rPr lang="en-US" dirty="0"/>
              <a:t>Model with one-hot method:</a:t>
            </a:r>
          </a:p>
        </p:txBody>
      </p:sp>
      <p:sp>
        <p:nvSpPr>
          <p:cNvPr id="4" name="TextBox 3">
            <a:extLst>
              <a:ext uri="{FF2B5EF4-FFF2-40B4-BE49-F238E27FC236}">
                <a16:creationId xmlns:a16="http://schemas.microsoft.com/office/drawing/2014/main" id="{99D238E1-9CCD-CA4A-9352-63B13BF2B968}"/>
              </a:ext>
            </a:extLst>
          </p:cNvPr>
          <p:cNvSpPr txBox="1"/>
          <p:nvPr/>
        </p:nvSpPr>
        <p:spPr>
          <a:xfrm>
            <a:off x="59875" y="2413333"/>
            <a:ext cx="2509589" cy="307777"/>
          </a:xfrm>
          <a:prstGeom prst="rect">
            <a:avLst/>
          </a:prstGeom>
          <a:noFill/>
        </p:spPr>
        <p:txBody>
          <a:bodyPr wrap="square" rtlCol="0">
            <a:spAutoFit/>
          </a:bodyPr>
          <a:lstStyle/>
          <a:p>
            <a:r>
              <a:rPr lang="en-US" dirty="0"/>
              <a:t>Model with embedding layer:</a:t>
            </a:r>
          </a:p>
        </p:txBody>
      </p:sp>
    </p:spTree>
    <p:extLst>
      <p:ext uri="{BB962C8B-B14F-4D97-AF65-F5344CB8AC3E}">
        <p14:creationId xmlns:p14="http://schemas.microsoft.com/office/powerpoint/2010/main" val="429303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220"/>
        <p:cNvGrpSpPr/>
        <p:nvPr/>
      </p:nvGrpSpPr>
      <p:grpSpPr>
        <a:xfrm>
          <a:off x="0" y="0"/>
          <a:ext cx="0" cy="0"/>
          <a:chOff x="0" y="0"/>
          <a:chExt cx="0" cy="0"/>
        </a:xfrm>
      </p:grpSpPr>
      <p:grpSp>
        <p:nvGrpSpPr>
          <p:cNvPr id="221" name="Google Shape;221;p26"/>
          <p:cNvGrpSpPr/>
          <p:nvPr/>
        </p:nvGrpSpPr>
        <p:grpSpPr>
          <a:xfrm>
            <a:off x="7734102" y="3703320"/>
            <a:ext cx="1340546" cy="1440180"/>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24" name="Google Shape;224;p26"/>
          <p:cNvSpPr txBox="1">
            <a:spLocks noGrp="1"/>
          </p:cNvSpPr>
          <p:nvPr>
            <p:ph type="ctrTitle" idx="4294967295"/>
          </p:nvPr>
        </p:nvSpPr>
        <p:spPr>
          <a:xfrm>
            <a:off x="1873801" y="119870"/>
            <a:ext cx="5593623"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One-hot CB VS Embedding CB</a:t>
            </a:r>
            <a:endParaRPr sz="4800" dirty="0"/>
          </a:p>
        </p:txBody>
      </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231" name="Google Shape;231;p26"/>
          <p:cNvPicPr preferRelativeResize="0"/>
          <p:nvPr/>
        </p:nvPicPr>
        <p:blipFill>
          <a:blip r:embed="rId5">
            <a:alphaModFix/>
          </a:blip>
          <a:stretch>
            <a:fillRect/>
          </a:stretch>
        </p:blipFill>
        <p:spPr>
          <a:xfrm flipH="1">
            <a:off x="0" y="3703320"/>
            <a:ext cx="1271016" cy="1440180"/>
          </a:xfrm>
          <a:prstGeom prst="rect">
            <a:avLst/>
          </a:prstGeom>
          <a:noFill/>
          <a:ln>
            <a:noFill/>
          </a:ln>
        </p:spPr>
      </p:pic>
      <p:pic>
        <p:nvPicPr>
          <p:cNvPr id="13" name="Picture 12">
            <a:extLst>
              <a:ext uri="{FF2B5EF4-FFF2-40B4-BE49-F238E27FC236}">
                <a16:creationId xmlns:a16="http://schemas.microsoft.com/office/drawing/2014/main" id="{C7F00658-A916-1549-B55C-D1F3AC86AFC0}"/>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271016" y="990836"/>
            <a:ext cx="3300984" cy="3432574"/>
          </a:xfrm>
          <a:prstGeom prst="rect">
            <a:avLst/>
          </a:prstGeom>
        </p:spPr>
      </p:pic>
      <p:pic>
        <p:nvPicPr>
          <p:cNvPr id="14" name="Picture 13">
            <a:extLst>
              <a:ext uri="{FF2B5EF4-FFF2-40B4-BE49-F238E27FC236}">
                <a16:creationId xmlns:a16="http://schemas.microsoft.com/office/drawing/2014/main" id="{B25D12F6-9A3A-204D-B2DE-BE01811A7584}"/>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636008" y="990836"/>
            <a:ext cx="3405987" cy="3432574"/>
          </a:xfrm>
          <a:prstGeom prst="rect">
            <a:avLst/>
          </a:prstGeom>
        </p:spPr>
      </p:pic>
    </p:spTree>
    <p:extLst>
      <p:ext uri="{BB962C8B-B14F-4D97-AF65-F5344CB8AC3E}">
        <p14:creationId xmlns:p14="http://schemas.microsoft.com/office/powerpoint/2010/main" val="228034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210"/>
        <p:cNvGrpSpPr/>
        <p:nvPr/>
      </p:nvGrpSpPr>
      <p:grpSpPr>
        <a:xfrm>
          <a:off x="0" y="0"/>
          <a:ext cx="0" cy="0"/>
          <a:chOff x="0" y="0"/>
          <a:chExt cx="0" cy="0"/>
        </a:xfrm>
      </p:grpSpPr>
      <p:sp>
        <p:nvSpPr>
          <p:cNvPr id="211" name="Google Shape;211;p25"/>
          <p:cNvSpPr txBox="1">
            <a:spLocks noGrp="1"/>
          </p:cNvSpPr>
          <p:nvPr>
            <p:ph type="ctrTitle" idx="4294967295"/>
          </p:nvPr>
        </p:nvSpPr>
        <p:spPr>
          <a:xfrm>
            <a:off x="-1375836" y="205845"/>
            <a:ext cx="7433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9600" dirty="0"/>
              <a:t>Conclusion</a:t>
            </a:r>
            <a:endParaRPr sz="9600" dirty="0"/>
          </a:p>
        </p:txBody>
      </p:sp>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14" name="Google Shape;214;p25"/>
          <p:cNvGrpSpPr/>
          <p:nvPr/>
        </p:nvGrpSpPr>
        <p:grpSpPr>
          <a:xfrm>
            <a:off x="6820364" y="3166216"/>
            <a:ext cx="2323636" cy="1977284"/>
            <a:chOff x="5503605" y="983607"/>
            <a:chExt cx="3588232" cy="2803836"/>
          </a:xfrm>
        </p:grpSpPr>
        <p:pic>
          <p:nvPicPr>
            <p:cNvPr id="215" name="Google Shape;215;p25"/>
            <p:cNvPicPr preferRelativeResize="0"/>
            <p:nvPr/>
          </p:nvPicPr>
          <p:blipFill rotWithShape="1">
            <a:blip r:embed="rId3">
              <a:alphaModFix/>
            </a:blip>
            <a:srcRect b="41934"/>
            <a:stretch/>
          </p:blipFill>
          <p:spPr>
            <a:xfrm>
              <a:off x="5503605" y="983607"/>
              <a:ext cx="3588232" cy="2803836"/>
            </a:xfrm>
            <a:prstGeom prst="rect">
              <a:avLst/>
            </a:prstGeom>
            <a:noFill/>
            <a:ln>
              <a:noFill/>
            </a:ln>
          </p:spPr>
        </p:pic>
        <p:pic>
          <p:nvPicPr>
            <p:cNvPr id="216" name="Google Shape;216;p25"/>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2" name="TextBox 1">
            <a:extLst>
              <a:ext uri="{FF2B5EF4-FFF2-40B4-BE49-F238E27FC236}">
                <a16:creationId xmlns:a16="http://schemas.microsoft.com/office/drawing/2014/main" id="{A85AAA19-7811-4A46-9549-23A4321481C5}"/>
              </a:ext>
            </a:extLst>
          </p:cNvPr>
          <p:cNvSpPr txBox="1"/>
          <p:nvPr/>
        </p:nvSpPr>
        <p:spPr>
          <a:xfrm>
            <a:off x="201168" y="1298448"/>
            <a:ext cx="5779008" cy="2800767"/>
          </a:xfrm>
          <a:prstGeom prst="rect">
            <a:avLst/>
          </a:prstGeom>
          <a:noFill/>
        </p:spPr>
        <p:txBody>
          <a:bodyPr wrap="square" rtlCol="0">
            <a:spAutoFit/>
          </a:bodyPr>
          <a:lstStyle/>
          <a:p>
            <a:r>
              <a:rPr lang="en-US" sz="1600" dirty="0"/>
              <a:t>Obviously, our chatbot is not so smart and it is not so human because conversation is an art. Even Facebook says its ‘</a:t>
            </a:r>
            <a:r>
              <a:rPr lang="en-US" sz="1600" dirty="0" err="1"/>
              <a:t>Blender’chatbot</a:t>
            </a:r>
            <a:r>
              <a:rPr lang="en-US" sz="1600" dirty="0"/>
              <a:t> is the most humanlike ever with 9.4 billion parameters, it still would lose control sometimes. We also tried to change to different optimizer, different batch size and runs more or less epochs, but all of the changes did not give us a better result.  In terms of that, considering the limitation of dataset and computational expense, we suggest to use transfer learning instead of developing from scratch or we can add with attention if we would explore and improve our chatbot further more.</a:t>
            </a:r>
          </a:p>
        </p:txBody>
      </p:sp>
    </p:spTree>
    <p:extLst>
      <p:ext uri="{BB962C8B-B14F-4D97-AF65-F5344CB8AC3E}">
        <p14:creationId xmlns:p14="http://schemas.microsoft.com/office/powerpoint/2010/main" val="113380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365"/>
        <p:cNvGrpSpPr/>
        <p:nvPr/>
      </p:nvGrpSpPr>
      <p:grpSpPr>
        <a:xfrm>
          <a:off x="0" y="0"/>
          <a:ext cx="0" cy="0"/>
          <a:chOff x="0" y="0"/>
          <a:chExt cx="0" cy="0"/>
        </a:xfrm>
      </p:grpSpPr>
      <p:pic>
        <p:nvPicPr>
          <p:cNvPr id="366" name="Google Shape;366;p36"/>
          <p:cNvPicPr preferRelativeResize="0"/>
          <p:nvPr/>
        </p:nvPicPr>
        <p:blipFill>
          <a:blip r:embed="rId3">
            <a:alphaModFix/>
          </a:blip>
          <a:stretch>
            <a:fillRect/>
          </a:stretch>
        </p:blipFill>
        <p:spPr>
          <a:xfrm>
            <a:off x="90400" y="1271826"/>
            <a:ext cx="2904825" cy="3705499"/>
          </a:xfrm>
          <a:prstGeom prst="rect">
            <a:avLst/>
          </a:prstGeom>
          <a:noFill/>
          <a:ln>
            <a:noFill/>
          </a:ln>
        </p:spPr>
      </p:pic>
      <p:sp>
        <p:nvSpPr>
          <p:cNvPr id="367" name="Google Shape;367;p36"/>
          <p:cNvSpPr txBox="1">
            <a:spLocks noGrp="1"/>
          </p:cNvSpPr>
          <p:nvPr>
            <p:ph type="title"/>
          </p:nvPr>
        </p:nvSpPr>
        <p:spPr>
          <a:xfrm>
            <a:off x="779100" y="557784"/>
            <a:ext cx="6060612" cy="5983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Chatbot: Thank You! Have a nice day!</a:t>
            </a:r>
            <a:endParaRPr dirty="0"/>
          </a:p>
        </p:txBody>
      </p:sp>
      <p:sp>
        <p:nvSpPr>
          <p:cNvPr id="368" name="Google Shape;368;p3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369" name="Google Shape;369;p36"/>
          <p:cNvPicPr preferRelativeResize="0"/>
          <p:nvPr/>
        </p:nvPicPr>
        <p:blipFill>
          <a:blip r:embed="rId4">
            <a:alphaModFix/>
          </a:blip>
          <a:stretch>
            <a:fillRect/>
          </a:stretch>
        </p:blipFill>
        <p:spPr>
          <a:xfrm>
            <a:off x="2110688" y="1484231"/>
            <a:ext cx="2617500" cy="3493095"/>
          </a:xfrm>
          <a:prstGeom prst="rect">
            <a:avLst/>
          </a:prstGeom>
          <a:noFill/>
          <a:ln>
            <a:noFill/>
          </a:ln>
        </p:spPr>
      </p:pic>
      <p:pic>
        <p:nvPicPr>
          <p:cNvPr id="370" name="Google Shape;370;p36"/>
          <p:cNvPicPr preferRelativeResize="0"/>
          <p:nvPr/>
        </p:nvPicPr>
        <p:blipFill>
          <a:blip r:embed="rId5">
            <a:alphaModFix/>
          </a:blip>
          <a:stretch>
            <a:fillRect/>
          </a:stretch>
        </p:blipFill>
        <p:spPr>
          <a:xfrm>
            <a:off x="3988507" y="1539192"/>
            <a:ext cx="2572825" cy="3438134"/>
          </a:xfrm>
          <a:prstGeom prst="rect">
            <a:avLst/>
          </a:prstGeom>
          <a:noFill/>
          <a:ln>
            <a:noFill/>
          </a:ln>
        </p:spPr>
      </p:pic>
      <p:pic>
        <p:nvPicPr>
          <p:cNvPr id="371" name="Google Shape;371;p36"/>
          <p:cNvPicPr preferRelativeResize="0"/>
          <p:nvPr/>
        </p:nvPicPr>
        <p:blipFill>
          <a:blip r:embed="rId6">
            <a:alphaModFix/>
          </a:blip>
          <a:stretch>
            <a:fillRect/>
          </a:stretch>
        </p:blipFill>
        <p:spPr>
          <a:xfrm>
            <a:off x="6962650" y="2013127"/>
            <a:ext cx="704850" cy="632997"/>
          </a:xfrm>
          <a:prstGeom prst="rect">
            <a:avLst/>
          </a:prstGeom>
          <a:noFill/>
          <a:ln>
            <a:noFill/>
          </a:ln>
        </p:spPr>
      </p:pic>
      <p:pic>
        <p:nvPicPr>
          <p:cNvPr id="372" name="Google Shape;372;p36"/>
          <p:cNvPicPr preferRelativeResize="0"/>
          <p:nvPr/>
        </p:nvPicPr>
        <p:blipFill>
          <a:blip r:embed="rId7">
            <a:alphaModFix/>
          </a:blip>
          <a:stretch>
            <a:fillRect/>
          </a:stretch>
        </p:blipFill>
        <p:spPr>
          <a:xfrm>
            <a:off x="7964225" y="3603037"/>
            <a:ext cx="516825" cy="516825"/>
          </a:xfrm>
          <a:prstGeom prst="rect">
            <a:avLst/>
          </a:prstGeom>
          <a:noFill/>
          <a:ln>
            <a:noFill/>
          </a:ln>
        </p:spPr>
      </p:pic>
      <p:pic>
        <p:nvPicPr>
          <p:cNvPr id="373" name="Google Shape;373;p36"/>
          <p:cNvPicPr preferRelativeResize="0"/>
          <p:nvPr/>
        </p:nvPicPr>
        <p:blipFill>
          <a:blip r:embed="rId8">
            <a:alphaModFix/>
          </a:blip>
          <a:stretch>
            <a:fillRect/>
          </a:stretch>
        </p:blipFill>
        <p:spPr>
          <a:xfrm>
            <a:off x="7753615" y="2893785"/>
            <a:ext cx="485775" cy="440380"/>
          </a:xfrm>
          <a:prstGeom prst="rect">
            <a:avLst/>
          </a:prstGeom>
          <a:noFill/>
          <a:ln>
            <a:noFill/>
          </a:ln>
        </p:spPr>
      </p:pic>
      <p:pic>
        <p:nvPicPr>
          <p:cNvPr id="374" name="Google Shape;374;p36"/>
          <p:cNvPicPr preferRelativeResize="0"/>
          <p:nvPr/>
        </p:nvPicPr>
        <p:blipFill>
          <a:blip r:embed="rId9">
            <a:alphaModFix/>
          </a:blip>
          <a:stretch>
            <a:fillRect/>
          </a:stretch>
        </p:blipFill>
        <p:spPr>
          <a:xfrm>
            <a:off x="7096893" y="2783898"/>
            <a:ext cx="548700" cy="660155"/>
          </a:xfrm>
          <a:prstGeom prst="rect">
            <a:avLst/>
          </a:prstGeom>
          <a:noFill/>
          <a:ln>
            <a:noFill/>
          </a:ln>
        </p:spPr>
      </p:pic>
      <p:pic>
        <p:nvPicPr>
          <p:cNvPr id="375" name="Google Shape;375;p36"/>
          <p:cNvPicPr preferRelativeResize="0"/>
          <p:nvPr/>
        </p:nvPicPr>
        <p:blipFill>
          <a:blip r:embed="rId10">
            <a:alphaModFix/>
          </a:blip>
          <a:stretch>
            <a:fillRect/>
          </a:stretch>
        </p:blipFill>
        <p:spPr>
          <a:xfrm>
            <a:off x="7775522" y="1977200"/>
            <a:ext cx="704850" cy="704850"/>
          </a:xfrm>
          <a:prstGeom prst="rect">
            <a:avLst/>
          </a:prstGeom>
          <a:noFill/>
          <a:ln>
            <a:noFill/>
          </a:ln>
        </p:spPr>
      </p:pic>
      <p:pic>
        <p:nvPicPr>
          <p:cNvPr id="376" name="Google Shape;376;p36"/>
          <p:cNvPicPr preferRelativeResize="0"/>
          <p:nvPr/>
        </p:nvPicPr>
        <p:blipFill>
          <a:blip r:embed="rId11">
            <a:alphaModFix/>
          </a:blip>
          <a:stretch>
            <a:fillRect/>
          </a:stretch>
        </p:blipFill>
        <p:spPr>
          <a:xfrm>
            <a:off x="6962661" y="3581813"/>
            <a:ext cx="419450" cy="559275"/>
          </a:xfrm>
          <a:prstGeom prst="rect">
            <a:avLst/>
          </a:prstGeom>
          <a:noFill/>
          <a:ln>
            <a:noFill/>
          </a:ln>
        </p:spPr>
      </p:pic>
      <p:pic>
        <p:nvPicPr>
          <p:cNvPr id="377" name="Google Shape;377;p36"/>
          <p:cNvPicPr preferRelativeResize="0"/>
          <p:nvPr/>
        </p:nvPicPr>
        <p:blipFill>
          <a:blip r:embed="rId12">
            <a:alphaModFix/>
          </a:blip>
          <a:stretch>
            <a:fillRect/>
          </a:stretch>
        </p:blipFill>
        <p:spPr>
          <a:xfrm>
            <a:off x="7490132" y="3690000"/>
            <a:ext cx="366071" cy="342900"/>
          </a:xfrm>
          <a:prstGeom prst="rect">
            <a:avLst/>
          </a:prstGeom>
          <a:noFill/>
          <a:ln>
            <a:noFill/>
          </a:ln>
        </p:spPr>
      </p:pic>
    </p:spTree>
    <p:extLst>
      <p:ext uri="{BB962C8B-B14F-4D97-AF65-F5344CB8AC3E}">
        <p14:creationId xmlns:p14="http://schemas.microsoft.com/office/powerpoint/2010/main" val="341645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67"/>
        <p:cNvGrpSpPr/>
        <p:nvPr/>
      </p:nvGrpSpPr>
      <p:grpSpPr>
        <a:xfrm>
          <a:off x="0" y="0"/>
          <a:ext cx="0" cy="0"/>
          <a:chOff x="0" y="0"/>
          <a:chExt cx="0" cy="0"/>
        </a:xfrm>
      </p:grpSpPr>
      <p:pic>
        <p:nvPicPr>
          <p:cNvPr id="68" name="Google Shape;68;p13"/>
          <p:cNvPicPr preferRelativeResize="0"/>
          <p:nvPr/>
        </p:nvPicPr>
        <p:blipFill>
          <a:blip r:embed="rId3">
            <a:alphaModFix/>
          </a:blip>
          <a:stretch>
            <a:fillRect/>
          </a:stretch>
        </p:blipFill>
        <p:spPr>
          <a:xfrm>
            <a:off x="3715889" y="77688"/>
            <a:ext cx="1950143" cy="1839690"/>
          </a:xfrm>
          <a:prstGeom prst="ellipse">
            <a:avLst/>
          </a:prstGeom>
          <a:noFill/>
          <a:ln>
            <a:noFill/>
          </a:ln>
        </p:spPr>
      </p:pic>
      <p:sp>
        <p:nvSpPr>
          <p:cNvPr id="69" name="Google Shape;69;p13"/>
          <p:cNvSpPr txBox="1">
            <a:spLocks noGrp="1"/>
          </p:cNvSpPr>
          <p:nvPr>
            <p:ph type="subTitle" idx="4294967295"/>
          </p:nvPr>
        </p:nvSpPr>
        <p:spPr>
          <a:xfrm>
            <a:off x="156461" y="825912"/>
            <a:ext cx="3354835" cy="3389472"/>
          </a:xfrm>
          <a:prstGeom prst="rect">
            <a:avLst/>
          </a:prstGeom>
        </p:spPr>
        <p:txBody>
          <a:bodyPr spcFirstLastPara="1" wrap="square" lIns="0" tIns="0" rIns="0" bIns="0" anchor="t" anchorCtr="0">
            <a:noAutofit/>
          </a:bodyPr>
          <a:lstStyle/>
          <a:p>
            <a:pPr marL="0" indent="0">
              <a:lnSpc>
                <a:spcPct val="100000"/>
              </a:lnSpc>
              <a:buNone/>
            </a:pPr>
            <a:r>
              <a:rPr lang="en-US" sz="2800" b="1" dirty="0">
                <a:solidFill>
                  <a:schemeClr val="tx1"/>
                </a:solidFill>
              </a:rPr>
              <a:t>A chatbot is a software that provides a real conversational experience to the user, A well-optimized  chatbot can converse as well as humans do.</a:t>
            </a:r>
            <a:endParaRPr sz="2800" b="1" dirty="0">
              <a:solidFill>
                <a:schemeClr val="tx1"/>
              </a:solidFill>
            </a:endParaRPr>
          </a:p>
        </p:txBody>
      </p:sp>
      <p:sp>
        <p:nvSpPr>
          <p:cNvPr id="70" name="Google Shape;70;p1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71" name="Google Shape;71;p13"/>
          <p:cNvGrpSpPr/>
          <p:nvPr/>
        </p:nvGrpSpPr>
        <p:grpSpPr>
          <a:xfrm>
            <a:off x="5555780" y="1653057"/>
            <a:ext cx="3588220" cy="3490443"/>
            <a:chOff x="5826900" y="1367600"/>
            <a:chExt cx="3881675" cy="3775901"/>
          </a:xfrm>
        </p:grpSpPr>
        <p:pic>
          <p:nvPicPr>
            <p:cNvPr id="72" name="Google Shape;72;p13"/>
            <p:cNvPicPr preferRelativeResize="0"/>
            <p:nvPr/>
          </p:nvPicPr>
          <p:blipFill rotWithShape="1">
            <a:blip r:embed="rId4">
              <a:alphaModFix/>
            </a:blip>
            <a:srcRect b="27714"/>
            <a:stretch/>
          </p:blipFill>
          <p:spPr>
            <a:xfrm>
              <a:off x="5826900" y="1367600"/>
              <a:ext cx="3881675" cy="3775901"/>
            </a:xfrm>
            <a:prstGeom prst="rect">
              <a:avLst/>
            </a:prstGeom>
            <a:noFill/>
            <a:ln>
              <a:noFill/>
            </a:ln>
          </p:spPr>
        </p:pic>
        <p:pic>
          <p:nvPicPr>
            <p:cNvPr id="73" name="Google Shape;73;p13"/>
            <p:cNvPicPr preferRelativeResize="0"/>
            <p:nvPr/>
          </p:nvPicPr>
          <p:blipFill>
            <a:blip r:embed="rId5">
              <a:alphaModFix/>
            </a:blip>
            <a:stretch>
              <a:fillRect/>
            </a:stretch>
          </p:blipFill>
          <p:spPr>
            <a:xfrm>
              <a:off x="7561147" y="2238285"/>
              <a:ext cx="349350" cy="239775"/>
            </a:xfrm>
            <a:prstGeom prst="rect">
              <a:avLst/>
            </a:prstGeom>
            <a:noFill/>
            <a:ln>
              <a:noFill/>
            </a:ln>
          </p:spPr>
        </p:pic>
      </p:grpSp>
      <p:sp>
        <p:nvSpPr>
          <p:cNvPr id="74" name="Google Shape;74;p13"/>
          <p:cNvSpPr txBox="1">
            <a:spLocks noGrp="1"/>
          </p:cNvSpPr>
          <p:nvPr>
            <p:ph type="ctrTitle" idx="4294967295"/>
          </p:nvPr>
        </p:nvSpPr>
        <p:spPr>
          <a:xfrm>
            <a:off x="-334923" y="-25570"/>
            <a:ext cx="4534500" cy="102310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dirty="0">
                <a:solidFill>
                  <a:schemeClr val="lt2"/>
                </a:solidFill>
              </a:rPr>
              <a:t>Introduction</a:t>
            </a:r>
            <a:endParaRPr sz="6600" dirty="0">
              <a:solidFill>
                <a:schemeClr val="lt2"/>
              </a:solidFill>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B1EE20A0-3B1E-2D4D-958B-A24875EC57B7}"/>
              </a:ext>
            </a:extLst>
          </p:cNvPr>
          <p:cNvPicPr>
            <a:picLocks noChangeAspect="1"/>
          </p:cNvPicPr>
          <p:nvPr/>
        </p:nvPicPr>
        <p:blipFill>
          <a:blip r:embed="rId6"/>
          <a:stretch>
            <a:fillRect/>
          </a:stretch>
        </p:blipFill>
        <p:spPr>
          <a:xfrm>
            <a:off x="3062091" y="1917378"/>
            <a:ext cx="3147488" cy="31425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0" y="41216"/>
            <a:ext cx="6828576" cy="80640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6600" dirty="0"/>
              <a:t>How to build a chatbot?</a:t>
            </a:r>
            <a:endParaRPr sz="6600" dirty="0"/>
          </a:p>
        </p:txBody>
      </p:sp>
      <p:pic>
        <p:nvPicPr>
          <p:cNvPr id="46" name="Google Shape;46;p11"/>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sp>
        <p:nvSpPr>
          <p:cNvPr id="3" name="TextBox 2">
            <a:extLst>
              <a:ext uri="{FF2B5EF4-FFF2-40B4-BE49-F238E27FC236}">
                <a16:creationId xmlns:a16="http://schemas.microsoft.com/office/drawing/2014/main" id="{065934B5-1C1A-4C46-8DC4-DCEC96D8F04E}"/>
              </a:ext>
            </a:extLst>
          </p:cNvPr>
          <p:cNvSpPr txBox="1"/>
          <p:nvPr/>
        </p:nvSpPr>
        <p:spPr>
          <a:xfrm>
            <a:off x="155448" y="886628"/>
            <a:ext cx="5358384"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dirty="0"/>
              <a:t>Python &amp; Google </a:t>
            </a:r>
            <a:r>
              <a:rPr lang="en-US" sz="2800" b="1" dirty="0" err="1"/>
              <a:t>Colab</a:t>
            </a:r>
            <a:endParaRPr lang="en-US" sz="2800" b="1" dirty="0"/>
          </a:p>
          <a:p>
            <a:pPr marL="285750" indent="-285750">
              <a:buFont typeface="Arial" panose="020B0604020202020204" pitchFamily="34" charset="0"/>
              <a:buChar char="•"/>
            </a:pPr>
            <a:r>
              <a:rPr lang="en-US" sz="2800" b="1" dirty="0"/>
              <a:t>Using </a:t>
            </a:r>
            <a:r>
              <a:rPr lang="en-US" sz="2800" b="1" dirty="0" err="1"/>
              <a:t>Tensorflow</a:t>
            </a:r>
            <a:r>
              <a:rPr lang="en-US" sz="2800" b="1" dirty="0"/>
              <a:t> and </a:t>
            </a:r>
            <a:r>
              <a:rPr lang="en-US" sz="2800" b="1" dirty="0" err="1"/>
              <a:t>Keras</a:t>
            </a:r>
            <a:r>
              <a:rPr lang="en-US" sz="2800" b="1" dirty="0"/>
              <a:t> to build  LSTM Seq2Seq model</a:t>
            </a:r>
          </a:p>
          <a:p>
            <a:pPr marL="285750" indent="-285750">
              <a:buFont typeface="Arial" panose="020B0604020202020204" pitchFamily="34" charset="0"/>
              <a:buChar char="•"/>
            </a:pPr>
            <a:r>
              <a:rPr lang="en-US" sz="2800" b="1" dirty="0"/>
              <a:t>Using Natural Language Processing (NLP)  for preprocessing: one-hot encoding and embedding </a:t>
            </a:r>
          </a:p>
          <a:p>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6755334" y="1156100"/>
            <a:ext cx="820766" cy="737100"/>
          </a:xfrm>
          <a:prstGeom prst="rect">
            <a:avLst/>
          </a:prstGeom>
          <a:noFill/>
          <a:ln>
            <a:noFill/>
          </a:ln>
        </p:spPr>
      </p:pic>
      <p:pic>
        <p:nvPicPr>
          <p:cNvPr id="53" name="Google Shape;53;p12"/>
          <p:cNvPicPr preferRelativeResize="0"/>
          <p:nvPr/>
        </p:nvPicPr>
        <p:blipFill>
          <a:blip r:embed="rId4">
            <a:alphaModFix/>
          </a:blip>
          <a:stretch>
            <a:fillRect/>
          </a:stretch>
        </p:blipFill>
        <p:spPr>
          <a:xfrm>
            <a:off x="5910177" y="1129286"/>
            <a:ext cx="2904825" cy="3705499"/>
          </a:xfrm>
          <a:prstGeom prst="rect">
            <a:avLst/>
          </a:prstGeom>
          <a:noFill/>
          <a:ln>
            <a:noFill/>
          </a:ln>
        </p:spPr>
      </p:pic>
      <p:sp>
        <p:nvSpPr>
          <p:cNvPr id="54" name="Google Shape;54;p12"/>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Overview</a:t>
            </a:r>
            <a:endParaRPr dirty="0"/>
          </a:p>
        </p:txBody>
      </p:sp>
      <p:sp>
        <p:nvSpPr>
          <p:cNvPr id="56" name="Google Shape;56;p12"/>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p>
            <a:pPr marL="0" indent="0">
              <a:buSzPts val="1100"/>
              <a:buNone/>
            </a:pPr>
            <a:r>
              <a:rPr lang="en-US" dirty="0"/>
              <a:t>The datasets we used are collected from Kaggle which consists of 2363 entries records conversations between a human and other human acting as a companion bot.</a:t>
            </a:r>
          </a:p>
          <a:p>
            <a:pPr marL="0" lvl="0" indent="0" algn="l" rtl="0">
              <a:spcBef>
                <a:spcPts val="0"/>
              </a:spcBef>
              <a:spcAft>
                <a:spcPts val="0"/>
              </a:spcAft>
              <a:buClr>
                <a:schemeClr val="dk1"/>
              </a:buClr>
              <a:buSzPts val="1100"/>
              <a:buFont typeface="Arial"/>
              <a:buNone/>
            </a:pPr>
            <a:endParaRPr dirty="0"/>
          </a:p>
        </p:txBody>
      </p:sp>
      <p:sp>
        <p:nvSpPr>
          <p:cNvPr id="58" name="Google Shape;58;p1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 name="Google Shape;59;p12"/>
          <p:cNvGrpSpPr/>
          <p:nvPr/>
        </p:nvGrpSpPr>
        <p:grpSpPr>
          <a:xfrm>
            <a:off x="6986537" y="1317174"/>
            <a:ext cx="358351" cy="298118"/>
            <a:chOff x="1926350" y="995225"/>
            <a:chExt cx="428650" cy="356600"/>
          </a:xfrm>
        </p:grpSpPr>
        <p:sp>
          <p:nvSpPr>
            <p:cNvPr id="60" name="Google Shape;60;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 name="Google Shape;63;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336498" y="1156100"/>
            <a:ext cx="3875196" cy="3418200"/>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US" dirty="0"/>
              <a:t>Using Natural language Processing(NLP) to do text corpus preprocessing </a:t>
            </a:r>
          </a:p>
          <a:p>
            <a:pPr marL="342900" indent="-342900">
              <a:buFont typeface="Arial" panose="020B0604020202020204" pitchFamily="34" charset="0"/>
              <a:buChar char="•"/>
            </a:pPr>
            <a:r>
              <a:rPr lang="en-US" dirty="0"/>
              <a:t>Using regular expression to remove punctuation and space</a:t>
            </a:r>
          </a:p>
          <a:p>
            <a:pPr marL="342900" indent="-342900">
              <a:buFont typeface="Arial" panose="020B0604020202020204" pitchFamily="34" charset="0"/>
              <a:buChar char="•"/>
            </a:pPr>
            <a:r>
              <a:rPr lang="en-US" dirty="0"/>
              <a:t>Grouped human response with robot response as pairs of sentences </a:t>
            </a:r>
            <a:endParaRPr dirty="0"/>
          </a:p>
        </p:txBody>
      </p:sp>
      <p:sp>
        <p:nvSpPr>
          <p:cNvPr id="130" name="Google Shape;130;p1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Pre-Processing</a:t>
            </a:r>
            <a:endParaRPr dirty="0"/>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133" name="Google Shape;133;p18"/>
          <p:cNvPicPr preferRelativeResize="0"/>
          <p:nvPr/>
        </p:nvPicPr>
        <p:blipFill>
          <a:blip r:embed="rId3">
            <a:alphaModFix/>
          </a:blip>
          <a:stretch>
            <a:fillRect/>
          </a:stretch>
        </p:blipFill>
        <p:spPr>
          <a:xfrm>
            <a:off x="5910177" y="1129286"/>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99876" y="1316736"/>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t>Model Selection</a:t>
            </a:r>
            <a:endParaRPr sz="6600"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190" name="Google Shape;190;p23"/>
          <p:cNvPicPr preferRelativeResize="0"/>
          <p:nvPr/>
        </p:nvPicPr>
        <p:blipFill>
          <a:blip r:embed="rId3">
            <a:alphaModFix/>
          </a:blip>
          <a:stretch>
            <a:fillRect/>
          </a:stretch>
        </p:blipFill>
        <p:spPr>
          <a:xfrm>
            <a:off x="5910177" y="1129286"/>
            <a:ext cx="2904825" cy="3705499"/>
          </a:xfrm>
          <a:prstGeom prst="rect">
            <a:avLst/>
          </a:prstGeom>
          <a:noFill/>
          <a:ln>
            <a:noFill/>
          </a:ln>
        </p:spPr>
      </p:pic>
      <p:pic>
        <p:nvPicPr>
          <p:cNvPr id="191" name="Google Shape;191;p23"/>
          <p:cNvPicPr preferRelativeResize="0"/>
          <p:nvPr/>
        </p:nvPicPr>
        <p:blipFill>
          <a:blip r:embed="rId4">
            <a:alphaModFix/>
          </a:blip>
          <a:stretch>
            <a:fillRect/>
          </a:stretch>
        </p:blipFill>
        <p:spPr>
          <a:xfrm>
            <a:off x="5787382" y="786500"/>
            <a:ext cx="366071" cy="342900"/>
          </a:xfrm>
          <a:prstGeom prst="rect">
            <a:avLst/>
          </a:prstGeom>
          <a:noFill/>
          <a:ln>
            <a:noFill/>
          </a:ln>
        </p:spPr>
      </p:pic>
      <p:sp>
        <p:nvSpPr>
          <p:cNvPr id="2" name="TextBox 1">
            <a:extLst>
              <a:ext uri="{FF2B5EF4-FFF2-40B4-BE49-F238E27FC236}">
                <a16:creationId xmlns:a16="http://schemas.microsoft.com/office/drawing/2014/main" id="{3E623C1D-548C-A440-93C3-199EA5BC9B50}"/>
              </a:ext>
            </a:extLst>
          </p:cNvPr>
          <p:cNvSpPr txBox="1"/>
          <p:nvPr/>
        </p:nvSpPr>
        <p:spPr>
          <a:xfrm>
            <a:off x="190925" y="2123837"/>
            <a:ext cx="4818888" cy="1815882"/>
          </a:xfrm>
          <a:prstGeom prst="rect">
            <a:avLst/>
          </a:prstGeom>
          <a:noFill/>
        </p:spPr>
        <p:txBody>
          <a:bodyPr wrap="square" rtlCol="0">
            <a:spAutoFit/>
          </a:bodyPr>
          <a:lstStyle/>
          <a:p>
            <a:r>
              <a:rPr lang="en-US" sz="2800" dirty="0"/>
              <a:t>We selected LSTM seq2seq model as our training model. We use </a:t>
            </a:r>
            <a:r>
              <a:rPr lang="en-US" sz="2800" dirty="0" err="1"/>
              <a:t>Keras</a:t>
            </a:r>
            <a:r>
              <a:rPr lang="en-US" sz="2800" dirty="0"/>
              <a:t> Functional API as our model structure.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48164" y="516020"/>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First model with one-hot method</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3E623C1D-548C-A440-93C3-199EA5BC9B50}"/>
              </a:ext>
            </a:extLst>
          </p:cNvPr>
          <p:cNvSpPr txBox="1"/>
          <p:nvPr/>
        </p:nvSpPr>
        <p:spPr>
          <a:xfrm>
            <a:off x="0" y="516020"/>
            <a:ext cx="4818888" cy="307777"/>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CDC22E38-A8D2-C94B-B347-B0F5C6C0C24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1059473"/>
            <a:ext cx="4937760" cy="2003768"/>
          </a:xfrm>
          <a:prstGeom prst="rect">
            <a:avLst/>
          </a:prstGeom>
        </p:spPr>
      </p:pic>
      <p:pic>
        <p:nvPicPr>
          <p:cNvPr id="10" name="Picture 9">
            <a:extLst>
              <a:ext uri="{FF2B5EF4-FFF2-40B4-BE49-F238E27FC236}">
                <a16:creationId xmlns:a16="http://schemas.microsoft.com/office/drawing/2014/main" id="{8CAA6C93-ED65-774C-917F-2718B67A3E5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3063241"/>
            <a:ext cx="4937760" cy="2080259"/>
          </a:xfrm>
          <a:prstGeom prst="rect">
            <a:avLst/>
          </a:prstGeom>
        </p:spPr>
      </p:pic>
      <p:pic>
        <p:nvPicPr>
          <p:cNvPr id="11" name="Picture 10">
            <a:extLst>
              <a:ext uri="{FF2B5EF4-FFF2-40B4-BE49-F238E27FC236}">
                <a16:creationId xmlns:a16="http://schemas.microsoft.com/office/drawing/2014/main" id="{89133FD9-B1CB-2148-81BA-6CB0469511F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937760" y="1985328"/>
            <a:ext cx="4206239" cy="2155825"/>
          </a:xfrm>
          <a:prstGeom prst="rect">
            <a:avLst/>
          </a:prstGeom>
        </p:spPr>
      </p:pic>
    </p:spTree>
    <p:extLst>
      <p:ext uri="{BB962C8B-B14F-4D97-AF65-F5344CB8AC3E}">
        <p14:creationId xmlns:p14="http://schemas.microsoft.com/office/powerpoint/2010/main" val="111346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48164" y="516020"/>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Second model with embedding layer</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3E623C1D-548C-A440-93C3-199EA5BC9B50}"/>
              </a:ext>
            </a:extLst>
          </p:cNvPr>
          <p:cNvSpPr txBox="1"/>
          <p:nvPr/>
        </p:nvSpPr>
        <p:spPr>
          <a:xfrm>
            <a:off x="0" y="516020"/>
            <a:ext cx="4818888" cy="307777"/>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BF34C6C8-2617-324C-AFD6-F0C8AC4D730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968057"/>
            <a:ext cx="4709160" cy="2104327"/>
          </a:xfrm>
          <a:prstGeom prst="rect">
            <a:avLst/>
          </a:prstGeom>
        </p:spPr>
      </p:pic>
      <p:pic>
        <p:nvPicPr>
          <p:cNvPr id="12" name="Picture 11">
            <a:extLst>
              <a:ext uri="{FF2B5EF4-FFF2-40B4-BE49-F238E27FC236}">
                <a16:creationId xmlns:a16="http://schemas.microsoft.com/office/drawing/2014/main" id="{4251A2CB-0564-D64B-9148-7FD5F905DA2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0" y="3031808"/>
            <a:ext cx="4709160" cy="2111692"/>
          </a:xfrm>
          <a:prstGeom prst="rect">
            <a:avLst/>
          </a:prstGeom>
        </p:spPr>
      </p:pic>
      <p:pic>
        <p:nvPicPr>
          <p:cNvPr id="13" name="Picture 12">
            <a:extLst>
              <a:ext uri="{FF2B5EF4-FFF2-40B4-BE49-F238E27FC236}">
                <a16:creationId xmlns:a16="http://schemas.microsoft.com/office/drawing/2014/main" id="{452E07C8-A522-F445-A560-5E4B55BA0AB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709160" y="1695768"/>
            <a:ext cx="4434840" cy="2672080"/>
          </a:xfrm>
          <a:prstGeom prst="rect">
            <a:avLst/>
          </a:prstGeom>
        </p:spPr>
      </p:pic>
    </p:spTree>
    <p:extLst>
      <p:ext uri="{BB962C8B-B14F-4D97-AF65-F5344CB8AC3E}">
        <p14:creationId xmlns:p14="http://schemas.microsoft.com/office/powerpoint/2010/main" val="17960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93300" y="292608"/>
            <a:ext cx="4240956" cy="11234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Second model with embedding layer and Chang Optimizer</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378034821"/>
      </p:ext>
    </p:extLst>
  </p:cSld>
  <p:clrMapOvr>
    <a:masterClrMapping/>
  </p:clrMapOvr>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347</Words>
  <Application>Microsoft Macintosh PowerPoint</Application>
  <PresentationFormat>On-screen Show (16:9)</PresentationFormat>
  <Paragraphs>39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Bebas Neue</vt:lpstr>
      <vt:lpstr>IBM Plex Sans Condensed</vt:lpstr>
      <vt:lpstr>Flavius template</vt:lpstr>
      <vt:lpstr>Chartbot</vt:lpstr>
      <vt:lpstr>Introduction</vt:lpstr>
      <vt:lpstr>How to build a chatbot?</vt:lpstr>
      <vt:lpstr>Data Overview</vt:lpstr>
      <vt:lpstr>Data Pre-Processing</vt:lpstr>
      <vt:lpstr>Model Selection</vt:lpstr>
      <vt:lpstr>First model with one-hot method</vt:lpstr>
      <vt:lpstr>Second model with embedding layer</vt:lpstr>
      <vt:lpstr>Second model with embedding layer and Chang Optimizer</vt:lpstr>
      <vt:lpstr>PowerPoint Presentation</vt:lpstr>
      <vt:lpstr>One-hot CB VS Embedding CB</vt:lpstr>
      <vt:lpstr>Conclusion</vt:lpstr>
      <vt:lpstr>Chatbot: Thank You! Have a nice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concept</dc:title>
  <cp:lastModifiedBy>CaoChenwei</cp:lastModifiedBy>
  <cp:revision>35</cp:revision>
  <dcterms:modified xsi:type="dcterms:W3CDTF">2020-12-02T05:01:09Z</dcterms:modified>
</cp:coreProperties>
</file>