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66"/>
  </p:notesMasterIdLst>
  <p:handoutMasterIdLst>
    <p:handoutMasterId r:id="rId67"/>
  </p:handoutMasterIdLst>
  <p:sldIdLst>
    <p:sldId id="565" r:id="rId3"/>
    <p:sldId id="787" r:id="rId4"/>
    <p:sldId id="659" r:id="rId5"/>
    <p:sldId id="660" r:id="rId6"/>
    <p:sldId id="789" r:id="rId7"/>
    <p:sldId id="790" r:id="rId8"/>
    <p:sldId id="788" r:id="rId9"/>
    <p:sldId id="791" r:id="rId10"/>
    <p:sldId id="792" r:id="rId11"/>
    <p:sldId id="793" r:id="rId12"/>
    <p:sldId id="794" r:id="rId13"/>
    <p:sldId id="796" r:id="rId14"/>
    <p:sldId id="797" r:id="rId15"/>
    <p:sldId id="798" r:id="rId16"/>
    <p:sldId id="799" r:id="rId17"/>
    <p:sldId id="800" r:id="rId18"/>
    <p:sldId id="801" r:id="rId19"/>
    <p:sldId id="802" r:id="rId20"/>
    <p:sldId id="803" r:id="rId21"/>
    <p:sldId id="804" r:id="rId22"/>
    <p:sldId id="805" r:id="rId23"/>
    <p:sldId id="679" r:id="rId24"/>
    <p:sldId id="680" r:id="rId25"/>
    <p:sldId id="681" r:id="rId26"/>
    <p:sldId id="809" r:id="rId27"/>
    <p:sldId id="810" r:id="rId28"/>
    <p:sldId id="683" r:id="rId29"/>
    <p:sldId id="709" r:id="rId30"/>
    <p:sldId id="743" r:id="rId31"/>
    <p:sldId id="744" r:id="rId32"/>
    <p:sldId id="745" r:id="rId33"/>
    <p:sldId id="746" r:id="rId34"/>
    <p:sldId id="748" r:id="rId35"/>
    <p:sldId id="757" r:id="rId36"/>
    <p:sldId id="766" r:id="rId37"/>
    <p:sldId id="767" r:id="rId38"/>
    <p:sldId id="781" r:id="rId39"/>
    <p:sldId id="782" r:id="rId40"/>
    <p:sldId id="783" r:id="rId41"/>
    <p:sldId id="784" r:id="rId42"/>
    <p:sldId id="785" r:id="rId43"/>
    <p:sldId id="786" r:id="rId44"/>
    <p:sldId id="806" r:id="rId45"/>
    <p:sldId id="807" r:id="rId46"/>
    <p:sldId id="808" r:id="rId47"/>
    <p:sldId id="762" r:id="rId48"/>
    <p:sldId id="710" r:id="rId49"/>
    <p:sldId id="711" r:id="rId50"/>
    <p:sldId id="712" r:id="rId51"/>
    <p:sldId id="732" r:id="rId52"/>
    <p:sldId id="733" r:id="rId53"/>
    <p:sldId id="716" r:id="rId54"/>
    <p:sldId id="726" r:id="rId55"/>
    <p:sldId id="717" r:id="rId56"/>
    <p:sldId id="713" r:id="rId57"/>
    <p:sldId id="722" r:id="rId58"/>
    <p:sldId id="721" r:id="rId59"/>
    <p:sldId id="720" r:id="rId60"/>
    <p:sldId id="723" r:id="rId61"/>
    <p:sldId id="771" r:id="rId62"/>
    <p:sldId id="735" r:id="rId63"/>
    <p:sldId id="738" r:id="rId64"/>
    <p:sldId id="763" r:id="rId6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7/26/2023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2023/7/26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5575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35767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86409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969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17058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08568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312357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098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412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894891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780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48378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22870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54005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4155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3388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82124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40592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38220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827118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793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2023/7/26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2023/7/26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2023/7/26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2023/7/26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2023/7/26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2023/7/26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2023/7/26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2023/7/26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cupun.site/lecture/predict/example/resource/drug200-chi.csv" TargetMode="External"/><Relationship Id="rId2" Type="http://schemas.openxmlformats.org/officeDocument/2006/relationships/hyperlink" Target="https://acupun.site/lecture/predict/example/resource/iris-chi.cs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9" y="1570112"/>
            <a:ext cx="8064528" cy="2925688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Selection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4000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以相關係數衡量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兩變數間「線性」關聯性的高低程度</a:t>
            </a:r>
            <a:endParaRPr lang="en-US" altLang="zh-TW" sz="3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代表的意義：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 1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上升時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也會上升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高度正相關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 -1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上升時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Y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會下降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高度負相關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= 0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：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上升時，Ｙ可能上升或是下降，ＸＹ之間沒有線性關係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無關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Pearson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相關係數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br>
              <a:rPr lang="en-US" altLang="zh-TW" sz="4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的方法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7037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0" y="1600199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effectLst/>
              </a:rPr>
              <a:t>df.corr</a:t>
            </a:r>
            <a:r>
              <a:rPr lang="en-US" altLang="zh-TW" dirty="0">
                <a:effectLst/>
              </a:rPr>
              <a:t>()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plt.figure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figsize</a:t>
            </a:r>
            <a:r>
              <a:rPr lang="en-US" altLang="zh-TW" dirty="0">
                <a:effectLst/>
              </a:rPr>
              <a:t>=(12,10))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sns.heatmap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df.corr</a:t>
            </a:r>
            <a:r>
              <a:rPr lang="en-US" altLang="zh-TW" dirty="0">
                <a:effectLst/>
              </a:rPr>
              <a:t>(), </a:t>
            </a:r>
            <a:r>
              <a:rPr lang="en-US" altLang="zh-TW" dirty="0" err="1">
                <a:effectLst/>
              </a:rPr>
              <a:t>annot</a:t>
            </a:r>
            <a:r>
              <a:rPr lang="en-US" altLang="zh-TW" dirty="0">
                <a:effectLst/>
              </a:rPr>
              <a:t>=True, </a:t>
            </a:r>
            <a:r>
              <a:rPr lang="en-US" altLang="zh-TW" dirty="0" err="1">
                <a:effectLst/>
              </a:rPr>
              <a:t>cmap</a:t>
            </a:r>
            <a:r>
              <a:rPr lang="en-US" altLang="zh-TW" dirty="0">
                <a:effectLst/>
              </a:rPr>
              <a:t>=</a:t>
            </a:r>
            <a:r>
              <a:rPr lang="en-US" altLang="zh-TW" dirty="0" err="1">
                <a:effectLst/>
              </a:rPr>
              <a:t>plt.cm.Reds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vmax</a:t>
            </a:r>
            <a:r>
              <a:rPr lang="en-US" altLang="zh-TW" dirty="0">
                <a:effectLst/>
              </a:rPr>
              <a:t>=1, </a:t>
            </a:r>
            <a:r>
              <a:rPr lang="en-US" altLang="zh-TW" dirty="0" err="1">
                <a:effectLst/>
              </a:rPr>
              <a:t>vmin</a:t>
            </a:r>
            <a:r>
              <a:rPr lang="en-US" altLang="zh-TW" dirty="0">
                <a:effectLst/>
              </a:rPr>
              <a:t>=-1)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plt.show</a:t>
            </a:r>
            <a:r>
              <a:rPr lang="en-US" altLang="zh-TW" dirty="0">
                <a:effectLst/>
              </a:rPr>
              <a:t>()</a:t>
            </a:r>
          </a:p>
          <a:p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查看關聯性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越深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代表高度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正相關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越淺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代表高度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負相關</a:t>
            </a:r>
            <a:endParaRPr lang="en-US" altLang="zh-TW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關聯性介於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[1,-1]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之間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Pearson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相關係數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br>
              <a:rPr lang="en-US" altLang="zh-TW" sz="4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指令與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heatmap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熱力圖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https://miro.medium.com/v2/resize:fit:700/1*_tKwVR2S1VFsm_RVAaqbGg.png">
            <a:extLst>
              <a:ext uri="{FF2B5EF4-FFF2-40B4-BE49-F238E27FC236}">
                <a16:creationId xmlns:a16="http://schemas.microsoft.com/office/drawing/2014/main" id="{02B74BF1-FE7C-4700-8BA7-9B19A602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5016"/>
            <a:ext cx="5194983" cy="523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80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0" y="1600199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dirty="0" err="1">
                <a:effectLst/>
              </a:rPr>
              <a:t>df.corr</a:t>
            </a:r>
            <a:r>
              <a:rPr lang="en-US" altLang="zh-TW" dirty="0">
                <a:effectLst/>
              </a:rPr>
              <a:t>()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plt.figure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figsize</a:t>
            </a:r>
            <a:r>
              <a:rPr lang="en-US" altLang="zh-TW" dirty="0">
                <a:effectLst/>
              </a:rPr>
              <a:t>=(12,10))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sns.heatmap</a:t>
            </a:r>
            <a:r>
              <a:rPr lang="en-US" altLang="zh-TW" dirty="0">
                <a:effectLst/>
              </a:rPr>
              <a:t>(</a:t>
            </a:r>
            <a:r>
              <a:rPr lang="en-US" altLang="zh-TW" dirty="0" err="1">
                <a:effectLst/>
              </a:rPr>
              <a:t>df.corr</a:t>
            </a:r>
            <a:r>
              <a:rPr lang="en-US" altLang="zh-TW" dirty="0">
                <a:effectLst/>
              </a:rPr>
              <a:t>(), </a:t>
            </a:r>
            <a:r>
              <a:rPr lang="en-US" altLang="zh-TW" dirty="0" err="1">
                <a:effectLst/>
              </a:rPr>
              <a:t>annot</a:t>
            </a:r>
            <a:r>
              <a:rPr lang="en-US" altLang="zh-TW" dirty="0">
                <a:effectLst/>
              </a:rPr>
              <a:t>=True, </a:t>
            </a:r>
            <a:r>
              <a:rPr lang="en-US" altLang="zh-TW" dirty="0" err="1">
                <a:effectLst/>
              </a:rPr>
              <a:t>cmap</a:t>
            </a:r>
            <a:r>
              <a:rPr lang="en-US" altLang="zh-TW" dirty="0">
                <a:effectLst/>
              </a:rPr>
              <a:t>=</a:t>
            </a:r>
            <a:r>
              <a:rPr lang="en-US" altLang="zh-TW" dirty="0" err="1">
                <a:effectLst/>
              </a:rPr>
              <a:t>plt.cm.Reds</a:t>
            </a:r>
            <a:r>
              <a:rPr lang="en-US" altLang="zh-TW" dirty="0">
                <a:effectLst/>
              </a:rPr>
              <a:t>, </a:t>
            </a:r>
            <a:r>
              <a:rPr lang="en-US" altLang="zh-TW" dirty="0" err="1">
                <a:effectLst/>
              </a:rPr>
              <a:t>vmax</a:t>
            </a:r>
            <a:r>
              <a:rPr lang="en-US" altLang="zh-TW" dirty="0">
                <a:effectLst/>
              </a:rPr>
              <a:t>=1, </a:t>
            </a:r>
            <a:r>
              <a:rPr lang="en-US" altLang="zh-TW" dirty="0" err="1">
                <a:effectLst/>
              </a:rPr>
              <a:t>vmin</a:t>
            </a:r>
            <a:r>
              <a:rPr lang="en-US" altLang="zh-TW" dirty="0">
                <a:effectLst/>
              </a:rPr>
              <a:t>=-1)</a:t>
            </a:r>
            <a:br>
              <a:rPr lang="en-US" altLang="zh-TW" sz="3600" dirty="0"/>
            </a:br>
            <a:r>
              <a:rPr lang="en-US" altLang="zh-TW" dirty="0" err="1">
                <a:effectLst/>
              </a:rPr>
              <a:t>plt.show</a:t>
            </a:r>
            <a:r>
              <a:rPr lang="en-US" altLang="zh-TW" dirty="0">
                <a:effectLst/>
              </a:rPr>
              <a:t>()</a:t>
            </a:r>
          </a:p>
          <a:p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查看關聯性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越深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代表高度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正相關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越淺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代表高度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負相關</a:t>
            </a:r>
            <a:endParaRPr lang="en-US" altLang="zh-TW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關聯性介於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[1,-1]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之間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Pearson 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相關係數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br>
              <a:rPr lang="en-US" altLang="zh-TW" sz="4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python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指令與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heatmap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熱力圖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6" name="Picture 2" descr="https://miro.medium.com/v2/resize:fit:700/1*_tKwVR2S1VFsm_RVAaqbGg.png">
            <a:extLst>
              <a:ext uri="{FF2B5EF4-FFF2-40B4-BE49-F238E27FC236}">
                <a16:creationId xmlns:a16="http://schemas.microsoft.com/office/drawing/2014/main" id="{02B74BF1-FE7C-4700-8BA7-9B19A6026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0093"/>
            <a:ext cx="9144000" cy="703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818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Method</a:t>
            </a: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.Pearson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2 .</a:t>
            </a: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Univariate feature selection </a:t>
            </a:r>
            <a:r>
              <a:rPr lang="zh-TW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單變量特徵選取 </a:t>
            </a: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(chi2 </a:t>
            </a:r>
            <a:r>
              <a:rPr lang="zh-TW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</a:t>
            </a: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.ANOVA, Analysis of variance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變異數分析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的方法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373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sklearn.feature_selection.SelectKBest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CN" sz="3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選擇最具影響力的特徵，這邊示範 選取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Univariate feature selection </a:t>
            </a:r>
            <a:b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單變量特徵選取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(chi2 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052" name="Picture 4" descr="https://i.imgur.com/vBevGxR.png">
            <a:extLst>
              <a:ext uri="{FF2B5EF4-FFF2-40B4-BE49-F238E27FC236}">
                <a16:creationId xmlns:a16="http://schemas.microsoft.com/office/drawing/2014/main" id="{3BE5122F-4692-40FB-BF07-DA836F10E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053" y="3212976"/>
            <a:ext cx="9488106" cy="298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5068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034" y="1052736"/>
            <a:ext cx="8856983" cy="3803104"/>
          </a:xfrm>
        </p:spPr>
        <p:txBody>
          <a:bodyPr>
            <a:normAutofit lnSpcReduction="10000"/>
          </a:bodyPr>
          <a:lstStyle/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的使用差異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全都是數值欄位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混合數值欄位</a:t>
            </a:r>
            <a:r>
              <a:rPr lang="zh-CN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類別欄位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7529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若特徵全都是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CN" altLang="en-US" sz="36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數值欄位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Pearson </a:t>
            </a:r>
            <a:r>
              <a:rPr lang="zh-TW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若特徵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混合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數值欄位、類別欄位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請使用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Univariate feature selection 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單變量特徵選取 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(chi2 </a:t>
            </a:r>
            <a:r>
              <a:rPr lang="zh-TW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</a:t>
            </a:r>
            <a:r>
              <a:rPr lang="en-US" altLang="zh-TW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』</a:t>
            </a:r>
            <a:endParaRPr lang="en-US" altLang="zh-TW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的使用差異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734BD7-BC1C-42DA-89CC-38A8D8CC1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4653136"/>
            <a:ext cx="9144000" cy="16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2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034" y="1052736"/>
            <a:ext cx="8856983" cy="3803104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種的特徵選取方法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建立模型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，計算學習後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就會幫你算出重要的特徵欄位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404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方法：要先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model</a:t>
            </a: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先建立模型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再計算學習後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就會幫你算出重要的特徵欄位</a:t>
            </a:r>
            <a:endParaRPr lang="zh-TW" altLang="en-US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種的特徵選取方法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1C46836-CF7B-4C50-871A-EC8358AF2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6" y="4869160"/>
            <a:ext cx="90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52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034" y="908720"/>
            <a:ext cx="8856983" cy="394712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注意：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不是每一種模型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model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都會幫你算出重要的特徵欄位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只有少數幾種模型有這種功能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018F893D-5A8C-4191-A57A-836E6C7DD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1168"/>
            <a:ext cx="9085714" cy="1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38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什麼是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Selection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</a:p>
        </p:txBody>
      </p:sp>
    </p:spTree>
    <p:extLst>
      <p:ext uri="{BB962C8B-B14F-4D97-AF65-F5344CB8AC3E}">
        <p14:creationId xmlns:p14="http://schemas.microsoft.com/office/powerpoint/2010/main" val="174183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分類問題：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線性迴歸（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Linear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3600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能幫你算出重要的特徵欄位的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種模型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24509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分類問題：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TW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迴歸問題：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線性迴歸（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Linear Regression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邏輯迴歸模型（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Logistic Regression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b="1" dirty="0">
              <a:highlight>
                <a:srgbClr val="FFFF00"/>
              </a:highlight>
              <a:latin typeface="微軟正黑體" pitchFamily="34" charset="-120"/>
              <a:ea typeface="微軟正黑體" pitchFamily="34" charset="-120"/>
            </a:endParaRPr>
          </a:p>
          <a:p>
            <a:pPr lvl="1"/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決策樹模型（</a:t>
            </a:r>
            <a:r>
              <a:rPr lang="en-US" altLang="zh-CN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Boosted Decision Tree</a:t>
            </a:r>
            <a:r>
              <a:rPr lang="zh-CN" altLang="en-US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）</a:t>
            </a:r>
            <a:endParaRPr lang="en-US" altLang="zh-CN" sz="1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</a:t>
            </a:r>
            <a:r>
              <a:rPr lang="en-US" altLang="zh-CN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個模型，是你建立模型的首選</a:t>
            </a:r>
            <a:endParaRPr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能幫你算出重要的特徵欄位的</a:t>
            </a:r>
            <a:b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種模型</a:t>
            </a:r>
            <a:endParaRPr lang="en-US" altLang="zh-CN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6754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登入舊版</a:t>
            </a:r>
            <a:r>
              <a:rPr lang="en-US" altLang="zh-TW" sz="6600" b="1" dirty="0"/>
              <a:t>Azure </a:t>
            </a:r>
            <a:r>
              <a:rPr lang="en-US" altLang="zh-CN" sz="6600" b="1" dirty="0"/>
              <a:t>ML Studio</a:t>
            </a:r>
            <a:r>
              <a:rPr lang="zh-TW" altLang="en-US" sz="6600" b="1" dirty="0"/>
              <a:t>平台</a:t>
            </a:r>
            <a:r>
              <a:rPr lang="zh-CN" altLang="en-US" sz="6600" b="1" dirty="0"/>
              <a:t>，新增一個</a:t>
            </a:r>
            <a:r>
              <a:rPr lang="en-US" altLang="zh-CN" sz="6600" b="1" dirty="0"/>
              <a:t>experiment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39868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登入網址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200" b="1" dirty="0">
                <a:effectLst/>
              </a:rPr>
              <a:t>不用登入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hlinkClick r:id="rId2"/>
              </a:rPr>
              <a:t>https://studio.azureml.net/</a:t>
            </a:r>
            <a:endParaRPr lang="en-US" altLang="zh-TW" sz="2800" b="1" dirty="0">
              <a:effectLst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新增一個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</a:p>
          <a:p>
            <a:pPr lvl="1"/>
            <a:r>
              <a:rPr lang="zh-CN" altLang="en-US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命名：</a:t>
            </a:r>
            <a:r>
              <a:rPr lang="en-US" altLang="zh-CN" sz="2800" dirty="0"/>
              <a:t> </a:t>
            </a:r>
            <a:r>
              <a:rPr lang="en-US" altLang="zh-TW" sz="2800" dirty="0"/>
              <a:t>AML-</a:t>
            </a:r>
            <a:r>
              <a:rPr lang="en-US" altLang="zh-CN" sz="2800" dirty="0"/>
              <a:t>08-</a:t>
            </a:r>
            <a:r>
              <a:rPr lang="zh-CN" altLang="en-US" sz="2800" dirty="0"/>
              <a:t>特徵選取</a:t>
            </a:r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登入舊版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Studio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821DA5-E61A-432E-AF55-F195999EC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887345"/>
            <a:ext cx="1871555" cy="281825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FD19F32-6E03-4768-8331-CC1016AFD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006" y="3429000"/>
            <a:ext cx="3631168" cy="34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65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修改專案名稱：</a:t>
            </a:r>
            <a:r>
              <a:rPr lang="en-US" altLang="zh-CN" dirty="0"/>
              <a:t> </a:t>
            </a:r>
            <a:r>
              <a:rPr lang="en-US" altLang="zh-TW" dirty="0"/>
              <a:t>AML-</a:t>
            </a:r>
            <a:r>
              <a:rPr lang="en-US" altLang="zh-CN" dirty="0"/>
              <a:t>08</a:t>
            </a:r>
            <a:r>
              <a:rPr lang="en-US" altLang="zh-TW" dirty="0"/>
              <a:t>-</a:t>
            </a:r>
            <a:r>
              <a:rPr lang="zh-CN" altLang="en-US" dirty="0"/>
              <a:t>特徵選取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6ABF9B-91F4-401B-A073-CFD73658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614" y="1916832"/>
            <a:ext cx="9351887" cy="407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讀入外部資料集</a:t>
            </a:r>
            <a:r>
              <a:rPr lang="en-US" altLang="zh-CN" sz="8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</a:p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drug200-chi.csv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545934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importData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web </a:t>
            </a:r>
            <a:r>
              <a:rPr lang="en-US" altLang="zh-TW" sz="3200" b="1" dirty="0" err="1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url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</a:t>
            </a:r>
            <a:r>
              <a:rPr lang="en-US" altLang="zh-TW" sz="3200" dirty="0">
                <a:effectLst/>
                <a:hlinkClick r:id="rId2"/>
              </a:rPr>
              <a:t> </a:t>
            </a:r>
            <a:br>
              <a:rPr lang="en-US" altLang="zh-TW" sz="6600" dirty="0"/>
            </a:b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https://acupun.site/lecture/predict/example/resource/drug200-chi.csv</a:t>
            </a:r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importData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外部資料集：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979B33-D3C3-40F5-BC37-3FE13E0F9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05" y="2924944"/>
            <a:ext cx="9038095" cy="4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83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1800" y="3573016"/>
            <a:ext cx="6372200" cy="3456384"/>
          </a:xfrm>
        </p:spPr>
        <p:txBody>
          <a:bodyPr>
            <a:normAutofit/>
          </a:bodyPr>
          <a:lstStyle/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</a:t>
            </a:r>
            <a:b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注意：這個標籤欄位是類別，不是數值</a:t>
            </a:r>
            <a:br>
              <a:rPr lang="en-US" altLang="zh-CN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疑問：不是數值的</a:t>
            </a:r>
            <a:r>
              <a:rPr lang="en-US" altLang="zh-CN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</a:t>
            </a:r>
            <a:r>
              <a:rPr lang="en-US" altLang="zh-CN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4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計算嗎？</a:t>
            </a:r>
            <a:endParaRPr lang="zh-TW" altLang="en-US" sz="4800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39531F-0010-4A60-8368-A88030638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02688"/>
            <a:ext cx="5952531" cy="52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276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94712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加入</a:t>
            </a:r>
            <a:r>
              <a:rPr lang="en-US" altLang="zh-CN" sz="6600" b="1" dirty="0"/>
              <a:t>1</a:t>
            </a:r>
            <a:r>
              <a:rPr lang="zh-CN" altLang="en-US" sz="6600" b="1" dirty="0"/>
              <a:t>個</a:t>
            </a:r>
            <a:endParaRPr lang="en-US" altLang="zh-CN" sz="6600" b="1" dirty="0"/>
          </a:p>
          <a:p>
            <a:r>
              <a:rPr lang="en-US" altLang="zh-CN" sz="6600" b="1" dirty="0"/>
              <a:t>Edit </a:t>
            </a:r>
            <a:r>
              <a:rPr lang="en-US" altLang="zh-CN" sz="6600" b="1" dirty="0" err="1"/>
              <a:t>MetaDatas</a:t>
            </a:r>
            <a:r>
              <a:rPr lang="zh-CN" altLang="en-US" sz="6600" b="1" dirty="0"/>
              <a:t>元件來修改欄位型態</a:t>
            </a:r>
            <a:endParaRPr lang="en-US" altLang="zh-CN" sz="6600" b="1" dirty="0"/>
          </a:p>
        </p:txBody>
      </p:sp>
    </p:spTree>
    <p:extLst>
      <p:ext uri="{BB962C8B-B14F-4D97-AF65-F5344CB8AC3E}">
        <p14:creationId xmlns:p14="http://schemas.microsoft.com/office/powerpoint/2010/main" val="2123389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元件來修改欄位型態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Edit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拖曵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r>
              <a:rPr lang="zh-CN" altLang="en-US" dirty="0">
                <a:sym typeface="Wingdings" panose="05000000000000000000" pitchFamily="2" charset="2"/>
              </a:rPr>
              <a:t>個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0F7B7E-DCE8-4CA8-BC4F-8C591265C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08920"/>
            <a:ext cx="7133333" cy="3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49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r>
              <a:rPr lang="en-US" altLang="zh-CN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：可以先進行預測（</a:t>
            </a:r>
            <a:r>
              <a:rPr lang="zh-CN" altLang="en-US" sz="4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預測下週銷量）</a:t>
            </a:r>
            <a:endParaRPr lang="en-US" altLang="zh-CN" sz="46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用途</a:t>
            </a:r>
            <a:r>
              <a:rPr lang="en-US" altLang="zh-CN" sz="4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能夠看出</a:t>
            </a:r>
            <a:r>
              <a:rPr lang="en-US" altLang="zh-CN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4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影響銷量，關鍵的參數</a:t>
            </a:r>
            <a:r>
              <a:rPr lang="en-US" altLang="zh-CN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8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是哪一個？</a:t>
            </a:r>
            <a:endParaRPr lang="en-US" altLang="zh-CN" sz="48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也就是找出影響銷量，最重要的因素</a:t>
            </a:r>
            <a:endParaRPr lang="en-US" altLang="zh-CN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48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所以學</a:t>
            </a:r>
            <a:r>
              <a:rPr lang="en-US" altLang="zh-CN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4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的好處是：</a:t>
            </a:r>
            <a:endParaRPr lang="en-US" altLang="zh-CN" sz="4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在預測過程中，可以找出影響銷量的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舉例</a:t>
            </a:r>
            <a:r>
              <a:rPr lang="en-US" altLang="zh-CN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4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關鍵因子，這個很重要</a:t>
            </a:r>
            <a:endParaRPr lang="zh-TW" altLang="en-US" sz="4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為什麼要學數據的人工智慧？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8339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94712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把</a:t>
            </a:r>
            <a:r>
              <a:rPr lang="en-US" altLang="zh-CN" sz="6600" b="1" dirty="0"/>
              <a:t>『</a:t>
            </a:r>
            <a:r>
              <a:rPr lang="zh-CN" altLang="en-US" sz="6600" b="1" dirty="0"/>
              <a:t>上面</a:t>
            </a:r>
            <a:r>
              <a:rPr lang="en-US" altLang="zh-CN" sz="6600" b="1" dirty="0"/>
              <a:t>』</a:t>
            </a:r>
            <a:r>
              <a:rPr lang="zh-CN" altLang="en-US" sz="6600" b="1" dirty="0"/>
              <a:t>欄位，都改成類別型態</a:t>
            </a:r>
            <a:r>
              <a:rPr lang="en-US" altLang="zh-CN" sz="6600" b="1" dirty="0"/>
              <a:t>category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DC99BC-11D4-4321-ADA1-16C68647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48" y="692696"/>
            <a:ext cx="7974626" cy="23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756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80528" y="1600200"/>
            <a:ext cx="9324528" cy="52578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3600" b="1" dirty="0">
                <a:effectLst/>
              </a:rPr>
              <a:t>Select columns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en-US" altLang="zh-CN" sz="3200" b="1" dirty="0">
                <a:effectLst/>
              </a:rPr>
              <a:t>1.symboling</a:t>
            </a:r>
            <a:endParaRPr lang="zh-TW" altLang="en-US" sz="3200" b="1" dirty="0"/>
          </a:p>
          <a:p>
            <a:pPr lvl="1"/>
            <a:r>
              <a:rPr lang="en-US" altLang="zh-CN" sz="3200" b="1" dirty="0">
                <a:effectLst/>
              </a:rPr>
              <a:t>3.Make,</a:t>
            </a:r>
          </a:p>
          <a:p>
            <a:pPr lvl="1"/>
            <a:r>
              <a:rPr lang="en-US" altLang="zh-CN" sz="3200" b="1" dirty="0">
                <a:effectLst/>
              </a:rPr>
              <a:t>4.Fuel-type, </a:t>
            </a:r>
          </a:p>
          <a:p>
            <a:pPr lvl="1"/>
            <a:r>
              <a:rPr lang="en-US" altLang="zh-CN" sz="3200" b="1" dirty="0">
                <a:effectLst/>
              </a:rPr>
              <a:t>5.aspiration,</a:t>
            </a:r>
          </a:p>
          <a:p>
            <a:pPr lvl="1"/>
            <a:r>
              <a:rPr lang="en-US" altLang="zh-CN" sz="3200" b="1" dirty="0">
                <a:effectLst/>
              </a:rPr>
              <a:t>6.num-of-doors, </a:t>
            </a:r>
          </a:p>
          <a:p>
            <a:pPr lvl="1"/>
            <a:r>
              <a:rPr lang="en-US" altLang="zh-CN" sz="3200" b="1" dirty="0">
                <a:effectLst/>
              </a:rPr>
              <a:t>7.body-style, </a:t>
            </a:r>
          </a:p>
          <a:p>
            <a:pPr lvl="1"/>
            <a:r>
              <a:rPr lang="en-US" altLang="zh-CN" sz="3200" b="1" dirty="0">
                <a:effectLst/>
              </a:rPr>
              <a:t>8.drive-wheels, </a:t>
            </a:r>
          </a:p>
          <a:p>
            <a:pPr lvl="1"/>
            <a:r>
              <a:rPr lang="en-US" altLang="zh-CN" sz="3200" b="1" dirty="0">
                <a:effectLst/>
              </a:rPr>
              <a:t>9.engine-location, </a:t>
            </a:r>
          </a:p>
          <a:p>
            <a:pPr lvl="1"/>
            <a:r>
              <a:rPr lang="en-US" altLang="zh-CN" sz="3200" b="1" dirty="0">
                <a:effectLst/>
              </a:rPr>
              <a:t>15.engine-type,</a:t>
            </a:r>
          </a:p>
          <a:p>
            <a:pPr lvl="1"/>
            <a:r>
              <a:rPr lang="en-US" altLang="zh-CN" sz="3200" b="1" dirty="0">
                <a:effectLst/>
              </a:rPr>
              <a:t>16.num-of-cylinders, </a:t>
            </a:r>
          </a:p>
          <a:p>
            <a:pPr lvl="1"/>
            <a:r>
              <a:rPr lang="en-US" altLang="zh-CN" sz="3200" b="1" dirty="0">
                <a:effectLst/>
              </a:rPr>
              <a:t>18.fuel-system,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D4A03FF-7048-4549-893C-28DC1C5A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2132856"/>
            <a:ext cx="5409524" cy="2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16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225C22-ED2F-4B28-87BD-B60A8D6E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8489718" cy="48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09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修改以下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個欄位，改成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make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C6A659-7239-47CE-A9DB-887CD2F8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560" y="1324104"/>
            <a:ext cx="9375924" cy="50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67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 lnSpcReduction="10000"/>
          </a:bodyPr>
          <a:lstStyle/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只要是類別欄位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不管欄位格式是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建議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都改成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獨熱編碼</a:t>
            </a:r>
            <a:r>
              <a:rPr lang="en-US" altLang="zh-CN" sz="39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OneHotEncoder</a:t>
            </a:r>
            <a:r>
              <a:rPr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en-US" altLang="zh-CN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3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 Edit </a:t>
            </a:r>
            <a:r>
              <a:rPr lang="en-US" altLang="zh-CN" sz="43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MetaDatas</a:t>
            </a:r>
            <a:r>
              <a:rPr lang="zh-CN" altLang="en-US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元件</a:t>
            </a:r>
            <a:r>
              <a:rPr lang="en-US" altLang="zh-CN" sz="43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改成 </a:t>
            </a:r>
            <a:r>
              <a:rPr lang="en-US" altLang="zh-CN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『make </a:t>
            </a:r>
            <a:r>
              <a:rPr lang="en-US" altLang="zh-CN" sz="3900" b="1" dirty="0" err="1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catoegory</a:t>
            </a:r>
            <a:r>
              <a:rPr lang="en-US" altLang="zh-CN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9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型態</a:t>
            </a:r>
            <a:endParaRPr lang="en-US" altLang="zh-CN" sz="39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結論：遇到類別屬性的欄位，都要修改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256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en-US" altLang="zh-TW" sz="6600" b="1" dirty="0" err="1">
                <a:latin typeface="微軟正黑體" pitchFamily="34" charset="-120"/>
                <a:ea typeface="微軟正黑體" pitchFamily="34" charset="-120"/>
              </a:rPr>
              <a:t>CleanMissingData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填補缺值</a:t>
            </a:r>
          </a:p>
        </p:txBody>
      </p:sp>
    </p:spTree>
    <p:extLst>
      <p:ext uri="{BB962C8B-B14F-4D97-AF65-F5344CB8AC3E}">
        <p14:creationId xmlns:p14="http://schemas.microsoft.com/office/powerpoint/2010/main" val="2582132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原則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有缺值欄位，就全部刪除列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填補缺值的原則，方法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B88EE3-4B12-43CD-B1CB-A50F536CD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8720" y="3132584"/>
            <a:ext cx="10738153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35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種的特徵工程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Engineering</a:t>
            </a: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Construction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8997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Apply Math Operation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元件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取代成的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76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(price)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的分佈圖，不是常態分佈，不利於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模型的學習與預測，想辦法把它轉成常態分佈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Apply Math Operation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元件取代成的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Feature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43C95D-C7DB-4C45-B7A8-ACD7674F7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2957970"/>
            <a:ext cx="9144000" cy="37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25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1B636C4-B3D5-4B7F-B9ED-1F84D7B7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64098" cy="510540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影響客戶價值度的參數</a:t>
            </a:r>
            <a:r>
              <a:rPr lang="en-US" altLang="zh-CN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R,F,M</a:t>
            </a:r>
            <a:r>
              <a:rPr lang="zh-CN" altLang="en-US" sz="36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的權重</a:t>
            </a:r>
            <a:endParaRPr lang="zh-TW" altLang="en-US" sz="36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FF091A-9CBF-49D3-A6F1-84D27CEC5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864098" cy="1265238"/>
          </a:xfrm>
        </p:spPr>
        <p:txBody>
          <a:bodyPr>
            <a:noAutofit/>
          </a:bodyPr>
          <a:lstStyle/>
          <a:p>
            <a:r>
              <a:rPr lang="zh-CN" altLang="en-US" sz="4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預測型資料分析：可以找到影響力大的參數</a:t>
            </a:r>
            <a:endParaRPr lang="zh-TW" altLang="en-US" sz="4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D056F1-8CE1-484D-80B8-5A3EBEC30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135781"/>
            <a:ext cx="7485714" cy="4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01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方法：使用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 Apply Math Operation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元件，加入數學函數，轉換成常態分佈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例如：把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加上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自然對數</a:t>
            </a:r>
            <a:r>
              <a:rPr lang="en-US" altLang="zh-CN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ln(x)』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，變常態分佈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如何把標籤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(price)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的分佈，轉成常態分佈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57CBA13-3FBB-40E1-9611-D537354DD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223" y="3420721"/>
            <a:ext cx="7643577" cy="311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82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Basic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Ln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：自然對數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price 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Inplace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：取代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Apply Math Operation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元件取代成的</a:t>
            </a:r>
            <a:r>
              <a:rPr lang="en-US" altLang="zh-TW" sz="5400" b="1" dirty="0">
                <a:latin typeface="微軟正黑體" pitchFamily="34" charset="-120"/>
                <a:ea typeface="微軟正黑體" pitchFamily="34" charset="-120"/>
              </a:rPr>
              <a:t>Feature</a:t>
            </a:r>
            <a:endParaRPr lang="zh-TW" altLang="en-US" sz="5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0EEDCC-E47A-43CF-819D-498F49B9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5871"/>
            <a:ext cx="9144000" cy="388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45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變成：常態分佈圖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結果：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Run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Visualize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B75641-CF1C-41DB-8618-40C7E233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8806"/>
            <a:ext cx="9144000" cy="424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91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65908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特徵選取的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3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種練習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26079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Based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注意：它是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單變量分析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要指定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哪個變數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的關聯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A1A778F-1FDA-4588-BE31-8FCD2E60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367207"/>
            <a:ext cx="9144000" cy="178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01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5B193-9A19-4359-BDDB-F4983745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Based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Featrue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Selection</a:t>
            </a: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Correlation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全部的變數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關聯</a:t>
            </a:r>
            <a:endParaRPr lang="en-US" altLang="zh-CN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F4455C6-149E-49E2-807B-6B7230AB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種特徵選取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F914DDC-F25A-4F58-9AC1-02591FC5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2" y="3212976"/>
            <a:ext cx="9144000" cy="363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736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/>
              <a:t>Split</a:t>
            </a:r>
            <a:r>
              <a:rPr lang="zh-CN" altLang="en-US" sz="6600" b="1" dirty="0"/>
              <a:t>把資料分割成</a:t>
            </a:r>
            <a:endParaRPr lang="en-US" altLang="zh-CN" sz="6600" b="1" dirty="0"/>
          </a:p>
          <a:p>
            <a:r>
              <a:rPr lang="en-US" altLang="zh-CN" sz="6600" b="1" dirty="0"/>
              <a:t>T</a:t>
            </a:r>
            <a:r>
              <a:rPr lang="en-US" altLang="zh-TW" sz="6600" b="1" dirty="0"/>
              <a:t>rain</a:t>
            </a:r>
            <a:r>
              <a:rPr lang="zh-CN" altLang="en-US" sz="6600" b="1" dirty="0"/>
              <a:t>，</a:t>
            </a:r>
            <a:r>
              <a:rPr lang="en-US" altLang="zh-TW" sz="6600" b="1" dirty="0"/>
              <a:t>test</a:t>
            </a:r>
          </a:p>
          <a:p>
            <a:r>
              <a:rPr lang="en-US" altLang="zh-TW" sz="6600" b="1" dirty="0"/>
              <a:t>(0.7)</a:t>
            </a:r>
            <a:r>
              <a:rPr lang="zh-CN" altLang="en-US" sz="6600" b="1" dirty="0"/>
              <a:t>，</a:t>
            </a:r>
            <a:r>
              <a:rPr lang="en-US" altLang="zh-CN" sz="6600" b="1" dirty="0"/>
              <a:t>(0.3)</a:t>
            </a:r>
          </a:p>
          <a:p>
            <a:r>
              <a:rPr lang="en-US" altLang="zh-CN" sz="6600" dirty="0"/>
              <a:t>split Data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2701682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Split</a:t>
            </a:r>
            <a:r>
              <a:rPr lang="zh-CN" altLang="en-US" sz="4800" b="1" dirty="0"/>
              <a:t>把資料分割成</a:t>
            </a:r>
            <a:br>
              <a:rPr lang="en-US" altLang="zh-CN" sz="4800" b="1" dirty="0"/>
            </a:br>
            <a:r>
              <a:rPr lang="en-US" altLang="zh-CN" sz="4800" b="1" dirty="0"/>
              <a:t>T</a:t>
            </a:r>
            <a:r>
              <a:rPr lang="en-US" altLang="zh-TW" sz="4800" b="1" dirty="0"/>
              <a:t>rain</a:t>
            </a:r>
            <a:r>
              <a:rPr lang="zh-CN" altLang="en-US" sz="4800" b="1" dirty="0"/>
              <a:t>，</a:t>
            </a:r>
            <a:r>
              <a:rPr lang="en-US" altLang="zh-TW" sz="4800" b="1" dirty="0"/>
              <a:t>test (0.7)</a:t>
            </a:r>
            <a:r>
              <a:rPr lang="zh-CN" altLang="en-US" sz="4800" b="1" dirty="0"/>
              <a:t>，</a:t>
            </a:r>
            <a:r>
              <a:rPr lang="en-US" altLang="zh-CN" sz="4800" b="1" dirty="0"/>
              <a:t>(0.3)</a:t>
            </a:r>
            <a:endParaRPr lang="en-US" altLang="zh-TW" sz="4800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查詢：</a:t>
            </a:r>
            <a:r>
              <a:rPr lang="en-US" altLang="zh-CN" dirty="0"/>
              <a:t>split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/>
              <a:t>split Data</a:t>
            </a:r>
            <a:r>
              <a:rPr lang="en-US" altLang="zh-CN" dirty="0">
                <a:sym typeface="Wingdings" panose="05000000000000000000" pitchFamily="2" charset="2"/>
              </a:rPr>
              <a:t>0.7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B8FE105-1F0A-44CD-866C-4B71BC8AC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519" y="2437058"/>
            <a:ext cx="7361905" cy="3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1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8000" b="1" dirty="0"/>
              <a:t>迴歸：決策數迴歸模型</a:t>
            </a:r>
            <a:endParaRPr lang="en-US" altLang="zh-CN" sz="8000" b="1" dirty="0"/>
          </a:p>
          <a:p>
            <a:r>
              <a:rPr lang="en-US" altLang="zh-CN" sz="6000" b="1" dirty="0" err="1"/>
              <a:t>Bootsted</a:t>
            </a:r>
            <a:r>
              <a:rPr lang="en-US" altLang="zh-CN" sz="6000" b="1" dirty="0"/>
              <a:t> Decision Tree regression</a:t>
            </a:r>
            <a:endParaRPr lang="en-US" altLang="zh-TW" sz="6000" b="1" dirty="0"/>
          </a:p>
        </p:txBody>
      </p:sp>
    </p:spTree>
    <p:extLst>
      <p:ext uri="{BB962C8B-B14F-4D97-AF65-F5344CB8AC3E}">
        <p14:creationId xmlns:p14="http://schemas.microsoft.com/office/powerpoint/2010/main" val="17873962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使用數學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：迴歸：決策數迴歸模型</a:t>
            </a:r>
            <a:br>
              <a:rPr lang="en-US" altLang="zh-CN" sz="5400" b="1" dirty="0"/>
            </a:br>
            <a:r>
              <a:rPr lang="en-US" altLang="zh-CN" b="1" dirty="0" err="1"/>
              <a:t>Bootsted</a:t>
            </a:r>
            <a:r>
              <a:rPr lang="en-US" altLang="zh-CN" b="1" dirty="0"/>
              <a:t> Decision Tree regression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0FEC54-6517-4ED6-A655-60A3427A1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8" y="1597394"/>
            <a:ext cx="7857143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412776"/>
            <a:ext cx="8971906" cy="403244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這種技術在人工智慧領域稱為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Feature Selection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</a:p>
        </p:txBody>
      </p:sp>
    </p:spTree>
    <p:extLst>
      <p:ext uri="{BB962C8B-B14F-4D97-AF65-F5344CB8AC3E}">
        <p14:creationId xmlns:p14="http://schemas.microsoft.com/office/powerpoint/2010/main" val="898761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訓練</a:t>
            </a:r>
            <a:r>
              <a:rPr lang="en-US" altLang="zh-CN" sz="6600" b="1" dirty="0"/>
              <a:t>model</a:t>
            </a:r>
          </a:p>
          <a:p>
            <a:r>
              <a:rPr lang="en-US" altLang="zh-CN" sz="5800" b="1" dirty="0"/>
              <a:t>Train model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2216541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09FBE-FF52-4402-8E9A-9010425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05E1D6-5196-47AB-B133-0ACBCA5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訓練</a:t>
            </a:r>
            <a:r>
              <a:rPr lang="en-US" altLang="zh-CN" sz="4400" b="1" dirty="0"/>
              <a:t>model</a:t>
            </a:r>
            <a:r>
              <a:rPr lang="zh-CN" altLang="en-US" sz="4400" b="1" dirty="0"/>
              <a:t>，</a:t>
            </a:r>
            <a:r>
              <a:rPr lang="en-US" altLang="zh-CN" b="1" dirty="0"/>
              <a:t>Train 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DC9EF6-8C96-4E23-8E4F-E9BC6BCB6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62" y="1297592"/>
            <a:ext cx="8352013" cy="540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84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6000" b="1" dirty="0"/>
              <a:t>是哪個欄位？</a:t>
            </a:r>
            <a:endParaRPr lang="en-US" altLang="zh-CN" sz="6000" b="1" dirty="0"/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4091297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4D8A8A-8BB9-4F71-A866-E1248291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635868-661F-423F-A36A-9FE213E6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設定目標值：點按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tain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輸入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price</a:t>
            </a:r>
            <a:b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174D12B-7E5A-406C-9874-CDEF59266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56116"/>
            <a:ext cx="4464496" cy="401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10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欄位：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B107ACB-D595-4932-99D5-4E3E69FB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1572845"/>
            <a:ext cx="8856766" cy="319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1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40191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讓模型學習，並且計算</a:t>
            </a:r>
            <a:r>
              <a:rPr lang="en-US" altLang="zh-CN" sz="6600" b="1" dirty="0" err="1"/>
              <a:t>loss,accuracy</a:t>
            </a:r>
            <a:r>
              <a:rPr lang="en-US" altLang="zh-CN" sz="6600" b="1" dirty="0"/>
              <a:t>:</a:t>
            </a:r>
          </a:p>
          <a:p>
            <a:r>
              <a:rPr lang="en-US" altLang="zh-CN" sz="4800" b="1" dirty="0"/>
              <a:t>score model(</a:t>
            </a:r>
            <a:r>
              <a:rPr lang="zh-CN" altLang="en-US" sz="4800" b="1" dirty="0"/>
              <a:t>就是</a:t>
            </a:r>
            <a:r>
              <a:rPr lang="en-US" altLang="zh-CN" sz="4800" b="1" dirty="0" err="1"/>
              <a:t>model.fit</a:t>
            </a:r>
            <a:r>
              <a:rPr lang="en-US" altLang="zh-CN" sz="4800" b="1" dirty="0"/>
              <a:t>())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34747836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E6AC32-A5A8-4322-86C6-583A30FE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49F5B2-C916-49E0-8D0D-7BA0B7F5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EE14B1-9633-45E2-B00B-925AF226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39164"/>
            <a:ext cx="8837499" cy="541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6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評估模型成效</a:t>
            </a:r>
            <a:endParaRPr lang="en-US" altLang="zh-CN" sz="6600" b="1" dirty="0"/>
          </a:p>
          <a:p>
            <a:r>
              <a:rPr lang="zh-CN" altLang="en-US" sz="6600" b="1" dirty="0"/>
              <a:t>準確率</a:t>
            </a:r>
            <a:endParaRPr lang="en-US" altLang="zh-CN" sz="6600" b="1" dirty="0"/>
          </a:p>
          <a:p>
            <a:r>
              <a:rPr lang="en-US" altLang="zh-CN" sz="5400" b="1" dirty="0"/>
              <a:t>Evaluate model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410124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E8DF72-2BE0-4492-B5E1-380FF58F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6227015-73D8-4D50-9839-9520D5F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評估模型成效準確率：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C43F4B-FE62-4F8B-A0E4-23DBA7B4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465"/>
            <a:ext cx="8657143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3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visualize 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MAE</a:t>
            </a:r>
            <a:r>
              <a:rPr lang="zh-CN" altLang="en-US" dirty="0"/>
              <a:t>，</a:t>
            </a:r>
            <a:r>
              <a:rPr lang="en-US" altLang="zh-CN" dirty="0"/>
              <a:t>MSE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FFFF00"/>
                </a:highlight>
              </a:rPr>
              <a:t>r^2(coefficient of Determination)</a:t>
            </a:r>
          </a:p>
          <a:p>
            <a:r>
              <a:rPr lang="en-US" altLang="zh-CN" dirty="0">
                <a:highlight>
                  <a:srgbClr val="FFFF00"/>
                </a:highlight>
              </a:rPr>
              <a:t>coefficient of Determination=</a:t>
            </a:r>
            <a:r>
              <a:rPr lang="zh-CN" altLang="en-US" dirty="0">
                <a:highlight>
                  <a:srgbClr val="FFFF00"/>
                </a:highlight>
              </a:rPr>
              <a:t>線性擬合度</a:t>
            </a:r>
            <a:endParaRPr lang="zh-TW" altLang="en-US" dirty="0">
              <a:highlight>
                <a:srgbClr val="FFFF00"/>
              </a:highlight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9AA30C0-3EEF-4206-907C-B4E638C0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39" y="2829847"/>
            <a:ext cx="7215686" cy="387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659088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計算常遇到的問題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 </a:t>
            </a: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欄位太多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4018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FE30A6E-644B-4011-90E2-F668279FA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396536" cy="5257800"/>
          </a:xfrm>
        </p:spPr>
        <p:txBody>
          <a:bodyPr/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沒有處理缺值：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有處理缺值：則提高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提高預測準確率</a:t>
            </a:r>
            <a:endParaRPr lang="en-US" altLang="zh-CN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建立特徵工程，提高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r^2)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，提高預測準確率</a:t>
            </a:r>
            <a:endParaRPr lang="en-US" altLang="zh-CN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新增特徵欄位：氣缸數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標籤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：改成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常態分佈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FA7176-2881-41BE-B4D9-15BE841E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比較：有處理缺值，對迴歸預測的線性擬合度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9626171-1988-4090-B71D-C967493EB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15828"/>
            <a:ext cx="5723250" cy="114042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88710C2-CE2A-469A-BBCC-B3855374A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599064"/>
            <a:ext cx="5974284" cy="114042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D74886-3DBC-4734-8063-8F79802CB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223" y="5737676"/>
            <a:ext cx="5837436" cy="1140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47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誤差值的直方圖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hist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2032956-D1C8-41A2-AF9E-FC9322FA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E86E851-B4DF-4617-9A2D-E49567379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83" y="1347268"/>
            <a:ext cx="5032785" cy="547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581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7" y="1268760"/>
            <a:ext cx="8748463" cy="2808312"/>
          </a:xfrm>
        </p:spPr>
        <p:txBody>
          <a:bodyPr>
            <a:normAutofit/>
          </a:bodyPr>
          <a:lstStyle/>
          <a:p>
            <a:r>
              <a:rPr lang="zh-CN" altLang="en-US" sz="9600" b="1" dirty="0"/>
              <a:t>結論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670800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F1384FE-FE84-4120-854B-5D5357537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92514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建立特徵工程，提高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，決定係數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，提高預測準確率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 Categorical Value 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元件新增</a:t>
            </a:r>
            <a:r>
              <a:rPr lang="zh-TW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新的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</a:t>
            </a:r>
          </a:p>
          <a:p>
            <a:pPr lvl="1"/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例如：新增特徵欄位：氣缸數合併成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區</a:t>
            </a:r>
            <a:endParaRPr lang="en-US" altLang="zh-CN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Apply Math Operation </a:t>
            </a:r>
            <a:r>
              <a:rPr lang="en-US" altLang="zh-CN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元件，加入數學函數，轉換成常態分佈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例如：標籤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price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：改成自然對數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ln『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常態分佈</a:t>
            </a: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endParaRPr lang="zh-TW" altLang="en-US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DF59AE6-60E5-4304-9689-CFD21A80B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928992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結論：建立特徵工程，可提高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線性擬合度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r^2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，決定係數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，可提高預測準確率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501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特徵過多時，會導致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電腦計算的成本上升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計算時間會很久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訓練模型的</a:t>
            </a:r>
            <a:r>
              <a:rPr lang="zh-TW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雜訊過多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造成</a:t>
            </a:r>
            <a:r>
              <a:rPr lang="en-US" altLang="zh-TW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過度擬合現象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解決方法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：減少特徵欄位的數量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使用「</a:t>
            </a:r>
            <a:r>
              <a:rPr lang="zh-TW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特徵選取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」的方法，</a:t>
            </a:r>
            <a:r>
              <a:rPr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找到真正與模型相關度高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的特徵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從原本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個特徵欄位，減少到</a:t>
            </a:r>
            <a:r>
              <a:rPr lang="en-US" altLang="zh-CN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個（都是關鍵因子）</a:t>
            </a:r>
            <a:endParaRPr lang="en-US" altLang="zh-CN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latin typeface="微軟正黑體" pitchFamily="34" charset="-120"/>
                <a:ea typeface="微軟正黑體" pitchFamily="34" charset="-120"/>
              </a:rPr>
              <a:t>AI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計算常遇到的問題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 </a:t>
            </a:r>
            <a:b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欄位太多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93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297034" y="1052736"/>
            <a:ext cx="8856983" cy="3803104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的三種方法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Wrapper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、</a:t>
            </a:r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Embedded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673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4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Filter Method</a:t>
            </a: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1 .</a:t>
            </a:r>
            <a:r>
              <a:rPr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Pearson </a:t>
            </a:r>
            <a:r>
              <a:rPr lang="zh-TW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相關係數</a:t>
            </a:r>
            <a:endParaRPr lang="en-US" altLang="zh-TW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.Univariate feature selection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單變量特徵選取 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(chi2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卡方檢定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.ANOVA, Analysis of variance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變異數分析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b="1" dirty="0">
                <a:latin typeface="微軟正黑體" pitchFamily="34" charset="-120"/>
                <a:ea typeface="微軟正黑體" pitchFamily="34" charset="-120"/>
              </a:rPr>
              <a:t>Filter</a:t>
            </a:r>
            <a:r>
              <a:rPr lang="zh-TW" altLang="en-US" sz="4800" b="1" dirty="0">
                <a:latin typeface="微軟正黑體" pitchFamily="34" charset="-120"/>
                <a:ea typeface="微軟正黑體" pitchFamily="34" charset="-120"/>
              </a:rPr>
              <a:t>特徵選取</a:t>
            </a:r>
            <a:r>
              <a:rPr lang="zh-CN" altLang="en-US" sz="4800" b="1" dirty="0">
                <a:latin typeface="微軟正黑體" pitchFamily="34" charset="-120"/>
                <a:ea typeface="微軟正黑體" pitchFamily="34" charset="-120"/>
              </a:rPr>
              <a:t>的方法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0440235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1590</Words>
  <Application>Microsoft Office PowerPoint</Application>
  <PresentationFormat>如螢幕大小 (4:3)</PresentationFormat>
  <Paragraphs>238</Paragraphs>
  <Slides>63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70" baseType="lpstr">
      <vt:lpstr>Segoe Condensed</vt:lpstr>
      <vt:lpstr>微軟正黑體</vt:lpstr>
      <vt:lpstr>標楷體</vt:lpstr>
      <vt:lpstr>Arial</vt:lpstr>
      <vt:lpstr>Bookman Old Style</vt:lpstr>
      <vt:lpstr>Calibri</vt:lpstr>
      <vt:lpstr>EdBackToSchl(2)</vt:lpstr>
      <vt:lpstr>台北科技大學，經管系，陳擎文 </vt:lpstr>
      <vt:lpstr>PowerPoint 簡報</vt:lpstr>
      <vt:lpstr>為什麼要學數據的人工智慧？</vt:lpstr>
      <vt:lpstr>預測型資料分析：可以找到影響力大的參數</vt:lpstr>
      <vt:lpstr>PowerPoint 簡報</vt:lpstr>
      <vt:lpstr>PowerPoint 簡報</vt:lpstr>
      <vt:lpstr>AI計算常遇到的問題  特徵欄位太多</vt:lpstr>
      <vt:lpstr>PowerPoint 簡報</vt:lpstr>
      <vt:lpstr>Filter特徵選取的方法</vt:lpstr>
      <vt:lpstr>Pearson 相關係數(r) 特徵選取的方法</vt:lpstr>
      <vt:lpstr>Pearson 相關係數(r) python指令與heatmap熱力圖</vt:lpstr>
      <vt:lpstr>Pearson 相關係數(r) python指令與heatmap熱力圖</vt:lpstr>
      <vt:lpstr>Filter特徵選取的方法</vt:lpstr>
      <vt:lpstr>Univariate feature selection  單變量特徵選取 (chi2 卡方檢定)</vt:lpstr>
      <vt:lpstr>PowerPoint 簡報</vt:lpstr>
      <vt:lpstr>Filter特徵選取的使用差異</vt:lpstr>
      <vt:lpstr>PowerPoint 簡報</vt:lpstr>
      <vt:lpstr>第2種的特徵選取方法</vt:lpstr>
      <vt:lpstr>PowerPoint 簡報</vt:lpstr>
      <vt:lpstr>能幫你算出重要的特徵欄位的 3種模型</vt:lpstr>
      <vt:lpstr>能幫你算出重要的特徵欄位的 3種模型</vt:lpstr>
      <vt:lpstr>PowerPoint 簡報</vt:lpstr>
      <vt:lpstr>登入舊版Azure ML Studio</vt:lpstr>
      <vt:lpstr>修改專案名稱： AML-08-特徵選取</vt:lpstr>
      <vt:lpstr>PowerPoint 簡報</vt:lpstr>
      <vt:lpstr>importData外部資料集：</vt:lpstr>
      <vt:lpstr>Runvisualize 注意：這個標籤欄位是類別，不是數值 疑問：不是數值的y，可以AI計算嗎？</vt:lpstr>
      <vt:lpstr>PowerPoint 簡報</vt:lpstr>
      <vt:lpstr>加入1個Edit MetaDatas元件來修改欄位型態</vt:lpstr>
      <vt:lpstr>PowerPoint 簡報</vt:lpstr>
      <vt:lpstr>修改以下11個欄位，改成catoegory型態</vt:lpstr>
      <vt:lpstr>修改以下11個欄位，改成catoegory型態</vt:lpstr>
      <vt:lpstr>修改以下11個欄位，改成 make catoegory型態</vt:lpstr>
      <vt:lpstr>結論：遇到類別屬性的欄位，都要修改</vt:lpstr>
      <vt:lpstr>PowerPoint 簡報</vt:lpstr>
      <vt:lpstr>填補缺值的原則，方法1</vt:lpstr>
      <vt:lpstr>PowerPoint 簡報</vt:lpstr>
      <vt:lpstr>PowerPoint 簡報</vt:lpstr>
      <vt:lpstr>使用Apply Math Operation元件取代成的Feature</vt:lpstr>
      <vt:lpstr>如何把標籤(price) 的分佈，轉成常態分佈</vt:lpstr>
      <vt:lpstr>使用Apply Math Operation元件取代成的Feature</vt:lpstr>
      <vt:lpstr>結果：Run，Visualize</vt:lpstr>
      <vt:lpstr>PowerPoint 簡報</vt:lpstr>
      <vt:lpstr>第1種特徵選取</vt:lpstr>
      <vt:lpstr>第1種特徵選取</vt:lpstr>
      <vt:lpstr>PowerPoint 簡報</vt:lpstr>
      <vt:lpstr>Split把資料分割成 Train，test (0.7)，(0.3)</vt:lpstr>
      <vt:lpstr>PowerPoint 簡報</vt:lpstr>
      <vt:lpstr>使用數學model：迴歸：決策數迴歸模型 Bootsted Decision Tree regression</vt:lpstr>
      <vt:lpstr>PowerPoint 簡報</vt:lpstr>
      <vt:lpstr>訓練model，Train model</vt:lpstr>
      <vt:lpstr>PowerPoint 簡報</vt:lpstr>
      <vt:lpstr>設定目標值：點按tain model launch column selector輸入price </vt:lpstr>
      <vt:lpstr>設定『目標值Label』的欄位：price</vt:lpstr>
      <vt:lpstr>PowerPoint 簡報</vt:lpstr>
      <vt:lpstr>讓模型學習，並且計算loss,accuracy: score model2個連線</vt:lpstr>
      <vt:lpstr>PowerPoint 簡報</vt:lpstr>
      <vt:lpstr>評估模型成效準確率：evaluate</vt:lpstr>
      <vt:lpstr>先Run，再visualize 資料集</vt:lpstr>
      <vt:lpstr>比較：有處理缺值，對迴歸預測的線性擬合度r^2的影響</vt:lpstr>
      <vt:lpstr>誤差值的直方圖hist</vt:lpstr>
      <vt:lpstr>PowerPoint 簡報</vt:lpstr>
      <vt:lpstr>結論：建立特徵工程，可提高(線性擬合度r^2，決定係數)，可提高預測準確率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2023-07-26T17:05:27Z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