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77"/>
  </p:notesMasterIdLst>
  <p:handoutMasterIdLst>
    <p:handoutMasterId r:id="rId78"/>
  </p:handoutMasterIdLst>
  <p:sldIdLst>
    <p:sldId id="565" r:id="rId3"/>
    <p:sldId id="637" r:id="rId4"/>
    <p:sldId id="686" r:id="rId5"/>
    <p:sldId id="643" r:id="rId6"/>
    <p:sldId id="645" r:id="rId7"/>
    <p:sldId id="570" r:id="rId8"/>
    <p:sldId id="652" r:id="rId9"/>
    <p:sldId id="651" r:id="rId10"/>
    <p:sldId id="685" r:id="rId11"/>
    <p:sldId id="654" r:id="rId12"/>
    <p:sldId id="571" r:id="rId13"/>
    <p:sldId id="635" r:id="rId14"/>
    <p:sldId id="646" r:id="rId15"/>
    <p:sldId id="647" r:id="rId16"/>
    <p:sldId id="648" r:id="rId17"/>
    <p:sldId id="642" r:id="rId18"/>
    <p:sldId id="644" r:id="rId19"/>
    <p:sldId id="678" r:id="rId20"/>
    <p:sldId id="650" r:id="rId21"/>
    <p:sldId id="687" r:id="rId22"/>
    <p:sldId id="649" r:id="rId23"/>
    <p:sldId id="681" r:id="rId24"/>
    <p:sldId id="688" r:id="rId25"/>
    <p:sldId id="689" r:id="rId26"/>
    <p:sldId id="690" r:id="rId27"/>
    <p:sldId id="691" r:id="rId28"/>
    <p:sldId id="692" r:id="rId29"/>
    <p:sldId id="693" r:id="rId30"/>
    <p:sldId id="694" r:id="rId31"/>
    <p:sldId id="695" r:id="rId32"/>
    <p:sldId id="696" r:id="rId33"/>
    <p:sldId id="697" r:id="rId34"/>
    <p:sldId id="698" r:id="rId35"/>
    <p:sldId id="699" r:id="rId36"/>
    <p:sldId id="700" r:id="rId37"/>
    <p:sldId id="716" r:id="rId38"/>
    <p:sldId id="719" r:id="rId39"/>
    <p:sldId id="720" r:id="rId40"/>
    <p:sldId id="718" r:id="rId41"/>
    <p:sldId id="723" r:id="rId42"/>
    <p:sldId id="722" r:id="rId43"/>
    <p:sldId id="724" r:id="rId44"/>
    <p:sldId id="725" r:id="rId45"/>
    <p:sldId id="730" r:id="rId46"/>
    <p:sldId id="732" r:id="rId47"/>
    <p:sldId id="731" r:id="rId48"/>
    <p:sldId id="734" r:id="rId49"/>
    <p:sldId id="735" r:id="rId50"/>
    <p:sldId id="736" r:id="rId51"/>
    <p:sldId id="737" r:id="rId52"/>
    <p:sldId id="738" r:id="rId53"/>
    <p:sldId id="733" r:id="rId54"/>
    <p:sldId id="726" r:id="rId55"/>
    <p:sldId id="727" r:id="rId56"/>
    <p:sldId id="728" r:id="rId57"/>
    <p:sldId id="729" r:id="rId58"/>
    <p:sldId id="702" r:id="rId59"/>
    <p:sldId id="703" r:id="rId60"/>
    <p:sldId id="704" r:id="rId61"/>
    <p:sldId id="705" r:id="rId62"/>
    <p:sldId id="701" r:id="rId63"/>
    <p:sldId id="682" r:id="rId64"/>
    <p:sldId id="707" r:id="rId65"/>
    <p:sldId id="684" r:id="rId66"/>
    <p:sldId id="713" r:id="rId67"/>
    <p:sldId id="708" r:id="rId68"/>
    <p:sldId id="714" r:id="rId69"/>
    <p:sldId id="709" r:id="rId70"/>
    <p:sldId id="710" r:id="rId71"/>
    <p:sldId id="711" r:id="rId72"/>
    <p:sldId id="715" r:id="rId73"/>
    <p:sldId id="712" r:id="rId74"/>
    <p:sldId id="721" r:id="rId75"/>
    <p:sldId id="717" r:id="rId76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7/28/2023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2023/7/28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89129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31433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62853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1077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56727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75052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01200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01132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71174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44322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0878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54870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17910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51366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16700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89813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53003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2023/7/28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2023/7/28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2023/7/28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2023/7/28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2023/7/28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2023/7/28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2023/7/28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2023/7/28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io.azureml.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ithelp.ithome.com.tw/m/articles/1026464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zh-tw/fre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acupun.site/lecture/predict/example/resource/iris-chi.csv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-gDEMr4aK90kjlT37YIMFdoDh0BgtP94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2290936"/>
          </a:xfrm>
        </p:spPr>
        <p:txBody>
          <a:bodyPr>
            <a:normAutofit/>
          </a:bodyPr>
          <a:lstStyle/>
          <a:p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用新版</a:t>
            </a:r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AML</a:t>
            </a:r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建立模型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br>
              <a:rPr lang="en-US" altLang="zh-CN" b="1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effectLst/>
              </a:rPr>
              <a:t>(1).</a:t>
            </a:r>
            <a:r>
              <a:rPr lang="zh-CN" altLang="en-US" sz="3600" b="1" dirty="0">
                <a:effectLst/>
              </a:rPr>
              <a:t>舊版：</a:t>
            </a:r>
            <a:r>
              <a:rPr lang="en-US" altLang="zh-TW" sz="3600" b="1" dirty="0">
                <a:effectLst/>
              </a:rPr>
              <a:t>Azure ML Studio(Classic)</a:t>
            </a:r>
          </a:p>
          <a:p>
            <a:pPr lvl="1"/>
            <a:r>
              <a:rPr lang="zh-CN" altLang="en-US" sz="3200" b="1" dirty="0">
                <a:effectLst/>
              </a:rPr>
              <a:t>舊版</a:t>
            </a:r>
            <a:r>
              <a:rPr lang="zh-TW" altLang="en-US" sz="3200" b="1" dirty="0">
                <a:effectLst/>
              </a:rPr>
              <a:t>登入網址 </a:t>
            </a:r>
            <a:r>
              <a:rPr lang="en-US" altLang="zh-TW" sz="3200" b="1" dirty="0">
                <a:effectLst/>
              </a:rPr>
              <a:t>: </a:t>
            </a:r>
            <a:r>
              <a:rPr lang="en-US" altLang="zh-TW" sz="3200" b="1" dirty="0">
                <a:effectLst/>
                <a:hlinkClick r:id="rId2"/>
              </a:rPr>
              <a:t>https://studio.azureml.net/</a:t>
            </a:r>
            <a:endParaRPr lang="en-US" altLang="zh-TW" sz="3200" b="1" dirty="0"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不用登入</a:t>
            </a:r>
            <a:r>
              <a:rPr lang="en-US" altLang="zh-CN" sz="3200" b="1" dirty="0">
                <a:effectLst/>
              </a:rPr>
              <a:t>『Azure</a:t>
            </a:r>
            <a:r>
              <a:rPr lang="zh-CN" altLang="en-US" sz="3200" b="1" dirty="0">
                <a:effectLst/>
              </a:rPr>
              <a:t>雲端</a:t>
            </a:r>
            <a:r>
              <a:rPr lang="en-US" altLang="zh-CN" sz="3200" b="1" dirty="0">
                <a:effectLst/>
              </a:rPr>
              <a:t>』</a:t>
            </a:r>
          </a:p>
          <a:p>
            <a:r>
              <a:rPr lang="en-US" altLang="zh-CN" sz="3600" b="1" dirty="0">
                <a:solidFill>
                  <a:srgbClr val="C00000"/>
                </a:solidFill>
                <a:effectLst/>
              </a:rPr>
              <a:t>(2).</a:t>
            </a:r>
            <a:r>
              <a:rPr lang="zh-CN" altLang="en-US" sz="3600" b="1" dirty="0">
                <a:solidFill>
                  <a:srgbClr val="C00000"/>
                </a:solidFill>
                <a:effectLst/>
              </a:rPr>
              <a:t>觀念：舊版 </a:t>
            </a:r>
            <a:r>
              <a:rPr lang="en-US" altLang="zh-CN" sz="3600" b="1" dirty="0">
                <a:solidFill>
                  <a:srgbClr val="C00000"/>
                </a:solidFill>
                <a:effectLst/>
              </a:rPr>
              <a:t>Azure ML Studio</a:t>
            </a:r>
            <a:r>
              <a:rPr lang="zh-CN" altLang="en-US" sz="3600" b="1" dirty="0">
                <a:solidFill>
                  <a:srgbClr val="C00000"/>
                </a:solidFill>
                <a:effectLst/>
              </a:rPr>
              <a:t>，對外宣稱是永久免費的</a:t>
            </a:r>
            <a:endParaRPr lang="en-US" altLang="zh-CN" sz="3200" b="1" dirty="0"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但是，</a:t>
            </a:r>
            <a:r>
              <a:rPr lang="en-US" altLang="zh-CN" sz="3200" b="1" dirty="0">
                <a:effectLst/>
                <a:highlight>
                  <a:srgbClr val="FFFF00"/>
                </a:highlight>
              </a:rPr>
              <a:t>2023</a:t>
            </a:r>
            <a:r>
              <a:rPr lang="zh-CN" altLang="en-US" sz="3200" b="1" dirty="0">
                <a:effectLst/>
                <a:highlight>
                  <a:srgbClr val="FFFF00"/>
                </a:highlight>
              </a:rPr>
              <a:t>年</a:t>
            </a:r>
            <a:r>
              <a:rPr lang="en-US" altLang="zh-CN" sz="3200" b="1" dirty="0">
                <a:effectLst/>
                <a:highlight>
                  <a:srgbClr val="FFFF00"/>
                </a:highlight>
              </a:rPr>
              <a:t>7</a:t>
            </a:r>
            <a:r>
              <a:rPr lang="zh-CN" altLang="en-US" sz="3200" b="1" dirty="0">
                <a:effectLst/>
                <a:highlight>
                  <a:srgbClr val="FFFF00"/>
                </a:highlight>
              </a:rPr>
              <a:t>月宣布：</a:t>
            </a:r>
            <a:r>
              <a:rPr lang="en-US" altLang="zh-CN" sz="3200" b="1" dirty="0">
                <a:effectLst/>
                <a:highlight>
                  <a:srgbClr val="FFFF00"/>
                </a:highlight>
              </a:rPr>
              <a:t>2024/8</a:t>
            </a:r>
            <a:r>
              <a:rPr lang="zh-CN" altLang="en-US" sz="3200" b="1" dirty="0">
                <a:effectLst/>
                <a:highlight>
                  <a:srgbClr val="FFFF00"/>
                </a:highlight>
              </a:rPr>
              <a:t>月即將截止</a:t>
            </a:r>
            <a:endParaRPr lang="en-US" altLang="zh-CN" sz="3200" b="1" dirty="0">
              <a:effectLst/>
              <a:highlight>
                <a:srgbClr val="FFFF00"/>
              </a:highlight>
            </a:endParaRPr>
          </a:p>
          <a:p>
            <a:pPr lvl="1"/>
            <a:r>
              <a:rPr lang="zh-CN" altLang="en-US" sz="3200" b="1" dirty="0">
                <a:effectLst/>
              </a:rPr>
              <a:t>合併到</a:t>
            </a:r>
            <a:r>
              <a:rPr lang="en-US" altLang="zh-CN" sz="3200" b="1" dirty="0">
                <a:effectLst/>
              </a:rPr>
              <a:t>『Azure</a:t>
            </a:r>
            <a:r>
              <a:rPr lang="zh-CN" altLang="en-US" sz="3200" b="1" dirty="0">
                <a:effectLst/>
              </a:rPr>
              <a:t>雲端</a:t>
            </a:r>
            <a:r>
              <a:rPr lang="en-US" altLang="zh-CN" sz="3200" b="1" dirty="0">
                <a:effectLst/>
              </a:rPr>
              <a:t>』</a:t>
            </a:r>
            <a:r>
              <a:rPr lang="zh-CN" altLang="en-US" sz="3200" b="1" dirty="0">
                <a:effectLst/>
              </a:rPr>
              <a:t>裡</a:t>
            </a:r>
            <a:endParaRPr lang="en-US" altLang="zh-CN" sz="3200" b="1" dirty="0"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所以現在就開開始學</a:t>
            </a:r>
            <a:r>
              <a:rPr lang="en-US" altLang="zh-CN" sz="3200" b="1" dirty="0">
                <a:effectLst/>
              </a:rPr>
              <a:t>『</a:t>
            </a:r>
            <a:r>
              <a:rPr lang="zh-CN" altLang="en-US" sz="3200" b="1" dirty="0">
                <a:effectLst/>
              </a:rPr>
              <a:t>新版</a:t>
            </a:r>
            <a:r>
              <a:rPr lang="en-US" altLang="zh-CN" sz="3200" b="1" dirty="0">
                <a:effectLst/>
              </a:rPr>
              <a:t>AML』</a:t>
            </a: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舊版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 Studio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75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登入</a:t>
            </a:r>
            <a:r>
              <a:rPr lang="en-US" altLang="zh-TW" sz="6600" b="1" dirty="0"/>
              <a:t>Azure </a:t>
            </a:r>
            <a:r>
              <a:rPr lang="zh-TW" altLang="en-US" sz="6600" b="1" dirty="0"/>
              <a:t>平台</a:t>
            </a:r>
            <a:endParaRPr lang="en-US" altLang="zh-TW" sz="6600" b="1" dirty="0"/>
          </a:p>
          <a:p>
            <a:r>
              <a:rPr lang="zh-TW" altLang="en-US" sz="6600" b="1" dirty="0"/>
              <a:t>操作介面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104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B5EFAFF-6180-4728-ADEC-15A3D397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5105400"/>
          </a:xfrm>
        </p:spPr>
        <p:txBody>
          <a:bodyPr>
            <a:normAutofit fontScale="92500"/>
          </a:bodyPr>
          <a:lstStyle/>
          <a:p>
            <a:r>
              <a:rPr lang="zh-TW" altLang="en-US" sz="3500" b="1" dirty="0">
                <a:effectLst/>
              </a:rPr>
              <a:t>申請免費帳號與免費額度</a:t>
            </a:r>
            <a:r>
              <a:rPr lang="zh-CN" altLang="en-US" sz="3500" b="1" dirty="0">
                <a:effectLst/>
              </a:rPr>
              <a:t>：</a:t>
            </a:r>
            <a:endParaRPr lang="en-US" altLang="zh-TW" sz="3500" b="1" dirty="0">
              <a:effectLst/>
            </a:endParaRPr>
          </a:p>
          <a:p>
            <a:r>
              <a:rPr lang="en-US" altLang="zh-TW" sz="3500" b="1" dirty="0">
                <a:effectLst/>
              </a:rPr>
              <a:t>Azure Portal </a:t>
            </a:r>
            <a:r>
              <a:rPr lang="zh-TW" altLang="en-US" sz="3500" b="1" dirty="0">
                <a:effectLst/>
              </a:rPr>
              <a:t>網址 </a:t>
            </a:r>
            <a:r>
              <a:rPr lang="en-US" altLang="zh-TW" sz="3500" b="1" dirty="0">
                <a:effectLst/>
              </a:rPr>
              <a:t>: </a:t>
            </a:r>
            <a:r>
              <a:rPr lang="en-US" altLang="zh-TW" dirty="0">
                <a:hlinkClick r:id="rId2"/>
              </a:rPr>
              <a:t>https://portal.azure.com/</a:t>
            </a:r>
            <a:endParaRPr lang="en-US" altLang="zh-TW" dirty="0"/>
          </a:p>
          <a:p>
            <a:pPr lvl="1"/>
            <a:r>
              <a:rPr lang="zh-CN" altLang="en-US" sz="3100" b="1" dirty="0">
                <a:solidFill>
                  <a:srgbClr val="7030A0"/>
                </a:solidFill>
                <a:effectLst/>
              </a:rPr>
              <a:t>請輸入學校的微軟帳號：</a:t>
            </a:r>
            <a:endParaRPr lang="en-US" altLang="zh-CN" sz="31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TW" altLang="en-US" b="1" dirty="0">
                <a:solidFill>
                  <a:srgbClr val="7030A0"/>
                </a:solidFill>
                <a:effectLst/>
              </a:rPr>
              <a:t>登入帳號：</a:t>
            </a: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(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員工編號或學號</a:t>
            </a: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)@cc.ntut.edu.tw</a:t>
            </a:r>
            <a:br>
              <a:rPr lang="en-US" altLang="zh-TW" sz="3200" b="1" dirty="0">
                <a:solidFill>
                  <a:srgbClr val="7030A0"/>
                </a:solidFill>
              </a:rPr>
            </a:br>
            <a:r>
              <a:rPr lang="zh-TW" altLang="en-US" b="1" dirty="0">
                <a:solidFill>
                  <a:srgbClr val="7030A0"/>
                </a:solidFill>
                <a:effectLst/>
              </a:rPr>
              <a:t>登入密碼：</a:t>
            </a:r>
            <a:r>
              <a:rPr lang="en-US" altLang="zh-TW" b="1" dirty="0">
                <a:solidFill>
                  <a:srgbClr val="7030A0"/>
                </a:solidFill>
                <a:effectLst/>
              </a:rPr>
              <a:t>(</a:t>
            </a:r>
            <a:r>
              <a:rPr lang="zh-TW" altLang="en-US" b="1" dirty="0">
                <a:solidFill>
                  <a:srgbClr val="7030A0"/>
                </a:solidFill>
                <a:effectLst/>
              </a:rPr>
              <a:t>同校園入口網站</a:t>
            </a:r>
            <a:r>
              <a:rPr lang="en-US" altLang="zh-TW" b="1" dirty="0">
                <a:solidFill>
                  <a:srgbClr val="7030A0"/>
                </a:solidFill>
                <a:effectLst/>
              </a:rPr>
              <a:t>)</a:t>
            </a:r>
            <a:endParaRPr lang="en-US" altLang="zh-TW" sz="3100" b="1" dirty="0">
              <a:solidFill>
                <a:srgbClr val="7030A0"/>
              </a:solidFill>
              <a:effectLst/>
            </a:endParaRPr>
          </a:p>
          <a:p>
            <a:r>
              <a:rPr lang="zh-TW" altLang="en-US" sz="3500" b="1" dirty="0">
                <a:effectLst/>
              </a:rPr>
              <a:t>只要完成</a:t>
            </a:r>
            <a:r>
              <a:rPr lang="en-US" altLang="zh-TW" sz="3500" b="1" dirty="0">
                <a:effectLst/>
              </a:rPr>
              <a:t>Microsoft</a:t>
            </a:r>
            <a:r>
              <a:rPr lang="zh-TW" altLang="en-US" sz="3500" b="1" dirty="0">
                <a:effectLst/>
              </a:rPr>
              <a:t>帳號的開啟，不需要開啟訂閱功能，</a:t>
            </a:r>
            <a:r>
              <a:rPr lang="en-US" altLang="zh-TW" sz="3500" b="1" dirty="0">
                <a:effectLst/>
              </a:rPr>
              <a:t>Azure Machine learning</a:t>
            </a:r>
            <a:r>
              <a:rPr lang="zh-TW" altLang="en-US" sz="3500" b="1" dirty="0">
                <a:effectLst/>
              </a:rPr>
              <a:t>是其中一項免費服務，同學可以免費使用 </a:t>
            </a:r>
            <a:r>
              <a:rPr lang="en-US" altLang="zh-TW" sz="3500" b="1" dirty="0">
                <a:effectLst/>
              </a:rPr>
              <a:t>Azure </a:t>
            </a:r>
            <a:r>
              <a:rPr lang="zh-TW" altLang="en-US" sz="3500" b="1" dirty="0">
                <a:effectLst/>
              </a:rPr>
              <a:t>機器學習工作室的操作，無需支付任何費用。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41CD606-07CE-4C30-A1EE-85C377BD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免費帳號</a:t>
            </a:r>
          </a:p>
        </p:txBody>
      </p:sp>
    </p:spTree>
    <p:extLst>
      <p:ext uri="{BB962C8B-B14F-4D97-AF65-F5344CB8AC3E}">
        <p14:creationId xmlns:p14="http://schemas.microsoft.com/office/powerpoint/2010/main" val="2730000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1A8229F-80A4-4384-A271-7B2AE5D20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2CFADB3-65ED-41E7-9867-F7926672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回到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D3FDF4-0A9A-458D-975E-9305A2674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511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27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A2C3072-F9F5-4A5E-B8E4-C17340A6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回到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FE6FC9-DFB6-441F-8813-30441B1A1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1648"/>
            <a:ext cx="5552381" cy="273333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E06DF75-4572-4785-B96F-6F0EA785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1417638"/>
            <a:ext cx="4314286" cy="4619048"/>
          </a:xfrm>
          <a:prstGeom prst="rect">
            <a:avLst/>
          </a:prstGeom>
        </p:spPr>
      </p:pic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A2E4E97-600B-40CC-84A6-93B992A65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91680" y="2017638"/>
            <a:ext cx="4457143" cy="43428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E2C89B5-5E16-4121-936F-0E46D5EA4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2260866"/>
            <a:ext cx="4485714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02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C013302-1CAE-4029-BA44-9174FA59B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zh-CN" altLang="en-US" dirty="0"/>
              <a:t>參考：</a:t>
            </a:r>
            <a:r>
              <a:rPr lang="en-US" altLang="zh-CN" sz="2400" dirty="0">
                <a:hlinkClick r:id="rId2"/>
              </a:rPr>
              <a:t>https://ithelp.ithome.com.tw/m/articles/10264644</a:t>
            </a:r>
            <a:endParaRPr lang="en-US" altLang="zh-CN" sz="2400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29DB79A-F856-4044-924D-8571FB8A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建立</a:t>
            </a:r>
            <a:r>
              <a:rPr lang="en-US" altLang="zh-CN" dirty="0"/>
              <a:t>AML</a:t>
            </a:r>
            <a:r>
              <a:rPr lang="zh-CN" altLang="en-US" dirty="0"/>
              <a:t>參考教學說明網頁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D625CE-F9ED-4BD4-B98B-2FB74908A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2204864"/>
            <a:ext cx="8712968" cy="48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91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065BB18-AC81-4223-A530-6F7ECE3AF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84D370A-713F-45B0-A64C-703B73FC7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Azurey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雲端的其中一項服務：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 ML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222579-A3E8-4667-A7BD-792B69FBD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6271"/>
            <a:ext cx="9144000" cy="511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63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D4FD241-E186-4E34-B17F-BB805B912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7DE7AC1-3AB6-41AB-88B6-8DE6E734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CBD057-41C4-470B-BDC8-B35DF781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9" y="209952"/>
            <a:ext cx="8904762" cy="6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88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effectLst/>
              </a:rPr>
              <a:t>(2).</a:t>
            </a:r>
            <a:r>
              <a:rPr lang="zh-CN" altLang="en-US" sz="4400" b="1" dirty="0">
                <a:effectLst/>
              </a:rPr>
              <a:t>新版</a:t>
            </a:r>
            <a:r>
              <a:rPr lang="en-US" altLang="zh-CN" sz="4400" b="1" dirty="0">
                <a:effectLst/>
              </a:rPr>
              <a:t>: Azure ML</a:t>
            </a:r>
          </a:p>
          <a:p>
            <a:pPr lvl="1"/>
            <a:r>
              <a:rPr lang="zh-CN" altLang="en-US" sz="3200" b="1" dirty="0">
                <a:effectLst/>
              </a:rPr>
              <a:t>新版網址：</a:t>
            </a:r>
            <a:r>
              <a:rPr lang="en-US" altLang="zh-CN" sz="2000" b="1" dirty="0">
                <a:effectLst/>
                <a:hlinkClick r:id="rId2"/>
              </a:rPr>
              <a:t>https://azure.microsoft.com/zh-tw/free/</a:t>
            </a:r>
            <a:endParaRPr lang="en-US" altLang="zh-CN" sz="2000" b="1" dirty="0"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由</a:t>
            </a:r>
            <a:r>
              <a:rPr lang="en-US" altLang="zh-CN" sz="3200" b="1" dirty="0">
                <a:effectLst/>
              </a:rPr>
              <a:t>『Azure</a:t>
            </a:r>
            <a:r>
              <a:rPr lang="zh-CN" altLang="en-US" sz="3200" b="1" dirty="0">
                <a:effectLst/>
              </a:rPr>
              <a:t>雲端</a:t>
            </a:r>
            <a:r>
              <a:rPr lang="en-US" altLang="zh-CN" sz="3200" b="1" dirty="0">
                <a:effectLst/>
              </a:rPr>
              <a:t>』</a:t>
            </a:r>
            <a:r>
              <a:rPr lang="zh-CN" altLang="en-US" sz="3200" b="1" dirty="0">
                <a:effectLst/>
              </a:rPr>
              <a:t>官網登入，選擇服務：</a:t>
            </a:r>
            <a:r>
              <a:rPr lang="en-US" altLang="zh-CN" sz="3200" b="1" dirty="0">
                <a:effectLst/>
              </a:rPr>
              <a:t>Azure ML</a:t>
            </a:r>
          </a:p>
          <a:p>
            <a:r>
              <a:rPr lang="zh-TW" altLang="en-US" b="1" dirty="0">
                <a:effectLst/>
              </a:rPr>
              <a:t>平台登入建議使用</a:t>
            </a:r>
            <a:r>
              <a:rPr lang="en-US" altLang="zh-TW" b="1" dirty="0">
                <a:effectLst/>
              </a:rPr>
              <a:t>Google Chrome, Microsoft Edge </a:t>
            </a:r>
            <a:r>
              <a:rPr lang="zh-TW" altLang="en-US" b="1" dirty="0">
                <a:effectLst/>
              </a:rPr>
              <a:t>瀏覽器。</a:t>
            </a:r>
            <a:endParaRPr lang="en-US" altLang="zh-TW" b="1" dirty="0">
              <a:effectLst/>
            </a:endParaRPr>
          </a:p>
          <a:p>
            <a:r>
              <a:rPr lang="zh-TW" altLang="en-US" b="1" dirty="0">
                <a:effectLst/>
              </a:rPr>
              <a:t>若使用其他瀏覽器</a:t>
            </a:r>
            <a:r>
              <a:rPr lang="en-US" altLang="zh-TW" b="1" dirty="0">
                <a:effectLst/>
              </a:rPr>
              <a:t>IE</a:t>
            </a:r>
            <a:r>
              <a:rPr lang="zh-TW" altLang="en-US" b="1" dirty="0">
                <a:effectLst/>
              </a:rPr>
              <a:t>、</a:t>
            </a:r>
            <a:r>
              <a:rPr lang="en-US" altLang="zh-TW" b="1" dirty="0" err="1">
                <a:effectLst/>
              </a:rPr>
              <a:t>firefox</a:t>
            </a:r>
            <a:r>
              <a:rPr lang="zh-TW" altLang="en-US" b="1" dirty="0">
                <a:effectLst/>
              </a:rPr>
              <a:t>、</a:t>
            </a:r>
            <a:r>
              <a:rPr lang="en-US" altLang="zh-TW" b="1" dirty="0">
                <a:effectLst/>
              </a:rPr>
              <a:t>Safari </a:t>
            </a:r>
            <a:r>
              <a:rPr lang="zh-TW" altLang="en-US" b="1" dirty="0">
                <a:effectLst/>
              </a:rPr>
              <a:t>可能會遇到顯示不出頁面與老師相同的頁面，請先切換為建議瀏覽器，試試看功能是否能正常顯示。</a:t>
            </a:r>
            <a:endParaRPr lang="zh-TW" altLang="en-US" dirty="0"/>
          </a:p>
          <a:p>
            <a:pPr lvl="1"/>
            <a:endParaRPr lang="en-US" altLang="zh-TW" sz="3200" b="1" dirty="0">
              <a:effectLst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登入新版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 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6829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D4FD241-E186-4E34-B17F-BB805B912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7DE7AC1-3AB6-41AB-88B6-8DE6E734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CBD057-41C4-470B-BDC8-B35DF781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9" y="209952"/>
            <a:ext cx="8904762" cy="6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5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5400" b="1" dirty="0">
                <a:effectLst/>
              </a:rPr>
              <a:t>ml</a:t>
            </a:r>
            <a:r>
              <a:rPr lang="zh-CN" altLang="en-US" sz="5400" b="1" dirty="0">
                <a:effectLst/>
              </a:rPr>
              <a:t>：</a:t>
            </a:r>
            <a:endParaRPr lang="en-US" altLang="zh-CN" sz="5400" b="1" dirty="0">
              <a:effectLst/>
            </a:endParaRPr>
          </a:p>
          <a:p>
            <a:pPr lvl="1"/>
            <a:r>
              <a:rPr lang="en-US" altLang="zh-TW" sz="5000" b="1" dirty="0">
                <a:effectLst/>
              </a:rPr>
              <a:t>machine learning</a:t>
            </a:r>
          </a:p>
          <a:p>
            <a:pPr lvl="1"/>
            <a:r>
              <a:rPr lang="zh-CN" altLang="en-US" sz="5000" b="1" dirty="0">
                <a:effectLst/>
              </a:rPr>
              <a:t>機器學習</a:t>
            </a:r>
            <a:endParaRPr lang="en-US" altLang="zh-TW" sz="5000" b="1" dirty="0">
              <a:effectLst/>
            </a:endParaRPr>
          </a:p>
          <a:p>
            <a:r>
              <a:rPr lang="en-US" altLang="zh-TW" sz="5400" b="1" dirty="0" err="1">
                <a:effectLst/>
              </a:rPr>
              <a:t>Mls</a:t>
            </a:r>
            <a:r>
              <a:rPr lang="zh-CN" altLang="en-US" sz="5400" b="1" dirty="0">
                <a:effectLst/>
              </a:rPr>
              <a:t>：</a:t>
            </a:r>
            <a:endParaRPr lang="en-US" altLang="zh-CN" sz="5400" b="1" dirty="0">
              <a:effectLst/>
            </a:endParaRPr>
          </a:p>
          <a:p>
            <a:pPr lvl="1"/>
            <a:r>
              <a:rPr lang="en-US" altLang="zh-TW" sz="5000" b="1" dirty="0">
                <a:effectLst/>
              </a:rPr>
              <a:t>machine learning studio</a:t>
            </a:r>
          </a:p>
          <a:p>
            <a:pPr lvl="1"/>
            <a:r>
              <a:rPr lang="zh-CN" altLang="en-US" sz="5000" b="1" dirty="0">
                <a:effectLst/>
              </a:rPr>
              <a:t>機器學習工作室</a:t>
            </a:r>
            <a:endParaRPr lang="en-US" altLang="zh-TW" sz="5000" b="1" dirty="0">
              <a:effectLst/>
            </a:endParaRPr>
          </a:p>
          <a:p>
            <a:r>
              <a:rPr lang="en-US" altLang="zh-TW" sz="5400" b="1" dirty="0" err="1">
                <a:effectLst/>
              </a:rPr>
              <a:t>Aml</a:t>
            </a:r>
            <a:r>
              <a:rPr lang="zh-CN" altLang="en-US" sz="5400" b="1" dirty="0">
                <a:effectLst/>
              </a:rPr>
              <a:t>：</a:t>
            </a:r>
            <a:endParaRPr lang="en-US" altLang="zh-CN" sz="5400" b="1" dirty="0">
              <a:effectLst/>
            </a:endParaRPr>
          </a:p>
          <a:p>
            <a:pPr lvl="1"/>
            <a:r>
              <a:rPr lang="en-US" altLang="zh-TW" sz="5000" b="1" dirty="0">
                <a:effectLst/>
              </a:rPr>
              <a:t>azure machine learning</a:t>
            </a:r>
          </a:p>
          <a:p>
            <a:pPr lvl="1"/>
            <a:r>
              <a:rPr lang="zh-CN" altLang="en-US" sz="5000" b="1" dirty="0">
                <a:effectLst/>
              </a:rPr>
              <a:t>天空藍機器學習</a:t>
            </a:r>
            <a:endParaRPr lang="en-US" altLang="zh-TW" sz="5000" b="1" dirty="0">
              <a:effectLst/>
            </a:endParaRPr>
          </a:p>
          <a:p>
            <a:pPr lvl="1"/>
            <a:endParaRPr lang="en-US" altLang="zh-TW" sz="5000" b="1" dirty="0">
              <a:effectLst/>
            </a:endParaRP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常見簡寫，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代表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意思</a:t>
            </a:r>
          </a:p>
        </p:txBody>
      </p:sp>
    </p:spTree>
    <p:extLst>
      <p:ext uri="{BB962C8B-B14F-4D97-AF65-F5344CB8AC3E}">
        <p14:creationId xmlns:p14="http://schemas.microsoft.com/office/powerpoint/2010/main" val="3866156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587080"/>
          </a:xfrm>
        </p:spPr>
        <p:txBody>
          <a:bodyPr>
            <a:normAutofit lnSpcReduction="10000"/>
          </a:bodyPr>
          <a:lstStyle/>
          <a:p>
            <a:r>
              <a:rPr lang="zh-TW" altLang="en-US" sz="6600" b="1" dirty="0"/>
              <a:t>使用 </a:t>
            </a:r>
            <a:r>
              <a:rPr lang="en-US" altLang="zh-TW" sz="6600" b="1" dirty="0"/>
              <a:t>AML </a:t>
            </a:r>
            <a:r>
              <a:rPr lang="zh-TW" altLang="en-US" sz="6600" b="1" dirty="0"/>
              <a:t>的第一步</a:t>
            </a:r>
            <a:endParaRPr lang="en-US" altLang="zh-TW" sz="6600" b="1" dirty="0"/>
          </a:p>
          <a:p>
            <a:r>
              <a:rPr lang="zh-CN" altLang="en-US" sz="6600" b="1" dirty="0"/>
              <a:t>建立</a:t>
            </a:r>
            <a:r>
              <a:rPr lang="en-US" altLang="zh-CN" sz="6600" b="1" dirty="0"/>
              <a:t>W</a:t>
            </a:r>
            <a:r>
              <a:rPr lang="en-US" altLang="zh-TW" sz="6600" b="1" dirty="0"/>
              <a:t>orkspace</a:t>
            </a:r>
          </a:p>
          <a:p>
            <a:r>
              <a:rPr lang="zh-CN" altLang="en-US" sz="6600" b="1" dirty="0"/>
              <a:t>工作區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047677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E28730D-75A4-4611-9C4A-CDAADF92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『Azure ML』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3E2A1A-D39A-4C15-B2CE-5184C9B01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" y="1844824"/>
            <a:ext cx="914400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60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D2172F-A479-431C-9DA7-72676630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/>
              <a:t>建立</a:t>
            </a:r>
            <a:r>
              <a:rPr lang="en-US" altLang="zh-CN" b="1" dirty="0"/>
              <a:t>W</a:t>
            </a:r>
            <a:r>
              <a:rPr lang="en-US" altLang="zh-TW" b="1" dirty="0"/>
              <a:t>orkspace</a:t>
            </a:r>
            <a:r>
              <a:rPr lang="zh-CN" altLang="en-US" b="1" dirty="0"/>
              <a:t>工作區：基本</a:t>
            </a:r>
            <a:endParaRPr lang="zh-TW" altLang="en-US" dirty="0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EC27A4A-0E13-4C0A-B15F-9F506FC9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1600200"/>
            <a:ext cx="7715200" cy="4525963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84D61A0-32A1-4492-94B3-8A6F1A715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396"/>
            <a:ext cx="9144000" cy="432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09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BEB061D-95F4-4F22-B2B8-286C6FFE6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5FA33AD-7B54-4C76-AFA5-42CE3B32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35192A-D00C-416B-9193-3E8338F9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76" y="428"/>
            <a:ext cx="801904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66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D2172F-A479-431C-9DA7-72676630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2832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/>
              <a:t>建立</a:t>
            </a:r>
            <a:r>
              <a:rPr lang="en-US" altLang="zh-CN" b="1" dirty="0"/>
              <a:t>W</a:t>
            </a:r>
            <a:r>
              <a:rPr lang="en-US" altLang="zh-TW" b="1" dirty="0"/>
              <a:t>orkspace</a:t>
            </a:r>
            <a:r>
              <a:rPr lang="zh-CN" altLang="en-US" b="1" dirty="0"/>
              <a:t>工作區：基本</a:t>
            </a:r>
            <a:endParaRPr lang="zh-TW" altLang="en-US" dirty="0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EC27A4A-0E13-4C0A-B15F-9F506FC9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2" y="836712"/>
            <a:ext cx="9036496" cy="5257800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訂用帳戶</a:t>
            </a:r>
            <a:r>
              <a:rPr lang="en-US" altLang="zh-CN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 err="1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Subscrition</a:t>
            </a:r>
            <a:r>
              <a:rPr lang="en-US" altLang="zh-TW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這個是你 </a:t>
            </a:r>
            <a:r>
              <a:rPr lang="en-US" altLang="zh-TW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zh-TW" altLang="en-US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的訂閱</a:t>
            </a:r>
            <a:r>
              <a:rPr lang="zh-TW" altLang="en-US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zh-TW" altLang="en-US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訂用帳戶中的所有資源皆會一併計費。可以選 </a:t>
            </a:r>
            <a:r>
              <a:rPr lang="en-US" altLang="zh-TW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Free trial</a:t>
            </a:r>
            <a:r>
              <a:rPr lang="zh-TW" altLang="en-US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，或是貴公司的訂閱</a:t>
            </a:r>
            <a:endParaRPr lang="en-US" altLang="zh-TW" sz="2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en-US" altLang="zh-TW" sz="2000" b="1" dirty="0" err="1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Subscrition</a:t>
            </a:r>
            <a:r>
              <a:rPr lang="en-US" altLang="zh-TW" sz="2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1</a:t>
            </a:r>
            <a:endParaRPr lang="zh-TW" altLang="en-US" sz="20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資源群組</a:t>
            </a:r>
            <a:r>
              <a:rPr lang="en-US" altLang="zh-CN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Resource Group)</a:t>
            </a:r>
            <a:r>
              <a:rPr lang="zh-TW" altLang="en-US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：資源群組是資源的集合</a:t>
            </a:r>
            <a:endParaRPr lang="en-US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用以分群及管理你的資源。可以把專案相關的資源都放在同一個資源群組裡。</a:t>
            </a:r>
            <a:r>
              <a:rPr lang="zh-CN" altLang="en-US" sz="2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新建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(Create)</a:t>
            </a:r>
            <a:endParaRPr lang="zh-TW" altLang="en-US" sz="20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6396CD-BD99-4398-A0F1-D7C8E886A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27" y="3537620"/>
            <a:ext cx="8066667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33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D2172F-A479-431C-9DA7-72676630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/>
              <a:t>建立</a:t>
            </a:r>
            <a:r>
              <a:rPr lang="en-US" altLang="zh-CN" b="1" dirty="0"/>
              <a:t>W</a:t>
            </a:r>
            <a:r>
              <a:rPr lang="en-US" altLang="zh-TW" b="1" dirty="0"/>
              <a:t>orkspace</a:t>
            </a:r>
            <a:r>
              <a:rPr lang="zh-CN" altLang="en-US" b="1" dirty="0"/>
              <a:t>工作區：基本</a:t>
            </a:r>
            <a:endParaRPr lang="zh-TW" altLang="en-US" dirty="0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EC27A4A-0E13-4C0A-B15F-9F506FC9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257800"/>
          </a:xfrm>
        </p:spPr>
        <p:txBody>
          <a:bodyPr>
            <a:normAutofit/>
          </a:bodyPr>
          <a:lstStyle/>
          <a:p>
            <a:r>
              <a:rPr lang="zh-TW" altLang="en-US" b="1" dirty="0">
                <a:effectLst/>
                <a:highlight>
                  <a:srgbClr val="FFFF00"/>
                </a:highlight>
              </a:rPr>
              <a:t>工作區 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工作區名稱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workspace </a:t>
            </a:r>
          </a:p>
          <a:p>
            <a:pPr lvl="1"/>
            <a:r>
              <a:rPr lang="en-US" altLang="zh-CN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AML02</a:t>
            </a:r>
            <a:endParaRPr lang="en-US" altLang="zh-TW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區域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Region)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：是指你的資源所在的地區，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如果要離台灣近的話可以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East Asia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這個的機房在香港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2CB0765-45F2-46E7-B36D-FEC7FEE9B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09" y="3961656"/>
            <a:ext cx="783249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91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D2172F-A479-431C-9DA7-72676630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/>
              <a:t>建立</a:t>
            </a:r>
            <a:r>
              <a:rPr lang="en-US" altLang="zh-CN" b="1" dirty="0"/>
              <a:t>W</a:t>
            </a:r>
            <a:r>
              <a:rPr lang="en-US" altLang="zh-TW" b="1" dirty="0"/>
              <a:t>orkspace</a:t>
            </a:r>
            <a:r>
              <a:rPr lang="zh-CN" altLang="en-US" b="1" dirty="0"/>
              <a:t>工作區：基本</a:t>
            </a:r>
            <a:endParaRPr lang="zh-TW" altLang="en-US" dirty="0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EC27A4A-0E13-4C0A-B15F-9F506FC9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2578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儲存體帳號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Storage Account)</a:t>
            </a:r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：這是</a:t>
            </a:r>
            <a:r>
              <a:rPr lang="zh-TW" altLang="en-US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存放檔案的地方</a:t>
            </a:r>
            <a:endParaRPr lang="en-US" altLang="zh-TW" b="1" dirty="0">
              <a:solidFill>
                <a:srgbClr val="C0000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可以直接點 </a:t>
            </a:r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new 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來建立一個新的。</a:t>
            </a:r>
          </a:p>
          <a:p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金鑰儲存庫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Key vault)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：存放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secret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重要資訊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地方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</a:rPr>
              <a:t>金鑰保存庫用於儲存工作區所需的祕密及其他敏感資訊。</a:t>
            </a:r>
            <a:endParaRPr lang="en-US" altLang="zh-TW" b="1" dirty="0">
              <a:effectLst/>
            </a:endParaRPr>
          </a:p>
          <a:p>
            <a:pPr lvl="1"/>
            <a:r>
              <a:rPr lang="zh-TW" altLang="en-US" b="1" dirty="0">
                <a:effectLst/>
              </a:rPr>
              <a:t>可建立新的 </a:t>
            </a:r>
            <a:r>
              <a:rPr lang="en-US" altLang="zh-TW" b="1" dirty="0">
                <a:effectLst/>
              </a:rPr>
              <a:t>Azure Key Vault </a:t>
            </a:r>
            <a:r>
              <a:rPr lang="zh-TW" altLang="en-US" b="1" dirty="0">
                <a:effectLst/>
              </a:rPr>
              <a:t>資源，或在訂用帳戶中選取現有的資源。</a:t>
            </a:r>
            <a:endParaRPr lang="en-US" altLang="zh-TW" b="1" dirty="0">
              <a:effectLst/>
            </a:endParaRPr>
          </a:p>
          <a:p>
            <a:pPr lvl="1"/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可以直接點 </a:t>
            </a:r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new 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來建立一個新的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Application insight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這個就是所謂的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Application Performance Monitoring(APM)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可以直接點 </a:t>
            </a:r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new 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來建立一個新的。</a:t>
            </a:r>
          </a:p>
          <a:p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Container </a:t>
            </a:r>
            <a:r>
              <a:rPr lang="en-US" altLang="zh-TW" b="1" dirty="0" err="1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Rigestry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：這是個你註冊的容器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可以先預留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None)</a:t>
            </a:r>
            <a:endParaRPr lang="zh-TW" altLang="en-US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8630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D2172F-A479-431C-9DA7-72676630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/>
              <a:t>建立</a:t>
            </a:r>
            <a:r>
              <a:rPr lang="en-US" altLang="zh-CN" b="1" dirty="0"/>
              <a:t>W</a:t>
            </a:r>
            <a:r>
              <a:rPr lang="en-US" altLang="zh-TW" b="1" dirty="0"/>
              <a:t>orkspace</a:t>
            </a:r>
            <a:r>
              <a:rPr lang="zh-CN" altLang="en-US" b="1" dirty="0"/>
              <a:t>工作區：基本</a:t>
            </a:r>
            <a:endParaRPr lang="zh-TW" altLang="en-US" dirty="0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EC27A4A-0E13-4C0A-B15F-9F506FC9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257800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儲存體帳號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Storage Account)</a:t>
            </a:r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：這是</a:t>
            </a:r>
            <a:r>
              <a:rPr lang="zh-TW" altLang="en-US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存放檔案的地方</a:t>
            </a:r>
            <a:endParaRPr lang="en-US" altLang="zh-TW" b="1" dirty="0">
              <a:solidFill>
                <a:srgbClr val="C0000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金鑰儲存庫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Key vault)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：存放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secret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重要資訊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地方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Application insight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Container </a:t>
            </a:r>
            <a:r>
              <a:rPr lang="en-US" altLang="zh-TW" b="1" dirty="0" err="1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Rigestry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：這是個你註冊的容器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7CEC2B2-DE34-48B3-893F-0FD2DB0F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861048"/>
            <a:ext cx="5400600" cy="29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14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D2172F-A479-431C-9DA7-72676630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b="1" dirty="0"/>
              <a:t>建立</a:t>
            </a:r>
            <a:r>
              <a:rPr lang="en-US" altLang="zh-CN" b="1" dirty="0"/>
              <a:t>W</a:t>
            </a:r>
            <a:r>
              <a:rPr lang="en-US" altLang="zh-TW" b="1" dirty="0"/>
              <a:t>orkspace</a:t>
            </a:r>
            <a:r>
              <a:rPr lang="zh-CN" altLang="en-US" b="1" dirty="0"/>
              <a:t>工作區：</a:t>
            </a:r>
            <a:br>
              <a:rPr lang="en-US" altLang="zh-CN" b="1" dirty="0"/>
            </a:br>
            <a:r>
              <a:rPr lang="en-US" altLang="zh-TW" b="1" dirty="0">
                <a:solidFill>
                  <a:srgbClr val="FFFF00"/>
                </a:solidFill>
                <a:effectLst/>
                <a:highlight>
                  <a:srgbClr val="800000"/>
                </a:highlight>
              </a:rPr>
              <a:t>Identity tab</a:t>
            </a:r>
            <a:endParaRPr lang="zh-TW" altLang="en-US" dirty="0">
              <a:solidFill>
                <a:srgbClr val="FFFF00"/>
              </a:solidFill>
              <a:highlight>
                <a:srgbClr val="800000"/>
              </a:highlight>
            </a:endParaRP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EC27A4A-0E13-4C0A-B15F-9F506FC9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257800"/>
          </a:xfrm>
        </p:spPr>
        <p:txBody>
          <a:bodyPr>
            <a:normAutofit/>
          </a:bodyPr>
          <a:lstStyle/>
          <a:p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點選上方 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TW" b="1" dirty="0">
                <a:solidFill>
                  <a:srgbClr val="FFFF00"/>
                </a:solidFill>
                <a:effectLst/>
                <a:highlight>
                  <a:srgbClr val="800000"/>
                </a:highlight>
              </a:rPr>
              <a:t> Identity 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tab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在最下面找到</a:t>
            </a:r>
            <a:r>
              <a:rPr lang="zh-TW" altLang="en-US" b="1" dirty="0">
                <a:effectLst/>
                <a:highlight>
                  <a:srgbClr val="FFFF00"/>
                </a:highlight>
              </a:rPr>
              <a:t>資料影響</a:t>
            </a:r>
            <a:r>
              <a:rPr lang="zh-CN" altLang="en-US" b="1" dirty="0">
                <a:effectLst/>
                <a:highlight>
                  <a:srgbClr val="FFFF00"/>
                </a:highlight>
              </a:rPr>
              <a:t>（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Data Impact</a:t>
            </a:r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打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勾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加密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，才能保護不易被盜取）</a:t>
            </a:r>
            <a:endParaRPr lang="zh-TW" altLang="en-US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6595ED0-1D12-482B-B5F3-6D2D6CA8B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9" y="2999028"/>
            <a:ext cx="7961905" cy="22380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AB237A3-08BE-44FB-98A5-9A379651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39" y="5350680"/>
            <a:ext cx="7638095" cy="1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28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D2172F-A479-431C-9DA7-72676630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/>
              <a:t>準備建立</a:t>
            </a:r>
            <a:r>
              <a:rPr lang="en-US" altLang="zh-CN" b="1" dirty="0"/>
              <a:t>W</a:t>
            </a:r>
            <a:r>
              <a:rPr lang="en-US" altLang="zh-TW" b="1" dirty="0"/>
              <a:t>orkspace</a:t>
            </a:r>
            <a:r>
              <a:rPr lang="zh-CN" altLang="en-US" b="1" dirty="0"/>
              <a:t>工作區：</a:t>
            </a:r>
            <a:br>
              <a:rPr lang="en-US" altLang="zh-CN" b="1" dirty="0"/>
            </a:br>
            <a:r>
              <a:rPr lang="en-US" altLang="zh-CN" sz="3100" b="1" dirty="0">
                <a:solidFill>
                  <a:srgbClr val="FFFF00"/>
                </a:solidFill>
                <a:effectLst/>
                <a:highlight>
                  <a:srgbClr val="800000"/>
                </a:highlight>
                <a:latin typeface="+mn-lt"/>
                <a:ea typeface="+mn-ea"/>
                <a:cs typeface="+mn-cs"/>
              </a:rPr>
              <a:t>『</a:t>
            </a:r>
            <a:r>
              <a:rPr lang="zh-TW" altLang="en-US" sz="3100" b="1" dirty="0">
                <a:solidFill>
                  <a:srgbClr val="FFFF00"/>
                </a:solidFill>
                <a:effectLst/>
                <a:highlight>
                  <a:srgbClr val="800000"/>
                </a:highlight>
                <a:latin typeface="+mn-lt"/>
                <a:ea typeface="+mn-ea"/>
                <a:cs typeface="+mn-cs"/>
              </a:rPr>
              <a:t>檢閱 </a:t>
            </a:r>
            <a:r>
              <a:rPr lang="en-US" altLang="zh-TW" sz="3100" b="1" dirty="0">
                <a:solidFill>
                  <a:srgbClr val="FFFF00"/>
                </a:solidFill>
                <a:effectLst/>
                <a:highlight>
                  <a:srgbClr val="800000"/>
                </a:highlight>
                <a:latin typeface="+mn-lt"/>
                <a:ea typeface="+mn-ea"/>
                <a:cs typeface="+mn-cs"/>
              </a:rPr>
              <a:t>+ </a:t>
            </a:r>
            <a:r>
              <a:rPr lang="zh-TW" altLang="en-US" sz="3100" b="1" dirty="0">
                <a:solidFill>
                  <a:srgbClr val="FFFF00"/>
                </a:solidFill>
                <a:effectLst/>
                <a:highlight>
                  <a:srgbClr val="800000"/>
                </a:highlight>
                <a:latin typeface="+mn-lt"/>
                <a:ea typeface="+mn-ea"/>
                <a:cs typeface="+mn-cs"/>
              </a:rPr>
              <a:t>建立</a:t>
            </a:r>
            <a:r>
              <a:rPr lang="en-US" altLang="zh-CN" sz="3100" b="1" dirty="0">
                <a:solidFill>
                  <a:srgbClr val="FFFF00"/>
                </a:solidFill>
                <a:effectLst/>
                <a:highlight>
                  <a:srgbClr val="800000"/>
                </a:highlight>
                <a:latin typeface="+mn-lt"/>
                <a:ea typeface="+mn-ea"/>
                <a:cs typeface="+mn-cs"/>
              </a:rPr>
              <a:t>』</a:t>
            </a:r>
            <a:r>
              <a:rPr lang="en-US" altLang="zh-TW" sz="3200" b="1" dirty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tab</a:t>
            </a:r>
            <a:endParaRPr lang="zh-TW" altLang="en-US" sz="3100" b="1" dirty="0">
              <a:solidFill>
                <a:schemeClr val="bg1"/>
              </a:solidFill>
              <a:effectLst/>
              <a:highlight>
                <a:srgbClr val="800000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EC27A4A-0E13-4C0A-B15F-9F506FC9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點選上方 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b="1" dirty="0">
                <a:solidFill>
                  <a:srgbClr val="FFFF00"/>
                </a:solidFill>
                <a:effectLst/>
                <a:highlight>
                  <a:srgbClr val="800000"/>
                </a:highlight>
              </a:rPr>
              <a:t>檢閱 </a:t>
            </a:r>
            <a:r>
              <a:rPr lang="en-US" altLang="zh-TW" b="1" dirty="0">
                <a:solidFill>
                  <a:srgbClr val="FFFF00"/>
                </a:solidFill>
                <a:effectLst/>
                <a:highlight>
                  <a:srgbClr val="800000"/>
                </a:highlight>
              </a:rPr>
              <a:t>+ </a:t>
            </a:r>
            <a:r>
              <a:rPr lang="zh-TW" altLang="en-US" b="1" dirty="0">
                <a:solidFill>
                  <a:srgbClr val="FFFF00"/>
                </a:solidFill>
                <a:effectLst/>
                <a:highlight>
                  <a:srgbClr val="800000"/>
                </a:highlight>
              </a:rPr>
              <a:t>建立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tab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然後按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部署正在進行中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marL="457200" lvl="1" indent="0">
              <a:buNone/>
            </a:pPr>
            <a:r>
              <a:rPr lang="en-US" altLang="zh-TW" dirty="0">
                <a:effectLst/>
              </a:rPr>
              <a:t>Deployment is in progress</a:t>
            </a:r>
            <a:r>
              <a:rPr lang="zh-CN" altLang="en-US" dirty="0">
                <a:effectLst/>
              </a:rPr>
              <a:t>）</a:t>
            </a:r>
            <a:endParaRPr lang="en-US" altLang="zh-CN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1187829-46FF-401B-8B44-BA65DE448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141" y="2348880"/>
            <a:ext cx="5523809" cy="417142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87274C5-8EA4-44A8-AEA1-EA30DA87A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" y="4145065"/>
            <a:ext cx="3216449" cy="23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6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C06BA22-7DC9-47B3-9C85-2062B04B5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600200"/>
            <a:ext cx="8867328" cy="5105400"/>
          </a:xfrm>
        </p:spPr>
        <p:txBody>
          <a:bodyPr>
            <a:normAutofit lnSpcReduction="10000"/>
          </a:bodyPr>
          <a:lstStyle/>
          <a:p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 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雲端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託管的服務，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我們不太需要去</a:t>
            </a:r>
            <a:r>
              <a:rPr lang="zh-TW" altLang="en-US" sz="36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r>
              <a:rPr lang="zh-CN" altLang="en-US" sz="36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硬體</a:t>
            </a:r>
            <a:r>
              <a:rPr lang="zh-TW" altLang="en-US" sz="36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infrastructure 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，可以專注在 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模型的開發</a:t>
            </a:r>
          </a:p>
          <a:p>
            <a:pPr lvl="1"/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雲端提供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GPU 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設備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（會收費）</a:t>
            </a:r>
            <a:endParaRPr lang="zh-TW" altLang="en-US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雲端可以寫程式碼：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Notebook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6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、、</a:t>
            </a:r>
            <a:r>
              <a:rPr lang="en-US" altLang="zh-TW" sz="36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可以提供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多人協作開發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53F23E5-EE14-4D65-B08D-C4B232A2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AML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提供的雲端服務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4420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D2172F-A479-431C-9DA7-72676630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/>
              <a:t>前往</a:t>
            </a:r>
            <a:r>
              <a:rPr lang="en-US" altLang="zh-CN" b="1" dirty="0"/>
              <a:t>W</a:t>
            </a:r>
            <a:r>
              <a:rPr lang="en-US" altLang="zh-TW" b="1" dirty="0"/>
              <a:t>orkspace</a:t>
            </a:r>
            <a:r>
              <a:rPr lang="zh-CN" altLang="en-US" b="1" dirty="0"/>
              <a:t>工作區：</a:t>
            </a:r>
            <a:r>
              <a:rPr lang="en-US" altLang="zh-CN" b="1" dirty="0"/>
              <a:t>AML02</a:t>
            </a:r>
            <a:endParaRPr lang="zh-TW" altLang="en-US" sz="3100" b="1" dirty="0">
              <a:solidFill>
                <a:schemeClr val="bg1"/>
              </a:solidFill>
              <a:effectLst/>
              <a:highlight>
                <a:srgbClr val="800000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EC27A4A-0E13-4C0A-B15F-9F506FC9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" y="1340768"/>
            <a:ext cx="9144000" cy="5257800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最下方，點按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啟動工作室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34C6AF-0932-4630-B31F-6732A18AC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73" y="1877880"/>
            <a:ext cx="8063880" cy="47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36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4AF5798-D1C7-49AB-9BEB-4B953600E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CF0A4CA-141F-4324-AD22-90385A3A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5238"/>
          </a:xfrm>
        </p:spPr>
        <p:txBody>
          <a:bodyPr/>
          <a:lstStyle/>
          <a:p>
            <a:pPr algn="ctr"/>
            <a:r>
              <a:rPr lang="zh-CN" altLang="en-US" b="1" dirty="0"/>
              <a:t>進入</a:t>
            </a:r>
            <a:r>
              <a:rPr lang="en-US" altLang="zh-CN" b="1" dirty="0"/>
              <a:t>AML02</a:t>
            </a:r>
            <a:r>
              <a:rPr lang="zh-CN" altLang="en-US" b="1" dirty="0"/>
              <a:t>工作室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B93FE3-5C87-4178-8EAB-2900C3F2D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5469"/>
            <a:ext cx="8686800" cy="54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23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8136535" cy="3024336"/>
          </a:xfrm>
        </p:spPr>
        <p:txBody>
          <a:bodyPr>
            <a:normAutofit/>
          </a:bodyPr>
          <a:lstStyle/>
          <a:p>
            <a:r>
              <a:rPr lang="zh-CN" altLang="en-US" sz="8000" b="1" dirty="0"/>
              <a:t>新版</a:t>
            </a:r>
            <a:r>
              <a:rPr lang="en-US" altLang="zh-TW" sz="8000" b="1" dirty="0"/>
              <a:t>AML</a:t>
            </a:r>
            <a:r>
              <a:rPr lang="zh-CN" altLang="en-US" sz="8000" b="1" dirty="0"/>
              <a:t>的架構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676801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A36F8CC-788F-4B91-A2F8-7575CAB33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E3A130E-9871-45A0-9E30-FFA0E1B2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/>
              <a:t>新版</a:t>
            </a:r>
            <a:r>
              <a:rPr lang="en-US" altLang="zh-TW" b="1" dirty="0"/>
              <a:t>AML</a:t>
            </a:r>
            <a:r>
              <a:rPr lang="zh-CN" altLang="en-US" b="1" dirty="0"/>
              <a:t>的架構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74C9E44-9EEB-427E-9B6D-F2219A4A5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049" y="731837"/>
            <a:ext cx="9207049" cy="597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60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A36F8CC-788F-4B91-A2F8-7575CAB33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257800"/>
          </a:xfrm>
        </p:spPr>
        <p:txBody>
          <a:bodyPr/>
          <a:lstStyle/>
          <a:p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 Workspace</a:t>
            </a:r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工作區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是整個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的核心，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下方</a:t>
            </a:r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assets 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素材資源區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 </a:t>
            </a:r>
          </a:p>
          <a:p>
            <a:pPr lvl="1"/>
            <a:r>
              <a:rPr lang="en-US" altLang="zh-TW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Environments</a:t>
            </a:r>
          </a:p>
          <a:p>
            <a:pPr lvl="1"/>
            <a:r>
              <a:rPr lang="en-US" altLang="zh-TW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Experiments</a:t>
            </a:r>
          </a:p>
          <a:p>
            <a:pPr lvl="1"/>
            <a:r>
              <a:rPr lang="en-US" altLang="zh-TW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Pipelines</a:t>
            </a:r>
          </a:p>
          <a:p>
            <a:pPr lvl="1"/>
            <a:r>
              <a:rPr lang="en-US" altLang="zh-TW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Datasets</a:t>
            </a:r>
          </a:p>
          <a:p>
            <a:pPr lvl="1"/>
            <a:r>
              <a:rPr lang="en-US" altLang="zh-TW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Models</a:t>
            </a:r>
          </a:p>
          <a:p>
            <a:pPr lvl="1"/>
            <a:r>
              <a:rPr lang="en-US" altLang="zh-TW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Endpoints</a:t>
            </a:r>
            <a:endParaRPr lang="zh-TW" altLang="en-US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E3A130E-9871-45A0-9E30-FFA0E1B2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/>
              <a:t>新版</a:t>
            </a:r>
            <a:r>
              <a:rPr lang="en-US" altLang="zh-TW" b="1" dirty="0"/>
              <a:t>AML</a:t>
            </a:r>
            <a:r>
              <a:rPr lang="zh-CN" altLang="en-US" b="1" dirty="0"/>
              <a:t>的架構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2847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A36F8CC-788F-4B91-A2F8-7575CAB33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257800"/>
          </a:xfrm>
        </p:spPr>
        <p:txBody>
          <a:bodyPr>
            <a:normAutofit lnSpcReduction="10000"/>
          </a:bodyPr>
          <a:lstStyle/>
          <a:p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 Workspace</a:t>
            </a:r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工作區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左邊 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Managed resources 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是我們用來訓練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模型的資源。</a:t>
            </a:r>
          </a:p>
          <a:p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右邊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Datastores </a:t>
            </a:r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Compute targets</a:t>
            </a: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是連結的服務，可以連結到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其它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電腦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做訓練。</a:t>
            </a:r>
          </a:p>
          <a:p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上方</a:t>
            </a:r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Dependencies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Workspace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內包含的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其他的服務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 Container Registry (ACR)</a:t>
            </a:r>
          </a:p>
          <a:p>
            <a:pPr lvl="1"/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 Storage account</a:t>
            </a:r>
          </a:p>
          <a:p>
            <a:pPr lvl="1"/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 Application Insights</a:t>
            </a:r>
          </a:p>
          <a:p>
            <a:pPr lvl="1"/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 Key Vault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E3A130E-9871-45A0-9E30-FFA0E1B2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/>
              <a:t>新版</a:t>
            </a:r>
            <a:r>
              <a:rPr lang="en-US" altLang="zh-TW" b="1" dirty="0"/>
              <a:t>AML</a:t>
            </a:r>
            <a:r>
              <a:rPr lang="zh-CN" altLang="en-US" b="1" dirty="0"/>
              <a:t>的架構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9479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8136535" cy="403244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8000" b="1" dirty="0"/>
              <a:t>建立</a:t>
            </a:r>
            <a:r>
              <a:rPr lang="en-US" altLang="zh-CN" sz="8000" b="1" dirty="0"/>
              <a:t>AML</a:t>
            </a:r>
            <a:r>
              <a:rPr lang="zh-CN" altLang="en-US" sz="8000" b="1" dirty="0"/>
              <a:t>專案工作，必須要懂的</a:t>
            </a:r>
            <a:r>
              <a:rPr lang="en-US" altLang="zh-CN" sz="8000" b="1" dirty="0"/>
              <a:t>4</a:t>
            </a:r>
            <a:r>
              <a:rPr lang="zh-CN" altLang="en-US" sz="8000" b="1" dirty="0"/>
              <a:t>個名詞</a:t>
            </a:r>
            <a:endParaRPr lang="en-US" altLang="zh-CN" sz="8000" b="1" dirty="0"/>
          </a:p>
          <a:p>
            <a:r>
              <a:rPr lang="en-US" altLang="zh-TW" sz="8000" b="1" dirty="0"/>
              <a:t>Workspace, experiment,</a:t>
            </a:r>
          </a:p>
          <a:p>
            <a:r>
              <a:rPr lang="en-US" altLang="zh-TW" sz="8000" b="1" dirty="0"/>
              <a:t>Pipeline, jobs</a:t>
            </a:r>
            <a:endParaRPr lang="zh-TW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901650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187959"/>
          </a:xfrm>
        </p:spPr>
        <p:txBody>
          <a:bodyPr>
            <a:normAutofit/>
          </a:bodyPr>
          <a:lstStyle/>
          <a:p>
            <a:pPr lvl="1"/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 workspace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b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上新增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compute cluster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b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上傳訓練資料集到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 data assets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b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訓練模型任務</a:t>
            </a:r>
            <a:b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註冊模型任務</a:t>
            </a:r>
            <a:b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下載模型任務</a:t>
            </a:r>
            <a:endParaRPr lang="en-US" altLang="zh-TW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257"/>
            <a:ext cx="9144000" cy="1114270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AML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的計算流程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2634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7C7E413-EB5C-4269-9C0E-C62A5F31E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EC274B4-8189-4824-8245-FA4FABDE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什麼是Azure Machine Learning？ - Azure Machine Learning | Microsoft Learn">
            <a:extLst>
              <a:ext uri="{FF2B5EF4-FFF2-40B4-BE49-F238E27FC236}">
                <a16:creationId xmlns:a16="http://schemas.microsoft.com/office/drawing/2014/main" id="{F774558F-4F4E-4059-8918-ABADAB874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" y="-1035"/>
            <a:ext cx="8673313" cy="470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i.imgur.com/RoSkuFL.png">
            <a:extLst>
              <a:ext uri="{FF2B5EF4-FFF2-40B4-BE49-F238E27FC236}">
                <a16:creationId xmlns:a16="http://schemas.microsoft.com/office/drawing/2014/main" id="{C8053993-E091-4DA3-B251-946E66EDA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106" y="4625616"/>
            <a:ext cx="5857788" cy="220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4224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043943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Workspace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（工作空間）</a:t>
            </a:r>
            <a:r>
              <a:rPr lang="en-US" altLang="zh-TW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是整個機器學習項目的基本環境，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Experiments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（實驗）</a:t>
            </a:r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是個別的訓練實驗，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Pipeline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（管道）</a:t>
            </a:r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是組織和管理整個工作流程，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Jobs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（工作）</a:t>
            </a:r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則是在 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上實際執行的計算任務。</a:t>
            </a:r>
            <a:endParaRPr lang="en-US" altLang="zh-TW" sz="6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257"/>
            <a:ext cx="9144000" cy="1114270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四個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AML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的專案工作架構名詞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705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07504" y="980728"/>
            <a:ext cx="9217024" cy="525658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5800" b="1" dirty="0">
                <a:solidFill>
                  <a:srgbClr val="7030A0"/>
                </a:solidFill>
              </a:rPr>
              <a:t>比較：</a:t>
            </a:r>
            <a:r>
              <a:rPr lang="en-US" altLang="zh-CN" sz="5800" b="1" dirty="0" err="1">
                <a:solidFill>
                  <a:srgbClr val="7030A0"/>
                </a:solidFill>
              </a:rPr>
              <a:t>Azue</a:t>
            </a:r>
            <a:r>
              <a:rPr lang="en-US" altLang="zh-CN" sz="5800" b="1" dirty="0">
                <a:solidFill>
                  <a:srgbClr val="7030A0"/>
                </a:solidFill>
              </a:rPr>
              <a:t> </a:t>
            </a:r>
            <a:r>
              <a:rPr lang="zh-CN" altLang="en-US" sz="5800" b="1" dirty="0">
                <a:solidFill>
                  <a:srgbClr val="7030A0"/>
                </a:solidFill>
              </a:rPr>
              <a:t>與</a:t>
            </a:r>
            <a:r>
              <a:rPr lang="en-US" altLang="zh-CN" sz="5800" b="1" dirty="0">
                <a:solidFill>
                  <a:srgbClr val="7030A0"/>
                </a:solidFill>
              </a:rPr>
              <a:t> Azure ML</a:t>
            </a:r>
          </a:p>
          <a:p>
            <a:pPr algn="l"/>
            <a:endParaRPr lang="en-US" altLang="zh-CN" sz="6600" b="1" dirty="0"/>
          </a:p>
          <a:p>
            <a:pPr algn="l"/>
            <a:r>
              <a:rPr lang="en-US" altLang="zh-CN" sz="6600" b="1" dirty="0"/>
              <a:t>1.</a:t>
            </a:r>
            <a:r>
              <a:rPr lang="en-US" altLang="zh-CN" sz="6600" b="1" dirty="0">
                <a:solidFill>
                  <a:srgbClr val="7030A0"/>
                </a:solidFill>
              </a:rPr>
              <a:t>Azure</a:t>
            </a:r>
            <a:r>
              <a:rPr lang="zh-CN" altLang="en-US" sz="6600" b="1" dirty="0"/>
              <a:t>：微軟雲端服務</a:t>
            </a:r>
            <a:endParaRPr lang="en-US" altLang="zh-CN" sz="6600" b="1" dirty="0"/>
          </a:p>
          <a:p>
            <a:pPr algn="l"/>
            <a:r>
              <a:rPr lang="en-US" altLang="zh-CN" sz="6600" b="1" dirty="0"/>
              <a:t>2.</a:t>
            </a:r>
            <a:r>
              <a:rPr lang="en-US" altLang="zh-TW" sz="6600" b="1" dirty="0">
                <a:solidFill>
                  <a:srgbClr val="7030A0"/>
                </a:solidFill>
              </a:rPr>
              <a:t>Azure </a:t>
            </a:r>
            <a:r>
              <a:rPr lang="en-US" altLang="zh-CN" sz="6600" b="1" dirty="0">
                <a:solidFill>
                  <a:srgbClr val="7030A0"/>
                </a:solidFill>
              </a:rPr>
              <a:t>ML</a:t>
            </a:r>
            <a:r>
              <a:rPr lang="zh-CN" altLang="en-US" sz="6600" b="1" dirty="0"/>
              <a:t>：機器學習平台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40431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04394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先建立</a:t>
            </a:r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Workspace</a:t>
            </a:r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工作空間</a:t>
            </a:r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CN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AML02</a:t>
            </a:r>
          </a:p>
          <a:p>
            <a:pPr lvl="1"/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所有資源，例如虛擬機、儲存帳戶、模型註冊表、資料集等，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再建立</a:t>
            </a:r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Experiments</a:t>
            </a:r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實驗）</a:t>
            </a:r>
            <a:endParaRPr lang="en-US" altLang="zh-CN" sz="4400" b="1" dirty="0"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CN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AML11-</a:t>
            </a:r>
            <a:r>
              <a:rPr lang="zh-CN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新版開發測試</a:t>
            </a:r>
            <a:endParaRPr lang="en-US" altLang="zh-CN" sz="40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就是舊版的每</a:t>
            </a:r>
            <a:r>
              <a:rPr lang="en-US" altLang="zh-CN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個專案的名稱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調整不同參數，測試多個</a:t>
            </a:r>
            <a:r>
              <a:rPr lang="en-US" altLang="zh-TW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Jobs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（工作）</a:t>
            </a:r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CN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jobs-01-</a:t>
            </a:r>
            <a:r>
              <a:rPr lang="zh-CN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</a:t>
            </a:r>
            <a:endParaRPr lang="en-US" altLang="zh-CN" sz="40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CN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jobs-02-</a:t>
            </a:r>
            <a:r>
              <a:rPr lang="zh-CN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邏輯回歸</a:t>
            </a:r>
            <a:endParaRPr lang="en-US" altLang="zh-CN" sz="40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sz="40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257"/>
            <a:ext cx="9144000" cy="1114270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個資料集的學習步驟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2584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496575" cy="5328592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8000" b="1" dirty="0"/>
              <a:t>要做</a:t>
            </a:r>
            <a:r>
              <a:rPr lang="en-US" altLang="zh-TW" sz="8000" b="1" dirty="0"/>
              <a:t>2</a:t>
            </a:r>
            <a:r>
              <a:rPr lang="zh-TW" altLang="en-US" sz="8000" b="1" dirty="0"/>
              <a:t>個資料集</a:t>
            </a:r>
            <a:r>
              <a:rPr lang="zh-CN" altLang="en-US" sz="8000" b="1" dirty="0"/>
              <a:t>的</a:t>
            </a:r>
            <a:r>
              <a:rPr lang="zh-TW" altLang="en-US" sz="8000" b="1" dirty="0"/>
              <a:t>機器學習訓練，</a:t>
            </a:r>
            <a:endParaRPr lang="en-US" altLang="zh-TW" sz="8000" b="1" dirty="0"/>
          </a:p>
          <a:p>
            <a:pPr algn="l"/>
            <a:endParaRPr lang="en-US" altLang="zh-TW" sz="8000" b="1" dirty="0"/>
          </a:p>
          <a:p>
            <a:pPr algn="l"/>
            <a:r>
              <a:rPr lang="zh-TW" altLang="en-US" sz="8000" b="1" dirty="0"/>
              <a:t>請問，</a:t>
            </a:r>
            <a:endParaRPr lang="en-US" altLang="zh-TW" sz="8000" b="1" dirty="0"/>
          </a:p>
          <a:p>
            <a:pPr algn="l"/>
            <a:r>
              <a:rPr lang="zh-TW" altLang="en-US" sz="8000" b="1" dirty="0"/>
              <a:t>我要建立</a:t>
            </a:r>
            <a:r>
              <a:rPr lang="en-US" altLang="zh-TW" sz="8000" b="1" dirty="0"/>
              <a:t>2</a:t>
            </a:r>
            <a:r>
              <a:rPr lang="zh-TW" altLang="en-US" sz="8000" b="1" dirty="0"/>
              <a:t>個</a:t>
            </a:r>
            <a:r>
              <a:rPr lang="en-US" altLang="zh-TW" sz="8000" b="1" dirty="0"/>
              <a:t>Workspace</a:t>
            </a:r>
            <a:r>
              <a:rPr lang="zh-TW" altLang="en-US" sz="8000" b="1" dirty="0"/>
              <a:t>？</a:t>
            </a:r>
            <a:endParaRPr lang="en-US" altLang="zh-TW" sz="8000" b="1" dirty="0"/>
          </a:p>
          <a:p>
            <a:pPr algn="l"/>
            <a:endParaRPr lang="en-US" altLang="zh-TW" sz="8000" b="1" dirty="0"/>
          </a:p>
          <a:p>
            <a:pPr algn="l"/>
            <a:r>
              <a:rPr lang="zh-TW" altLang="en-US" sz="8000" b="1" dirty="0"/>
              <a:t>還是只需要建立</a:t>
            </a:r>
            <a:r>
              <a:rPr lang="en-US" altLang="zh-TW" sz="8000" b="1" dirty="0"/>
              <a:t>1</a:t>
            </a:r>
            <a:r>
              <a:rPr lang="zh-TW" altLang="en-US" sz="8000" b="1" dirty="0"/>
              <a:t>個</a:t>
            </a:r>
            <a:r>
              <a:rPr lang="en-US" altLang="zh-TW" sz="8000" b="1" dirty="0"/>
              <a:t>Workspace</a:t>
            </a:r>
            <a:r>
              <a:rPr lang="zh-TW" altLang="en-US" sz="8000" b="1" dirty="0"/>
              <a:t>，但是建立</a:t>
            </a:r>
            <a:r>
              <a:rPr lang="en-US" altLang="zh-TW" sz="8000" b="1" dirty="0"/>
              <a:t>2</a:t>
            </a:r>
            <a:r>
              <a:rPr lang="zh-TW" altLang="en-US" sz="8000" b="1" dirty="0"/>
              <a:t>個</a:t>
            </a:r>
            <a:r>
              <a:rPr lang="en-US" altLang="zh-TW" sz="8000" b="1" dirty="0"/>
              <a:t>Experiments</a:t>
            </a:r>
            <a:r>
              <a:rPr lang="zh-TW" altLang="en-US" sz="8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6543719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04394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找已經存在</a:t>
            </a:r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Workspace</a:t>
            </a:r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工作空間</a:t>
            </a:r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CN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AML02</a:t>
            </a:r>
          </a:p>
          <a:p>
            <a:pPr lvl="1"/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所有資源，例如虛擬機、儲存帳戶、模型註冊表、資料集等，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再建立</a:t>
            </a:r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Experiments</a:t>
            </a:r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實驗）</a:t>
            </a:r>
            <a:endParaRPr lang="en-US" altLang="zh-CN" sz="4400" b="1" dirty="0"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CN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AML12-</a:t>
            </a:r>
            <a:r>
              <a:rPr lang="zh-CN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房價預測</a:t>
            </a:r>
            <a:endParaRPr lang="en-US" altLang="zh-CN" sz="40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CN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AML13-</a:t>
            </a:r>
            <a:r>
              <a:rPr lang="zh-CN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客戶流失預測</a:t>
            </a:r>
            <a:endParaRPr lang="en-US" altLang="zh-CN" sz="40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調整不同參數，測試多個</a:t>
            </a:r>
            <a:r>
              <a:rPr lang="en-US" altLang="zh-TW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Jobs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（工作）</a:t>
            </a:r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CN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jobs-01-</a:t>
            </a:r>
            <a:r>
              <a:rPr lang="zh-CN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</a:t>
            </a:r>
            <a:endParaRPr lang="en-US" altLang="zh-CN" sz="40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CN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jobs-02-</a:t>
            </a:r>
            <a:r>
              <a:rPr lang="zh-CN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邏輯回歸</a:t>
            </a:r>
            <a:endParaRPr lang="en-US" altLang="zh-CN" sz="40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257"/>
            <a:ext cx="9144000" cy="1114270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個資料集的學習步驟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400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352559" cy="381642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6500" b="1" dirty="0"/>
              <a:t>建立</a:t>
            </a:r>
            <a:r>
              <a:rPr lang="en-US" altLang="zh-CN" sz="6500" b="1" dirty="0"/>
              <a:t>experiment</a:t>
            </a:r>
            <a:r>
              <a:rPr lang="zh-CN" altLang="en-US" sz="6500" b="1" dirty="0"/>
              <a:t>實驗</a:t>
            </a:r>
            <a:endParaRPr lang="en-US" altLang="zh-CN" sz="6500" b="1" dirty="0"/>
          </a:p>
          <a:p>
            <a:r>
              <a:rPr lang="zh-CN" altLang="en-US" sz="6600" b="1" dirty="0"/>
              <a:t>類似舊版的專案名稱</a:t>
            </a:r>
            <a:endParaRPr lang="en-US" altLang="zh-CN" sz="6600" b="1" dirty="0"/>
          </a:p>
          <a:p>
            <a:r>
              <a:rPr lang="en-US" altLang="zh-CN" sz="6600" b="1" dirty="0"/>
              <a:t>AML-11-testNewVersion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42198179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C99D619-2B51-4A57-A905-6A6A2BE2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+New</a:t>
            </a:r>
            <a:r>
              <a:rPr lang="zh-CN" altLang="en-US" dirty="0"/>
              <a:t>：沒有</a:t>
            </a:r>
            <a:r>
              <a:rPr lang="en-US" altLang="zh-CN" dirty="0" err="1"/>
              <a:t>experimen</a:t>
            </a:r>
            <a:r>
              <a:rPr lang="en-US" altLang="zh-CN" dirty="0">
                <a:sym typeface="Wingdings" panose="05000000000000000000" pitchFamily="2" charset="2"/>
              </a:rPr>
              <a:t> job (preview)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6DB9D21-ABF5-4309-8DF0-2D304D9C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的正確方式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A8240E-065B-486E-93AA-72E30C417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6457"/>
            <a:ext cx="9144000" cy="457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52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352559" cy="3816424"/>
          </a:xfrm>
        </p:spPr>
        <p:txBody>
          <a:bodyPr>
            <a:normAutofit/>
          </a:bodyPr>
          <a:lstStyle/>
          <a:p>
            <a:r>
              <a:rPr lang="zh-CN" altLang="en-US" sz="6500" b="1" dirty="0"/>
              <a:t>建立</a:t>
            </a:r>
            <a:r>
              <a:rPr lang="en-US" altLang="zh-CN" sz="6500" b="1" dirty="0"/>
              <a:t>experiment</a:t>
            </a:r>
            <a:r>
              <a:rPr lang="zh-CN" altLang="en-US" sz="6500" b="1" dirty="0"/>
              <a:t>實驗</a:t>
            </a:r>
            <a:endParaRPr lang="en-US" altLang="zh-CN" sz="6500" b="1" dirty="0"/>
          </a:p>
          <a:p>
            <a:r>
              <a:rPr lang="zh-CN" altLang="en-US" sz="6600" b="1" dirty="0"/>
              <a:t>需要</a:t>
            </a:r>
            <a:r>
              <a:rPr lang="en-US" altLang="zh-CN" sz="6600" b="1" dirty="0"/>
              <a:t>4</a:t>
            </a:r>
            <a:r>
              <a:rPr lang="zh-CN" altLang="en-US" sz="6600" b="1" dirty="0"/>
              <a:t>個步驟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635423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749D75-5239-4513-9D92-33F2CD7B1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Computer instance</a:t>
            </a:r>
          </a:p>
          <a:p>
            <a:r>
              <a:rPr lang="en-US" altLang="zh-TW" b="1" dirty="0" err="1"/>
              <a:t>myVM</a:t>
            </a:r>
            <a:r>
              <a:rPr lang="zh-CN" altLang="en-US" b="1" dirty="0"/>
              <a:t>（若沒有要先建立，或是啟動）</a:t>
            </a:r>
            <a:endParaRPr lang="zh-TW" altLang="en-US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AB0EDD8-11CD-4FC0-B96E-BE3D13BF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52400"/>
            <a:ext cx="8820544" cy="1265238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先選擇你要執行的硬體（虛擬機器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VM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421C19A-1FAF-42D4-8BE2-111539B6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470" y="2702237"/>
            <a:ext cx="9303153" cy="400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806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749D75-5239-4513-9D92-33F2CD7B1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AB0EDD8-11CD-4FC0-B96E-BE3D13BF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52400"/>
            <a:ext cx="8820544" cy="1265238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：設定工作環境（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Environment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/>
              <a:t>Curated environment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96873B-7771-489D-91E5-8A970B63C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83" y="1362341"/>
            <a:ext cx="7136633" cy="562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98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749D75-5239-4513-9D92-33F2CD7B1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9539"/>
            <a:ext cx="8229600" cy="4525963"/>
          </a:xfrm>
        </p:spPr>
        <p:txBody>
          <a:bodyPr/>
          <a:lstStyle/>
          <a:p>
            <a:r>
              <a:rPr lang="en-US" altLang="zh-CN" b="1" dirty="0"/>
              <a:t>AML-11-testNewVersion</a:t>
            </a:r>
            <a:endParaRPr lang="zh-TW" altLang="en-US" b="1" dirty="0"/>
          </a:p>
          <a:p>
            <a:endParaRPr lang="en-US" altLang="zh-CN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AB0EDD8-11CD-4FC0-B96E-BE3D13BF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8" y="99218"/>
            <a:ext cx="8820544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：設定實驗名稱（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注意：不可以中文字，否則會錯誤</a:t>
            </a:r>
            <a:endParaRPr lang="zh-TW" altLang="en-US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3F292F-FE42-4F9C-8F23-0F6A4DF6D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97224"/>
            <a:ext cx="8240534" cy="486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806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749D75-5239-4513-9D92-33F2CD7B1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AB0EDD8-11CD-4FC0-B96E-BE3D13BF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8" y="-99219"/>
            <a:ext cx="8820544" cy="935931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：設定實驗名稱（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9754A2-0860-4AFF-BA79-AE90E4810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31837"/>
            <a:ext cx="7776864" cy="705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4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68052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使用新版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Azure ML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前，</a:t>
            </a:r>
            <a:endParaRPr lang="en-US" altLang="zh-CN" sz="54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要先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『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登入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Azure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，啟動試用帳號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』</a:t>
            </a:r>
          </a:p>
          <a:p>
            <a:endParaRPr lang="en-US" altLang="zh-CN" sz="54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4000" b="1" dirty="0">
                <a:latin typeface="微軟正黑體" pitchFamily="34" charset="-120"/>
                <a:ea typeface="微軟正黑體" pitchFamily="34" charset="-120"/>
              </a:rPr>
              <a:t>換言之，商業版</a:t>
            </a:r>
            <a:r>
              <a:rPr lang="en-US" altLang="zh-CN" sz="4000" b="1" dirty="0">
                <a:latin typeface="微軟正黑體" pitchFamily="34" charset="-120"/>
                <a:ea typeface="微軟正黑體" pitchFamily="34" charset="-120"/>
              </a:rPr>
              <a:t>Azure</a:t>
            </a:r>
            <a:r>
              <a:rPr lang="zh-CN" altLang="en-US" sz="4000" b="1" dirty="0">
                <a:latin typeface="微軟正黑體" pitchFamily="34" charset="-120"/>
                <a:ea typeface="微軟正黑體" pitchFamily="34" charset="-120"/>
              </a:rPr>
              <a:t>是要收錢的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66094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F73874E-1D3E-4A5D-926E-B3B48894F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689121D-FFE6-4A9A-84E1-8B6B0C4F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Create</a:t>
            </a:r>
            <a:r>
              <a:rPr lang="zh-CN" altLang="en-US" b="1" dirty="0"/>
              <a:t>，要等</a:t>
            </a:r>
            <a:r>
              <a:rPr lang="en-US" altLang="zh-CN" b="1" dirty="0"/>
              <a:t>3</a:t>
            </a:r>
            <a:r>
              <a:rPr lang="zh-CN" altLang="en-US" b="1" dirty="0"/>
              <a:t>分鐘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2A8208-BC91-4DF1-9538-05BB243B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35" y="1605742"/>
            <a:ext cx="7676190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722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F73874E-1D3E-4A5D-926E-B3B48894F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689121D-FFE6-4A9A-84E1-8B6B0C4F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成功建立實驗專題物件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C3FFD84-E2EC-4BCD-B8BF-755063125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82796"/>
            <a:ext cx="9144000" cy="522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4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352559" cy="3816424"/>
          </a:xfrm>
        </p:spPr>
        <p:txBody>
          <a:bodyPr>
            <a:normAutofit/>
          </a:bodyPr>
          <a:lstStyle/>
          <a:p>
            <a:r>
              <a:rPr lang="zh-CN" altLang="en-US" sz="6500" b="1" dirty="0"/>
              <a:t>在</a:t>
            </a:r>
            <a:r>
              <a:rPr lang="en-US" altLang="zh-CN" sz="6500" b="1" dirty="0"/>
              <a:t>experiment</a:t>
            </a:r>
            <a:r>
              <a:rPr lang="zh-CN" altLang="en-US" sz="6500" b="1" dirty="0"/>
              <a:t>內</a:t>
            </a:r>
            <a:endParaRPr lang="en-US" altLang="zh-CN" sz="6500" b="1" dirty="0"/>
          </a:p>
          <a:p>
            <a:r>
              <a:rPr lang="zh-CN" altLang="en-US" sz="6600" b="1" dirty="0"/>
              <a:t>建立第一個</a:t>
            </a:r>
            <a:r>
              <a:rPr lang="en-US" altLang="zh-CN" sz="6600" b="1"/>
              <a:t>job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952229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52536" y="1412776"/>
            <a:ext cx="9144000" cy="5429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3600" b="1" dirty="0">
                <a:effectLst/>
              </a:rPr>
              <a:t>(1).</a:t>
            </a:r>
            <a:r>
              <a:rPr lang="zh-CN" altLang="en-US" sz="3600" b="1" dirty="0">
                <a:effectLst/>
              </a:rPr>
              <a:t>在左邊的</a:t>
            </a:r>
            <a:r>
              <a:rPr lang="en-US" altLang="zh-CN" sz="3600" b="1" dirty="0">
                <a:effectLst/>
              </a:rPr>
              <a:t>assets</a:t>
            </a:r>
            <a:r>
              <a:rPr lang="zh-CN" altLang="en-US" sz="3600" b="1" dirty="0">
                <a:effectLst/>
              </a:rPr>
              <a:t>沒有找到</a:t>
            </a:r>
            <a:r>
              <a:rPr lang="en-US" altLang="zh-CN" sz="3600" b="1" dirty="0">
                <a:effectLst/>
              </a:rPr>
              <a:t>experiment</a:t>
            </a:r>
          </a:p>
          <a:p>
            <a:pPr lvl="1">
              <a:spcBef>
                <a:spcPts val="0"/>
              </a:spcBef>
            </a:pPr>
            <a:r>
              <a:rPr lang="zh-CN" altLang="en-US" sz="3600" b="1" dirty="0">
                <a:effectLst/>
              </a:rPr>
              <a:t>原因：</a:t>
            </a:r>
            <a:r>
              <a:rPr lang="en-US" altLang="zh-CN" sz="3600" b="1" dirty="0">
                <a:effectLst/>
              </a:rPr>
              <a:t>experiment</a:t>
            </a:r>
            <a:r>
              <a:rPr lang="zh-CN" altLang="en-US" sz="3600" b="1" dirty="0">
                <a:effectLst/>
              </a:rPr>
              <a:t>被整合到</a:t>
            </a:r>
            <a:r>
              <a:rPr lang="en-US" altLang="zh-CN" sz="3600" b="1" dirty="0">
                <a:effectLst/>
              </a:rPr>
              <a:t>jobs</a:t>
            </a:r>
            <a:r>
              <a:rPr lang="zh-CN" altLang="en-US" sz="3600" b="1" dirty="0">
                <a:effectLst/>
              </a:rPr>
              <a:t>裡面</a:t>
            </a:r>
            <a:endParaRPr lang="en-US" altLang="zh-CN" sz="3600" b="1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  <a:effectLst/>
              </a:rPr>
              <a:t>圖形界面選</a:t>
            </a:r>
            <a:r>
              <a:rPr lang="en-US" altLang="zh-CN" b="1" dirty="0" err="1">
                <a:solidFill>
                  <a:srgbClr val="C00000"/>
                </a:solidFill>
                <a:effectLst/>
              </a:rPr>
              <a:t>piepline</a:t>
            </a:r>
            <a:endParaRPr lang="en-US" altLang="zh-CN" b="1" dirty="0">
              <a:solidFill>
                <a:srgbClr val="C00000"/>
              </a:solidFill>
              <a:effectLst/>
            </a:endParaRPr>
          </a:p>
          <a:p>
            <a:pPr lvl="1"/>
            <a:endParaRPr lang="en-US" altLang="zh-TW" sz="3200" b="1" dirty="0">
              <a:effectLst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  <a:b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類似舊版的專案名稱：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AML-11-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新版測試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73F160-FF0D-4FA3-86C3-6FDF64871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3212976"/>
            <a:ext cx="2255891" cy="34926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9467D26-B0A2-4429-9F90-34B581C71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2460495"/>
            <a:ext cx="5576556" cy="431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894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429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  <a:effectLst/>
              </a:rPr>
              <a:t>新增圖形界面選</a:t>
            </a:r>
            <a:r>
              <a:rPr lang="en-US" altLang="zh-CN" b="1" dirty="0" err="1">
                <a:solidFill>
                  <a:srgbClr val="C00000"/>
                </a:solidFill>
                <a:effectLst/>
              </a:rPr>
              <a:t>piepline</a:t>
            </a:r>
            <a:endParaRPr lang="en-US" altLang="zh-CN" b="1" dirty="0">
              <a:solidFill>
                <a:srgbClr val="C00000"/>
              </a:solidFill>
              <a:effectLst/>
            </a:endParaRPr>
          </a:p>
          <a:p>
            <a:pPr lvl="1"/>
            <a:endParaRPr lang="en-US" altLang="zh-TW" sz="3200" b="1" dirty="0">
              <a:effectLst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  <a:b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類似舊版的專案名稱：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AML-11-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新版測試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B53972C-D8AC-4E33-BB5A-42E5CEE3C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33066"/>
            <a:ext cx="8303236" cy="477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86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429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  <a:effectLst/>
              </a:rPr>
              <a:t>新增圖形界面選</a:t>
            </a:r>
            <a:r>
              <a:rPr lang="en-US" altLang="zh-CN" b="1" dirty="0" err="1">
                <a:solidFill>
                  <a:srgbClr val="C00000"/>
                </a:solidFill>
                <a:effectLst/>
              </a:rPr>
              <a:t>piepline</a:t>
            </a:r>
            <a:endParaRPr lang="en-US" altLang="zh-CN" b="1" dirty="0">
              <a:solidFill>
                <a:srgbClr val="C00000"/>
              </a:solidFill>
              <a:effectLst/>
            </a:endParaRPr>
          </a:p>
          <a:p>
            <a:pPr lvl="1"/>
            <a:endParaRPr lang="en-US" altLang="zh-TW" sz="3200" b="1" dirty="0">
              <a:effectLst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  <a:b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類似舊版的專案名稱：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AML-11-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新版測試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B53972C-D8AC-4E33-BB5A-42E5CEE3C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933066"/>
            <a:ext cx="8303236" cy="477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915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9423284-7225-4B78-8535-38085D715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3DB5EB1-8191-439A-B2B6-84829AEF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類似舊版的專案名稱：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AML-11-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新版測試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4D2A56-CCBF-4422-81C8-41C6AE628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396961"/>
            <a:ext cx="8103757" cy="530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527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8136535" cy="3024336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8000" b="1" dirty="0"/>
              <a:t>新增</a:t>
            </a:r>
            <a:r>
              <a:rPr lang="en-US" altLang="zh-CN" sz="8000" b="1" dirty="0"/>
              <a:t>designer</a:t>
            </a:r>
          </a:p>
          <a:p>
            <a:r>
              <a:rPr lang="zh-CN" altLang="en-US" sz="8000" b="1" dirty="0"/>
              <a:t>類似舊版的拖拉元件</a:t>
            </a:r>
            <a:endParaRPr lang="zh-TW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8248257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947E618-53E9-4827-BC3F-FA578BBF9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2002FE7-BD84-40D8-9E0A-9B1AAE96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b="1" dirty="0"/>
              <a:t>新增</a:t>
            </a:r>
            <a:r>
              <a:rPr lang="en-US" altLang="zh-CN" b="1" dirty="0"/>
              <a:t>designer</a:t>
            </a:r>
            <a:br>
              <a:rPr lang="en-US" altLang="zh-CN" b="1" dirty="0"/>
            </a:br>
            <a:r>
              <a:rPr lang="zh-CN" altLang="en-US" b="1" dirty="0"/>
              <a:t>類似舊版的拖拉元件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ECDF07-0E91-4318-B621-0D11C5027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808"/>
            <a:ext cx="9144000" cy="476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760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4507EC6-2997-42B6-B99F-9A7F7BA62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4508347-BDAC-496C-A25D-E0BB33B4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新增一個管道</a:t>
            </a:r>
            <a:r>
              <a:rPr lang="en-US" altLang="zh-CN" b="1" dirty="0"/>
              <a:t>pipeline</a:t>
            </a:r>
            <a:r>
              <a:rPr lang="zh-CN" altLang="en-US" b="1" dirty="0"/>
              <a:t>專題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A2D340-C3E9-44F9-B639-D5045F17C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83" y="1601227"/>
            <a:ext cx="7488832" cy="459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1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88C4AD8-77BC-40DA-AFBE-F2E74FF4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申請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Azure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雲端服務</a:t>
            </a:r>
            <a:b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可以試用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年</a:t>
            </a:r>
            <a:endParaRPr lang="zh-TW" altLang="en-US" sz="4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0F159FC-2809-4694-B908-DDF057AC4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7859216" cy="504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155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4507EC6-2997-42B6-B99F-9A7F7BA62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4508347-BDAC-496C-A25D-E0BB33B49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b="1" dirty="0"/>
              <a:t>設定</a:t>
            </a:r>
            <a:r>
              <a:rPr lang="en-US" altLang="zh-CN" b="1" dirty="0"/>
              <a:t>pipeline</a:t>
            </a:r>
            <a:r>
              <a:rPr lang="zh-CN" altLang="en-US" b="1" dirty="0"/>
              <a:t>專題名稱：</a:t>
            </a:r>
            <a:br>
              <a:rPr lang="en-US" altLang="zh-CN" b="1" dirty="0"/>
            </a:br>
            <a:r>
              <a:rPr lang="en-US" altLang="zh-CN" b="1" dirty="0">
                <a:highlight>
                  <a:srgbClr val="FFFF00"/>
                </a:highlight>
              </a:rPr>
              <a:t>AML-11-</a:t>
            </a:r>
            <a:r>
              <a:rPr lang="zh-CN" altLang="en-US" b="1" dirty="0">
                <a:highlight>
                  <a:srgbClr val="FFFF00"/>
                </a:highlight>
              </a:rPr>
              <a:t>新版專題</a:t>
            </a:r>
            <a:endParaRPr lang="zh-TW" altLang="en-US" dirty="0">
              <a:highlight>
                <a:srgbClr val="FFFF00"/>
              </a:highligh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6FED7DD-C6A7-41E3-8C5D-83F4D499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72" y="1519476"/>
            <a:ext cx="6457143" cy="381904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F3FE94C-8F1E-422A-8FAF-27446F5C3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842" y="4672485"/>
            <a:ext cx="5657143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745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8136535" cy="3024336"/>
          </a:xfrm>
        </p:spPr>
        <p:txBody>
          <a:bodyPr>
            <a:normAutofit/>
          </a:bodyPr>
          <a:lstStyle/>
          <a:p>
            <a:r>
              <a:rPr lang="zh-CN" altLang="en-US" sz="8000" b="1" dirty="0"/>
              <a:t>讀入一個外部資料集</a:t>
            </a:r>
            <a:r>
              <a:rPr lang="en-US" altLang="zh-CN" sz="8000" b="1" dirty="0"/>
              <a:t>dataset</a:t>
            </a:r>
            <a:endParaRPr lang="zh-TW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8730709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尋找：</a:t>
            </a:r>
            <a:r>
              <a:rPr lang="en-US" altLang="zh-CN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拖曵</a:t>
            </a:r>
            <a:r>
              <a:rPr lang="en-US" altLang="zh-CN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import data</a:t>
            </a:r>
            <a:endParaRPr lang="en-US" altLang="zh-CN" b="1" dirty="0">
              <a:solidFill>
                <a:srgbClr val="C00000"/>
              </a:solidFill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讀入一個資料集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b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成人收入資料集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0DACB2-F68A-46F7-9B12-184BFE4CF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8" y="2492896"/>
            <a:ext cx="8295238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30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1" y="714400"/>
            <a:ext cx="9144000" cy="54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Double 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click『</a:t>
            </a:r>
            <a:r>
              <a:rPr lang="en-US" altLang="zh-CN" b="1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import</a:t>
            </a:r>
            <a:r>
              <a:rPr lang="en-US" altLang="zh-CN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data』</a:t>
            </a:r>
            <a:endParaRPr lang="en-US" altLang="zh-CN" b="1" dirty="0">
              <a:solidFill>
                <a:srgbClr val="C00000"/>
              </a:solidFill>
              <a:effectLst/>
            </a:endParaRPr>
          </a:p>
          <a:p>
            <a:pPr lvl="1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Create source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： </a:t>
            </a:r>
            <a:r>
              <a:rPr lang="en-US" altLang="zh-CN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URL  via Http</a:t>
            </a:r>
            <a:endParaRPr lang="en-US" altLang="zh-TW" sz="100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Data source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url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：</a:t>
            </a:r>
            <a:r>
              <a:rPr lang="en-US" altLang="zh-TW" sz="1400" dirty="0">
                <a:effectLst/>
                <a:hlinkClick r:id="rId2"/>
              </a:rPr>
              <a:t>https://acupun.site/lecture/predict/example/resource/iris-chi.csv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sz="1100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4029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importData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外部資料集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938DD2C-70A0-4E92-9279-3DD788077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8880"/>
            <a:ext cx="9001000" cy="522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606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『submit』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結果：發生錯誤</a:t>
            </a:r>
            <a:endParaRPr lang="en-US" altLang="zh-CN" b="1" dirty="0">
              <a:effectLst/>
            </a:endParaRPr>
          </a:p>
          <a:p>
            <a:pPr lvl="1"/>
            <a:r>
              <a:rPr lang="en-US" altLang="zh-TW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errors detected</a:t>
            </a:r>
          </a:p>
          <a:p>
            <a:pPr lvl="1"/>
            <a:r>
              <a:rPr lang="en-US" altLang="zh-TW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compute target in settings panel.</a:t>
            </a:r>
          </a:p>
          <a:p>
            <a:pPr lvl="1"/>
            <a:r>
              <a:rPr lang="zh-CN" altLang="en-US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要在設定</a:t>
            </a:r>
            <a:r>
              <a:rPr lang="en-US" altLang="zh-CN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settings</a:t>
            </a:r>
            <a:r>
              <a:rPr lang="zh-CN" altLang="en-US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去選擇</a:t>
            </a:r>
            <a:r>
              <a:rPr lang="en-US" altLang="zh-CN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計算目標</a:t>
            </a:r>
            <a:r>
              <a:rPr lang="en-US" altLang="zh-CN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endParaRPr lang="en-US" altLang="zh-TW" sz="28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Submit(Run)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，瀏覽結果資料集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67697C-B6F4-4671-8292-6CA3D2FC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9" y="3989784"/>
            <a:ext cx="9144000" cy="253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364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8136535" cy="3024336"/>
          </a:xfrm>
        </p:spPr>
        <p:txBody>
          <a:bodyPr>
            <a:normAutofit/>
          </a:bodyPr>
          <a:lstStyle/>
          <a:p>
            <a:r>
              <a:rPr lang="zh-CN" altLang="en-US" sz="8000" b="1" dirty="0"/>
              <a:t>執行專案</a:t>
            </a:r>
            <a:endParaRPr lang="en-US" altLang="zh-CN" sz="8000" b="1" dirty="0"/>
          </a:p>
          <a:p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Submit(Run)</a:t>
            </a:r>
            <a:endParaRPr lang="zh-TW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4361186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69201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點選右上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『settings』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（或是快按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Select compute target in settings panel</a:t>
            </a:r>
            <a:endParaRPr lang="en-US" altLang="zh-CN" b="1" dirty="0">
              <a:effectLst/>
            </a:endParaRPr>
          </a:p>
          <a:p>
            <a:pPr lvl="1"/>
            <a:r>
              <a:rPr lang="zh-CN" altLang="en-US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b="1" dirty="0">
                <a:effectLst/>
              </a:rPr>
              <a:t>Select compute type </a:t>
            </a:r>
            <a:r>
              <a:rPr lang="zh-CN" altLang="en-US" b="1" dirty="0">
                <a:effectLst/>
              </a:rPr>
              <a:t>：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compute instance</a:t>
            </a:r>
            <a:endParaRPr lang="en-US" altLang="zh-TW" sz="28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494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Submit(Run)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，瀏覽結果資料集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8717AD-E3C8-4E63-9D8F-43F07AB34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" y="2881978"/>
            <a:ext cx="9144000" cy="379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005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8136535" cy="396044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8000" b="1" dirty="0"/>
              <a:t>需要先設定</a:t>
            </a:r>
            <a:endParaRPr lang="en-US" altLang="zh-CN" sz="8000" b="1" dirty="0"/>
          </a:p>
          <a:p>
            <a:r>
              <a:rPr lang="zh-CN" altLang="en-US" sz="8000" b="1" dirty="0"/>
              <a:t>執行程式的虛擬主機</a:t>
            </a:r>
            <a:endParaRPr lang="en-US" altLang="zh-CN" sz="8000" b="1" dirty="0"/>
          </a:p>
          <a:p>
            <a:r>
              <a:rPr lang="en-US" altLang="zh-CN" sz="7100" b="1" dirty="0">
                <a:solidFill>
                  <a:srgbClr val="C00000"/>
                </a:solidFill>
              </a:rPr>
              <a:t>VM</a:t>
            </a:r>
            <a:r>
              <a:rPr lang="zh-CN" altLang="en-US" sz="7100" b="1" dirty="0">
                <a:solidFill>
                  <a:srgbClr val="C00000"/>
                </a:solidFill>
              </a:rPr>
              <a:t>的大小，位置，</a:t>
            </a:r>
            <a:r>
              <a:rPr lang="en-US" altLang="zh-CN" sz="7100" b="1" dirty="0">
                <a:solidFill>
                  <a:srgbClr val="C00000"/>
                </a:solidFill>
              </a:rPr>
              <a:t>GPU/CPU</a:t>
            </a:r>
            <a:endParaRPr lang="zh-TW" altLang="en-US" sz="7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6720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8EE978B-4085-43BD-A025-1E6C000CC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20039"/>
            <a:ext cx="8229600" cy="6226590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494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設定計算的硬體虛擬主機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VM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71290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18795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Compute name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：你的運算資料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endParaRPr lang="en-US" altLang="zh-CN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最好是和專案有關、能辨識出來的名稱。</a:t>
            </a:r>
          </a:p>
          <a:p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：你的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VM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要開在哪裡的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機房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一般你的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workspace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開在哪裡，就選哪裡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Asia East</a:t>
            </a:r>
            <a:endParaRPr lang="zh-TW" altLang="en-US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 machine type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CPU 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GPU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的設備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機器學習，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即可</a:t>
            </a:r>
            <a:endParaRPr lang="en-US" altLang="zh-CN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deep learning)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GPU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的設備</a:t>
            </a:r>
          </a:p>
          <a:p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 machine size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VM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的大小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（設定多少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核心或多少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RAM)</a:t>
            </a:r>
          </a:p>
          <a:p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from all options 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一般來說效能愈好的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VM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，價格就愈高。</a:t>
            </a:r>
            <a:endParaRPr lang="en-US" altLang="zh-CN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256"/>
            <a:ext cx="9144000" cy="1299527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設定計算的硬體虛擬主機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VM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主要設定主機有</a:t>
            </a:r>
            <a:r>
              <a:rPr lang="en-US" altLang="zh-CN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GPU/CPU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放置位置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主機名稱</a:t>
            </a:r>
            <a:endParaRPr lang="zh-TW" altLang="en-US" sz="36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71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F83336F-BCC4-44EA-91FF-BC1D349B4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4800" b="1" dirty="0"/>
              <a:t>1.</a:t>
            </a:r>
            <a:r>
              <a:rPr lang="en-US" altLang="zh-CN" sz="4800" b="1" dirty="0">
                <a:solidFill>
                  <a:srgbClr val="7030A0"/>
                </a:solidFill>
              </a:rPr>
              <a:t>Azure</a:t>
            </a:r>
            <a:r>
              <a:rPr lang="zh-CN" altLang="en-US" sz="4800" b="1" dirty="0">
                <a:solidFill>
                  <a:srgbClr val="7030A0"/>
                </a:solidFill>
              </a:rPr>
              <a:t>：微軟雲端服務</a:t>
            </a:r>
            <a:endParaRPr lang="en-US" altLang="zh-CN" sz="4800" b="1" dirty="0">
              <a:solidFill>
                <a:srgbClr val="7030A0"/>
              </a:solidFill>
            </a:endParaRPr>
          </a:p>
          <a:p>
            <a:pPr lvl="1"/>
            <a:r>
              <a:rPr lang="zh-CN" altLang="en-US" sz="4400" b="1" dirty="0"/>
              <a:t>提供</a:t>
            </a:r>
            <a:r>
              <a:rPr lang="en-US" altLang="zh-CN" sz="4400" b="1" dirty="0"/>
              <a:t>20</a:t>
            </a:r>
            <a:r>
              <a:rPr lang="zh-CN" altLang="en-US" sz="4400" b="1" dirty="0"/>
              <a:t>多種雲端服務</a:t>
            </a:r>
            <a:endParaRPr lang="en-US" altLang="zh-CN" sz="4400" b="1" dirty="0"/>
          </a:p>
          <a:p>
            <a:pPr lvl="1"/>
            <a:r>
              <a:rPr lang="zh-CN" altLang="en-US" sz="4400" b="1" dirty="0"/>
              <a:t>包括：架站，提供</a:t>
            </a:r>
            <a:r>
              <a:rPr lang="en-US" altLang="zh-CN" sz="4400" b="1" dirty="0"/>
              <a:t>SQL</a:t>
            </a:r>
            <a:r>
              <a:rPr lang="zh-CN" altLang="en-US" sz="4400" b="1" dirty="0"/>
              <a:t>資料庫，</a:t>
            </a:r>
            <a:r>
              <a:rPr lang="en-US" altLang="zh-CN" sz="4400" b="1" dirty="0"/>
              <a:t>VM</a:t>
            </a:r>
            <a:r>
              <a:rPr lang="zh-CN" altLang="en-US" sz="4400" b="1" dirty="0"/>
              <a:t>虛擬主機</a:t>
            </a:r>
            <a:r>
              <a:rPr lang="en-US" altLang="zh-CN" sz="4400" b="1" dirty="0"/>
              <a:t>…..</a:t>
            </a:r>
          </a:p>
          <a:p>
            <a:pPr lvl="1"/>
            <a:r>
              <a:rPr lang="zh-CN" altLang="en-US" sz="4400" b="1" dirty="0">
                <a:solidFill>
                  <a:srgbClr val="C00000"/>
                </a:solidFill>
              </a:rPr>
              <a:t>免費試用</a:t>
            </a:r>
            <a:r>
              <a:rPr lang="en-US" altLang="zh-CN" sz="4400" b="1" dirty="0">
                <a:solidFill>
                  <a:srgbClr val="C00000"/>
                </a:solidFill>
              </a:rPr>
              <a:t>1</a:t>
            </a:r>
            <a:r>
              <a:rPr lang="zh-CN" altLang="en-US" sz="4400" b="1" dirty="0">
                <a:solidFill>
                  <a:srgbClr val="C00000"/>
                </a:solidFill>
              </a:rPr>
              <a:t>年</a:t>
            </a:r>
            <a:endParaRPr lang="en-US" altLang="zh-CN" sz="4400" b="1" dirty="0">
              <a:solidFill>
                <a:srgbClr val="C00000"/>
              </a:solidFill>
            </a:endParaRPr>
          </a:p>
          <a:p>
            <a:r>
              <a:rPr lang="en-US" altLang="zh-CN" sz="4800" b="1" dirty="0"/>
              <a:t>2.</a:t>
            </a:r>
            <a:r>
              <a:rPr lang="en-US" altLang="zh-TW" sz="4800" b="1" dirty="0">
                <a:solidFill>
                  <a:srgbClr val="7030A0"/>
                </a:solidFill>
              </a:rPr>
              <a:t>Azure </a:t>
            </a:r>
            <a:r>
              <a:rPr lang="en-US" altLang="zh-CN" sz="4800" b="1" dirty="0">
                <a:solidFill>
                  <a:srgbClr val="7030A0"/>
                </a:solidFill>
              </a:rPr>
              <a:t>ML</a:t>
            </a:r>
            <a:r>
              <a:rPr lang="zh-CN" altLang="en-US" sz="4800" b="1" dirty="0">
                <a:solidFill>
                  <a:srgbClr val="7030A0"/>
                </a:solidFill>
              </a:rPr>
              <a:t>：機器學習平台</a:t>
            </a:r>
            <a:endParaRPr lang="en-US" altLang="zh-CN" sz="4800" b="1" dirty="0">
              <a:solidFill>
                <a:srgbClr val="7030A0"/>
              </a:solidFill>
            </a:endParaRPr>
          </a:p>
          <a:p>
            <a:pPr lvl="1"/>
            <a:r>
              <a:rPr lang="zh-CN" altLang="en-US" sz="4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提供做機器學習的平台</a:t>
            </a:r>
            <a:endParaRPr lang="zh-TW" altLang="en-US" sz="44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050790E-FD03-48DA-9A27-0F94BB38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比較：</a:t>
            </a:r>
            <a:r>
              <a:rPr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Azue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Azure ML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69142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187959"/>
          </a:xfrm>
        </p:spPr>
        <p:txBody>
          <a:bodyPr>
            <a:normAutofit/>
          </a:bodyPr>
          <a:lstStyle/>
          <a:p>
            <a:pPr lvl="1"/>
            <a:r>
              <a:rPr lang="zh-CN" altLang="en-US" sz="28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訊息：</a:t>
            </a:r>
            <a:r>
              <a:rPr lang="en-US" altLang="zh-CN" sz="2800" b="1" dirty="0" err="1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myVM</a:t>
            </a:r>
            <a:r>
              <a:rPr lang="en-US" altLang="zh-CN" sz="28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creating</a:t>
            </a:r>
            <a:endParaRPr lang="en-US" altLang="zh-TW" sz="2800" b="1" dirty="0"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257"/>
            <a:ext cx="9144000" cy="72494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設定計算的硬體虛擬主機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VM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主要設定主機有</a:t>
            </a:r>
            <a:r>
              <a:rPr lang="en-US" altLang="zh-CN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GPU/CPU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放置位置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主機名稱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7E48BC-7BD6-4E19-9CF7-4C8771719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00669"/>
            <a:ext cx="6048672" cy="465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441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8136535" cy="3024336"/>
          </a:xfrm>
        </p:spPr>
        <p:txBody>
          <a:bodyPr>
            <a:normAutofit/>
          </a:bodyPr>
          <a:lstStyle/>
          <a:p>
            <a:r>
              <a:rPr lang="zh-CN" altLang="en-US" sz="8000" b="1" dirty="0"/>
              <a:t>再度執行專案</a:t>
            </a:r>
            <a:endParaRPr lang="en-US" altLang="zh-CN" sz="8000" b="1" dirty="0"/>
          </a:p>
          <a:p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Submit(Run)</a:t>
            </a:r>
            <a:endParaRPr lang="zh-TW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9653160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187959"/>
          </a:xfrm>
        </p:spPr>
        <p:txBody>
          <a:bodyPr>
            <a:normAutofit/>
          </a:bodyPr>
          <a:lstStyle/>
          <a:p>
            <a:pPr lvl="1"/>
            <a:r>
              <a:rPr lang="zh-CN" altLang="en-US" sz="28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訊息：</a:t>
            </a:r>
            <a:r>
              <a:rPr lang="en-US" altLang="zh-CN" sz="2800" b="1" dirty="0" err="1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myVM</a:t>
            </a:r>
            <a:r>
              <a:rPr lang="en-US" altLang="zh-CN" sz="28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creating</a:t>
            </a:r>
            <a:endParaRPr lang="en-US" altLang="zh-TW" sz="2800" b="1" dirty="0"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257"/>
            <a:ext cx="9144000" cy="111427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虛擬主機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VM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creating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就表示已經建立虛擬主機了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7E48BC-7BD6-4E19-9CF7-4C8771719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00669"/>
            <a:ext cx="6048672" cy="465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46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412776"/>
            <a:ext cx="8532071" cy="3888432"/>
          </a:xfrm>
        </p:spPr>
        <p:txBody>
          <a:bodyPr>
            <a:normAutofit/>
          </a:bodyPr>
          <a:lstStyle/>
          <a:p>
            <a:r>
              <a:rPr lang="zh-CN" altLang="en-US" sz="6200" b="1" dirty="0"/>
              <a:t>執行</a:t>
            </a:r>
            <a:r>
              <a:rPr lang="zh-TW" altLang="zh-TW" sz="6200" b="1" dirty="0"/>
              <a:t>AML-11-新版專題</a:t>
            </a:r>
          </a:p>
          <a:p>
            <a:r>
              <a:rPr lang="zh-CN" altLang="en-US" sz="6200" b="1" dirty="0"/>
              <a:t>需要設定</a:t>
            </a:r>
            <a:r>
              <a:rPr lang="en-US" altLang="zh-CN" sz="6200" b="1" dirty="0"/>
              <a:t>pipeline job</a:t>
            </a:r>
          </a:p>
          <a:p>
            <a:r>
              <a:rPr lang="en-US" altLang="zh-CN" sz="6200" b="1" dirty="0"/>
              <a:t>(</a:t>
            </a:r>
            <a:r>
              <a:rPr lang="zh-CN" altLang="en-US" sz="6200" b="1" dirty="0"/>
              <a:t>測試工作</a:t>
            </a:r>
            <a:r>
              <a:rPr lang="en-US" altLang="zh-CN" sz="6200" b="1" dirty="0"/>
              <a:t>)</a:t>
            </a:r>
            <a:endParaRPr lang="zh-TW" altLang="en-US" sz="6200" b="1" dirty="0"/>
          </a:p>
        </p:txBody>
      </p:sp>
    </p:spTree>
    <p:extLst>
      <p:ext uri="{BB962C8B-B14F-4D97-AF65-F5344CB8AC3E}">
        <p14:creationId xmlns:p14="http://schemas.microsoft.com/office/powerpoint/2010/main" val="4665291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187959"/>
          </a:xfrm>
        </p:spPr>
        <p:txBody>
          <a:bodyPr>
            <a:normAutofit/>
          </a:bodyPr>
          <a:lstStyle/>
          <a:p>
            <a:endParaRPr lang="en-US" altLang="zh-TW" sz="3200" b="1" dirty="0"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257"/>
            <a:ext cx="9144000" cy="111427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/>
              <a:t>每次執行</a:t>
            </a:r>
            <a:r>
              <a:rPr lang="en-US" altLang="zh-CN" b="1" dirty="0"/>
              <a:t>(submit)</a:t>
            </a:r>
            <a:r>
              <a:rPr lang="zh-CN" altLang="en-US" b="1" dirty="0"/>
              <a:t>實驗專題</a:t>
            </a:r>
            <a:r>
              <a:rPr lang="en-US" altLang="zh-CN" b="1" dirty="0"/>
              <a:t>(experiment)</a:t>
            </a:r>
            <a:r>
              <a:rPr lang="zh-CN" altLang="en-US" b="1" dirty="0"/>
              <a:t>都需要設定</a:t>
            </a:r>
            <a:r>
              <a:rPr lang="en-US" altLang="zh-CN" b="1" dirty="0"/>
              <a:t>pipeline job</a:t>
            </a:r>
            <a:r>
              <a:rPr lang="zh-CN" altLang="en-US" b="1" dirty="0"/>
              <a:t>名稱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41662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F83336F-BCC4-44EA-91FF-BC1D349B4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05400"/>
          </a:xfrm>
        </p:spPr>
        <p:txBody>
          <a:bodyPr>
            <a:normAutofit lnSpcReduction="10000"/>
          </a:bodyPr>
          <a:lstStyle/>
          <a:p>
            <a:r>
              <a:rPr lang="en-US" altLang="zh-CN" sz="4800" b="1" dirty="0"/>
              <a:t>1.</a:t>
            </a:r>
            <a:r>
              <a:rPr lang="en-US" altLang="zh-CN" sz="4800" b="1" dirty="0">
                <a:solidFill>
                  <a:srgbClr val="7030A0"/>
                </a:solidFill>
              </a:rPr>
              <a:t>Azure</a:t>
            </a:r>
            <a:r>
              <a:rPr lang="zh-CN" altLang="en-US" sz="4800" b="1" dirty="0">
                <a:solidFill>
                  <a:srgbClr val="7030A0"/>
                </a:solidFill>
              </a:rPr>
              <a:t>：微軟雲端服務</a:t>
            </a:r>
            <a:endParaRPr lang="en-US" altLang="zh-CN" sz="4800" b="1" dirty="0">
              <a:solidFill>
                <a:srgbClr val="7030A0"/>
              </a:solidFill>
            </a:endParaRPr>
          </a:p>
          <a:p>
            <a:pPr lvl="1"/>
            <a:r>
              <a:rPr lang="zh-CN" altLang="en-US" sz="4400" b="1" dirty="0"/>
              <a:t>雖然</a:t>
            </a:r>
            <a:r>
              <a:rPr lang="zh-CN" altLang="en-US" sz="4400" b="1" dirty="0">
                <a:solidFill>
                  <a:srgbClr val="C00000"/>
                </a:solidFill>
              </a:rPr>
              <a:t>免費試用</a:t>
            </a:r>
            <a:r>
              <a:rPr lang="en-US" altLang="zh-CN" sz="4400" b="1" dirty="0">
                <a:solidFill>
                  <a:srgbClr val="C00000"/>
                </a:solidFill>
              </a:rPr>
              <a:t>1</a:t>
            </a:r>
            <a:r>
              <a:rPr lang="zh-CN" altLang="en-US" sz="4400" b="1" dirty="0">
                <a:solidFill>
                  <a:srgbClr val="C00000"/>
                </a:solidFill>
              </a:rPr>
              <a:t>年，但註冊時還要輸入信用卡</a:t>
            </a:r>
            <a:r>
              <a:rPr lang="en-US" altLang="zh-CN" sz="4400" b="1" dirty="0">
                <a:solidFill>
                  <a:srgbClr val="C00000"/>
                </a:solidFill>
              </a:rPr>
              <a:t>…</a:t>
            </a:r>
            <a:r>
              <a:rPr lang="zh-CN" altLang="en-US" sz="4400" b="1" dirty="0">
                <a:solidFill>
                  <a:srgbClr val="C00000"/>
                </a:solidFill>
              </a:rPr>
              <a:t>稍微麻煩</a:t>
            </a:r>
            <a:endParaRPr lang="en-US" altLang="zh-CN" sz="44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4400" b="1" dirty="0">
                <a:solidFill>
                  <a:srgbClr val="C00000"/>
                </a:solidFill>
              </a:rPr>
              <a:t>試用的，不會真的扣錢</a:t>
            </a:r>
            <a:endParaRPr lang="en-US" altLang="zh-CN" sz="44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4400" b="1" dirty="0"/>
              <a:t>申請方法與步驟：</a:t>
            </a:r>
            <a:endParaRPr lang="en-US" altLang="zh-CN" sz="4400" b="1" dirty="0"/>
          </a:p>
          <a:p>
            <a:pPr lvl="2"/>
            <a:r>
              <a:rPr lang="en-US" altLang="zh-CN" sz="2800" b="1" dirty="0">
                <a:hlinkClick r:id="rId2"/>
              </a:rPr>
              <a:t>https://drive.google.com/file/d/1-gDEMr4aK90kjlT37YIMFdoDh0BgtP94/view?usp=sharing</a:t>
            </a:r>
            <a:endParaRPr lang="en-US" altLang="zh-CN" sz="2800" b="1" dirty="0"/>
          </a:p>
          <a:p>
            <a:pPr lvl="2"/>
            <a:endParaRPr lang="en-US" altLang="zh-CN" sz="4000" b="1" dirty="0"/>
          </a:p>
          <a:p>
            <a:pPr lvl="1"/>
            <a:endParaRPr lang="en-US" altLang="zh-CN" sz="4400" b="1" dirty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050790E-FD03-48DA-9A27-0F94BB38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8964488" cy="1265238"/>
          </a:xfrm>
        </p:spPr>
        <p:txBody>
          <a:bodyPr>
            <a:normAutofit fontScale="90000"/>
          </a:bodyPr>
          <a:lstStyle/>
          <a:p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不是學生，如何申請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925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07504" y="980728"/>
            <a:ext cx="9217024" cy="525658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5800" b="1" dirty="0">
                <a:solidFill>
                  <a:srgbClr val="7030A0"/>
                </a:solidFill>
              </a:rPr>
              <a:t>比較：</a:t>
            </a:r>
            <a:r>
              <a:rPr lang="en-US" altLang="zh-CN" sz="5800" b="1" dirty="0">
                <a:solidFill>
                  <a:srgbClr val="7030A0"/>
                </a:solidFill>
              </a:rPr>
              <a:t>ML studio </a:t>
            </a:r>
            <a:r>
              <a:rPr lang="zh-CN" altLang="en-US" sz="5800" b="1" dirty="0">
                <a:solidFill>
                  <a:srgbClr val="7030A0"/>
                </a:solidFill>
              </a:rPr>
              <a:t>與</a:t>
            </a:r>
            <a:r>
              <a:rPr lang="en-US" altLang="zh-CN" sz="5800" b="1" dirty="0">
                <a:solidFill>
                  <a:srgbClr val="7030A0"/>
                </a:solidFill>
              </a:rPr>
              <a:t> AML</a:t>
            </a:r>
          </a:p>
          <a:p>
            <a:pPr algn="l"/>
            <a:endParaRPr lang="en-US" altLang="zh-CN" sz="6600" b="1" dirty="0"/>
          </a:p>
          <a:p>
            <a:pPr algn="l"/>
            <a:r>
              <a:rPr lang="en-US" altLang="zh-CN" sz="6600" b="1" dirty="0"/>
              <a:t>1.</a:t>
            </a:r>
            <a:r>
              <a:rPr lang="en-US" altLang="zh-CN" sz="6600" b="1" dirty="0">
                <a:solidFill>
                  <a:srgbClr val="7030A0"/>
                </a:solidFill>
              </a:rPr>
              <a:t> ML studio </a:t>
            </a:r>
            <a:r>
              <a:rPr lang="zh-CN" altLang="en-US" sz="6600" b="1" dirty="0"/>
              <a:t>：舊版機器學習工作室</a:t>
            </a:r>
            <a:endParaRPr lang="en-US" altLang="zh-CN" sz="6600" b="1" dirty="0"/>
          </a:p>
          <a:p>
            <a:pPr algn="l"/>
            <a:r>
              <a:rPr lang="en-US" altLang="zh-CN" sz="6600" b="1" dirty="0"/>
              <a:t>2.</a:t>
            </a:r>
            <a:r>
              <a:rPr lang="en-US" altLang="zh-TW" sz="6600" b="1" dirty="0">
                <a:solidFill>
                  <a:srgbClr val="7030A0"/>
                </a:solidFill>
              </a:rPr>
              <a:t>A</a:t>
            </a:r>
            <a:r>
              <a:rPr lang="en-US" altLang="zh-CN" sz="6600" b="1" dirty="0">
                <a:solidFill>
                  <a:srgbClr val="7030A0"/>
                </a:solidFill>
              </a:rPr>
              <a:t>ML</a:t>
            </a:r>
            <a:r>
              <a:rPr lang="zh-CN" altLang="en-US" sz="6600" b="1" dirty="0"/>
              <a:t>：新版機器學習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7808466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1748</Words>
  <Application>Microsoft Office PowerPoint</Application>
  <PresentationFormat>如螢幕大小 (4:3)</PresentationFormat>
  <Paragraphs>283</Paragraphs>
  <Slides>74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74</vt:i4>
      </vt:variant>
    </vt:vector>
  </HeadingPairs>
  <TitlesOfParts>
    <vt:vector size="80" baseType="lpstr">
      <vt:lpstr>Segoe Condensed</vt:lpstr>
      <vt:lpstr>微軟正黑體</vt:lpstr>
      <vt:lpstr>Arial</vt:lpstr>
      <vt:lpstr>Bookman Old Style</vt:lpstr>
      <vt:lpstr>Calibri</vt:lpstr>
      <vt:lpstr>EdBackToSchl(2)</vt:lpstr>
      <vt:lpstr>台北科技大學，經管系，陳擎文 </vt:lpstr>
      <vt:lpstr>常見簡寫，代表的意思</vt:lpstr>
      <vt:lpstr>AML提供的雲端服務</vt:lpstr>
      <vt:lpstr>PowerPoint 簡報</vt:lpstr>
      <vt:lpstr>PowerPoint 簡報</vt:lpstr>
      <vt:lpstr>申請Azure雲端服務 可以試用1年</vt:lpstr>
      <vt:lpstr>比較：Azue 與 Azure ML</vt:lpstr>
      <vt:lpstr>不是學生，如何申請Azure帳號</vt:lpstr>
      <vt:lpstr>PowerPoint 簡報</vt:lpstr>
      <vt:lpstr>舊版Azure ML Studio</vt:lpstr>
      <vt:lpstr>PowerPoint 簡報</vt:lpstr>
      <vt:lpstr>申請Azure免費帳號</vt:lpstr>
      <vt:lpstr>回到Azure首頁</vt:lpstr>
      <vt:lpstr>回到Azure首頁</vt:lpstr>
      <vt:lpstr>建立AML參考教學說明網頁</vt:lpstr>
      <vt:lpstr>使用Azurey雲端的其中一項服務： Azure ML</vt:lpstr>
      <vt:lpstr>PowerPoint 簡報</vt:lpstr>
      <vt:lpstr>登入新版Azure ML 平台</vt:lpstr>
      <vt:lpstr>PowerPoint 簡報</vt:lpstr>
      <vt:lpstr>PowerPoint 簡報</vt:lpstr>
      <vt:lpstr>選擇『Azure ML』</vt:lpstr>
      <vt:lpstr>建立Workspace工作區：基本</vt:lpstr>
      <vt:lpstr>PowerPoint 簡報</vt:lpstr>
      <vt:lpstr>建立Workspace工作區：基本</vt:lpstr>
      <vt:lpstr>建立Workspace工作區：基本</vt:lpstr>
      <vt:lpstr>建立Workspace工作區：基本</vt:lpstr>
      <vt:lpstr>建立Workspace工作區：基本</vt:lpstr>
      <vt:lpstr>建立Workspace工作區： Identity tab</vt:lpstr>
      <vt:lpstr>準備建立Workspace工作區： 『檢閱 + 建立』 tab</vt:lpstr>
      <vt:lpstr>前往Workspace工作區：AML02</vt:lpstr>
      <vt:lpstr>進入AML02工作室</vt:lpstr>
      <vt:lpstr>PowerPoint 簡報</vt:lpstr>
      <vt:lpstr>新版AML的架構</vt:lpstr>
      <vt:lpstr>新版AML的架構</vt:lpstr>
      <vt:lpstr>新版AML的架構</vt:lpstr>
      <vt:lpstr>PowerPoint 簡報</vt:lpstr>
      <vt:lpstr>AML的計算流程</vt:lpstr>
      <vt:lpstr>PowerPoint 簡報</vt:lpstr>
      <vt:lpstr>四個AML的專案工作架構名詞</vt:lpstr>
      <vt:lpstr>建立1個資料集的學習步驟</vt:lpstr>
      <vt:lpstr>PowerPoint 簡報</vt:lpstr>
      <vt:lpstr>建立2個資料集的學習步驟</vt:lpstr>
      <vt:lpstr>PowerPoint 簡報</vt:lpstr>
      <vt:lpstr>建立一個experiment的正確方式</vt:lpstr>
      <vt:lpstr>PowerPoint 簡報</vt:lpstr>
      <vt:lpstr>步驟1： 先選擇你要執行的硬體（虛擬機器VM）</vt:lpstr>
      <vt:lpstr>步驟2：設定工作環境（Environment） Curated environment</vt:lpstr>
      <vt:lpstr>步驟3：設定實驗名稱（Experiment） 注意：不可以中文字，否則會錯誤</vt:lpstr>
      <vt:lpstr>步驟3：設定實驗名稱（Experiment）</vt:lpstr>
      <vt:lpstr>Create，要等3分鐘</vt:lpstr>
      <vt:lpstr>成功建立實驗專題物件experiment</vt:lpstr>
      <vt:lpstr>PowerPoint 簡報</vt:lpstr>
      <vt:lpstr>建立experiment實驗 類似舊版的專案名稱：AML-11-新版測試</vt:lpstr>
      <vt:lpstr>建立experiment實驗 類似舊版的專案名稱：AML-11-新版測試</vt:lpstr>
      <vt:lpstr>建立experiment實驗 類似舊版的專案名稱：AML-11-新版測試</vt:lpstr>
      <vt:lpstr>建立experiment實驗 類似舊版的專案名稱：AML-11-新版測試</vt:lpstr>
      <vt:lpstr>PowerPoint 簡報</vt:lpstr>
      <vt:lpstr>新增designer 類似舊版的拖拉元件</vt:lpstr>
      <vt:lpstr>新增一個管道pipeline專題</vt:lpstr>
      <vt:lpstr>設定pipeline專題名稱： AML-11-新版專題</vt:lpstr>
      <vt:lpstr>PowerPoint 簡報</vt:lpstr>
      <vt:lpstr>讀入一個資料集dataset： 成人收入資料集</vt:lpstr>
      <vt:lpstr>importData外部資料集</vt:lpstr>
      <vt:lpstr>Submit(Run)，瀏覽結果資料集</vt:lpstr>
      <vt:lpstr>PowerPoint 簡報</vt:lpstr>
      <vt:lpstr>Submit(Run)，瀏覽結果資料集</vt:lpstr>
      <vt:lpstr>PowerPoint 簡報</vt:lpstr>
      <vt:lpstr>設定計算的硬體虛擬主機VM的參數</vt:lpstr>
      <vt:lpstr>設定計算的硬體虛擬主機VM的參數 主要設定主機有GPU/CPU，放置位置，主機名稱</vt:lpstr>
      <vt:lpstr>設定計算的硬體虛擬主機VM的參數 主要設定主機有GPU/CPU，放置位置，主機名稱</vt:lpstr>
      <vt:lpstr>PowerPoint 簡報</vt:lpstr>
      <vt:lpstr>虛擬主機VM顯示creating 就表示已經建立虛擬主機了</vt:lpstr>
      <vt:lpstr>PowerPoint 簡報</vt:lpstr>
      <vt:lpstr>每次執行(submit)實驗專題(experiment)都需要設定pipeline job名稱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2023-07-28T12:50:22Z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