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69"/>
  </p:notesMasterIdLst>
  <p:handoutMasterIdLst>
    <p:handoutMasterId r:id="rId70"/>
  </p:handoutMasterIdLst>
  <p:sldIdLst>
    <p:sldId id="565" r:id="rId3"/>
    <p:sldId id="787" r:id="rId4"/>
    <p:sldId id="659" r:id="rId5"/>
    <p:sldId id="660" r:id="rId6"/>
    <p:sldId id="789" r:id="rId7"/>
    <p:sldId id="790" r:id="rId8"/>
    <p:sldId id="788" r:id="rId9"/>
    <p:sldId id="791" r:id="rId10"/>
    <p:sldId id="792" r:id="rId11"/>
    <p:sldId id="793" r:id="rId12"/>
    <p:sldId id="794" r:id="rId13"/>
    <p:sldId id="796" r:id="rId14"/>
    <p:sldId id="797" r:id="rId15"/>
    <p:sldId id="798" r:id="rId16"/>
    <p:sldId id="799" r:id="rId17"/>
    <p:sldId id="800" r:id="rId18"/>
    <p:sldId id="801" r:id="rId19"/>
    <p:sldId id="802" r:id="rId20"/>
    <p:sldId id="803" r:id="rId21"/>
    <p:sldId id="804" r:id="rId22"/>
    <p:sldId id="805" r:id="rId23"/>
    <p:sldId id="679" r:id="rId24"/>
    <p:sldId id="680" r:id="rId25"/>
    <p:sldId id="681" r:id="rId26"/>
    <p:sldId id="724" r:id="rId27"/>
    <p:sldId id="682" r:id="rId28"/>
    <p:sldId id="709" r:id="rId29"/>
    <p:sldId id="743" r:id="rId30"/>
    <p:sldId id="744" r:id="rId31"/>
    <p:sldId id="745" r:id="rId32"/>
    <p:sldId id="746" r:id="rId33"/>
    <p:sldId id="748" r:id="rId34"/>
    <p:sldId id="757" r:id="rId35"/>
    <p:sldId id="806" r:id="rId36"/>
    <p:sldId id="813" r:id="rId37"/>
    <p:sldId id="807" r:id="rId38"/>
    <p:sldId id="808" r:id="rId39"/>
    <p:sldId id="809" r:id="rId40"/>
    <p:sldId id="810" r:id="rId41"/>
    <p:sldId id="811" r:id="rId42"/>
    <p:sldId id="812" r:id="rId43"/>
    <p:sldId id="814" r:id="rId44"/>
    <p:sldId id="815" r:id="rId45"/>
    <p:sldId id="816" r:id="rId46"/>
    <p:sldId id="817" r:id="rId47"/>
    <p:sldId id="818" r:id="rId48"/>
    <p:sldId id="819" r:id="rId49"/>
    <p:sldId id="820" r:id="rId50"/>
    <p:sldId id="821" r:id="rId51"/>
    <p:sldId id="823" r:id="rId52"/>
    <p:sldId id="711" r:id="rId53"/>
    <p:sldId id="712" r:id="rId54"/>
    <p:sldId id="732" r:id="rId55"/>
    <p:sldId id="733" r:id="rId56"/>
    <p:sldId id="716" r:id="rId57"/>
    <p:sldId id="726" r:id="rId58"/>
    <p:sldId id="717" r:id="rId59"/>
    <p:sldId id="713" r:id="rId60"/>
    <p:sldId id="722" r:id="rId61"/>
    <p:sldId id="721" r:id="rId62"/>
    <p:sldId id="720" r:id="rId63"/>
    <p:sldId id="723" r:id="rId64"/>
    <p:sldId id="771" r:id="rId65"/>
    <p:sldId id="735" r:id="rId66"/>
    <p:sldId id="738" r:id="rId67"/>
    <p:sldId id="763" r:id="rId68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 autoAdjust="0"/>
    <p:restoredTop sz="93977" autoAdjust="0"/>
  </p:normalViewPr>
  <p:slideViewPr>
    <p:cSldViewPr>
      <p:cViewPr varScale="1">
        <p:scale>
          <a:sx n="68" d="100"/>
          <a:sy n="68" d="100"/>
        </p:scale>
        <p:origin x="107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7/27/2023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2023/7/27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83075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55758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235767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86409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312357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81709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66032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28907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03098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94122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32780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89489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48378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60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22870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65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54005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84155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73388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82124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40592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638220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827118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793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2023/7/27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2023/7/27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2023/7/27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2023/7/27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2023/7/27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2023/7/27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2023/7/27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2023/7/27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tudio.azureml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9" y="1570112"/>
            <a:ext cx="8064528" cy="2925688"/>
          </a:xfrm>
        </p:spPr>
        <p:txBody>
          <a:bodyPr>
            <a:normAutofit/>
          </a:bodyPr>
          <a:lstStyle/>
          <a:p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Feature Selection </a:t>
            </a:r>
          </a:p>
          <a:p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特徵選取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台北科技大學，經管系，陳擎文</a:t>
            </a:r>
            <a:br>
              <a:rPr lang="en-US" altLang="zh-CN" b="1" dirty="0">
                <a:latin typeface="微軟正黑體" pitchFamily="34" charset="-120"/>
                <a:ea typeface="微軟正黑體" pitchFamily="34" charset="-120"/>
              </a:rPr>
            </a:b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629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Pearson 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相關係數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4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以相關係數衡量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兩變數間「線性」關聯性的高低程度</a:t>
            </a:r>
            <a:endParaRPr lang="en-US" altLang="zh-TW" sz="3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相關係數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(r)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代表的意義：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= 1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上升時 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也會上升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高度正相關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= -1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： 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上升時 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會下降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高度負相關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= 0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： 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上升時，Ｙ可能上升或是下降，ＸＹ之間沒有線性關係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無關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Pearson 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相關係數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(r)</a:t>
            </a:r>
            <a:br>
              <a:rPr lang="en-US" altLang="zh-TW" sz="48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特徵選取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的方法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7037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90" y="1600199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TW" dirty="0" err="1">
                <a:effectLst/>
              </a:rPr>
              <a:t>df.corr</a:t>
            </a:r>
            <a:r>
              <a:rPr lang="en-US" altLang="zh-TW" dirty="0">
                <a:effectLst/>
              </a:rPr>
              <a:t>()</a:t>
            </a:r>
            <a:br>
              <a:rPr lang="en-US" altLang="zh-TW" sz="3600" dirty="0"/>
            </a:br>
            <a:r>
              <a:rPr lang="en-US" altLang="zh-TW" dirty="0" err="1">
                <a:effectLst/>
              </a:rPr>
              <a:t>plt.figure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>
                <a:effectLst/>
              </a:rPr>
              <a:t>figsize</a:t>
            </a:r>
            <a:r>
              <a:rPr lang="en-US" altLang="zh-TW" dirty="0">
                <a:effectLst/>
              </a:rPr>
              <a:t>=(12,10))</a:t>
            </a:r>
            <a:br>
              <a:rPr lang="en-US" altLang="zh-TW" sz="3600" dirty="0"/>
            </a:br>
            <a:r>
              <a:rPr lang="en-US" altLang="zh-TW" dirty="0" err="1">
                <a:effectLst/>
              </a:rPr>
              <a:t>sns.heatmap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>
                <a:effectLst/>
              </a:rPr>
              <a:t>df.corr</a:t>
            </a:r>
            <a:r>
              <a:rPr lang="en-US" altLang="zh-TW" dirty="0">
                <a:effectLst/>
              </a:rPr>
              <a:t>(), </a:t>
            </a:r>
            <a:r>
              <a:rPr lang="en-US" altLang="zh-TW" dirty="0" err="1">
                <a:effectLst/>
              </a:rPr>
              <a:t>annot</a:t>
            </a:r>
            <a:r>
              <a:rPr lang="en-US" altLang="zh-TW" dirty="0">
                <a:effectLst/>
              </a:rPr>
              <a:t>=True, </a:t>
            </a:r>
            <a:r>
              <a:rPr lang="en-US" altLang="zh-TW" dirty="0" err="1">
                <a:effectLst/>
              </a:rPr>
              <a:t>cmap</a:t>
            </a:r>
            <a:r>
              <a:rPr lang="en-US" altLang="zh-TW" dirty="0">
                <a:effectLst/>
              </a:rPr>
              <a:t>=</a:t>
            </a:r>
            <a:r>
              <a:rPr lang="en-US" altLang="zh-TW" dirty="0" err="1">
                <a:effectLst/>
              </a:rPr>
              <a:t>plt.cm.Reds</a:t>
            </a:r>
            <a:r>
              <a:rPr lang="en-US" altLang="zh-TW" dirty="0">
                <a:effectLst/>
              </a:rPr>
              <a:t>, </a:t>
            </a:r>
            <a:r>
              <a:rPr lang="en-US" altLang="zh-TW" dirty="0" err="1">
                <a:effectLst/>
              </a:rPr>
              <a:t>vmax</a:t>
            </a:r>
            <a:r>
              <a:rPr lang="en-US" altLang="zh-TW" dirty="0">
                <a:effectLst/>
              </a:rPr>
              <a:t>=1, </a:t>
            </a:r>
            <a:r>
              <a:rPr lang="en-US" altLang="zh-TW" dirty="0" err="1">
                <a:effectLst/>
              </a:rPr>
              <a:t>vmin</a:t>
            </a:r>
            <a:r>
              <a:rPr lang="en-US" altLang="zh-TW" dirty="0">
                <a:effectLst/>
              </a:rPr>
              <a:t>=-1)</a:t>
            </a:r>
            <a:br>
              <a:rPr lang="en-US" altLang="zh-TW" sz="3600" dirty="0"/>
            </a:br>
            <a:r>
              <a:rPr lang="en-US" altLang="zh-TW" dirty="0" err="1">
                <a:effectLst/>
              </a:rPr>
              <a:t>plt.show</a:t>
            </a:r>
            <a:r>
              <a:rPr lang="en-US" altLang="zh-TW" dirty="0">
                <a:effectLst/>
              </a:rPr>
              <a:t>()</a:t>
            </a:r>
          </a:p>
          <a:p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查看關聯性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越深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代表高度</a:t>
            </a:r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正相關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越淺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代表高度</a:t>
            </a:r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負相關</a:t>
            </a:r>
            <a:endParaRPr lang="en-US" altLang="zh-TW" b="1" dirty="0"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關聯性介於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[1,-1] 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之間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Pearson 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相關係數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(r)</a:t>
            </a:r>
            <a:br>
              <a:rPr lang="en-US" altLang="zh-TW" sz="48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python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指令與</a:t>
            </a:r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heatmap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熱力圖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6" name="Picture 2" descr="https://miro.medium.com/v2/resize:fit:700/1*_tKwVR2S1VFsm_RVAaqbGg.png">
            <a:extLst>
              <a:ext uri="{FF2B5EF4-FFF2-40B4-BE49-F238E27FC236}">
                <a16:creationId xmlns:a16="http://schemas.microsoft.com/office/drawing/2014/main" id="{02B74BF1-FE7C-4700-8BA7-9B19A6026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85016"/>
            <a:ext cx="5194983" cy="523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808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90" y="1600199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TW" dirty="0" err="1">
                <a:effectLst/>
              </a:rPr>
              <a:t>df.corr</a:t>
            </a:r>
            <a:r>
              <a:rPr lang="en-US" altLang="zh-TW" dirty="0">
                <a:effectLst/>
              </a:rPr>
              <a:t>()</a:t>
            </a:r>
            <a:br>
              <a:rPr lang="en-US" altLang="zh-TW" sz="3600" dirty="0"/>
            </a:br>
            <a:r>
              <a:rPr lang="en-US" altLang="zh-TW" dirty="0" err="1">
                <a:effectLst/>
              </a:rPr>
              <a:t>plt.figure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>
                <a:effectLst/>
              </a:rPr>
              <a:t>figsize</a:t>
            </a:r>
            <a:r>
              <a:rPr lang="en-US" altLang="zh-TW" dirty="0">
                <a:effectLst/>
              </a:rPr>
              <a:t>=(12,10))</a:t>
            </a:r>
            <a:br>
              <a:rPr lang="en-US" altLang="zh-TW" sz="3600" dirty="0"/>
            </a:br>
            <a:r>
              <a:rPr lang="en-US" altLang="zh-TW" dirty="0" err="1">
                <a:effectLst/>
              </a:rPr>
              <a:t>sns.heatmap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>
                <a:effectLst/>
              </a:rPr>
              <a:t>df.corr</a:t>
            </a:r>
            <a:r>
              <a:rPr lang="en-US" altLang="zh-TW" dirty="0">
                <a:effectLst/>
              </a:rPr>
              <a:t>(), </a:t>
            </a:r>
            <a:r>
              <a:rPr lang="en-US" altLang="zh-TW" dirty="0" err="1">
                <a:effectLst/>
              </a:rPr>
              <a:t>annot</a:t>
            </a:r>
            <a:r>
              <a:rPr lang="en-US" altLang="zh-TW" dirty="0">
                <a:effectLst/>
              </a:rPr>
              <a:t>=True, </a:t>
            </a:r>
            <a:r>
              <a:rPr lang="en-US" altLang="zh-TW" dirty="0" err="1">
                <a:effectLst/>
              </a:rPr>
              <a:t>cmap</a:t>
            </a:r>
            <a:r>
              <a:rPr lang="en-US" altLang="zh-TW" dirty="0">
                <a:effectLst/>
              </a:rPr>
              <a:t>=</a:t>
            </a:r>
            <a:r>
              <a:rPr lang="en-US" altLang="zh-TW" dirty="0" err="1">
                <a:effectLst/>
              </a:rPr>
              <a:t>plt.cm.Reds</a:t>
            </a:r>
            <a:r>
              <a:rPr lang="en-US" altLang="zh-TW" dirty="0">
                <a:effectLst/>
              </a:rPr>
              <a:t>, </a:t>
            </a:r>
            <a:r>
              <a:rPr lang="en-US" altLang="zh-TW" dirty="0" err="1">
                <a:effectLst/>
              </a:rPr>
              <a:t>vmax</a:t>
            </a:r>
            <a:r>
              <a:rPr lang="en-US" altLang="zh-TW" dirty="0">
                <a:effectLst/>
              </a:rPr>
              <a:t>=1, </a:t>
            </a:r>
            <a:r>
              <a:rPr lang="en-US" altLang="zh-TW" dirty="0" err="1">
                <a:effectLst/>
              </a:rPr>
              <a:t>vmin</a:t>
            </a:r>
            <a:r>
              <a:rPr lang="en-US" altLang="zh-TW" dirty="0">
                <a:effectLst/>
              </a:rPr>
              <a:t>=-1)</a:t>
            </a:r>
            <a:br>
              <a:rPr lang="en-US" altLang="zh-TW" sz="3600" dirty="0"/>
            </a:br>
            <a:r>
              <a:rPr lang="en-US" altLang="zh-TW" dirty="0" err="1">
                <a:effectLst/>
              </a:rPr>
              <a:t>plt.show</a:t>
            </a:r>
            <a:r>
              <a:rPr lang="en-US" altLang="zh-TW" dirty="0">
                <a:effectLst/>
              </a:rPr>
              <a:t>()</a:t>
            </a:r>
          </a:p>
          <a:p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查看關聯性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越深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代表高度</a:t>
            </a:r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正相關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越淺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代表高度</a:t>
            </a:r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負相關</a:t>
            </a:r>
            <a:endParaRPr lang="en-US" altLang="zh-TW" b="1" dirty="0"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關聯性介於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[1,-1] 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之間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Pearson 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相關係數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(r)</a:t>
            </a:r>
            <a:br>
              <a:rPr lang="en-US" altLang="zh-TW" sz="48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python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指令與</a:t>
            </a:r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heatmap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熱力圖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6" name="Picture 2" descr="https://miro.medium.com/v2/resize:fit:700/1*_tKwVR2S1VFsm_RVAaqbGg.png">
            <a:extLst>
              <a:ext uri="{FF2B5EF4-FFF2-40B4-BE49-F238E27FC236}">
                <a16:creationId xmlns:a16="http://schemas.microsoft.com/office/drawing/2014/main" id="{02B74BF1-FE7C-4700-8BA7-9B19A6026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0093"/>
            <a:ext cx="9144000" cy="703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818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TW" sz="4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 Method</a:t>
            </a:r>
          </a:p>
          <a:p>
            <a:pPr lvl="1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.Pearson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相關係數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2 .</a:t>
            </a:r>
            <a:r>
              <a:rPr lang="en-US" altLang="zh-TW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Univariate feature selection </a:t>
            </a:r>
            <a:r>
              <a:rPr lang="zh-TW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單變量特徵選取 </a:t>
            </a:r>
            <a:r>
              <a:rPr lang="en-US" altLang="zh-TW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(chi2 </a:t>
            </a:r>
            <a:r>
              <a:rPr lang="zh-TW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卡方檢定</a:t>
            </a:r>
            <a:r>
              <a:rPr lang="en-US" altLang="zh-TW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.ANOVA, Analysis of variance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變異數分析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Filter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特徵選取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的方法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373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指令：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sklearn.feature_selection.SelectKBest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CN" sz="3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選擇最具影響力的特徵，這邊示範 選取 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Univariate feature selection </a:t>
            </a:r>
            <a:b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單變量特徵選取 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(chi2 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卡方檢定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2" name="Picture 4" descr="https://i.imgur.com/vBevGxR.png">
            <a:extLst>
              <a:ext uri="{FF2B5EF4-FFF2-40B4-BE49-F238E27FC236}">
                <a16:creationId xmlns:a16="http://schemas.microsoft.com/office/drawing/2014/main" id="{3BE5122F-4692-40FB-BF07-DA836F10E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053" y="3212976"/>
            <a:ext cx="9488106" cy="298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068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97034" y="1052736"/>
            <a:ext cx="8856983" cy="3803104"/>
          </a:xfrm>
        </p:spPr>
        <p:txBody>
          <a:bodyPr>
            <a:normAutofit lnSpcReduction="10000"/>
          </a:bodyPr>
          <a:lstStyle/>
          <a:p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Filter</a:t>
            </a:r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特徵選取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的使用差異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全都是數值欄位</a:t>
            </a:r>
            <a:endParaRPr lang="en-US" altLang="zh-CN" sz="48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混合數值欄位</a:t>
            </a:r>
            <a:r>
              <a:rPr lang="zh-CN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類別欄位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7529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若特徵全都是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『</a:t>
            </a:r>
            <a:r>
              <a:rPr lang="zh-CN" altLang="en-US" sz="36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數值欄位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』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請使用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TW" sz="28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Pearson </a:t>
            </a:r>
            <a:r>
              <a:rPr lang="zh-TW" altLang="en-US" sz="28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相關係數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若特徵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混合</a:t>
            </a:r>
            <a:r>
              <a:rPr lang="zh-CN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數值欄位、類別欄位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pPr lvl="1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請使用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TW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Univariate feature selection </a:t>
            </a:r>
            <a:r>
              <a:rPr lang="zh-TW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單變量特徵選取 </a:t>
            </a:r>
            <a:r>
              <a:rPr lang="en-US" altLang="zh-TW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(chi2 </a:t>
            </a:r>
            <a:r>
              <a:rPr lang="zh-TW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卡方檢定</a:t>
            </a:r>
            <a:r>
              <a:rPr lang="en-US" altLang="zh-TW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CN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』</a:t>
            </a:r>
            <a:endParaRPr lang="en-US" altLang="zh-TW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Filter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特徵選取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的使用差異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6734BD7-BC1C-42DA-89CC-38A8D8CC1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4653136"/>
            <a:ext cx="9144000" cy="168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24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97034" y="1052736"/>
            <a:ext cx="8856983" cy="3803104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種的特徵選取方法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建立模型</a:t>
            </a:r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model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，計算學習後</a:t>
            </a:r>
            <a:endParaRPr lang="en-US" altLang="zh-CN" sz="48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就會幫你算出重要的特徵欄位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4040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方法：要先</a:t>
            </a:r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model</a:t>
            </a: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先建立模型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model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CN" sz="3600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再計算學習後</a:t>
            </a:r>
            <a:endParaRPr lang="en-US" altLang="zh-CN" sz="3600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就會幫你算出重要的特徵欄位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種的特徵選取方法</a:t>
            </a:r>
            <a:endParaRPr lang="en-US" altLang="zh-CN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1C46836-CF7B-4C50-871A-EC8358AF2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6" y="4869160"/>
            <a:ext cx="9085714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23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97034" y="908720"/>
            <a:ext cx="8856983" cy="394712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注意：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不是每一種模型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model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都會幫你算出重要的特徵欄位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只有少數幾種模型有這種功能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18F893D-5A8C-4191-A57A-836E6C7DD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41168"/>
            <a:ext cx="9085714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3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659088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什麼是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Feature Selection </a:t>
            </a:r>
          </a:p>
          <a:p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特徵選取</a:t>
            </a:r>
          </a:p>
        </p:txBody>
      </p:sp>
    </p:spTree>
    <p:extLst>
      <p:ext uri="{BB962C8B-B14F-4D97-AF65-F5344CB8AC3E}">
        <p14:creationId xmlns:p14="http://schemas.microsoft.com/office/powerpoint/2010/main" val="1741833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分類問題：</a:t>
            </a:r>
            <a:endParaRPr lang="en-US" altLang="zh-CN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邏輯迴歸模型（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Logistic Regression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sz="3600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決策樹模型（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Boosted Decision Tree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迴歸問題：</a:t>
            </a:r>
            <a:endParaRPr lang="en-US" altLang="zh-CN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線性迴歸（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Linear Regression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sz="3600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邏輯迴歸模型（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Logistic Regression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sz="3600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決策樹模型（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Boosted Decision Tree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能幫你算出重要的特徵欄位的</a:t>
            </a:r>
            <a:b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種模型</a:t>
            </a:r>
            <a:endParaRPr lang="en-US" altLang="zh-CN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4509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分類問題：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邏輯迴歸模型（</a:t>
            </a:r>
            <a:r>
              <a:rPr lang="en-US" altLang="zh-CN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Logistic Regression</a:t>
            </a:r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b="1" dirty="0">
              <a:highlight>
                <a:srgbClr val="FFFF00"/>
              </a:highlight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決策樹模型（</a:t>
            </a:r>
            <a:r>
              <a:rPr lang="en-US" altLang="zh-CN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Boosted Decision Tree</a:t>
            </a:r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迴歸問題：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線性迴歸（</a:t>
            </a:r>
            <a:r>
              <a:rPr lang="en-US" altLang="zh-CN" b="1" dirty="0">
                <a:latin typeface="微軟正黑體" pitchFamily="34" charset="-120"/>
                <a:ea typeface="微軟正黑體" pitchFamily="34" charset="-120"/>
              </a:rPr>
              <a:t>Linear Regression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邏輯迴歸模型（</a:t>
            </a:r>
            <a:r>
              <a:rPr lang="en-US" altLang="zh-CN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Logistic Regression</a:t>
            </a:r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b="1" dirty="0">
              <a:highlight>
                <a:srgbClr val="FFFF00"/>
              </a:highlight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決策樹模型（</a:t>
            </a:r>
            <a:r>
              <a:rPr lang="en-US" altLang="zh-CN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Boosted Decision Tree</a:t>
            </a:r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sz="1600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</a:t>
            </a:r>
            <a:r>
              <a:rPr lang="en-US" altLang="zh-CN" sz="4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4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個模型，是你建立模型的首選</a:t>
            </a:r>
            <a:endParaRPr lang="en-US" altLang="zh-TW" sz="3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能幫你算出重要的特徵欄位的</a:t>
            </a:r>
            <a:b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種模型</a:t>
            </a:r>
            <a:endParaRPr lang="en-US" altLang="zh-CN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6754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011016"/>
          </a:xfrm>
        </p:spPr>
        <p:txBody>
          <a:bodyPr>
            <a:normAutofit lnSpcReduction="10000"/>
          </a:bodyPr>
          <a:lstStyle/>
          <a:p>
            <a:r>
              <a:rPr lang="zh-CN" altLang="en-US" sz="6600" b="1" dirty="0"/>
              <a:t>登入舊版</a:t>
            </a:r>
            <a:r>
              <a:rPr lang="en-US" altLang="zh-TW" sz="6600" b="1" dirty="0"/>
              <a:t>Azure </a:t>
            </a:r>
            <a:r>
              <a:rPr lang="en-US" altLang="zh-CN" sz="6600" b="1" dirty="0"/>
              <a:t>ML Studio</a:t>
            </a:r>
            <a:r>
              <a:rPr lang="zh-TW" altLang="en-US" sz="6600" b="1" dirty="0"/>
              <a:t>平台</a:t>
            </a:r>
            <a:r>
              <a:rPr lang="zh-CN" altLang="en-US" sz="6600" b="1" dirty="0"/>
              <a:t>，新增一個</a:t>
            </a:r>
            <a:r>
              <a:rPr lang="en-US" altLang="zh-CN" sz="6600" b="1" dirty="0"/>
              <a:t>experiment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1398683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舊版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登入網址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sz="3200" b="1" dirty="0">
                <a:effectLst/>
              </a:rPr>
              <a:t>不用登入</a:t>
            </a:r>
            <a:r>
              <a:rPr lang="en-US" altLang="zh-CN" sz="3200" b="1" dirty="0">
                <a:effectLst/>
              </a:rPr>
              <a:t>『Azure</a:t>
            </a:r>
            <a:r>
              <a:rPr lang="zh-CN" altLang="en-US" sz="3200" b="1" dirty="0">
                <a:effectLst/>
              </a:rPr>
              <a:t>雲端</a:t>
            </a:r>
            <a:r>
              <a:rPr lang="en-US" altLang="zh-CN" sz="3200" b="1" dirty="0">
                <a:effectLst/>
              </a:rPr>
              <a:t>』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>
                <a:effectLst/>
                <a:hlinkClick r:id="rId2"/>
              </a:rPr>
              <a:t>https://studio.azureml.net/</a:t>
            </a:r>
            <a:endParaRPr lang="en-US" altLang="zh-TW" sz="2800" b="1" dirty="0">
              <a:effectLst/>
            </a:endParaRPr>
          </a:p>
          <a:p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新增一個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experiment</a:t>
            </a:r>
          </a:p>
          <a:p>
            <a:pPr lvl="1"/>
            <a:r>
              <a:rPr lang="zh-CN" altLang="en-US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命名：</a:t>
            </a:r>
            <a:r>
              <a:rPr lang="en-US" altLang="zh-CN" sz="2800" dirty="0"/>
              <a:t> </a:t>
            </a:r>
            <a:r>
              <a:rPr lang="en-US" altLang="zh-TW" sz="2800" dirty="0"/>
              <a:t>AML-</a:t>
            </a:r>
            <a:r>
              <a:rPr lang="en-US" altLang="zh-CN" sz="2800" dirty="0"/>
              <a:t>08-</a:t>
            </a:r>
            <a:r>
              <a:rPr lang="zh-CN" altLang="en-US" sz="2800" dirty="0"/>
              <a:t>特徵選取</a:t>
            </a:r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登入舊版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 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 Studio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821DA5-E61A-432E-AF55-F195999EC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887345"/>
            <a:ext cx="1871555" cy="281825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FD19F32-6E03-4768-8331-CC1016AFD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006" y="3429000"/>
            <a:ext cx="3631168" cy="340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50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D2172F-A479-431C-9DA7-72676630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修改專案名稱：</a:t>
            </a:r>
            <a:r>
              <a:rPr lang="en-US" altLang="zh-CN" dirty="0"/>
              <a:t> </a:t>
            </a:r>
            <a:r>
              <a:rPr lang="en-US" altLang="zh-TW" dirty="0"/>
              <a:t>AML-</a:t>
            </a:r>
            <a:r>
              <a:rPr lang="en-US" altLang="zh-CN" dirty="0"/>
              <a:t>08</a:t>
            </a:r>
            <a:r>
              <a:rPr lang="en-US" altLang="zh-TW" dirty="0"/>
              <a:t>-</a:t>
            </a:r>
            <a:r>
              <a:rPr lang="zh-CN" altLang="en-US" dirty="0"/>
              <a:t>特徵選取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16ABF9B-91F4-401B-A073-CFD736582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614" y="1916832"/>
            <a:ext cx="9351887" cy="407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09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011016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讀入汽車價格資料集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</a:p>
          <a:p>
            <a:r>
              <a:rPr lang="en-US" altLang="zh-TW" sz="3500" b="1" dirty="0"/>
              <a:t>Automobile price data (Raw)</a:t>
            </a:r>
            <a:endParaRPr lang="en-US" altLang="zh-TW" sz="7800" b="1" dirty="0"/>
          </a:p>
        </p:txBody>
      </p:sp>
    </p:spTree>
    <p:extLst>
      <p:ext uri="{BB962C8B-B14F-4D97-AF65-F5344CB8AC3E}">
        <p14:creationId xmlns:p14="http://schemas.microsoft.com/office/powerpoint/2010/main" val="3126466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3200" dirty="0"/>
              <a:t> </a:t>
            </a:r>
            <a:r>
              <a:rPr lang="en-US" altLang="zh-TW" b="1" dirty="0">
                <a:effectLst/>
              </a:rPr>
              <a:t>Automobile price data (Raw)</a:t>
            </a:r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汽車價格資料集：</a:t>
            </a:r>
            <a:r>
              <a:rPr lang="en-US" altLang="zh-TW" sz="4800" dirty="0"/>
              <a:t> </a:t>
            </a:r>
            <a:br>
              <a:rPr lang="en-US" altLang="zh-TW" sz="4800" dirty="0"/>
            </a:br>
            <a:r>
              <a:rPr lang="en-US" altLang="zh-TW" b="1" dirty="0">
                <a:effectLst/>
              </a:rPr>
              <a:t>Automobile price data (Raw)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E70E262-8C46-4036-84D6-D217489D6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67" y="2564904"/>
            <a:ext cx="8333333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3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947120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加入</a:t>
            </a:r>
            <a:r>
              <a:rPr lang="en-US" altLang="zh-CN" sz="6600" b="1" dirty="0"/>
              <a:t>1</a:t>
            </a:r>
            <a:r>
              <a:rPr lang="zh-CN" altLang="en-US" sz="6600" b="1" dirty="0"/>
              <a:t>個</a:t>
            </a:r>
            <a:endParaRPr lang="en-US" altLang="zh-CN" sz="6600" b="1" dirty="0"/>
          </a:p>
          <a:p>
            <a:r>
              <a:rPr lang="en-US" altLang="zh-CN" sz="6600" b="1" dirty="0"/>
              <a:t>Edit </a:t>
            </a:r>
            <a:r>
              <a:rPr lang="en-US" altLang="zh-CN" sz="6600" b="1" dirty="0" err="1"/>
              <a:t>MetaDatas</a:t>
            </a:r>
            <a:r>
              <a:rPr lang="zh-CN" altLang="en-US" sz="6600" b="1" dirty="0"/>
              <a:t>元件來修改欄位型態</a:t>
            </a:r>
            <a:endParaRPr lang="en-US" altLang="zh-CN" sz="6600" b="1" dirty="0"/>
          </a:p>
        </p:txBody>
      </p:sp>
    </p:spTree>
    <p:extLst>
      <p:ext uri="{BB962C8B-B14F-4D97-AF65-F5344CB8AC3E}">
        <p14:creationId xmlns:p14="http://schemas.microsoft.com/office/powerpoint/2010/main" val="212338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Edit </a:t>
            </a:r>
            <a:r>
              <a:rPr lang="en-US" altLang="zh-CN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MetaDatas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元件來修改欄位型態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33718A3-45B9-4ABA-A458-6129C03F3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edit</a:t>
            </a:r>
            <a:r>
              <a:rPr lang="en-US" altLang="zh-CN" dirty="0">
                <a:sym typeface="Wingdings" panose="05000000000000000000" pitchFamily="2" charset="2"/>
              </a:rPr>
              <a:t>  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Edit 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MetaDatas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拖曵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個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E0F7B7E-DCE8-4CA8-BC4F-8C591265C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708920"/>
            <a:ext cx="7133333" cy="3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96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2276872"/>
            <a:ext cx="8748463" cy="3600400"/>
          </a:xfrm>
        </p:spPr>
        <p:txBody>
          <a:bodyPr>
            <a:normAutofit/>
          </a:bodyPr>
          <a:lstStyle/>
          <a:p>
            <a:r>
              <a:rPr lang="zh-CN" altLang="en-US" sz="5400" b="1" dirty="0"/>
              <a:t>把</a:t>
            </a:r>
            <a:r>
              <a:rPr lang="en-US" altLang="zh-CN" sz="5400" b="1" dirty="0"/>
              <a:t>『</a:t>
            </a:r>
            <a:r>
              <a:rPr lang="zh-CN" altLang="en-US" sz="5400" b="1" dirty="0"/>
              <a:t>上面</a:t>
            </a:r>
            <a:r>
              <a:rPr lang="en-US" altLang="zh-CN" sz="5400" b="1" dirty="0"/>
              <a:t>』</a:t>
            </a:r>
            <a:r>
              <a:rPr lang="zh-CN" altLang="en-US" sz="5400" b="1" dirty="0"/>
              <a:t>欄位，都改成</a:t>
            </a:r>
            <a:r>
              <a:rPr lang="en-US" altLang="zh-CN" sz="5400" b="1" dirty="0"/>
              <a:t>unchanged</a:t>
            </a:r>
          </a:p>
          <a:p>
            <a:r>
              <a:rPr lang="zh-CN" altLang="en-US" sz="4400" b="1" dirty="0"/>
              <a:t>注意</a:t>
            </a:r>
            <a:r>
              <a:rPr lang="en-US" altLang="zh-CN" sz="4400" b="1" dirty="0"/>
              <a:t>:</a:t>
            </a:r>
            <a:r>
              <a:rPr lang="zh-CN" altLang="en-US" sz="4400" b="1" dirty="0"/>
              <a:t>不要改成類別型態</a:t>
            </a:r>
            <a:r>
              <a:rPr lang="en-US" altLang="zh-CN" sz="4400" b="1" dirty="0"/>
              <a:t>category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DC99BC-11D4-4321-ADA1-16C686476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48" y="692696"/>
            <a:ext cx="7974626" cy="230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5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0540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4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用途</a:t>
            </a:r>
            <a:r>
              <a:rPr lang="en-US" altLang="zh-CN" sz="4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4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：可以先進行預測（</a:t>
            </a:r>
            <a:r>
              <a:rPr lang="zh-CN" altLang="en-US" sz="4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預測下週銷量）</a:t>
            </a:r>
            <a:endParaRPr lang="en-US" altLang="zh-CN" sz="4600" b="1" dirty="0">
              <a:solidFill>
                <a:srgbClr val="7030A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用途</a:t>
            </a:r>
            <a:r>
              <a:rPr lang="en-US" altLang="zh-CN" sz="4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4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4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8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能夠看出</a:t>
            </a:r>
            <a:r>
              <a:rPr lang="en-US" altLang="zh-CN" sz="48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48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影響銷量，關鍵的參數</a:t>
            </a:r>
            <a:r>
              <a:rPr lang="en-US" altLang="zh-CN" sz="48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48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是哪一個？</a:t>
            </a:r>
            <a:endParaRPr lang="en-US" altLang="zh-CN" sz="4800" b="1" dirty="0">
              <a:solidFill>
                <a:srgbClr val="7030A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也就是找出影響銷量，最重要的因素</a:t>
            </a:r>
            <a:endParaRPr lang="en-US" altLang="zh-CN" sz="48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48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所以學</a:t>
            </a:r>
            <a:r>
              <a:rPr lang="en-US" altLang="zh-CN" sz="4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CN" altLang="en-US" sz="4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的好處是：</a:t>
            </a:r>
            <a:endParaRPr lang="en-US" altLang="zh-CN" sz="4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在預測過程中，可以找出影響銷量的</a:t>
            </a:r>
            <a:r>
              <a:rPr lang="en-US" altLang="zh-CN" sz="4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CN" altLang="en-US" sz="4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CN" sz="4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4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舉例</a:t>
            </a:r>
            <a:r>
              <a:rPr lang="en-US" altLang="zh-CN" sz="4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CN" altLang="en-US" sz="4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關鍵因子，這個很重要</a:t>
            </a:r>
            <a:endParaRPr lang="zh-TW" altLang="en-US" sz="46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3FF091A-9CBF-49D3-A6F1-84D27CEC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2400"/>
            <a:ext cx="8864098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為什麼要學數據的人工智慧？</a:t>
            </a:r>
            <a:endParaRPr lang="zh-TW" altLang="en-US" sz="4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8339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以下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個欄位，不要改變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33718A3-45B9-4ABA-A458-6129C03F3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0528" y="1600200"/>
            <a:ext cx="9324528" cy="52578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3600" b="1" dirty="0">
                <a:effectLst/>
              </a:rPr>
              <a:t>Select columns</a:t>
            </a:r>
            <a:r>
              <a:rPr lang="zh-CN" altLang="en-US" sz="3600" b="1" dirty="0">
                <a:effectLst/>
              </a:rPr>
              <a:t>：</a:t>
            </a:r>
            <a:endParaRPr lang="en-US" altLang="zh-CN" sz="3600" b="1" dirty="0">
              <a:effectLst/>
            </a:endParaRPr>
          </a:p>
          <a:p>
            <a:pPr lvl="1"/>
            <a:r>
              <a:rPr lang="en-US" altLang="zh-CN" sz="3200" b="1" dirty="0">
                <a:effectLst/>
              </a:rPr>
              <a:t>1.symboling</a:t>
            </a:r>
            <a:endParaRPr lang="zh-TW" altLang="en-US" sz="3200" b="1" dirty="0"/>
          </a:p>
          <a:p>
            <a:pPr lvl="1"/>
            <a:r>
              <a:rPr lang="en-US" altLang="zh-CN" sz="3200" b="1" dirty="0">
                <a:effectLst/>
              </a:rPr>
              <a:t>3.Make,</a:t>
            </a:r>
          </a:p>
          <a:p>
            <a:pPr lvl="1"/>
            <a:r>
              <a:rPr lang="en-US" altLang="zh-CN" sz="3200" b="1" dirty="0">
                <a:effectLst/>
              </a:rPr>
              <a:t>4.Fuel-type, </a:t>
            </a:r>
          </a:p>
          <a:p>
            <a:pPr lvl="1"/>
            <a:r>
              <a:rPr lang="en-US" altLang="zh-CN" sz="3200" b="1" dirty="0">
                <a:effectLst/>
              </a:rPr>
              <a:t>5.aspiration,</a:t>
            </a:r>
          </a:p>
          <a:p>
            <a:pPr lvl="1"/>
            <a:r>
              <a:rPr lang="en-US" altLang="zh-CN" sz="3200" b="1" dirty="0">
                <a:effectLst/>
              </a:rPr>
              <a:t>6.num-of-doors, </a:t>
            </a:r>
          </a:p>
          <a:p>
            <a:pPr lvl="1"/>
            <a:r>
              <a:rPr lang="en-US" altLang="zh-CN" sz="3200" b="1" dirty="0">
                <a:effectLst/>
              </a:rPr>
              <a:t>7.body-style, </a:t>
            </a:r>
          </a:p>
          <a:p>
            <a:pPr lvl="1"/>
            <a:r>
              <a:rPr lang="en-US" altLang="zh-CN" sz="3200" b="1" dirty="0">
                <a:effectLst/>
              </a:rPr>
              <a:t>8.drive-wheels, </a:t>
            </a:r>
          </a:p>
          <a:p>
            <a:pPr lvl="1"/>
            <a:r>
              <a:rPr lang="en-US" altLang="zh-CN" sz="3200" b="1" dirty="0">
                <a:effectLst/>
              </a:rPr>
              <a:t>9.engine-location, </a:t>
            </a:r>
          </a:p>
          <a:p>
            <a:pPr lvl="1"/>
            <a:r>
              <a:rPr lang="en-US" altLang="zh-CN" sz="3200" b="1" dirty="0">
                <a:effectLst/>
              </a:rPr>
              <a:t>15.engine-type,</a:t>
            </a:r>
          </a:p>
          <a:p>
            <a:pPr lvl="1"/>
            <a:r>
              <a:rPr lang="en-US" altLang="zh-CN" sz="3200" b="1" dirty="0">
                <a:effectLst/>
              </a:rPr>
              <a:t>16.num-of-cylinders, </a:t>
            </a:r>
          </a:p>
          <a:p>
            <a:pPr lvl="1"/>
            <a:r>
              <a:rPr lang="en-US" altLang="zh-CN" sz="3200" b="1" dirty="0">
                <a:effectLst/>
              </a:rPr>
              <a:t>18.fuel-system,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D4A03FF-7048-4549-893C-28DC1C5AE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2132856"/>
            <a:ext cx="5409524" cy="2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01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F1384FE-FE84-4120-854B-5D535753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DF59AE6-60E5-4304-9689-CFD21A80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8579296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修改以下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個欄位，改成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catoegory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225C22-ED2F-4B28-87BD-B60A8D6E8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8489718" cy="48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09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F1384FE-FE84-4120-854B-5D535753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DF59AE6-60E5-4304-9689-CFD21A80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8579296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以下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個欄位，</a:t>
            </a:r>
            <a:r>
              <a:rPr lang="en-US" altLang="zh-CN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unchanged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BE17BA-503F-44D0-9F31-F10B2DA4F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288" y="1600200"/>
            <a:ext cx="9448575" cy="487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67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F1384FE-FE84-4120-854B-5D5357537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6120680" cy="492514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若是</a:t>
            </a:r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edit </a:t>
            </a:r>
            <a:r>
              <a:rPr lang="en-US" altLang="zh-CN" sz="4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meatdata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，把</a:t>
            </a:r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個欄位，</a:t>
            </a:r>
            <a:endParaRPr lang="en-US" altLang="zh-CN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若改成</a:t>
            </a:r>
            <a:r>
              <a:rPr lang="en-US" altLang="zh-CN" sz="44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catoegory</a:t>
            </a:r>
            <a:r>
              <a:rPr lang="zh-CN" altLang="en-US" sz="4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endParaRPr lang="en-US" altLang="zh-CN" sz="4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那麼後續的</a:t>
            </a:r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 Based </a:t>
            </a:r>
            <a:r>
              <a:rPr lang="en-US" altLang="zh-CN" sz="4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Featrue</a:t>
            </a:r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Selection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特徵選取的結果</a:t>
            </a:r>
            <a:r>
              <a:rPr lang="zh-CN" altLang="en-US" sz="44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會錯誤</a:t>
            </a:r>
            <a:endParaRPr lang="zh-TW" altLang="en-US" sz="4400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DF59AE6-60E5-4304-9689-CFD21A80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8579296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AML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似乎有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bug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DB659ED-79D8-48E5-A29B-2821985B0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2132856"/>
            <a:ext cx="3161905" cy="3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56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659088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特徵選取的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種練習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2607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659088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種特徵選取：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b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Pearson correlation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6998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51054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使用：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 Based </a:t>
            </a:r>
            <a:r>
              <a:rPr lang="en-US" altLang="zh-CN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Featrue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Selection</a:t>
            </a:r>
          </a:p>
          <a:p>
            <a:pPr lvl="1"/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注意：它是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28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單變量分析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pPr lvl="1"/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要指定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全部的變數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哪個變數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的關聯</a:t>
            </a:r>
            <a:endParaRPr lang="en-US" altLang="zh-C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28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全部的變數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CN" sz="28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關聯</a:t>
            </a:r>
            <a:endParaRPr lang="en-US" altLang="zh-CN" sz="2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種特徵選取：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b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Pearson correlation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A1A778F-1FDA-4588-BE31-8FCD2E606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367207"/>
            <a:ext cx="9144000" cy="178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01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84784"/>
            <a:ext cx="8964488" cy="51054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使用：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 Based </a:t>
            </a:r>
            <a:r>
              <a:rPr lang="en-US" altLang="zh-CN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Featrue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Selection</a:t>
            </a:r>
          </a:p>
          <a:p>
            <a:pPr lvl="1"/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指定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CN" sz="28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Pearson Correlation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en-US" altLang="zh-C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28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全部的變數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CN" sz="28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關聯</a:t>
            </a:r>
            <a:endParaRPr lang="en-US" altLang="zh-CN" sz="2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種特徵選取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D1009C-5A99-4C48-B00F-B6DD3512A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6" y="3280240"/>
            <a:ext cx="9144000" cy="337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736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84784"/>
            <a:ext cx="8964488" cy="51054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結果：挑選出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個重要特徵欄位，都是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數值欄位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，文字欄位不見了</a:t>
            </a:r>
            <a:endParaRPr lang="en-US" altLang="zh-CN" sz="2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種特徵選取</a:t>
            </a:r>
            <a:b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個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o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Run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Visualize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AECB907-0508-48F1-AD70-2F3ECE86E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780928"/>
            <a:ext cx="8961905" cy="4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7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84784"/>
            <a:ext cx="8964488" cy="51054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結果：挑選出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個重要特徵欄位，</a:t>
            </a:r>
            <a:r>
              <a:rPr lang="zh-CN" altLang="en-US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CN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r>
              <a:rPr lang="zh-CN" altLang="en-US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CN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，其它欄位的關聯係數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文字欄位係數為</a:t>
            </a:r>
            <a:r>
              <a:rPr lang="en-US" altLang="zh-CN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en-US" altLang="zh-CN" sz="2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種特徵選取</a:t>
            </a:r>
            <a:b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個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o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Run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Visualize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A29281-A781-46BA-BCA0-AD00B426C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4729"/>
            <a:ext cx="4684228" cy="246733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A28B83A-F0FC-415E-A903-BCB261B95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9" y="5102828"/>
            <a:ext cx="9144000" cy="163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00200"/>
            <a:ext cx="8864098" cy="510540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影響客戶價值度的參數</a:t>
            </a:r>
            <a:r>
              <a:rPr lang="en-US" altLang="zh-CN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R,F,M</a:t>
            </a:r>
            <a:r>
              <a:rPr lang="zh-CN" altLang="en-US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的權重</a:t>
            </a:r>
            <a:endParaRPr lang="zh-TW" altLang="en-US" sz="36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3FF091A-9CBF-49D3-A6F1-84D27CEC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2400"/>
            <a:ext cx="8864098" cy="1265238"/>
          </a:xfrm>
        </p:spPr>
        <p:txBody>
          <a:bodyPr>
            <a:noAutofit/>
          </a:bodyPr>
          <a:lstStyle/>
          <a:p>
            <a:r>
              <a:rPr lang="zh-CN" altLang="en-US" sz="4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預測型資料分析：可以找到影響力大的參數</a:t>
            </a:r>
            <a:endParaRPr lang="zh-TW" altLang="en-US" sz="4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D056F1-8CE1-484D-80B8-5A3EBEC30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35781"/>
            <a:ext cx="7485714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01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84784"/>
            <a:ext cx="8964488" cy="5105400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Pearson correlation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的特徵選取，</a:t>
            </a:r>
            <a:endParaRPr lang="en-US" altLang="zh-CN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只會挑出數值欄位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，有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～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的係數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文字欄位全部沒有係數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結論：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A28B83A-F0FC-415E-A903-BCB261B95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" y="5102828"/>
            <a:ext cx="9144000" cy="163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67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659088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種特徵選取：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b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Chi squared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9881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51054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使用：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 Based </a:t>
            </a:r>
            <a:r>
              <a:rPr lang="en-US" altLang="zh-CN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Featrue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Selection</a:t>
            </a:r>
          </a:p>
          <a:p>
            <a:pPr lvl="1"/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注意：它是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28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單變量分析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pPr lvl="1"/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要指定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全部的變數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哪個變數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的關聯</a:t>
            </a:r>
            <a:endParaRPr lang="en-US" altLang="zh-C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28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全部的變數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CN" sz="28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關聯</a:t>
            </a:r>
            <a:endParaRPr lang="en-US" altLang="zh-CN" sz="2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種特徵選取：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b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Chi squared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BAE925-6BE5-47CC-9D58-D55C27F30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52900"/>
            <a:ext cx="9142857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205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84784"/>
            <a:ext cx="8964488" cy="51054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使用：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 Based </a:t>
            </a:r>
            <a:r>
              <a:rPr lang="en-US" altLang="zh-CN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Featrue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Selection</a:t>
            </a:r>
          </a:p>
          <a:p>
            <a:pPr lvl="1"/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指定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CN" sz="28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Chi Squared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en-US" altLang="zh-C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28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全部的變數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CN" sz="28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關聯</a:t>
            </a:r>
            <a:endParaRPr lang="en-US" altLang="zh-CN" sz="2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種特徵選取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2B4832-4529-4196-9BE0-79BA0E770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072678"/>
            <a:ext cx="6939314" cy="418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278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84784"/>
            <a:ext cx="8964488" cy="51054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結果：挑選出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個重要特徵欄位，混合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數值欄位，文字欄位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endParaRPr lang="en-US" altLang="zh-CN" sz="2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種特徵選取</a:t>
            </a:r>
            <a:b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個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o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Run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Visualize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A3C4E42-82FB-4DA8-B4D9-AF4514C2A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" y="2492896"/>
            <a:ext cx="9144000" cy="448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625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84784"/>
            <a:ext cx="8964488" cy="51054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結果：挑選出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個重要特徵欄位，</a:t>
            </a:r>
            <a:r>
              <a:rPr lang="zh-CN" altLang="en-US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CN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r>
              <a:rPr lang="zh-CN" altLang="en-US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CN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，其它欄位的關聯係數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文字欄位也有係數</a:t>
            </a:r>
            <a:endParaRPr lang="en-US" altLang="zh-CN" sz="2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種特徵選取</a:t>
            </a:r>
            <a:b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個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o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Run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Visualize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A29281-A781-46BA-BCA0-AD00B426C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4729"/>
            <a:ext cx="4684228" cy="246733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D0AB034-CD7F-4948-B29B-4E66B895A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4544" y="4856725"/>
            <a:ext cx="9144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1409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84784"/>
            <a:ext cx="8964488" cy="5105400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Chi Squared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的特徵選取，</a:t>
            </a:r>
            <a:endParaRPr lang="en-US" altLang="zh-CN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會同時挑出</a:t>
            </a:r>
            <a:r>
              <a:rPr lang="en-US" altLang="zh-CN" sz="4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4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數值欄位，文字欄</a:t>
            </a:r>
            <a:r>
              <a:rPr lang="en-US" altLang="zh-CN" sz="4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pPr lvl="1"/>
            <a:r>
              <a:rPr lang="en-US" altLang="zh-CN" sz="4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price=1</a:t>
            </a:r>
          </a:p>
          <a:p>
            <a:pPr lvl="1"/>
            <a:r>
              <a:rPr lang="zh-CN" altLang="en-US" sz="4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其它欄位係數</a:t>
            </a:r>
            <a:r>
              <a:rPr lang="en-US" altLang="zh-CN" sz="4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&gt;1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結論：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65DA634-FA10-4E18-9942-79DF9CE6E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3136"/>
            <a:ext cx="9144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2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659088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種特徵選取：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b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15121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分類問題：</a:t>
            </a:r>
            <a:endParaRPr lang="en-US" altLang="zh-CN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邏輯迴歸模型（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Logistic Regression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sz="3600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決策樹模型（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Boosted Decision Tree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迴歸問題：</a:t>
            </a:r>
            <a:endParaRPr lang="en-US" altLang="zh-CN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線性迴歸（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Linear Regression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sz="3600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邏輯迴歸模型（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Logistic Regression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sz="3600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決策樹模型（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Boosted Decision Tree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能幫你算出重要的特徵欄位的</a:t>
            </a:r>
            <a:b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種模型</a:t>
            </a:r>
            <a:endParaRPr lang="en-US" altLang="zh-CN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37118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分類問題：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邏輯迴歸模型（</a:t>
            </a:r>
            <a:r>
              <a:rPr lang="en-US" altLang="zh-CN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Logistic Regression</a:t>
            </a:r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b="1" dirty="0">
              <a:highlight>
                <a:srgbClr val="FFFF00"/>
              </a:highlight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決策樹模型（</a:t>
            </a:r>
            <a:r>
              <a:rPr lang="en-US" altLang="zh-CN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Boosted Decision Tree</a:t>
            </a:r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迴歸問題：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線性迴歸（</a:t>
            </a:r>
            <a:r>
              <a:rPr lang="en-US" altLang="zh-CN" b="1" dirty="0">
                <a:latin typeface="微軟正黑體" pitchFamily="34" charset="-120"/>
                <a:ea typeface="微軟正黑體" pitchFamily="34" charset="-120"/>
              </a:rPr>
              <a:t>Linear Regression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邏輯迴歸模型（</a:t>
            </a:r>
            <a:r>
              <a:rPr lang="en-US" altLang="zh-CN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Logistic Regression</a:t>
            </a:r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b="1" dirty="0">
              <a:highlight>
                <a:srgbClr val="FFFF00"/>
              </a:highlight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決策樹模型（</a:t>
            </a:r>
            <a:r>
              <a:rPr lang="en-US" altLang="zh-CN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Boosted Decision Tree</a:t>
            </a:r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sz="1600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</a:t>
            </a:r>
            <a:r>
              <a:rPr lang="en-US" altLang="zh-CN" sz="4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4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個模型，是你建立模型的首選</a:t>
            </a:r>
            <a:endParaRPr lang="en-US" altLang="zh-TW" sz="3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能幫你算出重要的特徵欄位的</a:t>
            </a:r>
            <a:b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種模型</a:t>
            </a:r>
            <a:endParaRPr lang="en-US" altLang="zh-CN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419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412776"/>
            <a:ext cx="8971906" cy="403244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這種技術在人工智慧領域稱為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Feature Selection </a:t>
            </a:r>
          </a:p>
          <a:p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特徵選取</a:t>
            </a:r>
          </a:p>
        </p:txBody>
      </p:sp>
    </p:spTree>
    <p:extLst>
      <p:ext uri="{BB962C8B-B14F-4D97-AF65-F5344CB8AC3E}">
        <p14:creationId xmlns:p14="http://schemas.microsoft.com/office/powerpoint/2010/main" val="8987613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方法：要先</a:t>
            </a:r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model</a:t>
            </a: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先建立模型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model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CN" sz="3600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再計算學習後</a:t>
            </a:r>
            <a:endParaRPr lang="en-US" altLang="zh-CN" sz="3600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就會幫你算出重要的特徵欄位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種的特徵選取方法</a:t>
            </a:r>
            <a:b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model based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特徵選取</a:t>
            </a:r>
            <a:endParaRPr lang="en-US" altLang="zh-CN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1C46836-CF7B-4C50-871A-EC8358AF2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6" y="4869160"/>
            <a:ext cx="9085714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431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6" y="1570112"/>
            <a:ext cx="8352927" cy="4091136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使用數學</a:t>
            </a:r>
            <a:r>
              <a:rPr lang="en-US" altLang="zh-CN" sz="6600" b="1" dirty="0"/>
              <a:t>model</a:t>
            </a:r>
          </a:p>
          <a:p>
            <a:r>
              <a:rPr lang="zh-CN" altLang="en-US" sz="8000" b="1" dirty="0"/>
              <a:t>線性迴歸模型</a:t>
            </a:r>
            <a:endParaRPr lang="en-US" altLang="zh-CN" sz="8000" b="1" dirty="0"/>
          </a:p>
          <a:p>
            <a:r>
              <a:rPr lang="en-US" altLang="zh-CN" sz="6000" b="1" dirty="0"/>
              <a:t>Linear Regression</a:t>
            </a:r>
            <a:endParaRPr lang="en-US" altLang="zh-TW" sz="6000" b="1" dirty="0"/>
          </a:p>
        </p:txBody>
      </p:sp>
    </p:spTree>
    <p:extLst>
      <p:ext uri="{BB962C8B-B14F-4D97-AF65-F5344CB8AC3E}">
        <p14:creationId xmlns:p14="http://schemas.microsoft.com/office/powerpoint/2010/main" val="17873962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DB5E977-7F84-47C0-92C5-602C8E0BD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9251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687852D-E2EF-4FE8-B075-D4C2BDF3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/>
              <a:t>使用數學</a:t>
            </a:r>
            <a:r>
              <a:rPr lang="en-US" altLang="zh-CN" b="1" dirty="0"/>
              <a:t>model</a:t>
            </a:r>
            <a:r>
              <a:rPr lang="zh-CN" altLang="en-US" b="1" dirty="0"/>
              <a:t>線性迴歸模型</a:t>
            </a:r>
            <a:br>
              <a:rPr lang="en-US" altLang="zh-CN" b="1" dirty="0"/>
            </a:br>
            <a:r>
              <a:rPr lang="en-US" altLang="zh-CN" b="1" dirty="0"/>
              <a:t>Linear Regression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42457187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6" y="1570112"/>
            <a:ext cx="8352927" cy="4091136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訓練</a:t>
            </a:r>
            <a:r>
              <a:rPr lang="en-US" altLang="zh-CN" sz="6600" b="1" dirty="0"/>
              <a:t>model</a:t>
            </a:r>
          </a:p>
          <a:p>
            <a:r>
              <a:rPr lang="en-US" altLang="zh-CN" sz="5800" b="1" dirty="0"/>
              <a:t>Train model</a:t>
            </a:r>
            <a:endParaRPr lang="en-US" altLang="zh-TW" sz="4300" b="1" dirty="0"/>
          </a:p>
        </p:txBody>
      </p:sp>
    </p:spTree>
    <p:extLst>
      <p:ext uri="{BB962C8B-B14F-4D97-AF65-F5344CB8AC3E}">
        <p14:creationId xmlns:p14="http://schemas.microsoft.com/office/powerpoint/2010/main" val="22165416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8709FBE-FF52-4402-8E9A-90104256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705E1D6-5196-47AB-B133-0ACBCA57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/>
              <a:t>訓練</a:t>
            </a:r>
            <a:r>
              <a:rPr lang="en-US" altLang="zh-CN" sz="4400" b="1" dirty="0"/>
              <a:t>model</a:t>
            </a:r>
            <a:r>
              <a:rPr lang="zh-CN" altLang="en-US" sz="4400" b="1" dirty="0"/>
              <a:t>，</a:t>
            </a:r>
            <a:r>
              <a:rPr lang="en-US" altLang="zh-CN" b="1" dirty="0"/>
              <a:t>Train model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DC9EF6-8C96-4E23-8E4F-E9BC6BCB6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62" y="1297592"/>
            <a:ext cx="8352013" cy="540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884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299048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目標值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Label』</a:t>
            </a:r>
            <a:r>
              <a:rPr lang="zh-CN" altLang="en-US" sz="6000" b="1" dirty="0"/>
              <a:t>是哪個欄位？</a:t>
            </a:r>
            <a:endParaRPr lang="en-US" altLang="zh-CN" sz="6000" b="1" dirty="0"/>
          </a:p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launch column selector</a:t>
            </a:r>
            <a:endParaRPr lang="en-US" altLang="zh-TW" sz="4400" b="1" dirty="0"/>
          </a:p>
        </p:txBody>
      </p:sp>
    </p:spTree>
    <p:extLst>
      <p:ext uri="{BB962C8B-B14F-4D97-AF65-F5344CB8AC3E}">
        <p14:creationId xmlns:p14="http://schemas.microsoft.com/office/powerpoint/2010/main" val="40912975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C4D8A8A-8BB9-4F71-A866-E1248291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7635868-661F-423F-A36A-9FE213E6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設定目標值：點按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tain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model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CN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launch column selector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輸入</a:t>
            </a:r>
            <a:r>
              <a:rPr lang="en-US" altLang="zh-CN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price</a:t>
            </a:r>
            <a:b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174D12B-7E5A-406C-9874-CDEF59266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856116"/>
            <a:ext cx="4464496" cy="401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10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DB5E977-7F84-47C0-92C5-602C8E0BD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687852D-E2EF-4FE8-B075-D4C2BDF3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520" y="152400"/>
            <a:ext cx="9145016" cy="1265238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目標值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Label』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欄位：</a:t>
            </a:r>
            <a:r>
              <a:rPr lang="en-US" altLang="zh-CN" sz="3200" b="1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endParaRPr lang="zh-TW" altLang="en-US" dirty="0">
              <a:solidFill>
                <a:srgbClr val="FF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B107ACB-D595-4932-99D5-4E3E69FB8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1572845"/>
            <a:ext cx="8856766" cy="319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013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4019128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讓模型學習，並且計算</a:t>
            </a:r>
            <a:r>
              <a:rPr lang="en-US" altLang="zh-CN" sz="6600" b="1" dirty="0" err="1"/>
              <a:t>loss,accuracy</a:t>
            </a:r>
            <a:r>
              <a:rPr lang="en-US" altLang="zh-CN" sz="6600" b="1" dirty="0"/>
              <a:t>:</a:t>
            </a:r>
          </a:p>
          <a:p>
            <a:r>
              <a:rPr lang="en-US" altLang="zh-CN" sz="4800" b="1" dirty="0"/>
              <a:t>score model(</a:t>
            </a:r>
            <a:r>
              <a:rPr lang="zh-CN" altLang="en-US" sz="4800" b="1" dirty="0"/>
              <a:t>就是</a:t>
            </a:r>
            <a:r>
              <a:rPr lang="en-US" altLang="zh-CN" sz="4800" b="1" dirty="0" err="1"/>
              <a:t>model.fit</a:t>
            </a:r>
            <a:r>
              <a:rPr lang="en-US" altLang="zh-CN" sz="4800" b="1" dirty="0"/>
              <a:t>())</a:t>
            </a:r>
            <a:endParaRPr lang="en-US" altLang="zh-TW" sz="4800" b="1" dirty="0"/>
          </a:p>
        </p:txBody>
      </p:sp>
    </p:spTree>
    <p:extLst>
      <p:ext uri="{BB962C8B-B14F-4D97-AF65-F5344CB8AC3E}">
        <p14:creationId xmlns:p14="http://schemas.microsoft.com/office/powerpoint/2010/main" val="34747836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AE6AC32-A5A8-4322-86C6-583A30FEA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149F5B2-C916-49E0-8D0D-7BA0B7F5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讓模型學習，並且計算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loss,accuracy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 model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2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個連線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EE14B1-9633-45E2-B00B-925AF2267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39164"/>
            <a:ext cx="8837499" cy="541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659088"/>
          </a:xfrm>
        </p:spPr>
        <p:txBody>
          <a:bodyPr>
            <a:normAutofit/>
          </a:bodyPr>
          <a:lstStyle/>
          <a:p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AI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計算常遇到的問題</a:t>
            </a:r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特徵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欄位太多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40187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371056"/>
          </a:xfrm>
        </p:spPr>
        <p:txBody>
          <a:bodyPr>
            <a:normAutofit lnSpcReduction="10000"/>
          </a:bodyPr>
          <a:lstStyle/>
          <a:p>
            <a:r>
              <a:rPr lang="zh-CN" altLang="en-US" sz="6600" b="1" dirty="0"/>
              <a:t>評估模型成效</a:t>
            </a:r>
            <a:endParaRPr lang="en-US" altLang="zh-CN" sz="6600" b="1" dirty="0"/>
          </a:p>
          <a:p>
            <a:r>
              <a:rPr lang="zh-CN" altLang="en-US" sz="6600" b="1" dirty="0"/>
              <a:t>準確率</a:t>
            </a:r>
            <a:endParaRPr lang="en-US" altLang="zh-CN" sz="6600" b="1" dirty="0"/>
          </a:p>
          <a:p>
            <a:r>
              <a:rPr lang="en-US" altLang="zh-CN" sz="5400" b="1" dirty="0"/>
              <a:t>Evaluate model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14101249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DE8DF72-2BE0-4492-B5E1-380FF58FD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6227015-73D8-4D50-9839-9520D5F3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評估模型成效準確率：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evaluate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C43F4B-FE62-4F8B-A0E4-23DBA7B47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19465"/>
            <a:ext cx="8657143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433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visualize 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8EA8DE0-558D-4E23-A58C-E574F8BCE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MAE</a:t>
            </a:r>
            <a:r>
              <a:rPr lang="zh-CN" altLang="en-US" dirty="0"/>
              <a:t>，</a:t>
            </a:r>
            <a:r>
              <a:rPr lang="en-US" altLang="zh-CN" dirty="0"/>
              <a:t>MSE</a:t>
            </a:r>
            <a:r>
              <a:rPr lang="zh-CN" altLang="en-US" dirty="0"/>
              <a:t>，</a:t>
            </a:r>
            <a:r>
              <a:rPr lang="en-US" altLang="zh-CN" dirty="0">
                <a:highlight>
                  <a:srgbClr val="FFFF00"/>
                </a:highlight>
              </a:rPr>
              <a:t>r^2(coefficient of Determination)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coefficient of Determination=</a:t>
            </a:r>
            <a:r>
              <a:rPr lang="zh-CN" altLang="en-US" dirty="0">
                <a:highlight>
                  <a:srgbClr val="FFFF00"/>
                </a:highlight>
              </a:rPr>
              <a:t>線性擬合度</a:t>
            </a:r>
            <a:endParaRPr lang="zh-TW" altLang="en-US" dirty="0">
              <a:highlight>
                <a:srgbClr val="FFFF00"/>
              </a:highlight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9AA30C0-3EEF-4206-907C-B4E638C0D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739" y="2829847"/>
            <a:ext cx="7215686" cy="387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596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FE30A6E-644B-4011-90E2-F668279FA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396536" cy="5257800"/>
          </a:xfrm>
        </p:spPr>
        <p:txBody>
          <a:bodyPr/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沒有處理缺值：</a:t>
            </a:r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有處理缺值：則提高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線性擬合度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r^2)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提高預測準確率</a:t>
            </a:r>
            <a:endParaRPr lang="en-US" altLang="zh-CN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建立特徵工程，提高</a:t>
            </a:r>
            <a:r>
              <a:rPr lang="en-US" altLang="zh-CN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線性擬合度</a:t>
            </a:r>
            <a:r>
              <a:rPr lang="en-US" altLang="zh-CN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r^2)</a:t>
            </a:r>
            <a:r>
              <a:rPr lang="zh-CN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，提高預測準確率</a:t>
            </a:r>
            <a:endParaRPr lang="en-US" altLang="zh-CN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新增特徵欄位：氣缸數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：改成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常態分佈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6FA7176-2881-41BE-B4D9-15BE841E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比較：有處理缺值，對迴歸預測的線性擬合度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r^2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的影響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626171-1988-4090-B71D-C967493EB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215828"/>
            <a:ext cx="5723250" cy="114042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88710C2-CE2A-469A-BBCC-B3855374A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599064"/>
            <a:ext cx="5974284" cy="114042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2D74886-3DBC-4734-8063-8F79802CB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223" y="5737676"/>
            <a:ext cx="5837436" cy="114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547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誤差值的直方圖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hist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2032956-D1C8-41A2-AF9E-FC9322FA0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E86E851-B4DF-4617-9A2D-E49567379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83" y="1347268"/>
            <a:ext cx="5032785" cy="547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581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7" y="1268760"/>
            <a:ext cx="8748463" cy="2808312"/>
          </a:xfrm>
        </p:spPr>
        <p:txBody>
          <a:bodyPr>
            <a:normAutofit/>
          </a:bodyPr>
          <a:lstStyle/>
          <a:p>
            <a:r>
              <a:rPr lang="zh-CN" altLang="en-US" sz="9600" b="1" dirty="0"/>
              <a:t>結論</a:t>
            </a:r>
            <a:endParaRPr lang="en-US" altLang="zh-CN" sz="9600" b="1" dirty="0"/>
          </a:p>
        </p:txBody>
      </p:sp>
    </p:spTree>
    <p:extLst>
      <p:ext uri="{BB962C8B-B14F-4D97-AF65-F5344CB8AC3E}">
        <p14:creationId xmlns:p14="http://schemas.microsoft.com/office/powerpoint/2010/main" val="16708009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F1384FE-FE84-4120-854B-5D5357537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92514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建立特徵工程，提高</a:t>
            </a:r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線性擬合度</a:t>
            </a:r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r^2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，決定係數</a:t>
            </a:r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，提高預測準確率</a:t>
            </a:r>
            <a:endParaRPr lang="en-US" altLang="zh-CN" sz="4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(1).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Group Categorical Value 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元件新增</a:t>
            </a:r>
            <a:r>
              <a:rPr lang="zh-TW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新的</a:t>
            </a:r>
            <a:r>
              <a:rPr lang="en-US" altLang="zh-TW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</a:t>
            </a:r>
          </a:p>
          <a:p>
            <a:pPr lvl="1"/>
            <a:r>
              <a:rPr lang="zh-CN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例如：新增特徵欄位：氣缸數合併成</a:t>
            </a:r>
            <a:r>
              <a:rPr lang="en-US" altLang="zh-CN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CN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endParaRPr lang="en-US" altLang="zh-CN" sz="3600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sz="3600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(2).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TW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Apply Math Operation </a:t>
            </a:r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元件，加入數學函數，轉換成常態分佈</a:t>
            </a:r>
            <a:endParaRPr lang="en-US" altLang="zh-CN" sz="4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例如：標籤</a:t>
            </a:r>
            <a:r>
              <a:rPr lang="en-US" altLang="zh-CN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r>
              <a:rPr lang="zh-CN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：改成自然對數</a:t>
            </a:r>
            <a:r>
              <a:rPr lang="en-US" altLang="zh-CN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ln『</a:t>
            </a:r>
            <a:r>
              <a:rPr lang="zh-CN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常態分佈</a:t>
            </a:r>
            <a:r>
              <a:rPr lang="en-US" altLang="zh-CN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pPr lvl="1"/>
            <a:endParaRPr lang="zh-TW" altLang="en-US" sz="3600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DF59AE6-60E5-4304-9689-CFD21A80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8928992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結論：建立特徵工程，可提高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線性擬合度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r^2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，決定係數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，可提高預測準確率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450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zh-TW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特徵過多時，會導致</a:t>
            </a:r>
            <a:r>
              <a:rPr lang="zh-CN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電腦計算的成本上升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計算時間會很久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訓練模型的</a:t>
            </a:r>
            <a:r>
              <a:rPr lang="zh-TW" altLang="en-US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雜訊過多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CN" altLang="en-US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造成</a:t>
            </a:r>
            <a:r>
              <a:rPr lang="en-US" altLang="zh-TW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Overfitting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過度擬合現象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36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：減少特徵欄位的數量</a:t>
            </a:r>
            <a:endParaRPr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使用「</a:t>
            </a:r>
            <a:r>
              <a:rPr lang="zh-TW" altLang="en-US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特徵選取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」的方法，</a:t>
            </a:r>
            <a:r>
              <a:rPr lang="zh-TW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找到真正與模型相關度高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的特徵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從原本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個特徵欄位，減少到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個（都是關鍵因子）</a:t>
            </a:r>
            <a:endParaRPr lang="en-US" altLang="zh-C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AI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計算常遇到的問題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 </a:t>
            </a:r>
            <a:b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特徵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欄位太多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93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97034" y="1052736"/>
            <a:ext cx="8856983" cy="3803104"/>
          </a:xfrm>
        </p:spPr>
        <p:txBody>
          <a:bodyPr>
            <a:normAutofit/>
          </a:bodyPr>
          <a:lstStyle/>
          <a:p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特徵選取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的三種方法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Filter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Wrapper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Embedded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673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TW" sz="4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 Method</a:t>
            </a:r>
          </a:p>
          <a:p>
            <a:pPr lvl="1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1 .</a:t>
            </a:r>
            <a:r>
              <a:rPr lang="en-US" altLang="zh-TW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Pearson </a:t>
            </a:r>
            <a:r>
              <a:rPr lang="zh-TW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相關係數</a:t>
            </a:r>
            <a:endParaRPr lang="en-US" altLang="zh-TW" sz="3600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.Univariate feature selection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單變量特徵選取 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(chi2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卡方檢定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.ANOVA, Analysis of variance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變異數分析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Filter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特徵選取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的方法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0440235"/>
      </p:ext>
    </p:extLst>
  </p:cSld>
  <p:clrMapOvr>
    <a:masterClrMapping/>
  </p:clrMapOvr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EdBackToSchl(2)</Template>
  <TotalTime>0</TotalTime>
  <Words>1798</Words>
  <Application>Microsoft Office PowerPoint</Application>
  <PresentationFormat>如螢幕大小 (4:3)</PresentationFormat>
  <Paragraphs>263</Paragraphs>
  <Slides>66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66</vt:i4>
      </vt:variant>
    </vt:vector>
  </HeadingPairs>
  <TitlesOfParts>
    <vt:vector size="73" baseType="lpstr">
      <vt:lpstr>Segoe Condensed</vt:lpstr>
      <vt:lpstr>微軟正黑體</vt:lpstr>
      <vt:lpstr>標楷體</vt:lpstr>
      <vt:lpstr>Arial</vt:lpstr>
      <vt:lpstr>Bookman Old Style</vt:lpstr>
      <vt:lpstr>Calibri</vt:lpstr>
      <vt:lpstr>EdBackToSchl(2)</vt:lpstr>
      <vt:lpstr>台北科技大學，經管系，陳擎文 </vt:lpstr>
      <vt:lpstr>PowerPoint 簡報</vt:lpstr>
      <vt:lpstr>為什麼要學數據的人工智慧？</vt:lpstr>
      <vt:lpstr>預測型資料分析：可以找到影響力大的參數</vt:lpstr>
      <vt:lpstr>PowerPoint 簡報</vt:lpstr>
      <vt:lpstr>PowerPoint 簡報</vt:lpstr>
      <vt:lpstr>AI計算常遇到的問題  特徵欄位太多</vt:lpstr>
      <vt:lpstr>PowerPoint 簡報</vt:lpstr>
      <vt:lpstr>Filter特徵選取的方法</vt:lpstr>
      <vt:lpstr>Pearson 相關係數(r) 特徵選取的方法</vt:lpstr>
      <vt:lpstr>Pearson 相關係數(r) python指令與heatmap熱力圖</vt:lpstr>
      <vt:lpstr>Pearson 相關係數(r) python指令與heatmap熱力圖</vt:lpstr>
      <vt:lpstr>Filter特徵選取的方法</vt:lpstr>
      <vt:lpstr>Univariate feature selection  單變量特徵選取 (chi2 卡方檢定)</vt:lpstr>
      <vt:lpstr>PowerPoint 簡報</vt:lpstr>
      <vt:lpstr>Filter特徵選取的使用差異</vt:lpstr>
      <vt:lpstr>PowerPoint 簡報</vt:lpstr>
      <vt:lpstr>第2種的特徵選取方法</vt:lpstr>
      <vt:lpstr>PowerPoint 簡報</vt:lpstr>
      <vt:lpstr>能幫你算出重要的特徵欄位的 3種模型</vt:lpstr>
      <vt:lpstr>能幫你算出重要的特徵欄位的 3種模型</vt:lpstr>
      <vt:lpstr>PowerPoint 簡報</vt:lpstr>
      <vt:lpstr>登入舊版Azure ML Studio</vt:lpstr>
      <vt:lpstr>修改專案名稱： AML-08-特徵選取</vt:lpstr>
      <vt:lpstr>PowerPoint 簡報</vt:lpstr>
      <vt:lpstr>汽車價格資料集：  Automobile price data (Raw)</vt:lpstr>
      <vt:lpstr>PowerPoint 簡報</vt:lpstr>
      <vt:lpstr>加入1個Edit MetaDatas元件來修改欄位型態</vt:lpstr>
      <vt:lpstr>PowerPoint 簡報</vt:lpstr>
      <vt:lpstr>以下11個欄位，不要改變</vt:lpstr>
      <vt:lpstr>修改以下11個欄位，改成catoegory型態</vt:lpstr>
      <vt:lpstr>以下11個欄位，unchanged </vt:lpstr>
      <vt:lpstr>注意：AML似乎有bug</vt:lpstr>
      <vt:lpstr>PowerPoint 簡報</vt:lpstr>
      <vt:lpstr>PowerPoint 簡報</vt:lpstr>
      <vt:lpstr>第1種特徵選取：  Pearson correlation</vt:lpstr>
      <vt:lpstr>第1種特徵選取</vt:lpstr>
      <vt:lpstr>第1種特徵選取 第1個o，Run，Visualize</vt:lpstr>
      <vt:lpstr>第1種特徵選取 第2個o，Run，Visualize</vt:lpstr>
      <vt:lpstr>結論：</vt:lpstr>
      <vt:lpstr>PowerPoint 簡報</vt:lpstr>
      <vt:lpstr>第2種特徵選取：  Chi squared</vt:lpstr>
      <vt:lpstr>第2種特徵選取</vt:lpstr>
      <vt:lpstr>第2種特徵選取 第1個o，Run，Visualize</vt:lpstr>
      <vt:lpstr>第2種特徵選取 第2個o，Run，Visualize</vt:lpstr>
      <vt:lpstr>結論：</vt:lpstr>
      <vt:lpstr>PowerPoint 簡報</vt:lpstr>
      <vt:lpstr>能幫你算出重要的特徵欄位的 3種模型</vt:lpstr>
      <vt:lpstr>能幫你算出重要的特徵欄位的 3種模型</vt:lpstr>
      <vt:lpstr>第3種的特徵選取方法 model based特徵選取</vt:lpstr>
      <vt:lpstr>PowerPoint 簡報</vt:lpstr>
      <vt:lpstr>使用數學model線性迴歸模型 Linear Regression</vt:lpstr>
      <vt:lpstr>PowerPoint 簡報</vt:lpstr>
      <vt:lpstr>訓練model，Train model</vt:lpstr>
      <vt:lpstr>PowerPoint 簡報</vt:lpstr>
      <vt:lpstr>設定目標值：點按tain model launch column selector輸入price </vt:lpstr>
      <vt:lpstr>設定『目標值Label』的欄位：price</vt:lpstr>
      <vt:lpstr>PowerPoint 簡報</vt:lpstr>
      <vt:lpstr>讓模型學習，並且計算loss,accuracy: score model2個連線</vt:lpstr>
      <vt:lpstr>PowerPoint 簡報</vt:lpstr>
      <vt:lpstr>評估模型成效準確率：evaluate</vt:lpstr>
      <vt:lpstr>先Run，再visualize 資料集</vt:lpstr>
      <vt:lpstr>比較：有處理缺值，對迴歸預測的線性擬合度r^2的影響</vt:lpstr>
      <vt:lpstr>誤差值的直方圖hist</vt:lpstr>
      <vt:lpstr>PowerPoint 簡報</vt:lpstr>
      <vt:lpstr>結論：建立特徵工程，可提高(線性擬合度r^2，決定係數)，可提高預測準確率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2023-07-26T20:14:31Z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