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103"/>
  </p:notesMasterIdLst>
  <p:handoutMasterIdLst>
    <p:handoutMasterId r:id="rId104"/>
  </p:handoutMasterIdLst>
  <p:sldIdLst>
    <p:sldId id="565" r:id="rId3"/>
    <p:sldId id="787" r:id="rId4"/>
    <p:sldId id="659" r:id="rId5"/>
    <p:sldId id="660" r:id="rId6"/>
    <p:sldId id="789" r:id="rId7"/>
    <p:sldId id="790" r:id="rId8"/>
    <p:sldId id="788" r:id="rId9"/>
    <p:sldId id="791" r:id="rId10"/>
    <p:sldId id="792" r:id="rId11"/>
    <p:sldId id="793" r:id="rId12"/>
    <p:sldId id="794" r:id="rId13"/>
    <p:sldId id="796" r:id="rId14"/>
    <p:sldId id="797" r:id="rId15"/>
    <p:sldId id="798" r:id="rId16"/>
    <p:sldId id="799" r:id="rId17"/>
    <p:sldId id="800" r:id="rId18"/>
    <p:sldId id="801" r:id="rId19"/>
    <p:sldId id="802" r:id="rId20"/>
    <p:sldId id="803" r:id="rId21"/>
    <p:sldId id="804" r:id="rId22"/>
    <p:sldId id="805" r:id="rId23"/>
    <p:sldId id="571" r:id="rId24"/>
    <p:sldId id="635" r:id="rId25"/>
    <p:sldId id="824" r:id="rId26"/>
    <p:sldId id="825" r:id="rId27"/>
    <p:sldId id="678" r:id="rId28"/>
    <p:sldId id="650" r:id="rId29"/>
    <p:sldId id="687" r:id="rId30"/>
    <p:sldId id="827" r:id="rId31"/>
    <p:sldId id="828" r:id="rId32"/>
    <p:sldId id="829" r:id="rId33"/>
    <p:sldId id="724" r:id="rId34"/>
    <p:sldId id="682" r:id="rId35"/>
    <p:sldId id="806" r:id="rId36"/>
    <p:sldId id="813" r:id="rId37"/>
    <p:sldId id="807" r:id="rId38"/>
    <p:sldId id="808" r:id="rId39"/>
    <p:sldId id="830" r:id="rId40"/>
    <p:sldId id="809" r:id="rId41"/>
    <p:sldId id="859" r:id="rId42"/>
    <p:sldId id="810" r:id="rId43"/>
    <p:sldId id="811" r:id="rId44"/>
    <p:sldId id="812" r:id="rId45"/>
    <p:sldId id="814" r:id="rId46"/>
    <p:sldId id="815" r:id="rId47"/>
    <p:sldId id="816" r:id="rId48"/>
    <p:sldId id="858" r:id="rId49"/>
    <p:sldId id="817" r:id="rId50"/>
    <p:sldId id="818" r:id="rId51"/>
    <p:sldId id="850" r:id="rId52"/>
    <p:sldId id="851" r:id="rId53"/>
    <p:sldId id="852" r:id="rId54"/>
    <p:sldId id="853" r:id="rId55"/>
    <p:sldId id="854" r:id="rId56"/>
    <p:sldId id="766" r:id="rId57"/>
    <p:sldId id="767" r:id="rId58"/>
    <p:sldId id="819" r:id="rId59"/>
    <p:sldId id="820" r:id="rId60"/>
    <p:sldId id="821" r:id="rId61"/>
    <p:sldId id="823" r:id="rId62"/>
    <p:sldId id="709" r:id="rId63"/>
    <p:sldId id="743" r:id="rId64"/>
    <p:sldId id="744" r:id="rId65"/>
    <p:sldId id="745" r:id="rId66"/>
    <p:sldId id="746" r:id="rId67"/>
    <p:sldId id="748" r:id="rId68"/>
    <p:sldId id="755" r:id="rId69"/>
    <p:sldId id="840" r:id="rId70"/>
    <p:sldId id="831" r:id="rId71"/>
    <p:sldId id="711" r:id="rId72"/>
    <p:sldId id="841" r:id="rId73"/>
    <p:sldId id="842" r:id="rId74"/>
    <p:sldId id="843" r:id="rId75"/>
    <p:sldId id="838" r:id="rId76"/>
    <p:sldId id="712" r:id="rId77"/>
    <p:sldId id="839" r:id="rId78"/>
    <p:sldId id="732" r:id="rId79"/>
    <p:sldId id="733" r:id="rId80"/>
    <p:sldId id="716" r:id="rId81"/>
    <p:sldId id="726" r:id="rId82"/>
    <p:sldId id="717" r:id="rId83"/>
    <p:sldId id="845" r:id="rId84"/>
    <p:sldId id="846" r:id="rId85"/>
    <p:sldId id="849" r:id="rId86"/>
    <p:sldId id="847" r:id="rId87"/>
    <p:sldId id="855" r:id="rId88"/>
    <p:sldId id="848" r:id="rId89"/>
    <p:sldId id="856" r:id="rId90"/>
    <p:sldId id="865" r:id="rId91"/>
    <p:sldId id="867" r:id="rId92"/>
    <p:sldId id="866" r:id="rId93"/>
    <p:sldId id="860" r:id="rId94"/>
    <p:sldId id="738" r:id="rId95"/>
    <p:sldId id="763" r:id="rId96"/>
    <p:sldId id="868" r:id="rId97"/>
    <p:sldId id="869" r:id="rId98"/>
    <p:sldId id="864" r:id="rId99"/>
    <p:sldId id="861" r:id="rId100"/>
    <p:sldId id="862" r:id="rId101"/>
    <p:sldId id="863" r:id="rId10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7/31/2023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1791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5136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1235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8170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66032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3881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02036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46220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2890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9489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12482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42970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09847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03410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23910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992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4715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4155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12238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54005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25938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0729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338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212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4059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3822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2711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1791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zh-tw/fre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ml.azure.com/experiments/id/70aeb3ca-5215-4802-b284-794d164b2217/runs/0bc308af-a514-4fd0-abfe-0d371ad62bfd?wsid=/subscriptions/48f9500a-ead5-4b75-93b0-40ab42f76209/resourcegroups/teresa33/providers/Microsoft.MachineLearningServices/workspaces/AML02&amp;tid=dfb5e216-2b8a-4b32-b1cb-e786a1095218#/?graphId=fb5d4d70-cbb3-4e19-8a94-cef74a4561df&amp;label=job-07-permuttation&amp;newGraphId=fb5d4d70-cbb3-4e19-8a94-cef74a4561df&amp;path=%2Fexperiments%2Fid%2F70aeb3ca-5215-4802-b284-794d164b2217%2Fruns%2F0bc308af-a514-4fd0-abfe-0d371ad62bfd&amp;runId=0bc308af-a514-4fd0-abfe-0d371ad62bf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89267" y="908720"/>
            <a:ext cx="8087190" cy="424847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用新版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AML</a:t>
            </a:r>
          </a:p>
          <a:p>
            <a:r>
              <a:rPr lang="zh-CN" altLang="en-US" sz="5200" b="1" dirty="0"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zh-TW" altLang="en-US" sz="52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en-US" altLang="zh-TW" sz="5200" b="1" dirty="0">
                <a:latin typeface="微軟正黑體" pitchFamily="34" charset="-120"/>
                <a:ea typeface="微軟正黑體" pitchFamily="34" charset="-120"/>
              </a:rPr>
              <a:t>Feature Selection</a:t>
            </a: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看資料集的</a:t>
            </a:r>
            <a:r>
              <a:rPr lang="zh-CN" altLang="en-US" sz="6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重要特徵變數</a:t>
            </a:r>
            <a:endParaRPr lang="en-US" altLang="zh-CN" sz="66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Importance 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589267" y="5268242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以相關係數衡量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兩變數間「線性」關聯性的高低程度</a:t>
            </a:r>
            <a:endParaRPr lang="en-US" altLang="zh-TW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代表的意義：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 1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上升時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也會上升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高度正相關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 -1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上升時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會下降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高度負相關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 0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上升時，Ｙ可能上升或是下降，ＸＹ之間沒有線性關係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無關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Pearson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相關係數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br>
              <a:rPr lang="en-US" altLang="zh-TW" sz="4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03772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1DAAEF-0EFC-4AE1-B7A1-69CD07F2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0bc308af-a514-4fd0-abfe-0d371ad62bfd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2C8242B-FB0C-4ED0-B2BE-375A268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本範例：</a:t>
            </a:r>
            <a:r>
              <a:rPr lang="en-US" altLang="zh-CN" b="1" dirty="0"/>
              <a:t>pipeline job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08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0" y="1600199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plt.figure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figsize</a:t>
            </a:r>
            <a:r>
              <a:rPr lang="en-US" altLang="zh-TW" dirty="0">
                <a:effectLst/>
              </a:rPr>
              <a:t>=(12,10))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sns.heatmap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(), </a:t>
            </a:r>
            <a:r>
              <a:rPr lang="en-US" altLang="zh-TW" dirty="0" err="1">
                <a:effectLst/>
              </a:rPr>
              <a:t>annot</a:t>
            </a:r>
            <a:r>
              <a:rPr lang="en-US" altLang="zh-TW" dirty="0">
                <a:effectLst/>
              </a:rPr>
              <a:t>=True, </a:t>
            </a:r>
            <a:r>
              <a:rPr lang="en-US" altLang="zh-TW" dirty="0" err="1">
                <a:effectLst/>
              </a:rPr>
              <a:t>cmap</a:t>
            </a:r>
            <a:r>
              <a:rPr lang="en-US" altLang="zh-TW" dirty="0">
                <a:effectLst/>
              </a:rPr>
              <a:t>=</a:t>
            </a:r>
            <a:r>
              <a:rPr lang="en-US" altLang="zh-TW" dirty="0" err="1">
                <a:effectLst/>
              </a:rPr>
              <a:t>plt.cm.Reds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vmax</a:t>
            </a:r>
            <a:r>
              <a:rPr lang="en-US" altLang="zh-TW" dirty="0">
                <a:effectLst/>
              </a:rPr>
              <a:t>=1, </a:t>
            </a:r>
            <a:r>
              <a:rPr lang="en-US" altLang="zh-TW" dirty="0" err="1">
                <a:effectLst/>
              </a:rPr>
              <a:t>vmin</a:t>
            </a:r>
            <a:r>
              <a:rPr lang="en-US" altLang="zh-TW" dirty="0">
                <a:effectLst/>
              </a:rPr>
              <a:t>=-1)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plt.show</a:t>
            </a:r>
            <a:r>
              <a:rPr lang="en-US" altLang="zh-TW" dirty="0">
                <a:effectLst/>
              </a:rPr>
              <a:t>()</a:t>
            </a:r>
          </a:p>
          <a:p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查看關聯性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越深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越淺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負相關</a:t>
            </a:r>
            <a:endParaRPr lang="en-US" altLang="zh-TW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關聯性介於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[1,-1]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之間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Pearson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相關係數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br>
              <a:rPr lang="en-US" altLang="zh-TW" sz="4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指令與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heatmap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熱力圖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https://miro.medium.com/v2/resize:fit:700/1*_tKwVR2S1VFsm_RVAaqbGg.png">
            <a:extLst>
              <a:ext uri="{FF2B5EF4-FFF2-40B4-BE49-F238E27FC236}">
                <a16:creationId xmlns:a16="http://schemas.microsoft.com/office/drawing/2014/main" id="{02B74BF1-FE7C-4700-8BA7-9B19A602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5016"/>
            <a:ext cx="5194983" cy="523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0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0" y="1600199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plt.figure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figsize</a:t>
            </a:r>
            <a:r>
              <a:rPr lang="en-US" altLang="zh-TW" dirty="0">
                <a:effectLst/>
              </a:rPr>
              <a:t>=(12,10))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sns.heatmap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(), </a:t>
            </a:r>
            <a:r>
              <a:rPr lang="en-US" altLang="zh-TW" dirty="0" err="1">
                <a:effectLst/>
              </a:rPr>
              <a:t>annot</a:t>
            </a:r>
            <a:r>
              <a:rPr lang="en-US" altLang="zh-TW" dirty="0">
                <a:effectLst/>
              </a:rPr>
              <a:t>=True, </a:t>
            </a:r>
            <a:r>
              <a:rPr lang="en-US" altLang="zh-TW" dirty="0" err="1">
                <a:effectLst/>
              </a:rPr>
              <a:t>cmap</a:t>
            </a:r>
            <a:r>
              <a:rPr lang="en-US" altLang="zh-TW" dirty="0">
                <a:effectLst/>
              </a:rPr>
              <a:t>=</a:t>
            </a:r>
            <a:r>
              <a:rPr lang="en-US" altLang="zh-TW" dirty="0" err="1">
                <a:effectLst/>
              </a:rPr>
              <a:t>plt.cm.Reds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vmax</a:t>
            </a:r>
            <a:r>
              <a:rPr lang="en-US" altLang="zh-TW" dirty="0">
                <a:effectLst/>
              </a:rPr>
              <a:t>=1, </a:t>
            </a:r>
            <a:r>
              <a:rPr lang="en-US" altLang="zh-TW" dirty="0" err="1">
                <a:effectLst/>
              </a:rPr>
              <a:t>vmin</a:t>
            </a:r>
            <a:r>
              <a:rPr lang="en-US" altLang="zh-TW" dirty="0">
                <a:effectLst/>
              </a:rPr>
              <a:t>=-1)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plt.show</a:t>
            </a:r>
            <a:r>
              <a:rPr lang="en-US" altLang="zh-TW" dirty="0">
                <a:effectLst/>
              </a:rPr>
              <a:t>()</a:t>
            </a:r>
          </a:p>
          <a:p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查看關聯性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越深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越淺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負相關</a:t>
            </a:r>
            <a:endParaRPr lang="en-US" altLang="zh-TW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關聯性介於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[1,-1]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之間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Pearson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相關係數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br>
              <a:rPr lang="en-US" altLang="zh-TW" sz="4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指令與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heatmap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熱力圖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https://miro.medium.com/v2/resize:fit:700/1*_tKwVR2S1VFsm_RVAaqbGg.png">
            <a:extLst>
              <a:ext uri="{FF2B5EF4-FFF2-40B4-BE49-F238E27FC236}">
                <a16:creationId xmlns:a16="http://schemas.microsoft.com/office/drawing/2014/main" id="{02B74BF1-FE7C-4700-8BA7-9B19A602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093"/>
            <a:ext cx="9144000" cy="703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1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Method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.Pearson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2 .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Univariate feature selection </a:t>
            </a:r>
            <a:r>
              <a:rPr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.ANOVA, Analysis of variance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變異數分析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373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sklearn.feature_selection.SelectKBest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CN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選擇最具影響力的特徵，這邊示範 選取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Univariate feature selection </a:t>
            </a:r>
            <a:b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2" name="Picture 4" descr="https://i.imgur.com/vBevGxR.png">
            <a:extLst>
              <a:ext uri="{FF2B5EF4-FFF2-40B4-BE49-F238E27FC236}">
                <a16:creationId xmlns:a16="http://schemas.microsoft.com/office/drawing/2014/main" id="{3BE5122F-4692-40FB-BF07-DA836F10E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053" y="3212976"/>
            <a:ext cx="9488106" cy="298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6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1052736"/>
            <a:ext cx="8856983" cy="3803104"/>
          </a:xfrm>
        </p:spPr>
        <p:txBody>
          <a:bodyPr>
            <a:normAutofit lnSpcReduction="10000"/>
          </a:bodyPr>
          <a:lstStyle/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的使用差異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全都是數值欄位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混合數值欄位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類別欄位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52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若特徵全都是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CN" altLang="en-US" sz="36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數值欄位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Pearson </a:t>
            </a:r>
            <a:r>
              <a:rPr lang="zh-TW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若特徵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混合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數值欄位、類別欄位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Univariate feature selection 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』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的使用差異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734BD7-BC1C-42DA-89CC-38A8D8CC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4653136"/>
            <a:ext cx="9144000" cy="16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1052736"/>
            <a:ext cx="8856983" cy="3803104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種的特徵選取方法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建立模型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，計算學習後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就會幫你算出重要的特徵欄位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04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方法：要先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model</a:t>
            </a: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先建立模型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再計算學習後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就會幫你算出重要的特徵欄位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種的特徵選取方法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C46836-CF7B-4C50-871A-EC8358AF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" y="4869160"/>
            <a:ext cx="90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2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908720"/>
            <a:ext cx="8856983" cy="39471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注意：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不是每一種模型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都會幫你算出重要的特徵欄位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只有少數幾種模型有這種功能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18F893D-5A8C-4191-A57A-836E6C7D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1168"/>
            <a:ext cx="90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什麼是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Selection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</a:p>
        </p:txBody>
      </p:sp>
    </p:spTree>
    <p:extLst>
      <p:ext uri="{BB962C8B-B14F-4D97-AF65-F5344CB8AC3E}">
        <p14:creationId xmlns:p14="http://schemas.microsoft.com/office/powerpoint/2010/main" val="174183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450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1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en-US" altLang="zh-CN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個模型，是你建立模型的首選</a:t>
            </a:r>
            <a:endPara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6754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登入</a:t>
            </a:r>
            <a:r>
              <a:rPr lang="en-US" altLang="zh-TW" sz="6600" b="1" dirty="0"/>
              <a:t>Azure </a:t>
            </a:r>
            <a:r>
              <a:rPr lang="zh-TW" altLang="en-US" sz="6600" b="1" dirty="0"/>
              <a:t>平台</a:t>
            </a:r>
            <a:endParaRPr lang="en-US" altLang="zh-TW" sz="6600" b="1" dirty="0"/>
          </a:p>
          <a:p>
            <a:r>
              <a:rPr lang="zh-TW" altLang="en-US" sz="6600" b="1" dirty="0"/>
              <a:t>操作介面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04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B5EFAFF-6180-4728-ADEC-15A3D397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05400"/>
          </a:xfrm>
        </p:spPr>
        <p:txBody>
          <a:bodyPr>
            <a:normAutofit fontScale="92500"/>
          </a:bodyPr>
          <a:lstStyle/>
          <a:p>
            <a:r>
              <a:rPr lang="zh-TW" altLang="en-US" sz="3500" b="1" dirty="0">
                <a:effectLst/>
              </a:rPr>
              <a:t>申請免費帳號與免費額度</a:t>
            </a:r>
            <a:r>
              <a:rPr lang="zh-CN" altLang="en-US" sz="3500" b="1" dirty="0">
                <a:effectLst/>
              </a:rPr>
              <a:t>：</a:t>
            </a:r>
            <a:endParaRPr lang="en-US" altLang="zh-TW" sz="3500" b="1" dirty="0">
              <a:effectLst/>
            </a:endParaRPr>
          </a:p>
          <a:p>
            <a:r>
              <a:rPr lang="en-US" altLang="zh-TW" sz="3500" b="1" dirty="0">
                <a:effectLst/>
              </a:rPr>
              <a:t>Azure Portal </a:t>
            </a:r>
            <a:r>
              <a:rPr lang="zh-TW" altLang="en-US" sz="3500" b="1" dirty="0">
                <a:effectLst/>
              </a:rPr>
              <a:t>網址 </a:t>
            </a:r>
            <a:r>
              <a:rPr lang="en-US" altLang="zh-TW" sz="3500" b="1" dirty="0">
                <a:effectLst/>
              </a:rPr>
              <a:t>: </a:t>
            </a:r>
            <a:r>
              <a:rPr lang="en-US" altLang="zh-TW" dirty="0">
                <a:hlinkClick r:id="rId2"/>
              </a:rPr>
              <a:t>https://portal.azure.com/</a:t>
            </a:r>
            <a:endParaRPr lang="en-US" altLang="zh-TW" dirty="0"/>
          </a:p>
          <a:p>
            <a:pPr lvl="1"/>
            <a:r>
              <a:rPr lang="zh-CN" altLang="en-US" sz="3100" b="1" dirty="0">
                <a:solidFill>
                  <a:srgbClr val="7030A0"/>
                </a:solidFill>
                <a:effectLst/>
              </a:rPr>
              <a:t>請輸入學校的微軟帳號：</a:t>
            </a:r>
            <a:endParaRPr lang="en-US" altLang="zh-CN" sz="31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</a:rPr>
              <a:t>登入帳號：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員工編號或學號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)@cc.ntut.edu.tw</a:t>
            </a:r>
            <a:br>
              <a:rPr lang="en-US" altLang="zh-TW" sz="3200" b="1" dirty="0">
                <a:solidFill>
                  <a:srgbClr val="7030A0"/>
                </a:solidFill>
              </a:rPr>
            </a:br>
            <a:r>
              <a:rPr lang="zh-TW" altLang="en-US" b="1" dirty="0">
                <a:solidFill>
                  <a:srgbClr val="7030A0"/>
                </a:solidFill>
                <a:effectLst/>
              </a:rPr>
              <a:t>登入密碼：</a:t>
            </a:r>
            <a:r>
              <a:rPr lang="en-US" altLang="zh-TW" b="1" dirty="0">
                <a:solidFill>
                  <a:srgbClr val="7030A0"/>
                </a:solidFill>
                <a:effectLst/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/>
              </a:rPr>
              <a:t>同校園入口網站</a:t>
            </a:r>
            <a:r>
              <a:rPr lang="en-US" altLang="zh-TW" b="1" dirty="0">
                <a:solidFill>
                  <a:srgbClr val="7030A0"/>
                </a:solidFill>
                <a:effectLst/>
              </a:rPr>
              <a:t>)</a:t>
            </a:r>
            <a:endParaRPr lang="en-US" altLang="zh-TW" sz="3100" b="1" dirty="0">
              <a:solidFill>
                <a:srgbClr val="7030A0"/>
              </a:solidFill>
              <a:effectLst/>
            </a:endParaRPr>
          </a:p>
          <a:p>
            <a:r>
              <a:rPr lang="zh-TW" altLang="en-US" sz="3500" b="1" dirty="0">
                <a:effectLst/>
              </a:rPr>
              <a:t>只要完成</a:t>
            </a:r>
            <a:r>
              <a:rPr lang="en-US" altLang="zh-TW" sz="3500" b="1" dirty="0">
                <a:effectLst/>
              </a:rPr>
              <a:t>Microsoft</a:t>
            </a:r>
            <a:r>
              <a:rPr lang="zh-TW" altLang="en-US" sz="3500" b="1" dirty="0">
                <a:effectLst/>
              </a:rPr>
              <a:t>帳號的開啟，不需要開啟訂閱功能，</a:t>
            </a:r>
            <a:r>
              <a:rPr lang="en-US" altLang="zh-TW" sz="3500" b="1" dirty="0">
                <a:effectLst/>
              </a:rPr>
              <a:t>Azure Machine learning</a:t>
            </a:r>
            <a:r>
              <a:rPr lang="zh-TW" altLang="en-US" sz="3500" b="1" dirty="0">
                <a:effectLst/>
              </a:rPr>
              <a:t>是其中一項免費服務，同學可以免費使用 </a:t>
            </a:r>
            <a:r>
              <a:rPr lang="en-US" altLang="zh-TW" sz="3500" b="1" dirty="0">
                <a:effectLst/>
              </a:rPr>
              <a:t>Azure </a:t>
            </a:r>
            <a:r>
              <a:rPr lang="zh-TW" altLang="en-US" sz="3500" b="1" dirty="0">
                <a:effectLst/>
              </a:rPr>
              <a:t>機器學習工作室的操作，無需支付任何費用。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1CD606-07CE-4C30-A1EE-85C377BD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免費帳號</a:t>
            </a:r>
          </a:p>
        </p:txBody>
      </p:sp>
    </p:spTree>
    <p:extLst>
      <p:ext uri="{BB962C8B-B14F-4D97-AF65-F5344CB8AC3E}">
        <p14:creationId xmlns:p14="http://schemas.microsoft.com/office/powerpoint/2010/main" val="273000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登入</a:t>
            </a:r>
            <a:r>
              <a:rPr lang="en-US" altLang="zh-TW" sz="6600" b="1" dirty="0"/>
              <a:t>Azure </a:t>
            </a:r>
            <a:r>
              <a:rPr lang="zh-TW" altLang="en-US" sz="6600" b="1" dirty="0"/>
              <a:t>平台</a:t>
            </a:r>
            <a:endParaRPr lang="en-US" altLang="zh-TW" sz="6600" b="1" dirty="0"/>
          </a:p>
          <a:p>
            <a:r>
              <a:rPr lang="zh-TW" altLang="en-US" sz="6600" b="1" dirty="0"/>
              <a:t>操作介面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708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B5EFAFF-6180-4728-ADEC-15A3D397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05400"/>
          </a:xfrm>
        </p:spPr>
        <p:txBody>
          <a:bodyPr>
            <a:normAutofit fontScale="92500"/>
          </a:bodyPr>
          <a:lstStyle/>
          <a:p>
            <a:r>
              <a:rPr lang="zh-TW" altLang="en-US" sz="3500" b="1" dirty="0">
                <a:effectLst/>
              </a:rPr>
              <a:t>申請免費帳號與免費額度</a:t>
            </a:r>
            <a:r>
              <a:rPr lang="zh-CN" altLang="en-US" sz="3500" b="1" dirty="0">
                <a:effectLst/>
              </a:rPr>
              <a:t>：</a:t>
            </a:r>
            <a:endParaRPr lang="en-US" altLang="zh-TW" sz="3500" b="1" dirty="0">
              <a:effectLst/>
            </a:endParaRPr>
          </a:p>
          <a:p>
            <a:r>
              <a:rPr lang="en-US" altLang="zh-TW" sz="3500" b="1" dirty="0">
                <a:effectLst/>
              </a:rPr>
              <a:t>Azure Portal </a:t>
            </a:r>
            <a:r>
              <a:rPr lang="zh-TW" altLang="en-US" sz="3500" b="1" dirty="0">
                <a:effectLst/>
              </a:rPr>
              <a:t>網址 </a:t>
            </a:r>
            <a:r>
              <a:rPr lang="en-US" altLang="zh-TW" sz="3500" b="1" dirty="0">
                <a:effectLst/>
              </a:rPr>
              <a:t>: </a:t>
            </a:r>
            <a:r>
              <a:rPr lang="en-US" altLang="zh-TW" dirty="0">
                <a:hlinkClick r:id="rId2"/>
              </a:rPr>
              <a:t>https://portal.azure.com/</a:t>
            </a:r>
            <a:endParaRPr lang="en-US" altLang="zh-TW" dirty="0"/>
          </a:p>
          <a:p>
            <a:pPr lvl="1"/>
            <a:r>
              <a:rPr lang="zh-CN" altLang="en-US" sz="3100" b="1" dirty="0">
                <a:solidFill>
                  <a:srgbClr val="7030A0"/>
                </a:solidFill>
                <a:effectLst/>
              </a:rPr>
              <a:t>請輸入學校的微軟帳號：</a:t>
            </a:r>
            <a:endParaRPr lang="en-US" altLang="zh-CN" sz="31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</a:rPr>
              <a:t>登入帳號：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員工編號或學號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)@cc.ntut.edu.tw</a:t>
            </a:r>
            <a:br>
              <a:rPr lang="en-US" altLang="zh-TW" sz="3200" b="1" dirty="0">
                <a:solidFill>
                  <a:srgbClr val="7030A0"/>
                </a:solidFill>
              </a:rPr>
            </a:br>
            <a:r>
              <a:rPr lang="zh-TW" altLang="en-US" b="1" dirty="0">
                <a:solidFill>
                  <a:srgbClr val="7030A0"/>
                </a:solidFill>
                <a:effectLst/>
              </a:rPr>
              <a:t>登入密碼：</a:t>
            </a:r>
            <a:r>
              <a:rPr lang="en-US" altLang="zh-TW" b="1" dirty="0">
                <a:solidFill>
                  <a:srgbClr val="7030A0"/>
                </a:solidFill>
                <a:effectLst/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/>
              </a:rPr>
              <a:t>同校園入口網站</a:t>
            </a:r>
            <a:r>
              <a:rPr lang="en-US" altLang="zh-TW" b="1" dirty="0">
                <a:solidFill>
                  <a:srgbClr val="7030A0"/>
                </a:solidFill>
                <a:effectLst/>
              </a:rPr>
              <a:t>)</a:t>
            </a:r>
            <a:endParaRPr lang="en-US" altLang="zh-TW" sz="3100" b="1" dirty="0">
              <a:solidFill>
                <a:srgbClr val="7030A0"/>
              </a:solidFill>
              <a:effectLst/>
            </a:endParaRPr>
          </a:p>
          <a:p>
            <a:r>
              <a:rPr lang="zh-TW" altLang="en-US" sz="3500" b="1" dirty="0">
                <a:effectLst/>
              </a:rPr>
              <a:t>只要完成</a:t>
            </a:r>
            <a:r>
              <a:rPr lang="en-US" altLang="zh-TW" sz="3500" b="1" dirty="0">
                <a:effectLst/>
              </a:rPr>
              <a:t>Microsoft</a:t>
            </a:r>
            <a:r>
              <a:rPr lang="zh-TW" altLang="en-US" sz="3500" b="1" dirty="0">
                <a:effectLst/>
              </a:rPr>
              <a:t>帳號的開啟，不需要開啟訂閱功能，</a:t>
            </a:r>
            <a:r>
              <a:rPr lang="en-US" altLang="zh-TW" sz="3500" b="1" dirty="0">
                <a:effectLst/>
              </a:rPr>
              <a:t>Azure Machine learning</a:t>
            </a:r>
            <a:r>
              <a:rPr lang="zh-TW" altLang="en-US" sz="3500" b="1" dirty="0">
                <a:effectLst/>
              </a:rPr>
              <a:t>是其中一項免費服務，同學可以免費使用 </a:t>
            </a:r>
            <a:r>
              <a:rPr lang="en-US" altLang="zh-TW" sz="3500" b="1" dirty="0">
                <a:effectLst/>
              </a:rPr>
              <a:t>Azure </a:t>
            </a:r>
            <a:r>
              <a:rPr lang="zh-TW" altLang="en-US" sz="3500" b="1" dirty="0">
                <a:effectLst/>
              </a:rPr>
              <a:t>機器學習工作室的操作，無需支付任何費用。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1CD606-07CE-4C30-A1EE-85C377BD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免費帳號</a:t>
            </a:r>
          </a:p>
        </p:txBody>
      </p:sp>
    </p:spTree>
    <p:extLst>
      <p:ext uri="{BB962C8B-B14F-4D97-AF65-F5344CB8AC3E}">
        <p14:creationId xmlns:p14="http://schemas.microsoft.com/office/powerpoint/2010/main" val="3209828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effectLst/>
              </a:rPr>
              <a:t>(2).</a:t>
            </a:r>
            <a:r>
              <a:rPr lang="zh-CN" altLang="en-US" sz="4400" b="1" dirty="0">
                <a:effectLst/>
              </a:rPr>
              <a:t>新版</a:t>
            </a:r>
            <a:r>
              <a:rPr lang="en-US" altLang="zh-CN" sz="4400" b="1" dirty="0">
                <a:effectLst/>
              </a:rPr>
              <a:t>: Azure ML</a:t>
            </a:r>
          </a:p>
          <a:p>
            <a:pPr lvl="1"/>
            <a:r>
              <a:rPr lang="zh-CN" altLang="en-US" sz="3200" b="1" dirty="0">
                <a:effectLst/>
              </a:rPr>
              <a:t>新版網址：</a:t>
            </a:r>
            <a:r>
              <a:rPr lang="en-US" altLang="zh-CN" sz="2000" b="1" dirty="0">
                <a:effectLst/>
                <a:hlinkClick r:id="rId2"/>
              </a:rPr>
              <a:t>https://azure.microsoft.com/zh-tw/free/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由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r>
              <a:rPr lang="zh-CN" altLang="en-US" sz="3200" b="1" dirty="0">
                <a:effectLst/>
              </a:rPr>
              <a:t>官網登入，選擇服務：</a:t>
            </a:r>
            <a:r>
              <a:rPr lang="en-US" altLang="zh-CN" sz="3200" b="1" dirty="0">
                <a:effectLst/>
              </a:rPr>
              <a:t>Azure ML</a:t>
            </a:r>
          </a:p>
          <a:p>
            <a:r>
              <a:rPr lang="zh-TW" altLang="en-US" b="1" dirty="0">
                <a:effectLst/>
              </a:rPr>
              <a:t>平台登入建議使用</a:t>
            </a:r>
            <a:r>
              <a:rPr lang="en-US" altLang="zh-TW" b="1" dirty="0">
                <a:effectLst/>
              </a:rPr>
              <a:t>Google Chrome, Microsoft Edge </a:t>
            </a:r>
            <a:r>
              <a:rPr lang="zh-TW" altLang="en-US" b="1" dirty="0">
                <a:effectLst/>
              </a:rPr>
              <a:t>瀏覽器。</a:t>
            </a:r>
            <a:endParaRPr lang="en-US" altLang="zh-TW" b="1" dirty="0">
              <a:effectLst/>
            </a:endParaRPr>
          </a:p>
          <a:p>
            <a:r>
              <a:rPr lang="zh-TW" altLang="en-US" b="1" dirty="0">
                <a:effectLst/>
              </a:rPr>
              <a:t>若使用其他瀏覽器</a:t>
            </a:r>
            <a:r>
              <a:rPr lang="en-US" altLang="zh-TW" b="1" dirty="0">
                <a:effectLst/>
              </a:rPr>
              <a:t>IE</a:t>
            </a:r>
            <a:r>
              <a:rPr lang="zh-TW" altLang="en-US" b="1" dirty="0">
                <a:effectLst/>
              </a:rPr>
              <a:t>、</a:t>
            </a:r>
            <a:r>
              <a:rPr lang="en-US" altLang="zh-TW" b="1" dirty="0" err="1">
                <a:effectLst/>
              </a:rPr>
              <a:t>firefox</a:t>
            </a:r>
            <a:r>
              <a:rPr lang="zh-TW" altLang="en-US" b="1" dirty="0">
                <a:effectLst/>
              </a:rPr>
              <a:t>、</a:t>
            </a:r>
            <a:r>
              <a:rPr lang="en-US" altLang="zh-TW" b="1" dirty="0">
                <a:effectLst/>
              </a:rPr>
              <a:t>Safari </a:t>
            </a:r>
            <a:r>
              <a:rPr lang="zh-TW" altLang="en-US" b="1" dirty="0">
                <a:effectLst/>
              </a:rPr>
              <a:t>可能會遇到顯示不出頁面與老師相同的頁面，請先切換為建議瀏覽器，試試看功能是否能正常顯示。</a:t>
            </a:r>
            <a:endParaRPr lang="zh-TW" altLang="en-US" dirty="0"/>
          </a:p>
          <a:p>
            <a:pPr lvl="1"/>
            <a:endParaRPr lang="en-US" altLang="zh-TW" sz="3200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登入新版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6829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4FD241-E186-4E34-B17F-BB805B91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7DE7AC1-3AB6-41AB-88B6-8DE6E734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CBD057-41C4-470B-BDC8-B35DF781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9" y="209952"/>
            <a:ext cx="8904762" cy="6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5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58708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6600" b="1" dirty="0"/>
              <a:t>使用 </a:t>
            </a:r>
            <a:r>
              <a:rPr lang="en-US" altLang="zh-TW" sz="6600" b="1" dirty="0"/>
              <a:t>AML </a:t>
            </a:r>
            <a:r>
              <a:rPr lang="zh-TW" altLang="en-US" sz="6600" b="1" dirty="0"/>
              <a:t>的第一步</a:t>
            </a:r>
            <a:endParaRPr lang="en-US" altLang="zh-TW" sz="6600" b="1" dirty="0"/>
          </a:p>
          <a:p>
            <a:r>
              <a:rPr lang="zh-CN" altLang="en-US" sz="6600" b="1" dirty="0"/>
              <a:t>使用已經建立的</a:t>
            </a:r>
            <a:r>
              <a:rPr lang="en-US" altLang="zh-CN" sz="6600" b="1" dirty="0"/>
              <a:t>W</a:t>
            </a:r>
            <a:r>
              <a:rPr lang="en-US" altLang="zh-TW" sz="6600" b="1" dirty="0"/>
              <a:t>orkspace</a:t>
            </a:r>
          </a:p>
          <a:p>
            <a:r>
              <a:rPr lang="en-US" altLang="zh-CN" sz="4800" b="1" dirty="0">
                <a:solidFill>
                  <a:srgbClr val="C00000"/>
                </a:solidFill>
              </a:rPr>
              <a:t>AML02</a:t>
            </a:r>
            <a:endParaRPr lang="zh-TW" alt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77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C99D619-2B51-4A57-A905-6A6A2BE2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80" y="1412776"/>
            <a:ext cx="8687707" cy="4525963"/>
          </a:xfrm>
        </p:spPr>
        <p:txBody>
          <a:bodyPr/>
          <a:lstStyle/>
          <a:p>
            <a:r>
              <a:rPr lang="en-US" altLang="zh-CN" dirty="0"/>
              <a:t>+New</a:t>
            </a:r>
            <a:r>
              <a:rPr lang="zh-CN" altLang="en-US" dirty="0"/>
              <a:t>：沒有</a:t>
            </a:r>
            <a:r>
              <a:rPr lang="en-US" altLang="zh-CN" dirty="0" err="1"/>
              <a:t>experimen</a:t>
            </a:r>
            <a:r>
              <a:rPr lang="en-US" altLang="zh-CN" dirty="0">
                <a:sym typeface="Wingdings" panose="05000000000000000000" pitchFamily="2" charset="2"/>
              </a:rPr>
              <a:t> pipeline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DB9D21-ABF5-4309-8DF0-2D304D9C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建立一個流程圖方式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類似舊版的流程圖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4D43F4-60F9-4E44-B22F-25B0170E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51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4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r>
              <a:rPr lang="en-US" altLang="zh-CN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：可以先進行預測（</a:t>
            </a:r>
            <a:r>
              <a:rPr lang="zh-CN" altLang="en-US" sz="4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預測下週銷量）</a:t>
            </a:r>
            <a:endParaRPr lang="en-US" altLang="zh-CN" sz="46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r>
              <a:rPr lang="en-US" altLang="zh-CN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能夠看出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影響銷量，關鍵的參數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是哪一個？</a:t>
            </a:r>
            <a:endParaRPr lang="en-US" altLang="zh-CN" sz="48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也就是找出影響銷量，最重要的因素</a:t>
            </a:r>
            <a:endParaRPr lang="en-US" altLang="zh-CN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所以學</a:t>
            </a:r>
            <a:r>
              <a:rPr lang="en-US" altLang="zh-CN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的好處是：</a:t>
            </a:r>
            <a:endParaRPr lang="en-US" altLang="zh-CN" sz="4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在預測過程中，可以找出影響銷量的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關鍵因子，這個很重要</a:t>
            </a:r>
            <a:endParaRPr lang="zh-TW" altLang="en-US" sz="4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為什麼要學數據的人工智慧？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339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2536" y="1412776"/>
            <a:ext cx="9144000" cy="5429200"/>
          </a:xfrm>
        </p:spPr>
        <p:txBody>
          <a:bodyPr>
            <a:normAutofit/>
          </a:bodyPr>
          <a:lstStyle/>
          <a:p>
            <a:pPr lvl="1"/>
            <a:endParaRPr lang="en-US" altLang="zh-TW" sz="3200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pipeline/designer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草稿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AML-12-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02D0E57-5D6A-44E2-B6C5-34AEBC6D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54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968ED3C-EBBB-4001-BD7B-3E2A5B5B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994EEB5-9917-45DA-A4BD-0575A42D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928992" cy="79281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pipeline/designer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草稿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AML-12-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45DBB0-AC00-4300-BB84-89E57CCF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8" y="1036138"/>
            <a:ext cx="8561563" cy="58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0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讀入汽車價格資料集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TW" sz="3500" b="1" dirty="0"/>
              <a:t>Automobile price data (Raw)</a:t>
            </a:r>
            <a:endParaRPr lang="en-US" altLang="zh-TW" sz="7800" b="1" dirty="0"/>
          </a:p>
        </p:txBody>
      </p:sp>
    </p:spTree>
    <p:extLst>
      <p:ext uri="{BB962C8B-B14F-4D97-AF65-F5344CB8AC3E}">
        <p14:creationId xmlns:p14="http://schemas.microsoft.com/office/powerpoint/2010/main" val="3126466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dirty="0"/>
              <a:t> </a:t>
            </a:r>
            <a:r>
              <a:rPr lang="en-US" altLang="zh-TW" b="1" dirty="0">
                <a:effectLst/>
              </a:rPr>
              <a:t>Automobile price data (Raw)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汽車價格資料集：</a:t>
            </a:r>
            <a:r>
              <a:rPr lang="en-US" altLang="zh-TW" sz="4800" dirty="0"/>
              <a:t> </a:t>
            </a:r>
            <a:br>
              <a:rPr lang="en-US" altLang="zh-TW" sz="4800" dirty="0"/>
            </a:br>
            <a:r>
              <a:rPr lang="en-US" altLang="zh-TW" b="1" dirty="0">
                <a:effectLst/>
              </a:rPr>
              <a:t>Automobile price data (Raw)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6ACC4E-129D-49D9-9EA5-33353E85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95" y="2386228"/>
            <a:ext cx="6323809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特徵選取的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種練習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2607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種特徵選取：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correlation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998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注意：它是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單變量分析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要指定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哪個變數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的關聯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種特徵選取：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correlation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1A778F-1FDA-4588-BE31-8FCD2E60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367207"/>
            <a:ext cx="9144000" cy="17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0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Correlation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558073-A0FC-4EE8-BAF3-040A5BC2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8" y="2172267"/>
            <a:ext cx="7361905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73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Correlation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挑出</a:t>
            </a:r>
            <a:r>
              <a:rPr lang="en-US" altLang="zh-CN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個最重要特徵欄位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344397-80B4-4086-B4B2-3977FEE0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064946"/>
            <a:ext cx="3342857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09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要先建立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結果：挑選出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個重要特徵欄位，都是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數值欄位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，文字欄位不見了</a:t>
            </a:r>
            <a:endParaRPr lang="en-US" altLang="zh-CN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， 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submit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preview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963244-35A1-4A40-8FEF-15BEE3F6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3" y="3212976"/>
            <a:ext cx="2409524" cy="24952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53D9B73-77D7-417F-A740-AF18C9D2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67" y="2492896"/>
            <a:ext cx="5533333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64098" cy="51054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影響客戶價值度的參數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R,F,M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</a:t>
            </a:r>
            <a:endParaRPr lang="zh-TW" altLang="en-US" sz="3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預測型資料分析：可以找到影響力大的參數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D056F1-8CE1-484D-80B8-5A3EBEC3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5781"/>
            <a:ext cx="7485714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2C7E573-AAE7-4D1E-8536-5240D6E6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F204B8-14DD-40EC-8635-97D92C7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126523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方法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看</a:t>
            </a:r>
            <a:br>
              <a:rPr lang="en-US" altLang="zh-CN" sz="3200" b="1" dirty="0"/>
            </a:br>
            <a:r>
              <a:rPr lang="en-US" altLang="zh-CN" sz="3200" b="1" dirty="0" err="1"/>
              <a:t>featrure</a:t>
            </a:r>
            <a:r>
              <a:rPr lang="en-US" altLang="zh-CN" sz="3200" b="1" dirty="0"/>
              <a:t> importance</a:t>
            </a:r>
            <a:endParaRPr lang="zh-TW" altLang="en-US" sz="32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76F71E-9067-4CA0-B550-26B30EA5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8" y="129095"/>
            <a:ext cx="4394158" cy="87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24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結果：挑選出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個最重要特徵欄位，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，其它欄位的關聯係數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文字欄位係數為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 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submit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preview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A29281-A781-46BA-BCA0-AD00B4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801" y="2484729"/>
            <a:ext cx="4684228" cy="24673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28B83A-F0FC-415E-A903-BCB261B9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9" y="5102828"/>
            <a:ext cx="9144000" cy="163811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E990BED-1E22-41CA-82E6-0D62592D9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617" y="2484730"/>
            <a:ext cx="5327383" cy="253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correlation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的特徵選取，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只會挑出數值欄位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的係數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文字欄位全部沒有係數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結論：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28B83A-F0FC-415E-A903-BCB261B9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" y="5102828"/>
            <a:ext cx="9144000" cy="16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67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種特徵選取：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 squared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988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注意：它是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單變量分析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要指定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哪個變數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的關聯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種特徵選取：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 squared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AE925-6BE5-47CC-9D58-D55C27F3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2900"/>
            <a:ext cx="9142857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0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06" y="8763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Chi Squared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挑出</a:t>
            </a:r>
            <a:r>
              <a:rPr lang="en-US" altLang="zh-CN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個最重要特徵欄位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23DCC4-1E0A-4039-BADE-6416C71B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85" y="2968560"/>
            <a:ext cx="7323809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27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結果：挑選出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個最重要特徵欄位，混合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數值欄位，文字欄位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submit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preview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0F5BC0-8A90-4215-8C4E-D1C28287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14" y="2636912"/>
            <a:ext cx="3171429" cy="34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4DA7B6-D9EE-42D2-86CF-3EC38E2D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24" y="2492896"/>
            <a:ext cx="5853976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2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134497-9822-41F5-8DD5-D940750D6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8229600" cy="4525963"/>
          </a:xfrm>
        </p:spPr>
        <p:txBody>
          <a:bodyPr/>
          <a:lstStyle/>
          <a:p>
            <a:r>
              <a:rPr lang="zh-CN" altLang="en-US" b="1" dirty="0"/>
              <a:t>看</a:t>
            </a:r>
            <a:r>
              <a:rPr lang="en-US" altLang="zh-CN" b="1" dirty="0"/>
              <a:t>feature importance</a:t>
            </a:r>
          </a:p>
          <a:p>
            <a:r>
              <a:rPr lang="en-US" altLang="zh-CN" b="1" dirty="0"/>
              <a:t>tab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7D24A9C-F4FA-440B-A3B1-A14543EE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挑選出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最重要特徵欄位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FBD620-E9CF-4D82-ACEC-F141B748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-243408"/>
            <a:ext cx="5436096" cy="96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15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結果：挑選出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個重要特徵欄位，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，其它欄位的關聯係數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文字欄位也有係數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submit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preview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A29281-A781-46BA-BCA0-AD00B4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729"/>
            <a:ext cx="4684228" cy="246733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D0AB034-CD7F-4948-B29B-4E66B895A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44" y="4856725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40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 Squared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的特徵選取，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會同時挑出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數值欄位，文字欄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price=1</a:t>
            </a:r>
          </a:p>
          <a:p>
            <a:pPr lvl="1"/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其它欄位係數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&gt;1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結論：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5DA634-FA10-4E18-9942-79DF9CE6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3136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971906" cy="40324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這種技術在人工智慧領域稱為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Selection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</a:p>
        </p:txBody>
      </p:sp>
    </p:spTree>
    <p:extLst>
      <p:ext uri="{BB962C8B-B14F-4D97-AF65-F5344CB8AC3E}">
        <p14:creationId xmlns:p14="http://schemas.microsoft.com/office/powerpoint/2010/main" val="898761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看資料的缺值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個方法：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summarize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987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看資料集的摘要</a:t>
            </a:r>
            <a:b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summarize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0FDF95-A488-488A-9BBC-3C97B5A3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43" y="1554334"/>
            <a:ext cx="9144000" cy="54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1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82676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看資料的</a:t>
            </a:r>
            <a:r>
              <a:rPr lang="zh-CN" altLang="en-US" sz="54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缺值</a:t>
            </a:r>
            <a:b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方法</a:t>
            </a:r>
            <a:r>
              <a:rPr lang="en-US" altLang="zh-CN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：看</a:t>
            </a:r>
            <a:r>
              <a:rPr lang="en-US" altLang="zh-CN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summarize</a:t>
            </a:r>
            <a:endParaRPr lang="zh-TW" altLang="en-US" sz="32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7CD321-BEF4-4444-9A0F-E0A91AEC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417638"/>
            <a:ext cx="6228184" cy="5904656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1ED343E7-B600-4F1A-BDAA-BD671536A431}"/>
              </a:ext>
            </a:extLst>
          </p:cNvPr>
          <p:cNvSpPr txBox="1">
            <a:spLocks/>
          </p:cNvSpPr>
          <p:nvPr/>
        </p:nvSpPr>
        <p:spPr>
          <a:xfrm>
            <a:off x="0" y="1782762"/>
            <a:ext cx="9144000" cy="54292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  <a:defRPr lang="zh-TW" sz="28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lang="zh-TW" sz="24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lang="zh-TW" sz="18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lang="zh-TW" sz="18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每個欄位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資料數不同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表示有些欄位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有缺值</a:t>
            </a:r>
            <a:endParaRPr lang="en-US" altLang="zh-TW" sz="32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3007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82676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看資料的</a:t>
            </a:r>
            <a:r>
              <a:rPr lang="zh-CN" altLang="en-US" sz="54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缺值</a:t>
            </a:r>
            <a:b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方法</a:t>
            </a:r>
            <a:r>
              <a:rPr lang="en-US" altLang="zh-CN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：在網頁搜尋</a:t>
            </a:r>
            <a:r>
              <a:rPr lang="en-US" altLang="zh-CN" sz="3200" b="1" dirty="0" err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Ctrl+F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NAN</a:t>
            </a:r>
            <a:endParaRPr lang="zh-TW" altLang="en-US" sz="3200" b="1" dirty="0">
              <a:solidFill>
                <a:srgbClr val="FF0000"/>
              </a:solidFill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1ED343E7-B600-4F1A-BDAA-BD671536A431}"/>
              </a:ext>
            </a:extLst>
          </p:cNvPr>
          <p:cNvSpPr txBox="1">
            <a:spLocks/>
          </p:cNvSpPr>
          <p:nvPr/>
        </p:nvSpPr>
        <p:spPr>
          <a:xfrm>
            <a:off x="0" y="1782762"/>
            <a:ext cx="9144000" cy="54292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  <a:defRPr lang="zh-TW" sz="28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lang="zh-TW" sz="24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lang="zh-TW" sz="18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lang="zh-TW" sz="18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NAN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表示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有缺值</a:t>
            </a:r>
            <a:endParaRPr lang="en-US" altLang="zh-TW" sz="32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1F50F1-FA3C-4081-A005-C21083AE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449032"/>
            <a:ext cx="6028118" cy="54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42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若有缺值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模型學習訓練會出現錯誤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6960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en-US" altLang="zh-TW" sz="6600" b="1" dirty="0" err="1">
                <a:latin typeface="微軟正黑體" pitchFamily="34" charset="-120"/>
                <a:ea typeface="微軟正黑體" pitchFamily="34" charset="-120"/>
              </a:rPr>
              <a:t>CleanMissingData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填補缺值</a:t>
            </a:r>
          </a:p>
        </p:txBody>
      </p:sp>
    </p:spTree>
    <p:extLst>
      <p:ext uri="{BB962C8B-B14F-4D97-AF65-F5344CB8AC3E}">
        <p14:creationId xmlns:p14="http://schemas.microsoft.com/office/powerpoint/2010/main" val="3438884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原則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：有缺值欄位，就全部刪除列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填補缺值的原則，方法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483B0D-82C4-4736-B930-87CBED5D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63" y="2420888"/>
            <a:ext cx="9144000" cy="409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3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種特徵選取：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後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顯示最要要的特徵欄位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5121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7118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1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en-US" altLang="zh-CN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個模型，是你建立模型的首選</a:t>
            </a:r>
            <a:endPara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419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659088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計算常遇到的問題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欄位太多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4018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方法：要先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model</a:t>
            </a: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先建立模型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再計算學習後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就會幫你算出重要的特徵欄位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種的特徵選取方法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model based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C46836-CF7B-4C50-871A-EC8358AF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" y="4869160"/>
            <a:ext cx="90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431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947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600" b="1" dirty="0"/>
              <a:t>加入</a:t>
            </a:r>
            <a:r>
              <a:rPr lang="en-US" altLang="zh-CN" sz="6600" b="1" dirty="0"/>
              <a:t>1</a:t>
            </a:r>
            <a:r>
              <a:rPr lang="zh-CN" altLang="en-US" sz="6600" b="1" dirty="0"/>
              <a:t>個</a:t>
            </a:r>
            <a:endParaRPr lang="en-US" altLang="zh-CN" sz="6600" b="1" dirty="0"/>
          </a:p>
          <a:p>
            <a:r>
              <a:rPr lang="en-US" altLang="zh-CN" sz="6600" b="1" dirty="0"/>
              <a:t>Edit </a:t>
            </a:r>
            <a:r>
              <a:rPr lang="en-US" altLang="zh-CN" sz="6600" b="1" dirty="0" err="1"/>
              <a:t>MetaDatas</a:t>
            </a:r>
            <a:r>
              <a:rPr lang="zh-CN" altLang="en-US" sz="6600" b="1" dirty="0"/>
              <a:t>元件來修改欄位型態</a:t>
            </a:r>
            <a:endParaRPr lang="en-US" altLang="zh-CN" sz="6600" b="1" dirty="0"/>
          </a:p>
          <a:p>
            <a:r>
              <a:rPr lang="zh-CN" altLang="en-US" sz="5200" b="1" dirty="0">
                <a:solidFill>
                  <a:srgbClr val="C00000"/>
                </a:solidFill>
              </a:rPr>
              <a:t>設定類別格式</a:t>
            </a:r>
            <a:r>
              <a:rPr lang="en-US" altLang="zh-CN" sz="5200" b="1" dirty="0">
                <a:solidFill>
                  <a:srgbClr val="C00000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9579060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元件來修改欄位型態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拖曵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個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907DB25-A93B-4DF8-B913-1E1FCA16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4"/>
            <a:ext cx="923731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54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2276872"/>
            <a:ext cx="8748463" cy="360040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把</a:t>
            </a:r>
            <a:r>
              <a:rPr lang="en-US" altLang="zh-CN" sz="5400" b="1" dirty="0"/>
              <a:t>『</a:t>
            </a:r>
            <a:r>
              <a:rPr lang="zh-CN" altLang="en-US" sz="5400" b="1" dirty="0"/>
              <a:t>上面</a:t>
            </a:r>
            <a:r>
              <a:rPr lang="en-US" altLang="zh-CN" sz="5400" b="1" dirty="0"/>
              <a:t>』</a:t>
            </a:r>
            <a:r>
              <a:rPr lang="zh-CN" altLang="en-US" sz="5400" b="1" dirty="0"/>
              <a:t>欄位，都改成</a:t>
            </a:r>
            <a:r>
              <a:rPr lang="en-US" altLang="zh-CN" sz="5400" b="1" dirty="0"/>
              <a:t>unchanged</a:t>
            </a:r>
          </a:p>
          <a:p>
            <a:r>
              <a:rPr lang="zh-CN" altLang="en-US" sz="4400" b="1" dirty="0"/>
              <a:t>注意</a:t>
            </a:r>
            <a:r>
              <a:rPr lang="en-US" altLang="zh-CN" sz="4400" b="1" dirty="0"/>
              <a:t>:</a:t>
            </a:r>
            <a:r>
              <a:rPr lang="zh-CN" altLang="en-US" sz="4400" b="1" dirty="0"/>
              <a:t>不要改成類別型態</a:t>
            </a:r>
            <a:r>
              <a:rPr lang="en-US" altLang="zh-CN" sz="4400" b="1" dirty="0"/>
              <a:t>category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DC99BC-11D4-4321-ADA1-16C68647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8" y="692696"/>
            <a:ext cx="7974626" cy="23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0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個欄位，不要改變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600200"/>
            <a:ext cx="9324528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3600" b="1" dirty="0">
                <a:effectLst/>
              </a:rPr>
              <a:t>Select columns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3200" b="1" dirty="0">
                <a:effectLst/>
              </a:rPr>
              <a:t>1.symboling</a:t>
            </a:r>
            <a:endParaRPr lang="zh-TW" altLang="en-US" sz="3200" b="1" dirty="0"/>
          </a:p>
          <a:p>
            <a:pPr lvl="1"/>
            <a:r>
              <a:rPr lang="en-US" altLang="zh-CN" sz="3200" b="1" dirty="0">
                <a:effectLst/>
              </a:rPr>
              <a:t>3.Make,</a:t>
            </a:r>
          </a:p>
          <a:p>
            <a:pPr lvl="1"/>
            <a:r>
              <a:rPr lang="en-US" altLang="zh-CN" sz="3200" b="1" dirty="0">
                <a:effectLst/>
              </a:rPr>
              <a:t>4.Fuel-type, </a:t>
            </a:r>
          </a:p>
          <a:p>
            <a:pPr lvl="1"/>
            <a:r>
              <a:rPr lang="en-US" altLang="zh-CN" sz="3200" b="1" dirty="0">
                <a:effectLst/>
              </a:rPr>
              <a:t>5.aspiration,</a:t>
            </a:r>
          </a:p>
          <a:p>
            <a:pPr lvl="1"/>
            <a:r>
              <a:rPr lang="en-US" altLang="zh-CN" sz="3200" b="1" dirty="0">
                <a:effectLst/>
              </a:rPr>
              <a:t>6.num-of-doors, </a:t>
            </a:r>
          </a:p>
          <a:p>
            <a:pPr lvl="1"/>
            <a:r>
              <a:rPr lang="en-US" altLang="zh-CN" sz="3200" b="1" dirty="0">
                <a:effectLst/>
              </a:rPr>
              <a:t>7.body-style, </a:t>
            </a:r>
          </a:p>
          <a:p>
            <a:pPr lvl="1"/>
            <a:r>
              <a:rPr lang="en-US" altLang="zh-CN" sz="3200" b="1" dirty="0">
                <a:effectLst/>
              </a:rPr>
              <a:t>8.drive-wheels, </a:t>
            </a:r>
          </a:p>
          <a:p>
            <a:pPr lvl="1"/>
            <a:r>
              <a:rPr lang="en-US" altLang="zh-CN" sz="3200" b="1" dirty="0">
                <a:effectLst/>
              </a:rPr>
              <a:t>9.engine-location, </a:t>
            </a:r>
          </a:p>
          <a:p>
            <a:pPr lvl="1"/>
            <a:r>
              <a:rPr lang="en-US" altLang="zh-CN" sz="3200" b="1" dirty="0">
                <a:effectLst/>
              </a:rPr>
              <a:t>15.engine-type,</a:t>
            </a:r>
          </a:p>
          <a:p>
            <a:pPr lvl="1"/>
            <a:r>
              <a:rPr lang="en-US" altLang="zh-CN" sz="3200" b="1" dirty="0">
                <a:effectLst/>
              </a:rPr>
              <a:t>16.num-of-cylinders, </a:t>
            </a:r>
          </a:p>
          <a:p>
            <a:pPr lvl="1"/>
            <a:r>
              <a:rPr lang="en-US" altLang="zh-CN" sz="3200" b="1" dirty="0">
                <a:effectLst/>
              </a:rPr>
              <a:t>18.fuel-system,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4A03FF-7048-4549-893C-28DC1C5A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76" y="1105191"/>
            <a:ext cx="5409524" cy="232380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6778975-3520-48B7-A2D6-14A132FA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40" y="3710916"/>
            <a:ext cx="4907395" cy="25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34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225C22-ED2F-4B28-87BD-B60A8D6E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8489718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131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categorical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0C5ED9-9EA1-49FB-97AD-24E7DE71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24744"/>
            <a:ext cx="3816424" cy="59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538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4CBC2E-A889-4790-A474-1BC11AB76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5" y="1340768"/>
            <a:ext cx="10065229" cy="536483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CCD430B-0F44-4DBB-8F50-8E126C67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577064" cy="1265238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/>
              <a:t>Run, Visualize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en-US" altLang="zh-CN" sz="3600" b="1" dirty="0"/>
              <a:t>1. </a:t>
            </a:r>
            <a:r>
              <a:rPr lang="en-US" altLang="zh-CN" sz="3600" b="1" dirty="0" err="1">
                <a:effectLst/>
              </a:rPr>
              <a:t>symboling</a:t>
            </a:r>
            <a:r>
              <a:rPr lang="zh-CN" altLang="en-US" sz="3600" b="1" dirty="0"/>
              <a:t>已經修改成</a:t>
            </a:r>
            <a:r>
              <a:rPr lang="en-US" altLang="zh-TW" sz="3600" b="1" dirty="0">
                <a:effectLst/>
              </a:rPr>
              <a:t>Categorical Feature</a:t>
            </a:r>
            <a:br>
              <a:rPr lang="en-US" altLang="zh-TW" sz="3600" b="1" dirty="0">
                <a:effectLst/>
              </a:rPr>
            </a:b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37569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CCD430B-0F44-4DBB-8F50-8E126C67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5770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b="1" dirty="0"/>
              <a:t>Run, Visualize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en-US" altLang="zh-CN" sz="3600" b="1" dirty="0"/>
              <a:t>1. </a:t>
            </a:r>
            <a:r>
              <a:rPr lang="en-US" altLang="zh-CN" sz="3600" b="1" dirty="0" err="1">
                <a:effectLst/>
              </a:rPr>
              <a:t>symboling</a:t>
            </a:r>
            <a:r>
              <a:rPr lang="zh-CN" altLang="en-US" sz="3600" b="1" dirty="0"/>
              <a:t>已經修改成</a:t>
            </a:r>
            <a:r>
              <a:rPr lang="en-US" altLang="zh-TW" sz="3600" b="1" dirty="0">
                <a:effectLst/>
              </a:rPr>
              <a:t>Categorical Feature</a:t>
            </a:r>
            <a:br>
              <a:rPr lang="en-US" altLang="zh-TW" sz="3600" b="1" dirty="0">
                <a:effectLst/>
              </a:rPr>
            </a:b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直方圖變成柱狀圖</a:t>
            </a:r>
            <a:endParaRPr lang="zh-TW" altLang="en-US" sz="3600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7C8B4A-7737-43A9-AE04-B13EDE78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E28068-F5BF-4CCB-9643-0CF1FE834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52818"/>
            <a:ext cx="8064896" cy="54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92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本問題是預測</a:t>
            </a:r>
            <a:r>
              <a:rPr lang="en-US" altLang="zh-CN" sz="6600" b="1" dirty="0"/>
              <a:t>price</a:t>
            </a:r>
          </a:p>
          <a:p>
            <a:r>
              <a:rPr lang="zh-CN" altLang="en-US" sz="8000" b="1" dirty="0"/>
              <a:t>所以說迴歸問題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271137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特徵過多時，會導致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電腦計算的成本上升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計算時間會很久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訓練模型的</a:t>
            </a:r>
            <a:r>
              <a:rPr lang="zh-TW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雜訊過多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造成</a:t>
            </a:r>
            <a:r>
              <a:rPr lang="en-US" altLang="zh-TW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過度擬合現象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：減少特徵欄位的數量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使用「</a:t>
            </a:r>
            <a:r>
              <a:rPr lang="zh-TW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」的方法，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找到真正與模型相關度高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從原本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個特徵欄位，減少到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個（都是關鍵因子）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計算常遇到的問題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b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欄位太多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9358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8000" b="1" dirty="0"/>
              <a:t>迴歸模型</a:t>
            </a:r>
            <a:endParaRPr lang="en-US" altLang="zh-CN" sz="8000" b="1" dirty="0"/>
          </a:p>
          <a:p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28540889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5145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1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en-US" altLang="zh-CN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個模型，是你建立模型的首選</a:t>
            </a:r>
            <a:endPara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71449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方法：要先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model</a:t>
            </a: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先建立模型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再計算學習後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就會幫你算出重要的特徵欄位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種的特徵選取方法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model based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C46836-CF7B-4C50-871A-EC8358AF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" y="4869160"/>
            <a:ext cx="90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5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8000" b="1" dirty="0"/>
              <a:t>迴歸：決策樹迴歸模型</a:t>
            </a:r>
            <a:endParaRPr lang="en-US" altLang="zh-CN" sz="8000" b="1" dirty="0"/>
          </a:p>
          <a:p>
            <a:r>
              <a:rPr lang="en-US" altLang="zh-CN" sz="6000" b="1" dirty="0" err="1"/>
              <a:t>Bootsted</a:t>
            </a:r>
            <a:r>
              <a:rPr lang="en-US" altLang="zh-CN" sz="6000" b="1" dirty="0"/>
              <a:t> Decision Tree regression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30398508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9251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使用數學</a:t>
            </a:r>
            <a:r>
              <a:rPr lang="en-US" altLang="zh-CN" b="1" dirty="0"/>
              <a:t>model</a:t>
            </a:r>
            <a:r>
              <a:rPr lang="zh-CN" altLang="en-US" b="1" dirty="0"/>
              <a:t>迴歸模型</a:t>
            </a:r>
            <a:br>
              <a:rPr lang="en-US" altLang="zh-CN" b="1" dirty="0"/>
            </a:b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C82CE6-39D0-4734-AF52-00422AE1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136" y="1650504"/>
            <a:ext cx="943027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08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使用數學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：迴歸：決策樹迴歸模型</a:t>
            </a:r>
            <a:br>
              <a:rPr lang="en-US" altLang="zh-CN" sz="5400" b="1" dirty="0"/>
            </a:br>
            <a:r>
              <a:rPr lang="en-US" altLang="zh-CN" b="1" dirty="0" err="1"/>
              <a:t>Bootsted</a:t>
            </a:r>
            <a:r>
              <a:rPr lang="en-US" altLang="zh-CN" b="1" dirty="0"/>
              <a:t> Decision Tree regression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0FEC54-6517-4ED6-A655-60A3427A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8" y="1597394"/>
            <a:ext cx="7857143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09FBE-FF52-4402-8E9A-9010425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05E1D6-5196-47AB-B133-0ACBCA5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訓練</a:t>
            </a:r>
            <a:r>
              <a:rPr lang="en-US" altLang="zh-CN" sz="4400" b="1" dirty="0"/>
              <a:t>model</a:t>
            </a:r>
            <a:r>
              <a:rPr lang="zh-CN" altLang="en-US" sz="4400" b="1" dirty="0"/>
              <a:t>，</a:t>
            </a:r>
            <a:r>
              <a:rPr lang="en-US" altLang="zh-CN" b="1" dirty="0"/>
              <a:t>Train model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64F0A6-F514-4D67-8480-319FBBFF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" y="1662584"/>
            <a:ext cx="8828571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84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09129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1052736"/>
            <a:ext cx="8856983" cy="3803104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的三種方法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Wrapper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Embedded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67386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4D8A8A-8BB9-4F71-A866-E124829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635868-661F-423F-A36A-9FE213E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price</a:t>
            </a:r>
            <a:b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74D12B-7E5A-406C-9874-CDEF5926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56116"/>
            <a:ext cx="4464496" cy="40141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87A7EB-8689-40C3-8F08-3AF718EF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0474"/>
            <a:ext cx="8856766" cy="31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0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欄位：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38CD70-F9A1-4ADF-A51C-121AA99C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01948"/>
            <a:ext cx="5112568" cy="53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3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種特徵選取：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後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顯示最要要的特徵欄位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0042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方法：要先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model</a:t>
            </a: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先建立模型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再計算學習後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就會幫你算出重要的特徵欄位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種的特徵選取方法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model based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C46836-CF7B-4C50-871A-EC8358AF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" y="4869160"/>
            <a:ext cx="90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581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04AD81F-DB41-4064-A722-5A2FA206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6A4A25-3C99-406C-B7BD-8FFDE3FF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permutation feature importance</a:t>
            </a:r>
            <a:r>
              <a:rPr lang="zh-CN" altLang="en-US" b="1" dirty="0"/>
              <a:t>元件，做</a:t>
            </a:r>
            <a:r>
              <a:rPr lang="en-US" altLang="zh-CN" b="1" dirty="0"/>
              <a:t>model base </a:t>
            </a:r>
            <a:r>
              <a:rPr lang="zh-CN" altLang="en-US" b="1" dirty="0"/>
              <a:t>找出最重要特徵欄位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742627-CA07-4E2F-9792-3D549CAA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" y="1647411"/>
            <a:ext cx="8714286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565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04AD81F-DB41-4064-A722-5A2FA206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6A4A25-3C99-406C-B7BD-8FFDE3FF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permutation feature importance</a:t>
            </a:r>
            <a:r>
              <a:rPr lang="zh-CN" altLang="en-US" b="1" dirty="0"/>
              <a:t>元件，做</a:t>
            </a:r>
            <a:r>
              <a:rPr lang="en-US" altLang="zh-CN" b="1" dirty="0"/>
              <a:t>model base </a:t>
            </a:r>
            <a:r>
              <a:rPr lang="zh-CN" altLang="en-US" b="1" dirty="0"/>
              <a:t>找出最重要特徵欄位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742627-CA07-4E2F-9792-3D549CAA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" y="1647411"/>
            <a:ext cx="8714286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833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DBBD9B-9D2F-40A3-8108-C574CD66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D0FDCC-CAF7-46D0-880B-FFC2237A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252520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設定</a:t>
            </a:r>
            <a:r>
              <a:rPr lang="en-US" altLang="zh-CN" b="1" dirty="0"/>
              <a:t>permutation feature importance</a:t>
            </a:r>
            <a:r>
              <a:rPr lang="zh-CN" altLang="en-US" b="1" dirty="0"/>
              <a:t>，評估成效比較的參數：選擇</a:t>
            </a:r>
            <a:r>
              <a:rPr lang="en-US" altLang="zh-CN" b="1" dirty="0">
                <a:highlight>
                  <a:srgbClr val="FFFF00"/>
                </a:highlight>
              </a:rPr>
              <a:t>MAE</a:t>
            </a:r>
            <a:r>
              <a:rPr lang="en-US" altLang="zh-CN" sz="2700" b="1" dirty="0">
                <a:highlight>
                  <a:srgbClr val="FFFF00"/>
                </a:highlight>
              </a:rPr>
              <a:t>(mean absolute error)</a:t>
            </a:r>
            <a:endParaRPr lang="zh-TW" altLang="en-US" dirty="0">
              <a:highlight>
                <a:srgbClr val="FFFF00"/>
              </a:highligh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4B5514-EA78-448E-9A65-B49E2F4B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08" y="1417638"/>
            <a:ext cx="7643192" cy="59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88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952416-59FC-4B4C-8678-43B4BAD2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D8E33A-28B7-4B2F-90BC-7FB7CD24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preview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重要性前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名的排序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37E7C9-5ACD-4413-8677-480E9C70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6" y="1600200"/>
            <a:ext cx="3542857" cy="39047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99806E-DA66-4BEA-8B66-04D1BAED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-169868"/>
            <a:ext cx="3542855" cy="71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986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比較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/>
              <a:t>所選擇出來的前</a:t>
            </a:r>
            <a:r>
              <a:rPr lang="en-US" altLang="zh-CN" sz="6600" b="1" dirty="0"/>
              <a:t>10</a:t>
            </a:r>
            <a:r>
              <a:rPr lang="zh-CN" altLang="en-US" sz="6600" b="1" dirty="0"/>
              <a:t>個重要特徵變數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12613553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111631F-4B22-456A-8566-23A777257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8640"/>
            <a:ext cx="8964488" cy="6552728"/>
          </a:xfrm>
        </p:spPr>
        <p:txBody>
          <a:bodyPr/>
          <a:lstStyle/>
          <a:p>
            <a:r>
              <a:rPr lang="zh-CN" altLang="en-US" b="1" dirty="0"/>
              <a:t>方法</a:t>
            </a:r>
            <a:r>
              <a:rPr lang="en-US" altLang="zh-CN" b="1" dirty="0"/>
              <a:t>1</a:t>
            </a:r>
            <a:r>
              <a:rPr lang="zh-CN" altLang="en-US" b="1" dirty="0"/>
              <a:t>挑出的特徵欄位（都是數值欄位）</a:t>
            </a:r>
            <a:endParaRPr lang="en-US" altLang="zh-CN" b="1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b="1" dirty="0"/>
              <a:t>方法</a:t>
            </a:r>
            <a:r>
              <a:rPr lang="en-US" altLang="zh-CN" b="1" dirty="0"/>
              <a:t>2</a:t>
            </a:r>
            <a:r>
              <a:rPr lang="zh-CN" altLang="en-US" b="1" dirty="0"/>
              <a:t>挑出的特徵欄位（混合數值，文字欄位）</a:t>
            </a:r>
            <a:endParaRPr lang="en-US" altLang="zh-CN" b="1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CN" b="1" dirty="0"/>
          </a:p>
          <a:p>
            <a:r>
              <a:rPr lang="zh-CN" altLang="en-US" b="1" dirty="0"/>
              <a:t>方法</a:t>
            </a:r>
            <a:r>
              <a:rPr lang="en-US" altLang="zh-CN" b="1" dirty="0"/>
              <a:t>3</a:t>
            </a:r>
            <a:r>
              <a:rPr lang="zh-CN" altLang="en-US" b="1" dirty="0"/>
              <a:t>挑出的特徵欄位（混合數值，文字欄位）</a:t>
            </a:r>
            <a:endParaRPr lang="en-US" altLang="zh-CN" b="1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35721A-5D70-44E8-B172-5E567E3E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6552728" cy="15717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24933E-1F7B-4D4F-BD0A-E8A2D6ADF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5" y="2929000"/>
            <a:ext cx="6703558" cy="13640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3927FEF-B961-4B31-BAB3-7DAD8FCD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5" y="5148774"/>
            <a:ext cx="6942031" cy="13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8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Method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1 .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</a:t>
            </a:r>
            <a:r>
              <a:rPr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endParaRPr lang="en-US" altLang="zh-TW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.Univariate feature selection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.ANOVA, Analysis of variance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變異數分析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04402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/>
          </a:bodyPr>
          <a:lstStyle/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(1).3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個方法挑出的特徵欄位有不同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9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sz="39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2/</a:t>
            </a:r>
            <a:r>
              <a:rPr lang="zh-CN" altLang="en-US" sz="39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sz="39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39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，挑出的特徵欄位一樣</a:t>
            </a:r>
            <a:endParaRPr lang="en-US" altLang="zh-CN" sz="39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所以，</a:t>
            </a:r>
            <a:r>
              <a:rPr lang="en-US" altLang="zh-CN" sz="39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Chi squared</a:t>
            </a:r>
            <a:r>
              <a:rPr lang="zh-CN" altLang="en-US" sz="39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簡單又準確</a:t>
            </a:r>
            <a:endParaRPr lang="en-US" altLang="zh-CN" sz="39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3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三個方法顯示的</a:t>
            </a:r>
            <a:r>
              <a:rPr lang="en-US" altLang="zh-CN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importance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是一樣的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CN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928992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個特徵選取方法的差異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490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比較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/>
              <a:t>所選擇出來的</a:t>
            </a:r>
            <a:endParaRPr lang="en-US" altLang="zh-CN" sz="6600" b="1" dirty="0"/>
          </a:p>
          <a:p>
            <a:r>
              <a:rPr lang="en-US" altLang="zh-CN" sz="6600" b="1" dirty="0"/>
              <a:t>feature importance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3180632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13FFD17-F0D9-45C8-BC09-0B3A25EE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FE3C570-2041-4AD7-9FD9-33412B08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50BBE1-9FD3-4932-A609-4D5B75D7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670" y="-104071"/>
            <a:ext cx="3118313" cy="61959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801CB8D-CC8A-4990-B6A1-5FAA1328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740" y="152400"/>
            <a:ext cx="3229646" cy="57139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A16F068-F2AF-4829-9416-DCF9436F5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354" y="156734"/>
            <a:ext cx="3229646" cy="65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422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7" y="1268760"/>
            <a:ext cx="8748463" cy="2808312"/>
          </a:xfrm>
        </p:spPr>
        <p:txBody>
          <a:bodyPr>
            <a:normAutofit/>
          </a:bodyPr>
          <a:lstStyle/>
          <a:p>
            <a:r>
              <a:rPr lang="zh-CN" altLang="en-US" sz="9600" b="1" dirty="0"/>
              <a:t>結論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6708009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/>
          </a:bodyPr>
          <a:lstStyle/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(1).3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個方法挑出的特徵欄位有不同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9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sz="39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2/</a:t>
            </a:r>
            <a:r>
              <a:rPr lang="zh-CN" altLang="en-US" sz="39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sz="39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39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，挑出的特徵欄位一樣</a:t>
            </a:r>
            <a:endParaRPr lang="en-US" altLang="zh-CN" sz="39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所以，</a:t>
            </a:r>
            <a:r>
              <a:rPr lang="en-US" altLang="zh-CN" sz="39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Chi squared</a:t>
            </a:r>
            <a:r>
              <a:rPr lang="zh-CN" altLang="en-US" sz="39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簡單又準確</a:t>
            </a:r>
            <a:endParaRPr lang="en-US" altLang="zh-CN" sz="39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3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三個方法顯示的</a:t>
            </a:r>
            <a:r>
              <a:rPr lang="en-US" altLang="zh-CN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importance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是一樣的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CN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928992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個特徵選取方法的差異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5019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 fontScale="925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特徵選取的另外一種用途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/>
              <a:t>用挑出的特徵資料</a:t>
            </a:r>
            <a:endParaRPr lang="en-US" altLang="zh-CN" sz="6600" b="1" dirty="0"/>
          </a:p>
          <a:p>
            <a:r>
              <a:rPr lang="zh-CN" altLang="en-US" sz="6600" b="1" dirty="0"/>
              <a:t>讓</a:t>
            </a:r>
            <a:r>
              <a:rPr lang="en-US" altLang="zh-CN" sz="6600" b="1" dirty="0"/>
              <a:t>AI</a:t>
            </a:r>
            <a:r>
              <a:rPr lang="zh-CN" altLang="en-US" sz="6600" b="1" dirty="0"/>
              <a:t>模型去訓練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6344028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 fontScale="92500"/>
          </a:bodyPr>
          <a:lstStyle/>
          <a:p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遇到問題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：太多無關的特徵欄位，反而是個噪音</a:t>
            </a:r>
            <a:r>
              <a:rPr lang="en-US" altLang="zh-CN" sz="43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nosie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，會造成模型計算慢，或造成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</a:p>
          <a:p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解決原理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：簡化特徵欄位，拿主要的特徵資料來訓練模型即可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：先用特徵選取，挑出主要的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個特徵資料，再拿去訓練模型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928992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特徵選取的另外一種用途：用挑出的特徵資料，讓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模型去訓練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3783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1" y="1268760"/>
            <a:ext cx="8892480" cy="34563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9600" b="1" dirty="0"/>
              <a:t>本範例內容</a:t>
            </a:r>
            <a:r>
              <a:rPr lang="en-US" altLang="zh-CN" sz="9600" b="1" dirty="0"/>
              <a:t>designer</a:t>
            </a:r>
            <a:r>
              <a:rPr lang="zh-CN" altLang="en-US" sz="9600" b="1" dirty="0"/>
              <a:t>的</a:t>
            </a:r>
            <a:endParaRPr lang="en-US" altLang="zh-CN" sz="9600" b="1" dirty="0"/>
          </a:p>
          <a:p>
            <a:r>
              <a:rPr lang="zh-CN" altLang="en-US" sz="9600" b="1" dirty="0"/>
              <a:t>檔案分享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25694391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BA9DAD-BE64-48BD-8A03-6C5D0FFB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effectLst/>
              </a:rPr>
              <a:t>https://ml.azure.com/experiments/id/70aeb3ca-5215-4802-b284-794d164b2217/runs/0bc308af-a514-4fd0-abfe-0d371ad62bfd?wsid=%2Fsubscriptions%2F48f9500a-ead5-4b75-93b0-40ab42f76209%2Fresourcegroups%2Fteresa33%2Fproviders%2FMicrosoft.MachineLearningServices%2Fworkspaces%2FAML02&amp;tid=dfb5e216-2b8a-4b32-b1cb-e786a1095218&amp;nsq=nodePath+%3D%3D+%5C%2F#/?graphId=fb5d4d70-cbb3-4e19-8a94-cef74a4561df&amp;label=job-07-permuttation&amp;newGraphId=fb5d4d70-cbb3-4e19-8a94-cef74a4561df&amp;path=%2Fexperiments%2Fid%2F70aeb3ca-5215-4802-b284-794d164b2217%2Fruns%2F0bc308af-a514-4fd0-abfe-0d371ad62bfd&amp;runId=0bc308af-a514-4fd0-abfe-0d371ad62bfd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CA8352C-F968-434C-883B-140F605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本範例：</a:t>
            </a:r>
            <a:r>
              <a:rPr lang="en-US" altLang="zh-CN" b="1" dirty="0"/>
              <a:t>share link to node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563977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1DAAEF-0EFC-4AE1-B7A1-69CD07F2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job-07-permuttation - Azure Machine Learning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2C8242B-FB0C-4ED0-B2BE-375A268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本範例：</a:t>
            </a:r>
            <a:r>
              <a:rPr lang="en-US" altLang="zh-CN" b="1" dirty="0"/>
              <a:t>share link to graph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708072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2517</Words>
  <Application>Microsoft Office PowerPoint</Application>
  <PresentationFormat>如螢幕大小 (4:3)</PresentationFormat>
  <Paragraphs>384</Paragraphs>
  <Slides>100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07" baseType="lpstr">
      <vt:lpstr>Segoe Condensed</vt:lpstr>
      <vt:lpstr>微軟正黑體</vt:lpstr>
      <vt:lpstr>標楷體</vt:lpstr>
      <vt:lpstr>Arial</vt:lpstr>
      <vt:lpstr>Bookman Old Style</vt:lpstr>
      <vt:lpstr>Calibri</vt:lpstr>
      <vt:lpstr>EdBackToSchl(2)</vt:lpstr>
      <vt:lpstr>台北科技大學，經管系，陳擎文 </vt:lpstr>
      <vt:lpstr>PowerPoint 簡報</vt:lpstr>
      <vt:lpstr>為什麼要學數據的人工智慧？</vt:lpstr>
      <vt:lpstr>預測型資料分析：可以找到影響力大的參數</vt:lpstr>
      <vt:lpstr>PowerPoint 簡報</vt:lpstr>
      <vt:lpstr>PowerPoint 簡報</vt:lpstr>
      <vt:lpstr>AI計算常遇到的問題  特徵欄位太多</vt:lpstr>
      <vt:lpstr>PowerPoint 簡報</vt:lpstr>
      <vt:lpstr>Filter特徵選取的方法</vt:lpstr>
      <vt:lpstr>Pearson 相關係數(r) 特徵選取的方法</vt:lpstr>
      <vt:lpstr>Pearson 相關係數(r) python指令與heatmap熱力圖</vt:lpstr>
      <vt:lpstr>Pearson 相關係數(r) python指令與heatmap熱力圖</vt:lpstr>
      <vt:lpstr>Filter特徵選取的方法</vt:lpstr>
      <vt:lpstr>Univariate feature selection  單變量特徵選取 (chi2 卡方檢定)</vt:lpstr>
      <vt:lpstr>PowerPoint 簡報</vt:lpstr>
      <vt:lpstr>Filter特徵選取的使用差異</vt:lpstr>
      <vt:lpstr>PowerPoint 簡報</vt:lpstr>
      <vt:lpstr>第2種的特徵選取方法</vt:lpstr>
      <vt:lpstr>PowerPoint 簡報</vt:lpstr>
      <vt:lpstr>能幫你算出重要的特徵欄位的 3種模型</vt:lpstr>
      <vt:lpstr>能幫你算出重要的特徵欄位的 3種模型</vt:lpstr>
      <vt:lpstr>PowerPoint 簡報</vt:lpstr>
      <vt:lpstr>申請Azure免費帳號</vt:lpstr>
      <vt:lpstr>PowerPoint 簡報</vt:lpstr>
      <vt:lpstr>申請Azure免費帳號</vt:lpstr>
      <vt:lpstr>登入新版Azure ML 平台</vt:lpstr>
      <vt:lpstr>PowerPoint 簡報</vt:lpstr>
      <vt:lpstr>PowerPoint 簡報</vt:lpstr>
      <vt:lpstr>建立一個流程圖方式(pipeline)的模型 類似舊版的流程圖</vt:lpstr>
      <vt:lpstr>建立pipeline/designer的draft草稿 標題：AML-12-特徵選取</vt:lpstr>
      <vt:lpstr>建立pipeline/designer的draft草稿 標題： AML-12-特徵選取</vt:lpstr>
      <vt:lpstr>PowerPoint 簡報</vt:lpstr>
      <vt:lpstr>汽車價格資料集：  Automobile price data (Raw)</vt:lpstr>
      <vt:lpstr>PowerPoint 簡報</vt:lpstr>
      <vt:lpstr>PowerPoint 簡報</vt:lpstr>
      <vt:lpstr>第1種特徵選取：  Pearson correlation</vt:lpstr>
      <vt:lpstr>第1種特徵選取</vt:lpstr>
      <vt:lpstr>第1種特徵選取</vt:lpstr>
      <vt:lpstr>第1種特徵選取 第1個o， submit，preview</vt:lpstr>
      <vt:lpstr>方法1看 featrure importance</vt:lpstr>
      <vt:lpstr>第1種特徵選取 第2個o， submit，preview</vt:lpstr>
      <vt:lpstr>結論：</vt:lpstr>
      <vt:lpstr>PowerPoint 簡報</vt:lpstr>
      <vt:lpstr>第2種特徵選取：  Chi squared</vt:lpstr>
      <vt:lpstr>第2種特徵選取</vt:lpstr>
      <vt:lpstr>第2種特徵選取 第1個o，submit，preview</vt:lpstr>
      <vt:lpstr>挑選出10個 最重要特徵欄位</vt:lpstr>
      <vt:lpstr>第2種特徵選取 第2個o，submit，preview</vt:lpstr>
      <vt:lpstr>結論：</vt:lpstr>
      <vt:lpstr>PowerPoint 簡報</vt:lpstr>
      <vt:lpstr>看資料集的摘要 summarize</vt:lpstr>
      <vt:lpstr>看資料的缺值 方法1：看summarize</vt:lpstr>
      <vt:lpstr>看資料的缺值 方法2：在網頁搜尋Ctrl+F：NAN</vt:lpstr>
      <vt:lpstr>PowerPoint 簡報</vt:lpstr>
      <vt:lpstr>PowerPoint 簡報</vt:lpstr>
      <vt:lpstr>填補缺值的原則，方法1</vt:lpstr>
      <vt:lpstr>PowerPoint 簡報</vt:lpstr>
      <vt:lpstr>能幫你算出重要的特徵欄位的 3種模型</vt:lpstr>
      <vt:lpstr>能幫你算出重要的特徵欄位的 3種模型</vt:lpstr>
      <vt:lpstr>第3種的特徵選取方法 model based特徵選取</vt:lpstr>
      <vt:lpstr>PowerPoint 簡報</vt:lpstr>
      <vt:lpstr>加入1個Edit MetaDatas元件來修改欄位型態</vt:lpstr>
      <vt:lpstr>PowerPoint 簡報</vt:lpstr>
      <vt:lpstr>以下11個欄位，不要改變</vt:lpstr>
      <vt:lpstr>修改以下11個欄位，改成catoegory型態</vt:lpstr>
      <vt:lpstr>以下11個欄位，categorical</vt:lpstr>
      <vt:lpstr>Run, Visualize： 1. symboling已經修改成Categorical Feature </vt:lpstr>
      <vt:lpstr>Run, Visualize： 1. symboling已經修改成Categorical Feature 直方圖變成柱狀圖</vt:lpstr>
      <vt:lpstr>PowerPoint 簡報</vt:lpstr>
      <vt:lpstr>PowerPoint 簡報</vt:lpstr>
      <vt:lpstr>能幫你算出重要的特徵欄位的 3種模型</vt:lpstr>
      <vt:lpstr>能幫你算出重要的特徵欄位的 3種模型</vt:lpstr>
      <vt:lpstr>第3種的特徵選取方法 model based特徵選取</vt:lpstr>
      <vt:lpstr>PowerPoint 簡報</vt:lpstr>
      <vt:lpstr>使用數學model迴歸模型 Boosted Decision Tree</vt:lpstr>
      <vt:lpstr>使用數學model：迴歸：決策樹迴歸模型 Bootsted Decision Tree regression</vt:lpstr>
      <vt:lpstr>PowerPoint 簡報</vt:lpstr>
      <vt:lpstr>訓練model，Train model</vt:lpstr>
      <vt:lpstr>PowerPoint 簡報</vt:lpstr>
      <vt:lpstr>設定目標值：點按tain model launch column selector輸入price </vt:lpstr>
      <vt:lpstr>設定『目標值Label』的欄位：price</vt:lpstr>
      <vt:lpstr>PowerPoint 簡報</vt:lpstr>
      <vt:lpstr>第3種的特徵選取方法 model based特徵選取</vt:lpstr>
      <vt:lpstr>使用permutation feature importance元件，做model base 找出最重要特徵欄位</vt:lpstr>
      <vt:lpstr>使用permutation feature importance元件，做model base 找出最重要特徵欄位</vt:lpstr>
      <vt:lpstr>設定permutation feature importance，評估成效比較的參數：選擇MAE(mean absolute error)</vt:lpstr>
      <vt:lpstr>先submit，再preview 資料集 重要性前10名的排序</vt:lpstr>
      <vt:lpstr>PowerPoint 簡報</vt:lpstr>
      <vt:lpstr>PowerPoint 簡報</vt:lpstr>
      <vt:lpstr>比較3個特徵選取方法的差異</vt:lpstr>
      <vt:lpstr>PowerPoint 簡報</vt:lpstr>
      <vt:lpstr>PowerPoint 簡報</vt:lpstr>
      <vt:lpstr>PowerPoint 簡報</vt:lpstr>
      <vt:lpstr>比較3個特徵選取方法的差異</vt:lpstr>
      <vt:lpstr>PowerPoint 簡報</vt:lpstr>
      <vt:lpstr>特徵選取的另外一種用途：用挑出的特徵資料，讓AI模型去訓練</vt:lpstr>
      <vt:lpstr>PowerPoint 簡報</vt:lpstr>
      <vt:lpstr>本範例：share link to node</vt:lpstr>
      <vt:lpstr>本範例：share link to graph</vt:lpstr>
      <vt:lpstr>本範例：pipeline job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2023-07-31T08:42:18Z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