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565" r:id="rId3"/>
    <p:sldId id="787" r:id="rId4"/>
    <p:sldId id="660" r:id="rId5"/>
    <p:sldId id="870" r:id="rId6"/>
    <p:sldId id="871" r:id="rId7"/>
    <p:sldId id="864" r:id="rId8"/>
    <p:sldId id="872" r:id="rId9"/>
    <p:sldId id="875" r:id="rId10"/>
    <p:sldId id="873" r:id="rId11"/>
    <p:sldId id="874" r:id="rId12"/>
    <p:sldId id="771" r:id="rId13"/>
    <p:sldId id="876" r:id="rId14"/>
    <p:sldId id="862" r:id="rId15"/>
    <p:sldId id="863" r:id="rId16"/>
    <p:sldId id="724" r:id="rId17"/>
    <p:sldId id="697" r:id="rId18"/>
    <p:sldId id="699" r:id="rId19"/>
    <p:sldId id="877" r:id="rId20"/>
    <p:sldId id="878" r:id="rId21"/>
    <p:sldId id="879" r:id="rId2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7/30/2023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948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4777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07291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5597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0729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2023/7/30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l.azure.com/experiments/id/70aeb3ca-5215-4802-b284-794d164b2217/runs/b85ccb16-1306-4fd3-a696-277ffa83fb0e?wsid=/subscriptions/48f9500a-ead5-4b75-93b0-40ab42f76209/resourcegroups/teresa33/providers/Microsoft.MachineLearningServices/workspaces/AML02&amp;tid=dfb5e216-2b8a-4b32-b1cb-e786a1095218#/?graphId=b486a0d1-41b3-406b-8f96-d40bb62e9967&amp;label=job-08-evaluate&amp;newGraphId=b486a0d1-41b3-406b-8f96-d40bb62e9967&amp;path=%2Fexperiments%2Fid%2F70aeb3ca-5215-4802-b284-794d164b2217%2Fruns%2Fb85ccb16-1306-4fd3-a696-277ffa83fb0e&amp;runId=b85ccb16-1306-4fd3-a696-277ffa83fb0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l.azure.com/experiments/id/70aeb3ca-5215-4802-b284-794d164b2217/runs/b85ccb16-1306-4fd3-a696-277ffa83fb0e?wsid=/subscriptions/48f9500a-ead5-4b75-93b0-40ab42f76209/resourcegroups/teresa33/providers/Microsoft.MachineLearningServices/workspaces/AML02&amp;tid=dfb5e216-2b8a-4b32-b1cb-e786a1095218#/?graphId=b486a0d1-41b3-406b-8f96-d40bb62e9967&amp;label=job-08-evaluate&amp;newGraphId=b486a0d1-41b3-406b-8f96-d40bb62e9967&amp;path=%2Fexperiments%2Fid%2F70aeb3ca-5215-4802-b284-794d164b2217%2Fruns%2Fb85ccb16-1306-4fd3-a696-277ffa83fb0e&amp;runId=b85ccb16-1306-4fd3-a696-277ffa83fb0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89267" y="908720"/>
            <a:ext cx="8087190" cy="424847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模型的驗證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模型的效能</a:t>
            </a:r>
            <a:endParaRPr lang="en-US" altLang="zh-TW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589267" y="5268242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1" y="1268760"/>
            <a:ext cx="8892480" cy="345638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9600" b="1" dirty="0"/>
              <a:t>比較各種</a:t>
            </a:r>
            <a:endParaRPr lang="en-US" altLang="zh-CN" sz="9600" b="1" dirty="0"/>
          </a:p>
          <a:p>
            <a:r>
              <a:rPr lang="zh-CN" altLang="en-US" sz="9600" b="1" dirty="0"/>
              <a:t>預測汽車售價模型</a:t>
            </a:r>
            <a:endParaRPr lang="en-US" altLang="zh-CN" sz="9600" b="1" dirty="0"/>
          </a:p>
          <a:p>
            <a:r>
              <a:rPr lang="zh-CN" altLang="en-US" sz="9600" b="1" dirty="0"/>
              <a:t>的準確率</a:t>
            </a:r>
            <a:r>
              <a:rPr lang="en-US" altLang="zh-CN" sz="9600" b="1" dirty="0"/>
              <a:t>(</a:t>
            </a:r>
            <a:r>
              <a:rPr lang="zh-CN" altLang="en-US" sz="9600" b="1" dirty="0"/>
              <a:t>決定係數</a:t>
            </a:r>
            <a:r>
              <a:rPr lang="en-US" altLang="zh-CN" sz="9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649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FE30A6E-644B-4011-90E2-F668279F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396536" cy="52578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沒有處理缺值：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有處理缺值：提高決定係數，提高預測準確率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沒有處理缺值，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但挑出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個最重要特徵欄位訓練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結果，準確率最高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FA7176-2881-41BE-B4D9-15BE841E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比較：有處理缺值，對迴歸預測的線性擬合度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（決定係數）的影響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626171-1988-4090-B71D-C967493E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547160"/>
            <a:ext cx="5723250" cy="11404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8710C2-CE2A-469A-BBCC-B3855374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513" y="1600200"/>
            <a:ext cx="5974284" cy="11404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542ABE-A25A-4825-8DEB-16734462F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094" y="4110299"/>
            <a:ext cx="3034680" cy="27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460432" cy="34563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本範例內容</a:t>
            </a:r>
            <a:r>
              <a:rPr lang="en-US" altLang="zh-CN" sz="6600" b="1" dirty="0"/>
              <a:t>designer</a:t>
            </a:r>
          </a:p>
          <a:p>
            <a:r>
              <a:rPr lang="zh-CN" altLang="en-US" sz="6600" b="1" dirty="0"/>
              <a:t>的檔案分享</a:t>
            </a:r>
            <a:endParaRPr lang="en-US" alt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163607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1DAAEF-0EFC-4AE1-B7A1-69CD07F2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hlinkClick r:id="rId2"/>
              </a:rPr>
              <a:t>job-08-evaluate - Azure Machine Learning</a:t>
            </a:r>
            <a:endParaRPr lang="en-US" altLang="zh-TW" dirty="0"/>
          </a:p>
          <a:p>
            <a:r>
              <a:rPr lang="en-US" altLang="zh-TW" dirty="0"/>
              <a:t>https://ml.azure.com/experiments/id/70aeb3ca-5215-4802-b284-794d164b2217/runs/b85ccb16-1306-4fd3-a696-277ffa83fb0e?wsid=/subscriptions/48f9500a-ead5-4b75-93b0-40ab42f76209/resourcegroups/teresa33/providers/Microsoft.MachineLearningServices/workspaces/AML02&amp;tid=dfb5e216-2b8a-4b32-b1cb-e786a1095218#/?graphId=b486a0d1-41b3-406b-8f96-d40bb62e9967&amp;label=job-08-evaluate&amp;newGraphId=b486a0d1-41b3-406b-8f96-d40bb62e9967&amp;path=%2Fexperiments%2Fid%2F70aeb3ca-5215-4802-b284-794d164b2217%2Fruns%2Fb85ccb16-1306-4fd3-a696-277ffa83fb0e&amp;runId=b85ccb16-1306-4fd3-a696-277ffa83fb0e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2C8242B-FB0C-4ED0-B2BE-375A268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本範例：</a:t>
            </a:r>
            <a:r>
              <a:rPr lang="en-US" altLang="zh-CN" b="1" dirty="0"/>
              <a:t>share link to graph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708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1DAAEF-0EFC-4AE1-B7A1-69CD07F2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b85ccb16-1306-4fd3-a696-277ffa83fb0e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2C8242B-FB0C-4ED0-B2BE-375A268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本範例：</a:t>
            </a:r>
            <a:r>
              <a:rPr lang="en-US" altLang="zh-CN" b="1" dirty="0"/>
              <a:t>pipeline job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08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423515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練習第</a:t>
            </a:r>
            <a:r>
              <a:rPr lang="en-US" altLang="zh-CN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個範例：分類</a:t>
            </a:r>
            <a:endParaRPr lang="en-US" altLang="zh-CN" sz="8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8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讀入資料集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Adult Census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income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是否大於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312646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257" y="1412775"/>
            <a:ext cx="9144000" cy="1800201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Visualize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看預測結果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111636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：測試模型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model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CF07E8-A0A6-4388-A20D-E84D7CD6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43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68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257" y="1412775"/>
            <a:ext cx="9144000" cy="1800201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Visualize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看整體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111636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：評估模型的效能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4A93E0-05E9-4A00-BB41-33EFDE95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" y="2132856"/>
            <a:ext cx="9144000" cy="42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C116B1B-2151-4A8F-B7D8-29CB0C86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1C3DA5B-1EBB-45C9-9204-5CE19AD3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評估分類問題的效能：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混淆矩陣，準確率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，召回率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，精確率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precision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7837D0-8D60-47A6-9553-D1F13655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" y="1600200"/>
            <a:ext cx="9142857" cy="4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AD983A4-EEE2-4861-ACF7-E1F025192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51054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highlight>
                  <a:srgbClr val="FFFF00"/>
                </a:highlight>
              </a:rPr>
              <a:t>AUC</a:t>
            </a:r>
            <a:r>
              <a:rPr lang="zh-CN" altLang="en-US" sz="4000" b="1" dirty="0">
                <a:highlight>
                  <a:srgbClr val="FFFF00"/>
                </a:highlight>
              </a:rPr>
              <a:t>指標</a:t>
            </a:r>
            <a:endParaRPr lang="en-US" altLang="zh-CN" sz="4000" b="1" dirty="0">
              <a:highlight>
                <a:srgbClr val="FFFF00"/>
              </a:highlight>
            </a:endParaRPr>
          </a:p>
          <a:p>
            <a:pPr lvl="1"/>
            <a:r>
              <a:rPr lang="zh-CN" altLang="en-US" sz="3600" b="1" dirty="0"/>
              <a:t>曲線下方面積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越大越好</a:t>
            </a:r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6714B44-40BD-49B0-99FD-8C767614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評估分類問題效能：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ROC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曲線</a:t>
            </a:r>
            <a:endParaRPr lang="zh-TW" altLang="en-US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BB74DF-FB3D-4EB0-8657-4EA3279E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94" y="1296364"/>
            <a:ext cx="5184576" cy="55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迴歸模型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常用的效能評估方法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83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5C8185-8E13-4F2D-8AB5-B1D33EF1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AUC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endParaRPr lang="en-US" altLang="zh-CN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曲線下面積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200" dirty="0">
                <a:solidFill>
                  <a:srgbClr val="C00000"/>
                </a:solidFill>
              </a:rPr>
              <a:t>0.888</a:t>
            </a:r>
          </a:p>
          <a:p>
            <a:pPr lvl="1"/>
            <a:endParaRPr lang="en-US" altLang="zh-TW" sz="3200" dirty="0"/>
          </a:p>
          <a:p>
            <a:r>
              <a:rPr lang="zh-CN" altLang="en-US" sz="3600" b="1" dirty="0"/>
              <a:t>本題整體準確率</a:t>
            </a:r>
            <a:endParaRPr lang="en-US" altLang="zh-CN" sz="3600" b="1" dirty="0"/>
          </a:p>
          <a:p>
            <a:pPr lvl="1"/>
            <a:r>
              <a:rPr lang="en-US" altLang="zh-CN" sz="3200" b="1" dirty="0">
                <a:highlight>
                  <a:srgbClr val="FFFF00"/>
                </a:highlight>
              </a:rPr>
              <a:t>accuracy</a:t>
            </a:r>
          </a:p>
          <a:p>
            <a:pPr lvl="1"/>
            <a:r>
              <a:rPr lang="en-US" altLang="zh-CN" sz="3200" b="1" dirty="0">
                <a:solidFill>
                  <a:srgbClr val="C00000"/>
                </a:solidFill>
              </a:rPr>
              <a:t>0.837</a:t>
            </a:r>
            <a:endParaRPr lang="zh-TW" alt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8B9BB6E-2C2B-4F6E-B87D-3BE15209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評估分類問題效能：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AUC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endParaRPr lang="zh-TW" altLang="en-US" dirty="0">
              <a:highlight>
                <a:srgbClr val="FFFF00"/>
              </a:highligh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C11BDB-2A11-4CD6-95D8-11A76FB8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581904"/>
            <a:ext cx="5466667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8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64098" cy="5105400"/>
          </a:xfrm>
        </p:spPr>
        <p:txBody>
          <a:bodyPr>
            <a:normAutofit/>
          </a:bodyPr>
          <a:lstStyle/>
          <a:p>
            <a:endParaRPr lang="zh-TW" altLang="en-US" sz="3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迴歸模型常用的效能評估方法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DD65BC-5453-4C60-837B-B48E1AA8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82" y="1565920"/>
            <a:ext cx="9144000" cy="45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分類模型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常用的效能評估方法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4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64098" cy="5105400"/>
          </a:xfrm>
        </p:spPr>
        <p:txBody>
          <a:bodyPr>
            <a:normAutofit/>
          </a:bodyPr>
          <a:lstStyle/>
          <a:p>
            <a:endParaRPr lang="zh-TW" altLang="en-US" sz="3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分類模型常用的效能評估方法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91C872-FB8B-45BA-9946-04ADB24F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834"/>
            <a:ext cx="9144000" cy="5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1" y="1268760"/>
            <a:ext cx="8892480" cy="345638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9600" b="1" dirty="0"/>
              <a:t>迴歸問題範例</a:t>
            </a:r>
            <a:endParaRPr lang="en-US" altLang="zh-CN" sz="9600" b="1" dirty="0"/>
          </a:p>
          <a:p>
            <a:r>
              <a:rPr lang="zh-CN" altLang="en-US" sz="9600" b="1" dirty="0"/>
              <a:t>修改前一章的特徵選取</a:t>
            </a:r>
            <a:endParaRPr lang="en-US" altLang="zh-CN" sz="9600" b="1" dirty="0"/>
          </a:p>
          <a:p>
            <a:r>
              <a:rPr lang="zh-CN" altLang="en-US" sz="9600" b="1" dirty="0"/>
              <a:t>預測汽車售價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256943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BA9DAD-BE64-48BD-8A03-6C5D0FFB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前一章的範例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從特徵選取方法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，挑出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個特徵欄位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把這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個欄位的資料集，讓模型學習訓練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hlinkClick r:id="rId2"/>
              </a:rPr>
              <a:t>job-08-evaluate - Azure Machine Learning</a:t>
            </a:r>
            <a:endParaRPr lang="en-US" altLang="zh-TW" dirty="0"/>
          </a:p>
          <a:p>
            <a:r>
              <a:rPr lang="en-US" altLang="zh-TW" dirty="0"/>
              <a:t>https://ml.azure.com/experiments/id/70aeb3ca-5215-4802-b284-794d164b2217/runs/b85ccb16-1306-4fd3-a696-277ffa83fb0e?wsid=/subscriptions/48f9500a-ead5-4b75-93b0-40ab42f76209/resourcegroups/teresa33/providers/Microsoft.MachineLearningServices/workspaces/AML02&amp;tid=dfb5e216-2b8a-4b32-b1cb-e786a1095218#/?graphId=b486a0d1-41b3-406b-8f96-d40bb62e9967&amp;label=job-08-evaluate&amp;newGraphId=b486a0d1-41b3-406b-8f96-d40bb62e9967&amp;path=%2Fexperiments%2Fid%2F70aeb3ca-5215-4802-b284-794d164b2217%2Fruns%2Fb85ccb16-1306-4fd3-a696-277ffa83fb0e&amp;runId=b85ccb16-1306-4fd3-a696-277ffa83fb0e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CA8352C-F968-434C-883B-140F6051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前一章的特徵選取預測汽車售價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特徵選取方法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，挑出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個特徵欄位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888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A5B9C47-65F0-4813-B062-23BD3232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76E4BE-9F2F-48BA-8FA6-8396FE27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151B7F-12F0-4B2A-8BE8-6C70E1C3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133" y="0"/>
            <a:ext cx="9664266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C2B09D7-B342-418F-9098-CF4A6063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92514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決定係數（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coefficient Determination)</a:t>
            </a:r>
          </a:p>
          <a:p>
            <a:pPr lvl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0.991443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準確率很高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DBC72BC-34A4-4501-B5EB-53080A28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模型的效能，明顯提高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7002D1-48BC-4A1F-A0F7-9A16BD10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297443"/>
            <a:ext cx="6696744" cy="34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54817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448</Words>
  <Application>Microsoft Office PowerPoint</Application>
  <PresentationFormat>如螢幕大小 (4:3)</PresentationFormat>
  <Paragraphs>70</Paragraphs>
  <Slides>20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PowerPoint 簡報</vt:lpstr>
      <vt:lpstr>迴歸模型常用的效能評估方法</vt:lpstr>
      <vt:lpstr>PowerPoint 簡報</vt:lpstr>
      <vt:lpstr>分類模型常用的效能評估方法</vt:lpstr>
      <vt:lpstr>PowerPoint 簡報</vt:lpstr>
      <vt:lpstr>前一章的特徵選取預測汽車售價 特徵選取方法2，挑出10個特徵欄位</vt:lpstr>
      <vt:lpstr>PowerPoint 簡報</vt:lpstr>
      <vt:lpstr>模型的效能，明顯提高</vt:lpstr>
      <vt:lpstr>PowerPoint 簡報</vt:lpstr>
      <vt:lpstr>比較：有處理缺值，對迴歸預測的線性擬合度r^2（決定係數）的影響</vt:lpstr>
      <vt:lpstr>PowerPoint 簡報</vt:lpstr>
      <vt:lpstr>本範例：share link to graph</vt:lpstr>
      <vt:lpstr>本範例：pipeline job</vt:lpstr>
      <vt:lpstr>PowerPoint 簡報</vt:lpstr>
      <vt:lpstr>Run：測試模型test model</vt:lpstr>
      <vt:lpstr>Run：評估模型的效能</vt:lpstr>
      <vt:lpstr>評估分類問題的效能： 混淆矩陣，準確率accuracy，召回率recall，精確率precision，f1</vt:lpstr>
      <vt:lpstr>評估分類問題效能：ROC曲線</vt:lpstr>
      <vt:lpstr>評估分類問題效能：AUC數值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2023-07-29T21:26:46Z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