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565" r:id="rId3"/>
    <p:sldId id="787" r:id="rId4"/>
    <p:sldId id="870" r:id="rId5"/>
    <p:sldId id="871" r:id="rId6"/>
    <p:sldId id="881" r:id="rId7"/>
    <p:sldId id="880" r:id="rId8"/>
    <p:sldId id="882" r:id="rId9"/>
    <p:sldId id="883" r:id="rId10"/>
    <p:sldId id="884" r:id="rId11"/>
    <p:sldId id="885" r:id="rId12"/>
    <p:sldId id="886" r:id="rId13"/>
    <p:sldId id="887" r:id="rId14"/>
    <p:sldId id="888" r:id="rId15"/>
    <p:sldId id="890" r:id="rId16"/>
    <p:sldId id="892" r:id="rId17"/>
    <p:sldId id="889" r:id="rId18"/>
    <p:sldId id="893" r:id="rId19"/>
    <p:sldId id="864" r:id="rId20"/>
    <p:sldId id="872" r:id="rId21"/>
    <p:sldId id="895" r:id="rId22"/>
    <p:sldId id="894" r:id="rId23"/>
    <p:sldId id="874" r:id="rId24"/>
    <p:sldId id="896" r:id="rId25"/>
    <p:sldId id="897" r:id="rId26"/>
    <p:sldId id="863" r:id="rId27"/>
    <p:sldId id="898" r:id="rId28"/>
    <p:sldId id="899" r:id="rId2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7/30/2023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948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4777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487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8588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0729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5597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l.azure.com/experiments/id/64d719f3-ca5d-4431-b175-344c0f3bb709/runs/facc5973-0328-4eba-aa60-ed7c5ded08c1?wsid=/subscriptions/48f9500a-ead5-4b75-93b0-40ab42f76209/resourcegroups/teresa33/providers/Microsoft.MachineLearningServices/workspaces/AML02&amp;tid=dfb5e216-2b8a-4b32-b1cb-e786a1095218#/?graphId=7c36fe6a-e29f-45c9-baa7-260157dedbcd&amp;label=job-12-01-%E9%A0%90%E6%B8%AC%E8%8A%B1-%E7%99%BC%E5%B8%83%E9%83%A8%E7%BD%B2&amp;newGraphId=7c36fe6a-e29f-45c9-baa7-260157dedbcd&amp;path=%2Fexperiments%2Fid%2F64d719f3-ca5d-4431-b175-344c0f3bb709%2Fruns%2Ffacc5973-0328-4eba-aa60-ed7c5ded08c1&amp;runId=facc5973-0328-4eba-aa60-ed7c5ded08c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89267" y="908720"/>
            <a:ext cx="8087190" cy="424847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部署用 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Designer 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做好的 </a:t>
            </a:r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Pipiline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到 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Web API</a:t>
            </a:r>
            <a:endParaRPr lang="en-US" altLang="zh-TW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589267" y="5268242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14D607-FB79-4375-B1A7-D66877C6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122" y="1412776"/>
            <a:ext cx="3016946" cy="510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切換到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點選上面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Inference clusters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頁簽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然後點選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AKSCompute</a:t>
            </a:r>
            <a:endParaRPr lang="en-US" altLang="zh-TW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Kubernetes Service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9FBD90-26EF-438D-843F-C8A9C00D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9717"/>
            <a:ext cx="8712968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部署之前的前置作業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建立 </a:t>
            </a:r>
            <a: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  <a:t>Inference 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的運算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硬體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82435F-425E-4CB4-84D3-902D1181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446428"/>
            <a:ext cx="6247619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14D607-FB79-4375-B1A7-D66877C6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122" y="1412776"/>
            <a:ext cx="3016946" cy="510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再選擇你要什麼等級的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VM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要做產品的話還是開大一點比較好，避免部署失敗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9FBD90-26EF-438D-843F-C8A9C00D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9717"/>
            <a:ext cx="8712968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部署之前的前置作業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先選 </a:t>
            </a:r>
            <a: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  <a:t>Create New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再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選地點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3600" b="1" dirty="0" err="1">
                <a:latin typeface="微軟正黑體" pitchFamily="34" charset="-120"/>
                <a:ea typeface="微軟正黑體" pitchFamily="34" charset="-120"/>
              </a:rPr>
              <a:t>AsiaEast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0275D0-DE35-46D4-8652-9E971F8B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379126"/>
            <a:ext cx="5990476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8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14D607-FB79-4375-B1A7-D66877C6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122" y="1412776"/>
            <a:ext cx="3016946" cy="5105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主機名稱：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36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Iris-</a:t>
            </a:r>
            <a:r>
              <a:rPr lang="en-US" altLang="zh-TW" sz="3600" b="1" dirty="0" err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Infr</a:t>
            </a:r>
            <a:endParaRPr lang="en-US" altLang="zh-TW" sz="36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9FBD90-26EF-438D-843F-C8A9C00D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77200"/>
            <a:ext cx="8712968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</a:rPr>
              <a:t>命名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這台 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VM </a:t>
            </a: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，其他的先保留預設值即可</a:t>
            </a:r>
            <a:b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完成後按下 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Create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E14CF8-EFE1-45A4-BF15-ABC860A9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97195"/>
            <a:ext cx="5612378" cy="54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1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14D607-FB79-4375-B1A7-D66877C6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122" y="1412776"/>
            <a:ext cx="3016946" cy="5105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主機名稱：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36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Iris-</a:t>
            </a:r>
            <a:r>
              <a:rPr lang="en-US" altLang="zh-TW" sz="3600" b="1" dirty="0" err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Infr</a:t>
            </a:r>
            <a:endParaRPr lang="en-US" altLang="zh-TW" sz="36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9FBD90-26EF-438D-843F-C8A9C00D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77200"/>
            <a:ext cx="8712968" cy="1265238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Create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完成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E14CF8-EFE1-45A4-BF15-ABC860A9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97195"/>
            <a:ext cx="5612378" cy="54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46C19A-FAF3-429F-BC63-1E1AF2BE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EDB94F-6D3E-4797-A3EA-8A9C9A7D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出現錯誤，無法建立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0DB861-FFD5-4B09-B782-A3E1E9CE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563"/>
            <a:ext cx="9144000" cy="35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0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0AC2B1-5378-48B1-9E3A-E0542D1A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65104"/>
          </a:xfrm>
        </p:spPr>
        <p:txBody>
          <a:bodyPr/>
          <a:lstStyle/>
          <a:p>
            <a:r>
              <a:rPr lang="zh-TW" altLang="zh-TW" sz="4400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這都是由於某些區域的 VM 需求較高，</a:t>
            </a:r>
            <a:endParaRPr lang="en-US" altLang="zh-TW" sz="4400" b="1" dirty="0">
              <a:solidFill>
                <a:srgbClr val="20212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4400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可能導致某些 VM 大小不可用。</a:t>
            </a:r>
            <a:r>
              <a:rPr lang="zh-TW" altLang="zh-TW" sz="1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3502E00-FA2C-451B-865E-17099607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出現錯誤，無法建立的原因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9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F83BAF-8695-4283-BE06-56861582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Kubernetes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服務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(AKS)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是一項免費的容器服務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但是實務上，</a:t>
            </a:r>
            <a:r>
              <a:rPr lang="en-US" altLang="zh-CN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free-trial</a:t>
            </a:r>
            <a:r>
              <a:rPr lang="zh-CN" altLang="en-US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帳號，經常無法成功建立一個</a:t>
            </a:r>
            <a:r>
              <a:rPr lang="en-US" altLang="zh-CN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AKS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3..</a:t>
            </a:r>
            <a:r>
              <a:rPr lang="zh-CN" altLang="en-US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免費帳戶中的 AKS - 計算實例</a:t>
            </a:r>
            <a:r>
              <a:rPr lang="zh-TW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無法在所有區域中選擇大小超過 4 vCPU 的節點</a:t>
            </a:r>
            <a:endParaRPr lang="en-US" altLang="zh-TW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zh-TW" b="1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某些 VM 大小不可用，因為當前某些區域對 VM 的需求很高（對於免費帳戶 VM 大小尤其如此），並且這似乎會影響用於 Azure Kubernetes 服務 (AKS) 的相同資源。</a:t>
            </a:r>
            <a:endParaRPr lang="en-US" altLang="zh-TW" b="1" dirty="0">
              <a:solidFill>
                <a:srgbClr val="20212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b="1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解決方案是</a:t>
            </a:r>
            <a:r>
              <a:rPr lang="zh-CN" altLang="en-US" b="1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solidFill>
                <a:srgbClr val="202124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b="1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在這些高需求時期在鄰近區域</a:t>
            </a:r>
            <a:r>
              <a:rPr lang="zh-CN" altLang="en-US" b="1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b="1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創建 VM 資源。 </a:t>
            </a:r>
          </a:p>
          <a:p>
            <a:endParaRPr lang="zh-TW" altLang="zh-TW" b="1" dirty="0">
              <a:solidFill>
                <a:srgbClr val="202124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E72017-EFC5-4656-A2C2-76E037F7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出現錯誤，無法建立的原因</a:t>
            </a:r>
            <a:endParaRPr lang="zh-TW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B04944-879B-43BB-B59F-152412AF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A55865-2C7E-4B6B-952A-2A04F49D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1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CB397FC-90C9-4ACA-8CAF-D63935BD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highlight>
                  <a:srgbClr val="FFFF00"/>
                </a:highlight>
              </a:rPr>
              <a:t>測試鐵達尼號的資料集</a:t>
            </a:r>
            <a:endParaRPr lang="zh-TW" altLang="en-US" sz="3600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6218AF3-714C-4097-A8B2-366928C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付費版，成功建立的結果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BAC3B7-CB32-4D3F-8FEA-CBDA136E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07" y="2564904"/>
            <a:ext cx="9144000" cy="30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7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1" y="1268760"/>
            <a:ext cx="8892480" cy="3456384"/>
          </a:xfrm>
        </p:spPr>
        <p:txBody>
          <a:bodyPr>
            <a:normAutofit/>
          </a:bodyPr>
          <a:lstStyle/>
          <a:p>
            <a:r>
              <a:rPr lang="zh-TW" altLang="en-US" sz="9600" b="1" dirty="0"/>
              <a:t>開始部署 </a:t>
            </a:r>
            <a:r>
              <a:rPr lang="en-US" altLang="zh-TW" sz="9600" b="1" dirty="0"/>
              <a:t>Designer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256943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BA9DAD-BE64-48BD-8A03-6C5D0FFB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CA8352C-F968-434C-883B-140F605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回到剛剛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Real-time Inference Pipeline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的頁面，點選右上角的 </a:t>
            </a:r>
            <a:r>
              <a:rPr lang="en-US" altLang="zh-TW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endParaRPr lang="en-US" altLang="zh-CN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5B05CE-1491-4C35-B72D-59737DD16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" y="1470038"/>
            <a:ext cx="8741314" cy="52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發布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publish</a:t>
            </a: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部署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Deploy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83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BA9DAD-BE64-48BD-8A03-6C5D0FFB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CA8352C-F968-434C-883B-140F605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Advanced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，設定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replicas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的數量、資源的分配、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時的條件等。</a:t>
            </a:r>
            <a:b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建議勾選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Enable Application Insights 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0347EC-BDB5-405D-872E-B163C9E7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00200"/>
            <a:ext cx="7488832" cy="541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7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BA9DAD-BE64-48BD-8A03-6C5D0FFB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CA8352C-F968-434C-883B-140F605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成功建立一台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AKS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DD68C8-0783-409B-AAAB-B9387AC2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26766"/>
            <a:ext cx="8655438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9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1" y="1268760"/>
            <a:ext cx="8892480" cy="3456384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測試</a:t>
            </a:r>
            <a:r>
              <a:rPr lang="en-US" altLang="zh-CN" sz="9600" b="1" dirty="0" err="1"/>
              <a:t>webAPI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45649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BA9DAD-BE64-48BD-8A03-6C5D0FFB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CA8352C-F968-434C-883B-140F6051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0"/>
            <a:ext cx="9396536" cy="1265238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AKS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，可以看到詳細資訊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最重要是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endpoint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的文件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99D6C9-EAA7-487C-9E03-28BC6261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4710"/>
            <a:ext cx="8100392" cy="54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06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BA9DAD-BE64-48BD-8A03-6C5D0FFB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CA8352C-F968-434C-883B-140F6051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分頁，有圖形化介面可以讓你測試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644D0F-8E86-4B52-88AF-4DC0594B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" y="880674"/>
            <a:ext cx="8438095" cy="5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2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00684E9-A811-4380-B30E-65B5EF9C0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17638"/>
            <a:ext cx="6768752" cy="5684017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2C8242B-FB0C-4ED0-B2BE-375A268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預測鐵達尼好，</a:t>
            </a:r>
            <a:r>
              <a:rPr lang="en-US" altLang="zh-CN" b="1" dirty="0"/>
              <a:t>A</a:t>
            </a:r>
            <a:r>
              <a:rPr lang="zh-CN" altLang="en-US" b="1" dirty="0"/>
              <a:t>君，是否生存？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08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2C8242B-FB0C-4ED0-B2BE-375A2689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99544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若要與自己的程式結合，點按</a:t>
            </a:r>
            <a:r>
              <a:rPr lang="en-US" altLang="zh-TW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Comsume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A09FE5-E74A-4C5A-9D29-6DD1982D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CEBE05-62A6-47E8-9F16-57578621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87608"/>
            <a:ext cx="8784976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2C8242B-FB0C-4ED0-B2BE-375A2689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99544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若要與自己的程式結合，點按</a:t>
            </a:r>
            <a:r>
              <a:rPr lang="en-US" altLang="zh-TW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Comsume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A09FE5-E74A-4C5A-9D29-6DD1982D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2736304" cy="4925144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提供與主機連結的</a:t>
            </a:r>
            <a:endParaRPr lang="en-US" altLang="zh-CN" sz="3600" b="1" dirty="0"/>
          </a:p>
          <a:p>
            <a:pPr lvl="1"/>
            <a:r>
              <a:rPr lang="zh-CN" altLang="en-US" sz="3200" b="1" dirty="0">
                <a:solidFill>
                  <a:srgbClr val="C00000"/>
                </a:solidFill>
                <a:highlight>
                  <a:srgbClr val="FFFF00"/>
                </a:highlight>
              </a:rPr>
              <a:t>網址</a:t>
            </a:r>
            <a:endParaRPr lang="en-US" altLang="zh-CN" sz="3200" b="1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</a:rPr>
              <a:t>Key</a:t>
            </a:r>
          </a:p>
          <a:p>
            <a:pPr lvl="1"/>
            <a:r>
              <a:rPr lang="zh-CN" altLang="en-US" sz="3200" b="1" dirty="0">
                <a:solidFill>
                  <a:srgbClr val="C00000"/>
                </a:solidFill>
                <a:highlight>
                  <a:srgbClr val="FFFF00"/>
                </a:highlight>
              </a:rPr>
              <a:t>程式碼</a:t>
            </a:r>
            <a:endParaRPr lang="zh-TW" altLang="en-US" sz="3200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5637B54-8A1B-4BEB-B149-7A0CC415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657981"/>
            <a:ext cx="7933333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124744"/>
            <a:ext cx="8784976" cy="48245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部署之前的前置作業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要把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designer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 Real-time inference pipeline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建立 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Inference 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的運算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硬體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45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74" y="1417638"/>
            <a:ext cx="8864098" cy="5105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CN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AML-11-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預測花的</a:t>
            </a:r>
            <a:r>
              <a:rPr lang="en-US" altLang="zh-CN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designer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endParaRPr lang="en-US" altLang="zh-CN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然後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clone</a:t>
            </a:r>
          </a:p>
          <a:p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更改名稱：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AML-12-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預測花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發布部署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AML-11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designer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的檔案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2FBAA1-F780-429F-BEEC-17862FB4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68960"/>
            <a:ext cx="7866667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094872" cy="51054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AML-12-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預測花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發布部署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的超連結：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hlinkClick r:id="rId2"/>
              </a:rPr>
              <a:t>job-12-01-</a:t>
            </a:r>
            <a:r>
              <a:rPr lang="zh-TW" altLang="en-US" sz="2800" dirty="0">
                <a:hlinkClick r:id="rId2"/>
              </a:rPr>
              <a:t>預測花</a:t>
            </a:r>
            <a:r>
              <a:rPr lang="en-US" altLang="zh-TW" sz="2800" dirty="0">
                <a:hlinkClick r:id="rId2"/>
              </a:rPr>
              <a:t>-</a:t>
            </a:r>
            <a:r>
              <a:rPr lang="zh-TW" altLang="en-US" sz="2800" dirty="0">
                <a:hlinkClick r:id="rId2"/>
              </a:rPr>
              <a:t>發布部署 </a:t>
            </a:r>
            <a:r>
              <a:rPr lang="en-US" altLang="zh-TW" sz="2800" dirty="0">
                <a:hlinkClick r:id="rId2"/>
              </a:rPr>
              <a:t>- Azure Machine Learning</a:t>
            </a:r>
            <a:endParaRPr lang="en-US" altLang="zh-TW" sz="2800" dirty="0"/>
          </a:p>
          <a:p>
            <a:endParaRPr lang="en-US" altLang="zh-CN" sz="3200" dirty="0">
              <a:effectLst/>
            </a:endParaRPr>
          </a:p>
          <a:p>
            <a:r>
              <a:rPr lang="en-US" altLang="zh-CN" sz="3200" b="1" dirty="0">
                <a:effectLst/>
              </a:rPr>
              <a:t>Pipeline job id:</a:t>
            </a:r>
          </a:p>
          <a:p>
            <a:pPr lvl="1"/>
            <a:r>
              <a:rPr lang="en-US" altLang="zh-TW" sz="2800" b="1" dirty="0">
                <a:effectLst/>
              </a:rPr>
              <a:t>facc5973-0328-4eba-aa60-ed7c5ded08c1</a:t>
            </a:r>
          </a:p>
          <a:p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AML-11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designer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的檔案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163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124744"/>
            <a:ext cx="8784976" cy="482453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前置作業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要把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designer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 Real-time inference pipeline</a:t>
            </a: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A.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設定輸入格式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B.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設定輸出格式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81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14D607-FB79-4375-B1A7-D66877C6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122" y="1600200"/>
            <a:ext cx="9641378" cy="510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effectLst/>
              </a:rPr>
              <a:t>讀入</a:t>
            </a:r>
            <a:r>
              <a:rPr lang="en-US" altLang="zh-CN" b="1" dirty="0">
                <a:effectLst/>
              </a:rPr>
              <a:t>pipeline jobs</a:t>
            </a:r>
            <a:r>
              <a:rPr lang="zh-CN" altLang="en-US" b="1" dirty="0">
                <a:effectLst/>
              </a:rPr>
              <a:t>（上一頁）</a:t>
            </a:r>
            <a:endParaRPr lang="en-US" altLang="zh-CN" b="1" dirty="0">
              <a:effectLst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1" dirty="0">
                <a:effectLst/>
              </a:rPr>
              <a:t>尋找：</a:t>
            </a:r>
            <a:r>
              <a:rPr lang="zh-CN" altLang="en-US" b="1" dirty="0">
                <a:effectLst/>
              </a:rPr>
              <a:t>上方</a:t>
            </a:r>
            <a:r>
              <a:rPr lang="en-US" altLang="zh-CN" b="1" dirty="0">
                <a:effectLst/>
              </a:rPr>
              <a:t>menu</a:t>
            </a:r>
            <a:r>
              <a:rPr lang="zh-CN" altLang="en-US" b="1" dirty="0">
                <a:effectLst/>
              </a:rPr>
              <a:t>右邊，點按</a:t>
            </a:r>
            <a:r>
              <a:rPr lang="en-US" altLang="zh-TW" b="1" dirty="0">
                <a:solidFill>
                  <a:srgbClr val="C00000"/>
                </a:solidFill>
                <a:effectLst/>
              </a:rPr>
              <a:t>Create inference pipeline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的功能主要是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部署成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（本題目標）</a:t>
            </a:r>
            <a:endParaRPr lang="en-US" altLang="zh-CN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主要是拿來做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batch 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時使用的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9FBD90-26EF-438D-843F-C8A9C00D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b="1" dirty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CN" altLang="en-US" sz="3100" b="1" dirty="0">
                <a:latin typeface="微軟正黑體" pitchFamily="34" charset="-120"/>
                <a:ea typeface="微軟正黑體" pitchFamily="34" charset="-120"/>
              </a:rPr>
              <a:t>要把</a:t>
            </a:r>
            <a:r>
              <a:rPr lang="en-US" altLang="zh-CN" sz="3100" b="1" dirty="0">
                <a:latin typeface="微軟正黑體" pitchFamily="34" charset="-120"/>
                <a:ea typeface="微軟正黑體" pitchFamily="34" charset="-120"/>
              </a:rPr>
              <a:t>designer</a:t>
            </a:r>
            <a:r>
              <a:rPr lang="zh-CN" altLang="en-US" sz="3100" b="1" dirty="0"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en-US" altLang="zh-TW" sz="3100" b="1" dirty="0">
                <a:latin typeface="微軟正黑體" pitchFamily="34" charset="-120"/>
                <a:ea typeface="微軟正黑體" pitchFamily="34" charset="-120"/>
              </a:rPr>
              <a:t> Real-time inference pipeline</a:t>
            </a:r>
            <a:br>
              <a:rPr lang="en-US" altLang="zh-TW" sz="31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100" b="1" dirty="0">
                <a:latin typeface="微軟正黑體" pitchFamily="34" charset="-120"/>
                <a:ea typeface="微軟正黑體" pitchFamily="34" charset="-120"/>
              </a:rPr>
              <a:t>A.</a:t>
            </a:r>
            <a:r>
              <a:rPr lang="zh-CN" altLang="en-US" sz="3100" b="1" dirty="0">
                <a:latin typeface="微軟正黑體" pitchFamily="34" charset="-120"/>
                <a:ea typeface="微軟正黑體" pitchFamily="34" charset="-120"/>
              </a:rPr>
              <a:t>設定輸入格式。</a:t>
            </a:r>
            <a:r>
              <a:rPr lang="en-US" altLang="zh-CN" sz="3100" b="1" dirty="0">
                <a:latin typeface="微軟正黑體" pitchFamily="34" charset="-120"/>
                <a:ea typeface="微軟正黑體" pitchFamily="34" charset="-120"/>
              </a:rPr>
              <a:t>B.</a:t>
            </a:r>
            <a:r>
              <a:rPr lang="zh-CN" altLang="en-US" sz="3100" b="1" dirty="0">
                <a:latin typeface="微軟正黑體" pitchFamily="34" charset="-120"/>
                <a:ea typeface="微軟正黑體" pitchFamily="34" charset="-120"/>
              </a:rPr>
              <a:t>設定輸出格式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E23C09-BB9D-411D-AFD1-C851E5AB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" y="3429000"/>
            <a:ext cx="8685714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14D607-FB79-4375-B1A7-D66877C6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122" y="1412776"/>
            <a:ext cx="9641378" cy="510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TW" altLang="en-US" b="1" dirty="0">
                <a:effectLst/>
              </a:rPr>
              <a:t>最前面和最後面多了 </a:t>
            </a:r>
            <a:r>
              <a:rPr lang="en-US" altLang="zh-TW" b="1" dirty="0">
                <a:effectLst/>
              </a:rPr>
              <a:t>Web service input </a:t>
            </a:r>
            <a:r>
              <a:rPr lang="zh-TW" altLang="en-US" b="1" dirty="0">
                <a:effectLst/>
              </a:rPr>
              <a:t>和 </a:t>
            </a:r>
            <a:r>
              <a:rPr lang="en-US" altLang="zh-TW" b="1" dirty="0">
                <a:effectLst/>
              </a:rPr>
              <a:t>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：未來放在網頁，可以輸入測試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endParaRPr lang="en-US" altLang="zh-CN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：會顯示預測答案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9FBD90-26EF-438D-843F-C8A9C00D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9717"/>
            <a:ext cx="8712968" cy="126523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點擊 </a:t>
            </a:r>
            <a: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  <a:t>Real-time inference pipeline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b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會跑出來一個新的分頁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格式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E196E5-0A55-46F2-A4EB-34724C06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52664"/>
            <a:ext cx="7056784" cy="40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124744"/>
            <a:ext cx="8784976" cy="482453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部署之前的前置作業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建立 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Inference 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的運算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硬體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542</Words>
  <Application>Microsoft Office PowerPoint</Application>
  <PresentationFormat>如螢幕大小 (4:3)</PresentationFormat>
  <Paragraphs>85</Paragraphs>
  <Slides>27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PowerPoint 簡報</vt:lpstr>
      <vt:lpstr>PowerPoint 簡報</vt:lpstr>
      <vt:lpstr>使用AML-11，designer的檔案</vt:lpstr>
      <vt:lpstr>使用AML-11，designer的檔案</vt:lpstr>
      <vt:lpstr>PowerPoint 簡報</vt:lpstr>
      <vt:lpstr>1.要把designer設定 Real-time inference pipeline A.設定輸入格式。B.設定輸出格式</vt:lpstr>
      <vt:lpstr>點擊 Real-time inference pipeline， 會跑出來一個新的分頁格式</vt:lpstr>
      <vt:lpstr>PowerPoint 簡報</vt:lpstr>
      <vt:lpstr>部署之前的前置作業 2.建立 Inference 的運算硬體</vt:lpstr>
      <vt:lpstr>部署之前的前置作業 先選 Create New，再選地點（AsiaEast）</vt:lpstr>
      <vt:lpstr>命名這台 VM ，其他的先保留預設值即可 完成後按下 Create</vt:lpstr>
      <vt:lpstr>Create完成</vt:lpstr>
      <vt:lpstr>出現錯誤，無法建立</vt:lpstr>
      <vt:lpstr>出現錯誤，無法建立的原因</vt:lpstr>
      <vt:lpstr>出現錯誤，無法建立的原因</vt:lpstr>
      <vt:lpstr>付費版，成功建立的結果</vt:lpstr>
      <vt:lpstr>PowerPoint 簡報</vt:lpstr>
      <vt:lpstr>回到剛剛 Real-time Inference Pipeline 的頁面，點選右上角的 Deploy</vt:lpstr>
      <vt:lpstr>點擊 Advanced，設定：replicas 的數量、資源的分配、Scale 時的條件等。 建議勾選Enable Application Insights </vt:lpstr>
      <vt:lpstr>成功建立一台AKS主機</vt:lpstr>
      <vt:lpstr>PowerPoint 簡報</vt:lpstr>
      <vt:lpstr>點按AKS，可以看到詳細資訊 最重要是 endpoint的網址，還有 Swagger 的文件</vt:lpstr>
      <vt:lpstr>點按 Test 分頁，有圖形化介面可以讓你測試web API</vt:lpstr>
      <vt:lpstr>預測鐵達尼好，A君，是否生存？</vt:lpstr>
      <vt:lpstr>若要與自己的程式結合，點按Comsume</vt:lpstr>
      <vt:lpstr>若要與自己的程式結合，點按Comsume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2023-07-30T11:34:08Z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